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348" r:id="rId3"/>
    <p:sldId id="257" r:id="rId4"/>
    <p:sldId id="340" r:id="rId5"/>
    <p:sldId id="264" r:id="rId6"/>
    <p:sldId id="303" r:id="rId7"/>
    <p:sldId id="344" r:id="rId8"/>
    <p:sldId id="317" r:id="rId9"/>
    <p:sldId id="333" r:id="rId10"/>
    <p:sldId id="336" r:id="rId11"/>
    <p:sldId id="330" r:id="rId12"/>
    <p:sldId id="320" r:id="rId13"/>
    <p:sldId id="347" r:id="rId14"/>
    <p:sldId id="343" r:id="rId15"/>
    <p:sldId id="338" r:id="rId16"/>
    <p:sldId id="346" r:id="rId17"/>
    <p:sldId id="331" r:id="rId18"/>
    <p:sldId id="34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00" userDrawn="1">
          <p15:clr>
            <a:srgbClr val="A4A3A4"/>
          </p15:clr>
        </p15:guide>
        <p15:guide id="2" pos="43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B510F06-EBB8-C6B8-7CD6-EBB128921C7D}" name="Karen Shore" initials="KS" userId="adba98e81938266c" providerId="Windows Live"/>
  <p188:author id="{82E2B922-8F58-1136-FDD6-FABCCCEADD8D}" name="John" initials="J" userId="John" providerId="None"/>
  <p188:author id="{95582667-6102-27E7-ED8E-01A166EB4B6B}" name="Guest User" initials="GU" userId="Guest User" providerId="Windows Live"/>
  <p188:author id="{78454B7B-4AE4-F000-AB25-6ECC1A839C56}" name="Ted Calvert" initials="TC" userId="c6f8db71fc110e8c" providerId="Windows Live"/>
  <p188:author id="{1749159C-2108-F36A-E5BC-9B894330FE3E}" name="Sandra H Serrano" initials="SS" userId="VgjB0g/0CeKpeJlmmtqMdGBRfewnMVK/l0M+6w7kOXI=" providerId="None"/>
  <p188:author id="{81A6F3C8-7902-0B45-AA46-02E065A3FCAE}" name="Leonard Finocchio" initials="LF" userId="7ddee8af596bfba7" providerId="Windows Live"/>
  <p188:author id="{1AE2E1CA-77AC-0ED4-734F-793465C3819F}" name="Kristof Stremikis" initials="KS" userId="vGNTOn98Itqd2wLvPCRzMGM1KOw2kSG7r+5J5PB1kJs=" providerId="None"/>
  <p188:author id="{166F39D2-6BEE-D7AE-9470-B98764E8CD53}" name="Kristof Stremikis" initials="KS" userId="Kristof Stremikis" providerId="None"/>
  <p188:author id="{0ECB8DDD-AFF1-A39F-3ED7-C406882C27A4}" name="Challen Clarke" initials="CC" userId="S::challenclarke@chcf.org::1106c1dc-7115-4515-beca-d6e89644d079" providerId="AD"/>
  <p188:author id="{E038FDE0-0663-53BA-E5EC-1D1E67696FCA}" name="Marian Mulkey" initials="MM" userId="b89e071b2104d20c" providerId="Windows Live"/>
  <p188:author id="{4191EEEC-B82B-9F0B-F200-E670D43FB1EF}" name="Jill Yegian" initials="JY" userId="200fd5134e0a92ca"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537C"/>
    <a:srgbClr val="282828"/>
    <a:srgbClr val="EF3D06"/>
    <a:srgbClr val="F2703E"/>
    <a:srgbClr val="C950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367E33-C960-4482-AA2E-4DC65A9AA016}" v="558" dt="2026-03-18T04:02:06.553"/>
    <p1510:client id="{964DCF55-7AB2-4167-8CE3-C2DA0E7B4BAE}" v="79" dt="2026-03-18T16:44:18.7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939" autoAdjust="0"/>
    <p:restoredTop sz="93447" autoAdjust="0"/>
  </p:normalViewPr>
  <p:slideViewPr>
    <p:cSldViewPr snapToGrid="0">
      <p:cViewPr varScale="1">
        <p:scale>
          <a:sx n="48" d="100"/>
          <a:sy n="48" d="100"/>
        </p:scale>
        <p:origin x="2580" y="258"/>
      </p:cViewPr>
      <p:guideLst>
        <p:guide orient="horz" pos="600"/>
        <p:guide pos="432"/>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038127485105543E-2"/>
          <c:y val="3.0550616044366454E-2"/>
          <c:w val="0.87724049226677259"/>
          <c:h val="0.59665652437746519"/>
        </c:manualLayout>
      </c:layout>
      <c:barChart>
        <c:barDir val="col"/>
        <c:grouping val="clustered"/>
        <c:varyColors val="0"/>
        <c:ser>
          <c:idx val="0"/>
          <c:order val="0"/>
          <c:tx>
            <c:strRef>
              <c:f>Sheet1!$B$1</c:f>
              <c:strCache>
                <c:ptCount val="1"/>
                <c:pt idx="0">
                  <c:v>Shasta/Lassen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Income &lt;100% FPL</c:v>
                </c:pt>
                <c:pt idx="1">
                  <c:v>Unemployed</c:v>
                </c:pt>
                <c:pt idx="2">
                  <c:v>Afford median priced home*</c:v>
                </c:pt>
                <c:pt idx="3">
                  <c:v>College or higher degree</c:v>
                </c:pt>
                <c:pt idx="4">
                  <c:v>Age 65+</c:v>
                </c:pt>
                <c:pt idx="5">
                  <c:v>Latino/x</c:v>
                </c:pt>
                <c:pt idx="6">
                  <c:v>White</c:v>
                </c:pt>
              </c:strCache>
            </c:strRef>
          </c:cat>
          <c:val>
            <c:numRef>
              <c:f>Sheet1!$B$2:$B$8</c:f>
              <c:numCache>
                <c:formatCode>0.0</c:formatCode>
                <c:ptCount val="7"/>
                <c:pt idx="0">
                  <c:v>13.7</c:v>
                </c:pt>
                <c:pt idx="1">
                  <c:v>5.2</c:v>
                </c:pt>
                <c:pt idx="2">
                  <c:v>35.6</c:v>
                </c:pt>
                <c:pt idx="3">
                  <c:v>21.7</c:v>
                </c:pt>
                <c:pt idx="4">
                  <c:v>21.4</c:v>
                </c:pt>
                <c:pt idx="5">
                  <c:v>13.5</c:v>
                </c:pt>
                <c:pt idx="6">
                  <c:v>74.900000000000006</c:v>
                </c:pt>
              </c:numCache>
            </c:numRef>
          </c:val>
          <c:extLst>
            <c:ext xmlns:c16="http://schemas.microsoft.com/office/drawing/2014/chart" uri="{C3380CC4-5D6E-409C-BE32-E72D297353CC}">
              <c16:uniqueId val="{00000000-891C-4370-8E20-5458F30352FF}"/>
            </c:ext>
          </c:extLst>
        </c:ser>
        <c:ser>
          <c:idx val="1"/>
          <c:order val="1"/>
          <c:tx>
            <c:strRef>
              <c:f>Sheet1!$C$1</c:f>
              <c:strCache>
                <c:ptCount val="1"/>
                <c:pt idx="0">
                  <c:v>California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Income &lt;100% FPL</c:v>
                </c:pt>
                <c:pt idx="1">
                  <c:v>Unemployed</c:v>
                </c:pt>
                <c:pt idx="2">
                  <c:v>Afford median priced home*</c:v>
                </c:pt>
                <c:pt idx="3">
                  <c:v>College or higher degree</c:v>
                </c:pt>
                <c:pt idx="4">
                  <c:v>Age 65+</c:v>
                </c:pt>
                <c:pt idx="5">
                  <c:v>Latino/x</c:v>
                </c:pt>
                <c:pt idx="6">
                  <c:v>White</c:v>
                </c:pt>
              </c:strCache>
            </c:strRef>
          </c:cat>
          <c:val>
            <c:numRef>
              <c:f>Sheet1!$C$2:$C$8</c:f>
              <c:numCache>
                <c:formatCode>0.0</c:formatCode>
                <c:ptCount val="7"/>
                <c:pt idx="0">
                  <c:v>12</c:v>
                </c:pt>
                <c:pt idx="1">
                  <c:v>4.8</c:v>
                </c:pt>
                <c:pt idx="2">
                  <c:v>13.6</c:v>
                </c:pt>
                <c:pt idx="3">
                  <c:v>36.5</c:v>
                </c:pt>
                <c:pt idx="4">
                  <c:v>16.2</c:v>
                </c:pt>
                <c:pt idx="5">
                  <c:v>40.4</c:v>
                </c:pt>
                <c:pt idx="6">
                  <c:v>34.299999999999997</c:v>
                </c:pt>
              </c:numCache>
            </c:numRef>
          </c:val>
          <c:extLst>
            <c:ext xmlns:c16="http://schemas.microsoft.com/office/drawing/2014/chart" uri="{C3380CC4-5D6E-409C-BE32-E72D297353CC}">
              <c16:uniqueId val="{00000001-891C-4370-8E20-5458F30352FF}"/>
            </c:ext>
          </c:extLst>
        </c:ser>
        <c:dLbls>
          <c:dLblPos val="outEnd"/>
          <c:showLegendKey val="0"/>
          <c:showVal val="1"/>
          <c:showCatName val="0"/>
          <c:showSerName val="0"/>
          <c:showPercent val="0"/>
          <c:showBubbleSize val="0"/>
        </c:dLbls>
        <c:gapWidth val="219"/>
        <c:overlap val="-27"/>
        <c:axId val="1448980368"/>
        <c:axId val="1448980848"/>
      </c:barChart>
      <c:catAx>
        <c:axId val="1448980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448980848"/>
        <c:crossesAt val="0"/>
        <c:auto val="1"/>
        <c:lblAlgn val="ctr"/>
        <c:lblOffset val="100"/>
        <c:noMultiLvlLbl val="0"/>
      </c:catAx>
      <c:valAx>
        <c:axId val="1448980848"/>
        <c:scaling>
          <c:orientation val="minMax"/>
          <c:max val="80"/>
          <c:min val="0"/>
        </c:scaling>
        <c:delete val="1"/>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dirty="0"/>
                  <a:t>Percentage of Population</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crossAx val="1448980368"/>
        <c:crosses val="autoZero"/>
        <c:crossBetween val="between"/>
        <c:majorUnit val="10"/>
        <c:minorUnit val="2"/>
      </c:valAx>
      <c:spPr>
        <a:noFill/>
        <a:ln>
          <a:noFill/>
        </a:ln>
        <a:effectLst/>
      </c:spPr>
    </c:plotArea>
    <c:legend>
      <c:legendPos val="b"/>
      <c:layout>
        <c:manualLayout>
          <c:xMode val="edge"/>
          <c:yMode val="edge"/>
          <c:x val="0.36955191088508688"/>
          <c:y val="0.76907307266147218"/>
          <c:w val="0.29982124861868997"/>
          <c:h val="5.290061203021510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Shasta/Lassen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Drug-related ED visits per 100k</c:v>
                </c:pt>
              </c:strCache>
            </c:strRef>
          </c:cat>
          <c:val>
            <c:numRef>
              <c:f>Sheet1!$B$2</c:f>
              <c:numCache>
                <c:formatCode>General</c:formatCode>
                <c:ptCount val="1"/>
                <c:pt idx="0">
                  <c:v>229.3</c:v>
                </c:pt>
              </c:numCache>
            </c:numRef>
          </c:val>
          <c:extLst>
            <c:ext xmlns:c16="http://schemas.microsoft.com/office/drawing/2014/chart" uri="{C3380CC4-5D6E-409C-BE32-E72D297353CC}">
              <c16:uniqueId val="{00000000-2501-46F4-BA95-1AC5D530B11A}"/>
            </c:ext>
          </c:extLst>
        </c:ser>
        <c:ser>
          <c:idx val="1"/>
          <c:order val="1"/>
          <c:tx>
            <c:strRef>
              <c:f>Sheet1!$C$1</c:f>
              <c:strCache>
                <c:ptCount val="1"/>
                <c:pt idx="0">
                  <c:v>California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Drug-related ED visits per 100k</c:v>
                </c:pt>
              </c:strCache>
            </c:strRef>
          </c:cat>
          <c:val>
            <c:numRef>
              <c:f>Sheet1!$C$2</c:f>
              <c:numCache>
                <c:formatCode>General</c:formatCode>
                <c:ptCount val="1"/>
                <c:pt idx="0">
                  <c:v>137.4</c:v>
                </c:pt>
              </c:numCache>
            </c:numRef>
          </c:val>
          <c:extLst>
            <c:ext xmlns:c16="http://schemas.microsoft.com/office/drawing/2014/chart" uri="{C3380CC4-5D6E-409C-BE32-E72D297353CC}">
              <c16:uniqueId val="{00000001-2501-46F4-BA95-1AC5D530B11A}"/>
            </c:ext>
          </c:extLst>
        </c:ser>
        <c:dLbls>
          <c:showLegendKey val="0"/>
          <c:showVal val="0"/>
          <c:showCatName val="0"/>
          <c:showSerName val="0"/>
          <c:showPercent val="0"/>
          <c:showBubbleSize val="0"/>
        </c:dLbls>
        <c:gapWidth val="219"/>
        <c:overlap val="-27"/>
        <c:axId val="1367503744"/>
        <c:axId val="1367497504"/>
      </c:barChart>
      <c:catAx>
        <c:axId val="1367503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67497504"/>
        <c:crosses val="autoZero"/>
        <c:auto val="1"/>
        <c:lblAlgn val="ctr"/>
        <c:lblOffset val="100"/>
        <c:noMultiLvlLbl val="0"/>
      </c:catAx>
      <c:valAx>
        <c:axId val="1367497504"/>
        <c:scaling>
          <c:orientation val="minMax"/>
        </c:scaling>
        <c:delete val="1"/>
        <c:axPos val="l"/>
        <c:numFmt formatCode="General" sourceLinked="1"/>
        <c:majorTickMark val="none"/>
        <c:minorTickMark val="none"/>
        <c:tickLblPos val="nextTo"/>
        <c:crossAx val="13675037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Community Health Centers,</a:t>
            </a:r>
            <a:r>
              <a:rPr lang="en-US" baseline="0" dirty="0"/>
              <a:t> 2023</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Shasta and Lassen</c:v>
                </c:pt>
              </c:strCache>
            </c:strRef>
          </c:tx>
          <c:spPr>
            <a:solidFill>
              <a:schemeClr val="accent1"/>
            </a:solidFill>
            <a:ln>
              <a:noFill/>
            </a:ln>
            <a:effectLst/>
          </c:spPr>
          <c:invertIfNegative val="0"/>
          <c:dLbls>
            <c:dLbl>
              <c:idx val="0"/>
              <c:tx>
                <c:rich>
                  <a:bodyPr/>
                  <a:lstStyle/>
                  <a:p>
                    <a:fld id="{7A3BACF1-B44C-488C-A232-A67FD01FFB2F}"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0CD5-4EBD-AC47-31B7A11BD425}"/>
                </c:ext>
              </c:extLst>
            </c:dLbl>
            <c:dLbl>
              <c:idx val="1"/>
              <c:tx>
                <c:rich>
                  <a:bodyPr/>
                  <a:lstStyle/>
                  <a:p>
                    <a:fld id="{539C6A52-1BFD-47D8-BFE7-991BA21E98F7}"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0CD5-4EBD-AC47-31B7A11BD42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Patients with income &lt;100% FPL</c:v>
                </c:pt>
                <c:pt idx="1">
                  <c:v>Medi-Cal as a share of net patient revenue</c:v>
                </c:pt>
              </c:strCache>
            </c:strRef>
          </c:cat>
          <c:val>
            <c:numRef>
              <c:f>Sheet1!$B$2:$B$3</c:f>
              <c:numCache>
                <c:formatCode>General</c:formatCode>
                <c:ptCount val="2"/>
                <c:pt idx="0">
                  <c:v>52</c:v>
                </c:pt>
                <c:pt idx="1">
                  <c:v>63</c:v>
                </c:pt>
              </c:numCache>
            </c:numRef>
          </c:val>
          <c:extLst>
            <c:ext xmlns:c16="http://schemas.microsoft.com/office/drawing/2014/chart" uri="{C3380CC4-5D6E-409C-BE32-E72D297353CC}">
              <c16:uniqueId val="{00000000-49D4-451B-A149-11FA3678E973}"/>
            </c:ext>
          </c:extLst>
        </c:ser>
        <c:ser>
          <c:idx val="1"/>
          <c:order val="1"/>
          <c:tx>
            <c:strRef>
              <c:f>Sheet1!$C$1</c:f>
              <c:strCache>
                <c:ptCount val="1"/>
                <c:pt idx="0">
                  <c:v>California</c:v>
                </c:pt>
              </c:strCache>
            </c:strRef>
          </c:tx>
          <c:spPr>
            <a:solidFill>
              <a:schemeClr val="accent2"/>
            </a:solidFill>
            <a:ln>
              <a:noFill/>
            </a:ln>
            <a:effectLst/>
          </c:spPr>
          <c:invertIfNegative val="0"/>
          <c:dLbls>
            <c:dLbl>
              <c:idx val="0"/>
              <c:tx>
                <c:rich>
                  <a:bodyPr/>
                  <a:lstStyle/>
                  <a:p>
                    <a:fld id="{C4D472EA-5FDE-4C05-8FD9-C7ABFA703078}"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CD5-4EBD-AC47-31B7A11BD425}"/>
                </c:ext>
              </c:extLst>
            </c:dLbl>
            <c:dLbl>
              <c:idx val="1"/>
              <c:tx>
                <c:rich>
                  <a:bodyPr/>
                  <a:lstStyle/>
                  <a:p>
                    <a:fld id="{74EF0A1F-B6CB-46BC-B17F-380B9A4011C8}"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CD5-4EBD-AC47-31B7A11BD42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Patients with income &lt;100% FPL</c:v>
                </c:pt>
                <c:pt idx="1">
                  <c:v>Medi-Cal as a share of net patient revenue</c:v>
                </c:pt>
              </c:strCache>
            </c:strRef>
          </c:cat>
          <c:val>
            <c:numRef>
              <c:f>Sheet1!$C$2:$C$3</c:f>
              <c:numCache>
                <c:formatCode>General</c:formatCode>
                <c:ptCount val="2"/>
                <c:pt idx="0">
                  <c:v>70</c:v>
                </c:pt>
                <c:pt idx="1">
                  <c:v>70</c:v>
                </c:pt>
              </c:numCache>
            </c:numRef>
          </c:val>
          <c:extLst>
            <c:ext xmlns:c16="http://schemas.microsoft.com/office/drawing/2014/chart" uri="{C3380CC4-5D6E-409C-BE32-E72D297353CC}">
              <c16:uniqueId val="{00000001-49D4-451B-A149-11FA3678E973}"/>
            </c:ext>
          </c:extLst>
        </c:ser>
        <c:dLbls>
          <c:showLegendKey val="0"/>
          <c:showVal val="0"/>
          <c:showCatName val="0"/>
          <c:showSerName val="0"/>
          <c:showPercent val="0"/>
          <c:showBubbleSize val="0"/>
        </c:dLbls>
        <c:gapWidth val="219"/>
        <c:overlap val="-27"/>
        <c:axId val="1967614480"/>
        <c:axId val="1967605840"/>
      </c:barChart>
      <c:catAx>
        <c:axId val="1967614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67605840"/>
        <c:crosses val="autoZero"/>
        <c:auto val="1"/>
        <c:lblAlgn val="ctr"/>
        <c:lblOffset val="100"/>
        <c:noMultiLvlLbl val="0"/>
      </c:catAx>
      <c:valAx>
        <c:axId val="1967605840"/>
        <c:scaling>
          <c:orientation val="minMax"/>
        </c:scaling>
        <c:delete val="1"/>
        <c:axPos val="l"/>
        <c:numFmt formatCode="General" sourceLinked="1"/>
        <c:majorTickMark val="none"/>
        <c:minorTickMark val="none"/>
        <c:tickLblPos val="nextTo"/>
        <c:crossAx val="19676144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2B3258-31A3-4790-99D7-CA43D2AC897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24B002FA-968D-4780-921F-D73158E6B616}">
      <dgm:prSet custT="1"/>
      <dgm:spPr>
        <a:ln>
          <a:noFill/>
        </a:ln>
      </dgm:spPr>
      <dgm:t>
        <a:bodyPr/>
        <a:lstStyle/>
        <a:p>
          <a:r>
            <a:rPr lang="en-US" sz="2800" dirty="0">
              <a:latin typeface="Roboto Flex Medium"/>
            </a:rPr>
            <a:t>Training programs</a:t>
          </a:r>
        </a:p>
      </dgm:t>
    </dgm:pt>
    <dgm:pt modelId="{06B1B06E-1BFD-4731-89E6-4B49DA589124}" type="parTrans" cxnId="{6448E301-8AB1-43F8-BD63-73AAA75D2B69}">
      <dgm:prSet/>
      <dgm:spPr/>
      <dgm:t>
        <a:bodyPr/>
        <a:lstStyle/>
        <a:p>
          <a:endParaRPr lang="en-US"/>
        </a:p>
      </dgm:t>
    </dgm:pt>
    <dgm:pt modelId="{FEB287E5-ABBE-4783-B38E-1E6DD6429A32}" type="sibTrans" cxnId="{6448E301-8AB1-43F8-BD63-73AAA75D2B69}">
      <dgm:prSet/>
      <dgm:spPr/>
      <dgm:t>
        <a:bodyPr/>
        <a:lstStyle/>
        <a:p>
          <a:endParaRPr lang="en-US"/>
        </a:p>
      </dgm:t>
    </dgm:pt>
    <dgm:pt modelId="{61B964C6-DE09-4FDB-B6AB-819AD98C613B}">
      <dgm:prSet custT="1"/>
      <dgm:spPr/>
      <dgm:t>
        <a:bodyPr/>
        <a:lstStyle/>
        <a:p>
          <a:pPr marL="115888" indent="-115888">
            <a:lnSpc>
              <a:spcPct val="100000"/>
            </a:lnSpc>
          </a:pPr>
          <a:r>
            <a:rPr lang="en-US" sz="1500" dirty="0">
              <a:latin typeface="Roboto Flex Medium" panose="02000000000000000000"/>
            </a:rPr>
            <a:t>Several residency programs in family medicine and internal medicine that build local supply.</a:t>
          </a:r>
        </a:p>
      </dgm:t>
    </dgm:pt>
    <dgm:pt modelId="{7CF3EA74-5379-4597-9E63-809449EF3CF4}" type="parTrans" cxnId="{EECBF81A-68AD-4B0F-B4B1-AFC26A489EA1}">
      <dgm:prSet/>
      <dgm:spPr/>
      <dgm:t>
        <a:bodyPr/>
        <a:lstStyle/>
        <a:p>
          <a:endParaRPr lang="en-US"/>
        </a:p>
      </dgm:t>
    </dgm:pt>
    <dgm:pt modelId="{D55D98C7-8F04-4607-B273-90FCE56E18E7}" type="sibTrans" cxnId="{EECBF81A-68AD-4B0F-B4B1-AFC26A489EA1}">
      <dgm:prSet/>
      <dgm:spPr/>
      <dgm:t>
        <a:bodyPr/>
        <a:lstStyle/>
        <a:p>
          <a:endParaRPr lang="en-US"/>
        </a:p>
      </dgm:t>
    </dgm:pt>
    <dgm:pt modelId="{402EAE6A-1195-4745-8189-8245C6E1C432}">
      <dgm:prSet custT="1"/>
      <dgm:spPr/>
      <dgm:t>
        <a:bodyPr/>
        <a:lstStyle/>
        <a:p>
          <a:pPr marL="115888" indent="-115888">
            <a:lnSpc>
              <a:spcPct val="100000"/>
            </a:lnSpc>
          </a:pPr>
          <a:r>
            <a:rPr lang="en-US" sz="1500" dirty="0">
              <a:latin typeface="Roboto Flex Medium" panose="02000000000000000000"/>
            </a:rPr>
            <a:t>Shasta Community Health Center offers a two-year paid fellowship program for nurse practitioners and physician assistants to support transition to full-time clinical roles.</a:t>
          </a:r>
        </a:p>
      </dgm:t>
    </dgm:pt>
    <dgm:pt modelId="{013342B6-6E38-4384-93DD-B507DA0D8D4B}" type="parTrans" cxnId="{D8042C96-60A6-490E-B559-D331B6AD9C7A}">
      <dgm:prSet/>
      <dgm:spPr/>
      <dgm:t>
        <a:bodyPr/>
        <a:lstStyle/>
        <a:p>
          <a:endParaRPr lang="en-US"/>
        </a:p>
      </dgm:t>
    </dgm:pt>
    <dgm:pt modelId="{9105C6A9-83D5-48D7-9F0B-C47F5C0FF2D2}" type="sibTrans" cxnId="{D8042C96-60A6-490E-B559-D331B6AD9C7A}">
      <dgm:prSet/>
      <dgm:spPr/>
      <dgm:t>
        <a:bodyPr/>
        <a:lstStyle/>
        <a:p>
          <a:endParaRPr lang="en-US"/>
        </a:p>
      </dgm:t>
    </dgm:pt>
    <dgm:pt modelId="{C1BFF8FC-69AE-49EB-A8B2-ADDCE0F424BB}">
      <dgm:prSet custT="1"/>
      <dgm:spPr>
        <a:ln>
          <a:noFill/>
        </a:ln>
      </dgm:spPr>
      <dgm:t>
        <a:bodyPr/>
        <a:lstStyle/>
        <a:p>
          <a:r>
            <a:rPr lang="en-US" sz="2800" dirty="0">
              <a:latin typeface="Roboto Flex Medium"/>
            </a:rPr>
            <a:t>Financial investments and incentives</a:t>
          </a:r>
        </a:p>
      </dgm:t>
    </dgm:pt>
    <dgm:pt modelId="{08F4BC2F-1791-4CFF-B24F-153E83AC066B}" type="parTrans" cxnId="{8B01CE22-E549-4CB0-B489-17734CA4AC25}">
      <dgm:prSet/>
      <dgm:spPr/>
      <dgm:t>
        <a:bodyPr/>
        <a:lstStyle/>
        <a:p>
          <a:endParaRPr lang="en-US"/>
        </a:p>
      </dgm:t>
    </dgm:pt>
    <dgm:pt modelId="{8148EDA5-921A-4F75-A624-E94B659155C6}" type="sibTrans" cxnId="{8B01CE22-E549-4CB0-B489-17734CA4AC25}">
      <dgm:prSet/>
      <dgm:spPr/>
      <dgm:t>
        <a:bodyPr/>
        <a:lstStyle/>
        <a:p>
          <a:endParaRPr lang="en-US"/>
        </a:p>
      </dgm:t>
    </dgm:pt>
    <dgm:pt modelId="{135DEBF7-100E-40B7-A4B0-C223B2095188}">
      <dgm:prSet custT="1"/>
      <dgm:spPr/>
      <dgm:t>
        <a:bodyPr tIns="91440"/>
        <a:lstStyle/>
        <a:p>
          <a:pPr>
            <a:lnSpc>
              <a:spcPct val="100000"/>
            </a:lnSpc>
          </a:pPr>
          <a:r>
            <a:rPr lang="en-US" sz="1500" dirty="0">
              <a:latin typeface="Roboto Flex Medium" panose="02000000000000000000"/>
            </a:rPr>
            <a:t>Partnership Health Plan pays a bonus to primary care providers (physicians and advanced practice providers) who stay in the area after completing training.</a:t>
          </a:r>
        </a:p>
      </dgm:t>
    </dgm:pt>
    <dgm:pt modelId="{2D06B2D7-04B0-49C9-BA1E-F16AC5A68CCC}" type="parTrans" cxnId="{3D1B5B65-1A70-438B-84D0-62364C4C3B66}">
      <dgm:prSet/>
      <dgm:spPr/>
      <dgm:t>
        <a:bodyPr/>
        <a:lstStyle/>
        <a:p>
          <a:endParaRPr lang="en-US"/>
        </a:p>
      </dgm:t>
    </dgm:pt>
    <dgm:pt modelId="{307AC6BC-BC4F-4002-B320-BE8D73E2C820}" type="sibTrans" cxnId="{3D1B5B65-1A70-438B-84D0-62364C4C3B66}">
      <dgm:prSet/>
      <dgm:spPr/>
      <dgm:t>
        <a:bodyPr/>
        <a:lstStyle/>
        <a:p>
          <a:endParaRPr lang="en-US"/>
        </a:p>
      </dgm:t>
    </dgm:pt>
    <dgm:pt modelId="{87216B70-8FB1-4BD4-8C4A-EF106DFA8C5B}">
      <dgm:prSet custT="1"/>
      <dgm:spPr/>
      <dgm:t>
        <a:bodyPr tIns="91440"/>
        <a:lstStyle/>
        <a:p>
          <a:pPr>
            <a:lnSpc>
              <a:spcPct val="100000"/>
            </a:lnSpc>
          </a:pPr>
          <a:r>
            <a:rPr lang="en-US" sz="1500" dirty="0">
              <a:latin typeface="Roboto Flex Medium" panose="02000000000000000000"/>
            </a:rPr>
            <a:t>Provider organizations affiliated with health systems rely on centralized resources for recruiting support.</a:t>
          </a:r>
        </a:p>
      </dgm:t>
    </dgm:pt>
    <dgm:pt modelId="{B3F6D77A-B34C-4EDE-AA89-266A4C00EC05}" type="parTrans" cxnId="{DE4F72EF-1A4A-4D5F-88BF-639A10159A7F}">
      <dgm:prSet/>
      <dgm:spPr/>
      <dgm:t>
        <a:bodyPr/>
        <a:lstStyle/>
        <a:p>
          <a:endParaRPr lang="en-US"/>
        </a:p>
      </dgm:t>
    </dgm:pt>
    <dgm:pt modelId="{20DCAC97-0B4F-408A-8A6F-D58E5D7F80CC}" type="sibTrans" cxnId="{DE4F72EF-1A4A-4D5F-88BF-639A10159A7F}">
      <dgm:prSet/>
      <dgm:spPr/>
      <dgm:t>
        <a:bodyPr/>
        <a:lstStyle/>
        <a:p>
          <a:endParaRPr lang="en-US"/>
        </a:p>
      </dgm:t>
    </dgm:pt>
    <dgm:pt modelId="{E78A0771-9209-4A33-854F-9899AF31332C}">
      <dgm:prSet custT="1"/>
      <dgm:spPr/>
      <dgm:t>
        <a:bodyPr tIns="91440"/>
        <a:lstStyle/>
        <a:p>
          <a:pPr>
            <a:lnSpc>
              <a:spcPct val="100000"/>
            </a:lnSpc>
          </a:pPr>
          <a:r>
            <a:rPr lang="en-US" sz="1500" dirty="0">
              <a:latin typeface="Roboto Flex Medium" panose="02000000000000000000"/>
            </a:rPr>
            <a:t>Resources for loan repayment, housing, and other forms of compensation are identified.</a:t>
          </a:r>
        </a:p>
      </dgm:t>
    </dgm:pt>
    <dgm:pt modelId="{8CF48A65-114C-4AF5-9CBB-EC36903AA929}" type="parTrans" cxnId="{F684FFF6-144F-4EB0-8080-660008E65B0A}">
      <dgm:prSet/>
      <dgm:spPr/>
      <dgm:t>
        <a:bodyPr/>
        <a:lstStyle/>
        <a:p>
          <a:endParaRPr lang="en-US"/>
        </a:p>
      </dgm:t>
    </dgm:pt>
    <dgm:pt modelId="{07246CBC-9D99-4192-8CDD-284A6DBB98B0}" type="sibTrans" cxnId="{F684FFF6-144F-4EB0-8080-660008E65B0A}">
      <dgm:prSet/>
      <dgm:spPr/>
      <dgm:t>
        <a:bodyPr/>
        <a:lstStyle/>
        <a:p>
          <a:endParaRPr lang="en-US"/>
        </a:p>
      </dgm:t>
    </dgm:pt>
    <dgm:pt modelId="{376EE74F-A031-41F7-85E2-9ED7DF754B07}">
      <dgm:prSet custT="1"/>
      <dgm:spPr>
        <a:ln>
          <a:noFill/>
        </a:ln>
      </dgm:spPr>
      <dgm:t>
        <a:bodyPr/>
        <a:lstStyle/>
        <a:p>
          <a:r>
            <a:rPr lang="en-US" sz="2800" dirty="0">
              <a:latin typeface="Roboto Flex Medium"/>
            </a:rPr>
            <a:t>Creative recruitment sources and tactics</a:t>
          </a:r>
        </a:p>
      </dgm:t>
    </dgm:pt>
    <dgm:pt modelId="{DC2D3963-9224-4061-904C-837D06105820}" type="parTrans" cxnId="{9C63668F-B0BB-40AB-9405-0E2CD7ADEC11}">
      <dgm:prSet/>
      <dgm:spPr/>
      <dgm:t>
        <a:bodyPr/>
        <a:lstStyle/>
        <a:p>
          <a:endParaRPr lang="en-US"/>
        </a:p>
      </dgm:t>
    </dgm:pt>
    <dgm:pt modelId="{F680A7F8-9481-4D42-9B8B-801381CACA08}" type="sibTrans" cxnId="{9C63668F-B0BB-40AB-9405-0E2CD7ADEC11}">
      <dgm:prSet/>
      <dgm:spPr/>
      <dgm:t>
        <a:bodyPr/>
        <a:lstStyle/>
        <a:p>
          <a:endParaRPr lang="en-US"/>
        </a:p>
      </dgm:t>
    </dgm:pt>
    <dgm:pt modelId="{77FC6579-F058-4DCC-94BD-97299364C21E}">
      <dgm:prSet custT="1"/>
      <dgm:spPr/>
      <dgm:t>
        <a:bodyPr/>
        <a:lstStyle/>
        <a:p>
          <a:pPr>
            <a:lnSpc>
              <a:spcPct val="100000"/>
            </a:lnSpc>
          </a:pPr>
          <a:r>
            <a:rPr lang="en-US" sz="1500" dirty="0">
              <a:latin typeface="Roboto Flex Medium" panose="02000000000000000000"/>
            </a:rPr>
            <a:t>CHCs are tapping into a program allowing licensed physicians from Mexico to practice in the US for three years.</a:t>
          </a:r>
        </a:p>
      </dgm:t>
    </dgm:pt>
    <dgm:pt modelId="{E437BA90-93B5-4193-9ECF-B6EBD4E9E45A}" type="parTrans" cxnId="{6B543F72-5715-4E3C-99BB-81A164612F9A}">
      <dgm:prSet/>
      <dgm:spPr/>
      <dgm:t>
        <a:bodyPr/>
        <a:lstStyle/>
        <a:p>
          <a:endParaRPr lang="en-US"/>
        </a:p>
      </dgm:t>
    </dgm:pt>
    <dgm:pt modelId="{2B5FC4E9-8026-4D0A-B3C1-12289D47C0E0}" type="sibTrans" cxnId="{6B543F72-5715-4E3C-99BB-81A164612F9A}">
      <dgm:prSet/>
      <dgm:spPr/>
      <dgm:t>
        <a:bodyPr/>
        <a:lstStyle/>
        <a:p>
          <a:endParaRPr lang="en-US"/>
        </a:p>
      </dgm:t>
    </dgm:pt>
    <dgm:pt modelId="{0B71EC32-6B8C-4461-A24C-CC1148E75EE2}">
      <dgm:prSet custT="1"/>
      <dgm:spPr/>
      <dgm:t>
        <a:bodyPr/>
        <a:lstStyle/>
        <a:p>
          <a:pPr>
            <a:lnSpc>
              <a:spcPct val="100000"/>
            </a:lnSpc>
          </a:pPr>
          <a:r>
            <a:rPr lang="en-US" sz="1500" dirty="0">
              <a:latin typeface="Roboto Flex Medium" panose="02000000000000000000"/>
            </a:rPr>
            <a:t>Leaders personally cultivate locals who moved away for education.</a:t>
          </a:r>
        </a:p>
      </dgm:t>
    </dgm:pt>
    <dgm:pt modelId="{179EFF67-B2A3-46C7-B4F5-545017272A32}" type="parTrans" cxnId="{432BA069-F926-4249-877C-2ADC7F526EAF}">
      <dgm:prSet/>
      <dgm:spPr/>
      <dgm:t>
        <a:bodyPr/>
        <a:lstStyle/>
        <a:p>
          <a:endParaRPr lang="en-US"/>
        </a:p>
      </dgm:t>
    </dgm:pt>
    <dgm:pt modelId="{6851B103-F520-4E5B-8C32-80008CC64506}" type="sibTrans" cxnId="{432BA069-F926-4249-877C-2ADC7F526EAF}">
      <dgm:prSet/>
      <dgm:spPr/>
      <dgm:t>
        <a:bodyPr/>
        <a:lstStyle/>
        <a:p>
          <a:endParaRPr lang="en-US"/>
        </a:p>
      </dgm:t>
    </dgm:pt>
    <dgm:pt modelId="{5F4FFF23-F8CB-44E1-B99C-B82953D44AD7}">
      <dgm:prSet custT="1"/>
      <dgm:spPr/>
      <dgm:t>
        <a:bodyPr/>
        <a:lstStyle/>
        <a:p>
          <a:pPr>
            <a:lnSpc>
              <a:spcPct val="100000"/>
            </a:lnSpc>
          </a:pPr>
          <a:r>
            <a:rPr lang="en-US" sz="1500" dirty="0">
              <a:solidFill>
                <a:srgbClr val="282828"/>
              </a:solidFill>
              <a:latin typeface="Roboto Flex Medium" panose="02000000000000000000"/>
            </a:rPr>
            <a:t>Recruitment focus </a:t>
          </a:r>
          <a:r>
            <a:rPr lang="en-US" sz="1500" dirty="0">
              <a:latin typeface="Roboto Flex Medium" panose="02000000000000000000"/>
            </a:rPr>
            <a:t>on nonmonetary appeal, such as mission, work-life balance (through availability of team-based care, integrated behavioral health, AI scribes), culture.</a:t>
          </a:r>
        </a:p>
      </dgm:t>
    </dgm:pt>
    <dgm:pt modelId="{6E642944-676B-4BCC-B010-0F7ACE60136F}" type="parTrans" cxnId="{FCE94BE1-1CD6-4C9F-B139-216BADF72864}">
      <dgm:prSet/>
      <dgm:spPr/>
      <dgm:t>
        <a:bodyPr/>
        <a:lstStyle/>
        <a:p>
          <a:endParaRPr lang="en-US"/>
        </a:p>
      </dgm:t>
    </dgm:pt>
    <dgm:pt modelId="{E28B14B5-0715-48B5-B2FC-629254667099}" type="sibTrans" cxnId="{FCE94BE1-1CD6-4C9F-B139-216BADF72864}">
      <dgm:prSet/>
      <dgm:spPr/>
      <dgm:t>
        <a:bodyPr/>
        <a:lstStyle/>
        <a:p>
          <a:endParaRPr lang="en-US"/>
        </a:p>
      </dgm:t>
    </dgm:pt>
    <dgm:pt modelId="{17E451EA-CC22-4688-BB56-5A8BA59ADF99}" type="pres">
      <dgm:prSet presAssocID="{9C2B3258-31A3-4790-99D7-CA43D2AC8972}" presName="Name0" presStyleCnt="0">
        <dgm:presLayoutVars>
          <dgm:dir/>
          <dgm:animLvl val="lvl"/>
          <dgm:resizeHandles val="exact"/>
        </dgm:presLayoutVars>
      </dgm:prSet>
      <dgm:spPr/>
    </dgm:pt>
    <dgm:pt modelId="{762201F5-859C-4671-9034-AD6C42A2E243}" type="pres">
      <dgm:prSet presAssocID="{24B002FA-968D-4780-921F-D73158E6B616}" presName="linNode" presStyleCnt="0"/>
      <dgm:spPr/>
    </dgm:pt>
    <dgm:pt modelId="{626B3972-477E-47B9-9E33-E3A0845A7902}" type="pres">
      <dgm:prSet presAssocID="{24B002FA-968D-4780-921F-D73158E6B616}" presName="parentText" presStyleLbl="node1" presStyleIdx="0" presStyleCnt="3" custScaleX="101207">
        <dgm:presLayoutVars>
          <dgm:chMax val="1"/>
          <dgm:bulletEnabled val="1"/>
        </dgm:presLayoutVars>
      </dgm:prSet>
      <dgm:spPr/>
    </dgm:pt>
    <dgm:pt modelId="{4141848E-9377-4F90-9221-A2D5ADCD6563}" type="pres">
      <dgm:prSet presAssocID="{24B002FA-968D-4780-921F-D73158E6B616}" presName="descendantText" presStyleLbl="alignAccFollowNode1" presStyleIdx="0" presStyleCnt="3" custScaleX="100305" custScaleY="120520">
        <dgm:presLayoutVars>
          <dgm:bulletEnabled val="1"/>
        </dgm:presLayoutVars>
      </dgm:prSet>
      <dgm:spPr/>
    </dgm:pt>
    <dgm:pt modelId="{1B9E719A-8457-465A-B763-6AD9B4D78AA6}" type="pres">
      <dgm:prSet presAssocID="{FEB287E5-ABBE-4783-B38E-1E6DD6429A32}" presName="sp" presStyleCnt="0"/>
      <dgm:spPr/>
    </dgm:pt>
    <dgm:pt modelId="{4F5DF470-C70A-437D-9608-9332614C3330}" type="pres">
      <dgm:prSet presAssocID="{C1BFF8FC-69AE-49EB-A8B2-ADDCE0F424BB}" presName="linNode" presStyleCnt="0"/>
      <dgm:spPr/>
    </dgm:pt>
    <dgm:pt modelId="{9174F299-2A69-4699-BEB4-D9A5C0E9399F}" type="pres">
      <dgm:prSet presAssocID="{C1BFF8FC-69AE-49EB-A8B2-ADDCE0F424BB}" presName="parentText" presStyleLbl="node1" presStyleIdx="1" presStyleCnt="3" custLinFactNeighborX="-732" custLinFactNeighborY="-675">
        <dgm:presLayoutVars>
          <dgm:chMax val="1"/>
          <dgm:bulletEnabled val="1"/>
        </dgm:presLayoutVars>
      </dgm:prSet>
      <dgm:spPr/>
    </dgm:pt>
    <dgm:pt modelId="{1711AAF4-88F6-4E28-B549-BE357C78F9F8}" type="pres">
      <dgm:prSet presAssocID="{C1BFF8FC-69AE-49EB-A8B2-ADDCE0F424BB}" presName="descendantText" presStyleLbl="alignAccFollowNode1" presStyleIdx="1" presStyleCnt="3" custScaleX="99415" custScaleY="120355">
        <dgm:presLayoutVars>
          <dgm:bulletEnabled val="1"/>
        </dgm:presLayoutVars>
      </dgm:prSet>
      <dgm:spPr/>
    </dgm:pt>
    <dgm:pt modelId="{BD854F7C-C5A0-41A5-A7ED-37131747AFF9}" type="pres">
      <dgm:prSet presAssocID="{8148EDA5-921A-4F75-A624-E94B659155C6}" presName="sp" presStyleCnt="0"/>
      <dgm:spPr/>
    </dgm:pt>
    <dgm:pt modelId="{713A83D2-2AF3-47DA-ACC7-351C748E3FD0}" type="pres">
      <dgm:prSet presAssocID="{376EE74F-A031-41F7-85E2-9ED7DF754B07}" presName="linNode" presStyleCnt="0"/>
      <dgm:spPr/>
    </dgm:pt>
    <dgm:pt modelId="{87910F4C-8083-4B9F-B8DD-37D4E27D99FE}" type="pres">
      <dgm:prSet presAssocID="{376EE74F-A031-41F7-85E2-9ED7DF754B07}" presName="parentText" presStyleLbl="node1" presStyleIdx="2" presStyleCnt="3">
        <dgm:presLayoutVars>
          <dgm:chMax val="1"/>
          <dgm:bulletEnabled val="1"/>
        </dgm:presLayoutVars>
      </dgm:prSet>
      <dgm:spPr/>
    </dgm:pt>
    <dgm:pt modelId="{A9F7C90A-9A7A-4A9C-908A-3491715378A0}" type="pres">
      <dgm:prSet presAssocID="{376EE74F-A031-41F7-85E2-9ED7DF754B07}" presName="descendantText" presStyleLbl="alignAccFollowNode1" presStyleIdx="2" presStyleCnt="3" custScaleY="121976">
        <dgm:presLayoutVars>
          <dgm:bulletEnabled val="1"/>
        </dgm:presLayoutVars>
      </dgm:prSet>
      <dgm:spPr/>
    </dgm:pt>
  </dgm:ptLst>
  <dgm:cxnLst>
    <dgm:cxn modelId="{6448E301-8AB1-43F8-BD63-73AAA75D2B69}" srcId="{9C2B3258-31A3-4790-99D7-CA43D2AC8972}" destId="{24B002FA-968D-4780-921F-D73158E6B616}" srcOrd="0" destOrd="0" parTransId="{06B1B06E-1BFD-4731-89E6-4B49DA589124}" sibTransId="{FEB287E5-ABBE-4783-B38E-1E6DD6429A32}"/>
    <dgm:cxn modelId="{60ADAA03-73D6-4B79-A956-A18581C211B1}" type="presOf" srcId="{0B71EC32-6B8C-4461-A24C-CC1148E75EE2}" destId="{A9F7C90A-9A7A-4A9C-908A-3491715378A0}" srcOrd="0" destOrd="1" presId="urn:microsoft.com/office/officeart/2005/8/layout/vList5"/>
    <dgm:cxn modelId="{EECBF81A-68AD-4B0F-B4B1-AFC26A489EA1}" srcId="{24B002FA-968D-4780-921F-D73158E6B616}" destId="{61B964C6-DE09-4FDB-B6AB-819AD98C613B}" srcOrd="0" destOrd="0" parTransId="{7CF3EA74-5379-4597-9E63-809449EF3CF4}" sibTransId="{D55D98C7-8F04-4607-B273-90FCE56E18E7}"/>
    <dgm:cxn modelId="{8B01CE22-E549-4CB0-B489-17734CA4AC25}" srcId="{9C2B3258-31A3-4790-99D7-CA43D2AC8972}" destId="{C1BFF8FC-69AE-49EB-A8B2-ADDCE0F424BB}" srcOrd="1" destOrd="0" parTransId="{08F4BC2F-1791-4CFF-B24F-153E83AC066B}" sibTransId="{8148EDA5-921A-4F75-A624-E94B659155C6}"/>
    <dgm:cxn modelId="{C89DF828-106B-4F10-B48A-034E06C7373E}" type="presOf" srcId="{87216B70-8FB1-4BD4-8C4A-EF106DFA8C5B}" destId="{1711AAF4-88F6-4E28-B549-BE357C78F9F8}" srcOrd="0" destOrd="1" presId="urn:microsoft.com/office/officeart/2005/8/layout/vList5"/>
    <dgm:cxn modelId="{FC9A3B61-46C9-4069-9E9A-3A052C7EF2DE}" type="presOf" srcId="{135DEBF7-100E-40B7-A4B0-C223B2095188}" destId="{1711AAF4-88F6-4E28-B549-BE357C78F9F8}" srcOrd="0" destOrd="0" presId="urn:microsoft.com/office/officeart/2005/8/layout/vList5"/>
    <dgm:cxn modelId="{2BE72F64-067F-4565-B3AF-622A2BC85507}" type="presOf" srcId="{E78A0771-9209-4A33-854F-9899AF31332C}" destId="{1711AAF4-88F6-4E28-B549-BE357C78F9F8}" srcOrd="0" destOrd="2" presId="urn:microsoft.com/office/officeart/2005/8/layout/vList5"/>
    <dgm:cxn modelId="{AE392665-5E4A-4799-80F7-466089BBE25E}" type="presOf" srcId="{24B002FA-968D-4780-921F-D73158E6B616}" destId="{626B3972-477E-47B9-9E33-E3A0845A7902}" srcOrd="0" destOrd="0" presId="urn:microsoft.com/office/officeart/2005/8/layout/vList5"/>
    <dgm:cxn modelId="{3D1B5B65-1A70-438B-84D0-62364C4C3B66}" srcId="{C1BFF8FC-69AE-49EB-A8B2-ADDCE0F424BB}" destId="{135DEBF7-100E-40B7-A4B0-C223B2095188}" srcOrd="0" destOrd="0" parTransId="{2D06B2D7-04B0-49C9-BA1E-F16AC5A68CCC}" sibTransId="{307AC6BC-BC4F-4002-B320-BE8D73E2C820}"/>
    <dgm:cxn modelId="{432BA069-F926-4249-877C-2ADC7F526EAF}" srcId="{376EE74F-A031-41F7-85E2-9ED7DF754B07}" destId="{0B71EC32-6B8C-4461-A24C-CC1148E75EE2}" srcOrd="1" destOrd="0" parTransId="{179EFF67-B2A3-46C7-B4F5-545017272A32}" sibTransId="{6851B103-F520-4E5B-8C32-80008CC64506}"/>
    <dgm:cxn modelId="{D28CB56C-4A11-43D3-9408-EA92F6E15307}" type="presOf" srcId="{61B964C6-DE09-4FDB-B6AB-819AD98C613B}" destId="{4141848E-9377-4F90-9221-A2D5ADCD6563}" srcOrd="0" destOrd="0" presId="urn:microsoft.com/office/officeart/2005/8/layout/vList5"/>
    <dgm:cxn modelId="{6B543F72-5715-4E3C-99BB-81A164612F9A}" srcId="{376EE74F-A031-41F7-85E2-9ED7DF754B07}" destId="{77FC6579-F058-4DCC-94BD-97299364C21E}" srcOrd="0" destOrd="0" parTransId="{E437BA90-93B5-4193-9ECF-B6EBD4E9E45A}" sibTransId="{2B5FC4E9-8026-4D0A-B3C1-12289D47C0E0}"/>
    <dgm:cxn modelId="{9317E053-7180-447F-8040-4392BAAA20A4}" type="presOf" srcId="{5F4FFF23-F8CB-44E1-B99C-B82953D44AD7}" destId="{A9F7C90A-9A7A-4A9C-908A-3491715378A0}" srcOrd="0" destOrd="2" presId="urn:microsoft.com/office/officeart/2005/8/layout/vList5"/>
    <dgm:cxn modelId="{1EDB8355-A864-432F-9132-730256900813}" type="presOf" srcId="{C1BFF8FC-69AE-49EB-A8B2-ADDCE0F424BB}" destId="{9174F299-2A69-4699-BEB4-D9A5C0E9399F}" srcOrd="0" destOrd="0" presId="urn:microsoft.com/office/officeart/2005/8/layout/vList5"/>
    <dgm:cxn modelId="{9C63668F-B0BB-40AB-9405-0E2CD7ADEC11}" srcId="{9C2B3258-31A3-4790-99D7-CA43D2AC8972}" destId="{376EE74F-A031-41F7-85E2-9ED7DF754B07}" srcOrd="2" destOrd="0" parTransId="{DC2D3963-9224-4061-904C-837D06105820}" sibTransId="{F680A7F8-9481-4D42-9B8B-801381CACA08}"/>
    <dgm:cxn modelId="{D8042C96-60A6-490E-B559-D331B6AD9C7A}" srcId="{24B002FA-968D-4780-921F-D73158E6B616}" destId="{402EAE6A-1195-4745-8189-8245C6E1C432}" srcOrd="1" destOrd="0" parTransId="{013342B6-6E38-4384-93DD-B507DA0D8D4B}" sibTransId="{9105C6A9-83D5-48D7-9F0B-C47F5C0FF2D2}"/>
    <dgm:cxn modelId="{D8BAAABF-76ED-43B9-94C0-AB53FD0921B1}" type="presOf" srcId="{402EAE6A-1195-4745-8189-8245C6E1C432}" destId="{4141848E-9377-4F90-9221-A2D5ADCD6563}" srcOrd="0" destOrd="1" presId="urn:microsoft.com/office/officeart/2005/8/layout/vList5"/>
    <dgm:cxn modelId="{7CDBA0CC-BDBF-4A44-85E6-7C0BA0B5E7C5}" type="presOf" srcId="{9C2B3258-31A3-4790-99D7-CA43D2AC8972}" destId="{17E451EA-CC22-4688-BB56-5A8BA59ADF99}" srcOrd="0" destOrd="0" presId="urn:microsoft.com/office/officeart/2005/8/layout/vList5"/>
    <dgm:cxn modelId="{FCE94BE1-1CD6-4C9F-B139-216BADF72864}" srcId="{376EE74F-A031-41F7-85E2-9ED7DF754B07}" destId="{5F4FFF23-F8CB-44E1-B99C-B82953D44AD7}" srcOrd="2" destOrd="0" parTransId="{6E642944-676B-4BCC-B010-0F7ACE60136F}" sibTransId="{E28B14B5-0715-48B5-B2FC-629254667099}"/>
    <dgm:cxn modelId="{ED18CCEE-8421-48D4-8909-518AF9D5CBE3}" type="presOf" srcId="{376EE74F-A031-41F7-85E2-9ED7DF754B07}" destId="{87910F4C-8083-4B9F-B8DD-37D4E27D99FE}" srcOrd="0" destOrd="0" presId="urn:microsoft.com/office/officeart/2005/8/layout/vList5"/>
    <dgm:cxn modelId="{DE4F72EF-1A4A-4D5F-88BF-639A10159A7F}" srcId="{C1BFF8FC-69AE-49EB-A8B2-ADDCE0F424BB}" destId="{87216B70-8FB1-4BD4-8C4A-EF106DFA8C5B}" srcOrd="1" destOrd="0" parTransId="{B3F6D77A-B34C-4EDE-AA89-266A4C00EC05}" sibTransId="{20DCAC97-0B4F-408A-8A6F-D58E5D7F80CC}"/>
    <dgm:cxn modelId="{F684FFF6-144F-4EB0-8080-660008E65B0A}" srcId="{C1BFF8FC-69AE-49EB-A8B2-ADDCE0F424BB}" destId="{E78A0771-9209-4A33-854F-9899AF31332C}" srcOrd="2" destOrd="0" parTransId="{8CF48A65-114C-4AF5-9CBB-EC36903AA929}" sibTransId="{07246CBC-9D99-4192-8CDD-284A6DBB98B0}"/>
    <dgm:cxn modelId="{F851EBFF-C9AF-44FD-9658-DB46F55246C5}" type="presOf" srcId="{77FC6579-F058-4DCC-94BD-97299364C21E}" destId="{A9F7C90A-9A7A-4A9C-908A-3491715378A0}" srcOrd="0" destOrd="0" presId="urn:microsoft.com/office/officeart/2005/8/layout/vList5"/>
    <dgm:cxn modelId="{C07B99A9-E983-4FAF-8288-D9883C4F06EB}" type="presParOf" srcId="{17E451EA-CC22-4688-BB56-5A8BA59ADF99}" destId="{762201F5-859C-4671-9034-AD6C42A2E243}" srcOrd="0" destOrd="0" presId="urn:microsoft.com/office/officeart/2005/8/layout/vList5"/>
    <dgm:cxn modelId="{7F46E9A9-71C9-4186-ABEE-7047CCB931C7}" type="presParOf" srcId="{762201F5-859C-4671-9034-AD6C42A2E243}" destId="{626B3972-477E-47B9-9E33-E3A0845A7902}" srcOrd="0" destOrd="0" presId="urn:microsoft.com/office/officeart/2005/8/layout/vList5"/>
    <dgm:cxn modelId="{8E2B2A74-A971-4362-A5DD-DE6754C11A81}" type="presParOf" srcId="{762201F5-859C-4671-9034-AD6C42A2E243}" destId="{4141848E-9377-4F90-9221-A2D5ADCD6563}" srcOrd="1" destOrd="0" presId="urn:microsoft.com/office/officeart/2005/8/layout/vList5"/>
    <dgm:cxn modelId="{DA2D891E-C1E3-4530-B5A3-D4D470A14C79}" type="presParOf" srcId="{17E451EA-CC22-4688-BB56-5A8BA59ADF99}" destId="{1B9E719A-8457-465A-B763-6AD9B4D78AA6}" srcOrd="1" destOrd="0" presId="urn:microsoft.com/office/officeart/2005/8/layout/vList5"/>
    <dgm:cxn modelId="{F715E052-59B6-43FC-BAE7-3C4A31DBA5EE}" type="presParOf" srcId="{17E451EA-CC22-4688-BB56-5A8BA59ADF99}" destId="{4F5DF470-C70A-437D-9608-9332614C3330}" srcOrd="2" destOrd="0" presId="urn:microsoft.com/office/officeart/2005/8/layout/vList5"/>
    <dgm:cxn modelId="{E2A5D39C-403F-4299-8325-71D3F6237DB3}" type="presParOf" srcId="{4F5DF470-C70A-437D-9608-9332614C3330}" destId="{9174F299-2A69-4699-BEB4-D9A5C0E9399F}" srcOrd="0" destOrd="0" presId="urn:microsoft.com/office/officeart/2005/8/layout/vList5"/>
    <dgm:cxn modelId="{4DAEEE2D-8CA3-40A8-B885-C8DC1F8BE8A5}" type="presParOf" srcId="{4F5DF470-C70A-437D-9608-9332614C3330}" destId="{1711AAF4-88F6-4E28-B549-BE357C78F9F8}" srcOrd="1" destOrd="0" presId="urn:microsoft.com/office/officeart/2005/8/layout/vList5"/>
    <dgm:cxn modelId="{E796F05E-93BD-4365-B26B-5833910A67D3}" type="presParOf" srcId="{17E451EA-CC22-4688-BB56-5A8BA59ADF99}" destId="{BD854F7C-C5A0-41A5-A7ED-37131747AFF9}" srcOrd="3" destOrd="0" presId="urn:microsoft.com/office/officeart/2005/8/layout/vList5"/>
    <dgm:cxn modelId="{61FE54EC-FBA1-431B-9D0C-31D0C7C5A222}" type="presParOf" srcId="{17E451EA-CC22-4688-BB56-5A8BA59ADF99}" destId="{713A83D2-2AF3-47DA-ACC7-351C748E3FD0}" srcOrd="4" destOrd="0" presId="urn:microsoft.com/office/officeart/2005/8/layout/vList5"/>
    <dgm:cxn modelId="{1038D30D-1571-470D-96E5-60241AFE6C92}" type="presParOf" srcId="{713A83D2-2AF3-47DA-ACC7-351C748E3FD0}" destId="{87910F4C-8083-4B9F-B8DD-37D4E27D99FE}" srcOrd="0" destOrd="0" presId="urn:microsoft.com/office/officeart/2005/8/layout/vList5"/>
    <dgm:cxn modelId="{0AC79BF6-0A2C-4E45-80FE-F0812D5DB31A}" type="presParOf" srcId="{713A83D2-2AF3-47DA-ACC7-351C748E3FD0}" destId="{A9F7C90A-9A7A-4A9C-908A-3491715378A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41848E-9377-4F90-9221-A2D5ADCD6563}">
      <dsp:nvSpPr>
        <dsp:cNvPr id="0" name=""/>
        <dsp:cNvSpPr/>
      </dsp:nvSpPr>
      <dsp:spPr>
        <a:xfrm rot="5400000">
          <a:off x="6558704" y="-2593053"/>
          <a:ext cx="1674152" cy="6927753"/>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5888" lvl="1" indent="-115888" algn="l" defTabSz="666750">
            <a:lnSpc>
              <a:spcPct val="100000"/>
            </a:lnSpc>
            <a:spcBef>
              <a:spcPct val="0"/>
            </a:spcBef>
            <a:spcAft>
              <a:spcPct val="15000"/>
            </a:spcAft>
            <a:buChar char="•"/>
          </a:pPr>
          <a:r>
            <a:rPr lang="en-US" sz="1500" kern="1200" dirty="0">
              <a:latin typeface="Roboto Flex Medium" panose="02000000000000000000"/>
            </a:rPr>
            <a:t>Several residency programs in family medicine and internal medicine that build local supply.</a:t>
          </a:r>
        </a:p>
        <a:p>
          <a:pPr marL="115888" lvl="1" indent="-115888" algn="l" defTabSz="666750">
            <a:lnSpc>
              <a:spcPct val="100000"/>
            </a:lnSpc>
            <a:spcBef>
              <a:spcPct val="0"/>
            </a:spcBef>
            <a:spcAft>
              <a:spcPct val="15000"/>
            </a:spcAft>
            <a:buChar char="•"/>
          </a:pPr>
          <a:r>
            <a:rPr lang="en-US" sz="1500" kern="1200" dirty="0">
              <a:latin typeface="Roboto Flex Medium" panose="02000000000000000000"/>
            </a:rPr>
            <a:t>Shasta Community Health Center offers a two-year paid fellowship program for nurse practitioners and physician assistants to support transition to full-time clinical roles.</a:t>
          </a:r>
        </a:p>
      </dsp:txBody>
      <dsp:txXfrm rot="-5400000">
        <a:off x="3931904" y="115472"/>
        <a:ext cx="6846028" cy="1510702"/>
      </dsp:txXfrm>
    </dsp:sp>
    <dsp:sp modelId="{626B3972-477E-47B9-9E33-E3A0845A7902}">
      <dsp:nvSpPr>
        <dsp:cNvPr id="0" name=""/>
        <dsp:cNvSpPr/>
      </dsp:nvSpPr>
      <dsp:spPr>
        <a:xfrm>
          <a:off x="0" y="2630"/>
          <a:ext cx="3931904" cy="1736384"/>
        </a:xfrm>
        <a:prstGeom prst="roundRect">
          <a:avLst/>
        </a:prstGeom>
        <a:solidFill>
          <a:schemeClr val="accent1">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Roboto Flex Medium"/>
            </a:rPr>
            <a:t>Training programs</a:t>
          </a:r>
        </a:p>
      </dsp:txBody>
      <dsp:txXfrm>
        <a:off x="84763" y="87393"/>
        <a:ext cx="3762378" cy="1566858"/>
      </dsp:txXfrm>
    </dsp:sp>
    <dsp:sp modelId="{1711AAF4-88F6-4E28-B549-BE357C78F9F8}">
      <dsp:nvSpPr>
        <dsp:cNvPr id="0" name=""/>
        <dsp:cNvSpPr/>
      </dsp:nvSpPr>
      <dsp:spPr>
        <a:xfrm rot="5400000">
          <a:off x="6532594" y="-762744"/>
          <a:ext cx="1671860" cy="691354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91440" rIns="247650" bIns="123825" numCol="1" spcCol="1270" anchor="ctr" anchorCtr="0">
          <a:noAutofit/>
        </a:bodyPr>
        <a:lstStyle/>
        <a:p>
          <a:pPr marL="114300" lvl="1" indent="-114300" algn="l" defTabSz="666750">
            <a:lnSpc>
              <a:spcPct val="100000"/>
            </a:lnSpc>
            <a:spcBef>
              <a:spcPct val="0"/>
            </a:spcBef>
            <a:spcAft>
              <a:spcPct val="15000"/>
            </a:spcAft>
            <a:buChar char="•"/>
          </a:pPr>
          <a:r>
            <a:rPr lang="en-US" sz="1500" kern="1200" dirty="0">
              <a:latin typeface="Roboto Flex Medium" panose="02000000000000000000"/>
            </a:rPr>
            <a:t>Partnership Health Plan pays a bonus to primary care providers (physicians and advanced practice providers) who stay in the area after completing training.</a:t>
          </a:r>
        </a:p>
        <a:p>
          <a:pPr marL="114300" lvl="1" indent="-114300" algn="l" defTabSz="666750">
            <a:lnSpc>
              <a:spcPct val="100000"/>
            </a:lnSpc>
            <a:spcBef>
              <a:spcPct val="0"/>
            </a:spcBef>
            <a:spcAft>
              <a:spcPct val="15000"/>
            </a:spcAft>
            <a:buChar char="•"/>
          </a:pPr>
          <a:r>
            <a:rPr lang="en-US" sz="1500" kern="1200" dirty="0">
              <a:latin typeface="Roboto Flex Medium" panose="02000000000000000000"/>
            </a:rPr>
            <a:t>Provider organizations affiliated with health systems rely on centralized resources for recruiting support.</a:t>
          </a:r>
        </a:p>
        <a:p>
          <a:pPr marL="114300" lvl="1" indent="-114300" algn="l" defTabSz="666750">
            <a:lnSpc>
              <a:spcPct val="100000"/>
            </a:lnSpc>
            <a:spcBef>
              <a:spcPct val="0"/>
            </a:spcBef>
            <a:spcAft>
              <a:spcPct val="15000"/>
            </a:spcAft>
            <a:buChar char="•"/>
          </a:pPr>
          <a:r>
            <a:rPr lang="en-US" sz="1500" kern="1200" dirty="0">
              <a:latin typeface="Roboto Flex Medium" panose="02000000000000000000"/>
            </a:rPr>
            <a:t>Resources for loan repayment, housing, and other forms of compensation are identified.</a:t>
          </a:r>
        </a:p>
      </dsp:txBody>
      <dsp:txXfrm rot="-5400000">
        <a:off x="3911753" y="1939710"/>
        <a:ext cx="6831931" cy="1508634"/>
      </dsp:txXfrm>
    </dsp:sp>
    <dsp:sp modelId="{9174F299-2A69-4699-BEB4-D9A5C0E9399F}">
      <dsp:nvSpPr>
        <dsp:cNvPr id="0" name=""/>
        <dsp:cNvSpPr/>
      </dsp:nvSpPr>
      <dsp:spPr>
        <a:xfrm>
          <a:off x="0" y="1814114"/>
          <a:ext cx="3911752" cy="1736384"/>
        </a:xfrm>
        <a:prstGeom prst="roundRect">
          <a:avLst/>
        </a:prstGeom>
        <a:solidFill>
          <a:schemeClr val="accent1">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Roboto Flex Medium"/>
            </a:rPr>
            <a:t>Financial investments and incentives</a:t>
          </a:r>
        </a:p>
      </dsp:txBody>
      <dsp:txXfrm>
        <a:off x="84763" y="1898877"/>
        <a:ext cx="3742226" cy="1566858"/>
      </dsp:txXfrm>
    </dsp:sp>
    <dsp:sp modelId="{A9F7C90A-9A7A-4A9C-908A-3491715378A0}">
      <dsp:nvSpPr>
        <dsp:cNvPr id="0" name=""/>
        <dsp:cNvSpPr/>
      </dsp:nvSpPr>
      <dsp:spPr>
        <a:xfrm rot="5400000">
          <a:off x="6541676" y="1040118"/>
          <a:ext cx="1694378" cy="6954226"/>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66750">
            <a:lnSpc>
              <a:spcPct val="100000"/>
            </a:lnSpc>
            <a:spcBef>
              <a:spcPct val="0"/>
            </a:spcBef>
            <a:spcAft>
              <a:spcPct val="15000"/>
            </a:spcAft>
            <a:buChar char="•"/>
          </a:pPr>
          <a:r>
            <a:rPr lang="en-US" sz="1500" kern="1200" dirty="0">
              <a:latin typeface="Roboto Flex Medium" panose="02000000000000000000"/>
            </a:rPr>
            <a:t>CHCs are tapping into a program allowing licensed physicians from Mexico to practice in the US for three years.</a:t>
          </a:r>
        </a:p>
        <a:p>
          <a:pPr marL="114300" lvl="1" indent="-114300" algn="l" defTabSz="666750">
            <a:lnSpc>
              <a:spcPct val="100000"/>
            </a:lnSpc>
            <a:spcBef>
              <a:spcPct val="0"/>
            </a:spcBef>
            <a:spcAft>
              <a:spcPct val="15000"/>
            </a:spcAft>
            <a:buChar char="•"/>
          </a:pPr>
          <a:r>
            <a:rPr lang="en-US" sz="1500" kern="1200" dirty="0">
              <a:latin typeface="Roboto Flex Medium" panose="02000000000000000000"/>
            </a:rPr>
            <a:t>Leaders personally cultivate locals who moved away for education.</a:t>
          </a:r>
        </a:p>
        <a:p>
          <a:pPr marL="114300" lvl="1" indent="-114300" algn="l" defTabSz="666750">
            <a:lnSpc>
              <a:spcPct val="100000"/>
            </a:lnSpc>
            <a:spcBef>
              <a:spcPct val="0"/>
            </a:spcBef>
            <a:spcAft>
              <a:spcPct val="15000"/>
            </a:spcAft>
            <a:buChar char="•"/>
          </a:pPr>
          <a:r>
            <a:rPr lang="en-US" sz="1500" kern="1200" dirty="0">
              <a:solidFill>
                <a:srgbClr val="282828"/>
              </a:solidFill>
              <a:latin typeface="Roboto Flex Medium" panose="02000000000000000000"/>
            </a:rPr>
            <a:t>Recruitment focus </a:t>
          </a:r>
          <a:r>
            <a:rPr lang="en-US" sz="1500" kern="1200" dirty="0">
              <a:latin typeface="Roboto Flex Medium" panose="02000000000000000000"/>
            </a:rPr>
            <a:t>on nonmonetary appeal, such as mission, work-life balance (through availability of team-based care, integrated behavioral health, AI scribes), culture.</a:t>
          </a:r>
        </a:p>
      </dsp:txBody>
      <dsp:txXfrm rot="-5400000">
        <a:off x="3911753" y="3752755"/>
        <a:ext cx="6871513" cy="1528952"/>
      </dsp:txXfrm>
    </dsp:sp>
    <dsp:sp modelId="{87910F4C-8083-4B9F-B8DD-37D4E27D99FE}">
      <dsp:nvSpPr>
        <dsp:cNvPr id="0" name=""/>
        <dsp:cNvSpPr/>
      </dsp:nvSpPr>
      <dsp:spPr>
        <a:xfrm>
          <a:off x="0" y="3649039"/>
          <a:ext cx="3911752" cy="1736384"/>
        </a:xfrm>
        <a:prstGeom prst="roundRect">
          <a:avLst/>
        </a:prstGeom>
        <a:solidFill>
          <a:schemeClr val="accent1">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Roboto Flex Medium"/>
            </a:rPr>
            <a:t>Creative recruitment sources and tactics</a:t>
          </a:r>
        </a:p>
      </dsp:txBody>
      <dsp:txXfrm>
        <a:off x="84763" y="3733802"/>
        <a:ext cx="3742226" cy="156685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50E7C9-C032-9B42-88A5-AC1BFE49A4A9}" type="datetimeFigureOut">
              <a:rPr lang="en-US" smtClean="0"/>
              <a:t>3/31/2026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C9EC1-13CA-3B41-9C62-B3CE6C086A29}" type="slidenum">
              <a:rPr lang="en-US" smtClean="0"/>
              <a:t>‹#›</a:t>
            </a:fld>
            <a:endParaRPr lang="en-US" dirty="0"/>
          </a:p>
        </p:txBody>
      </p:sp>
    </p:spTree>
    <p:extLst>
      <p:ext uri="{BB962C8B-B14F-4D97-AF65-F5344CB8AC3E}">
        <p14:creationId xmlns:p14="http://schemas.microsoft.com/office/powerpoint/2010/main" val="122399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CC9EC1-13CA-3B41-9C62-B3CE6C086A29}" type="slidenum">
              <a:rPr lang="en-US" smtClean="0"/>
              <a:t>1</a:t>
            </a:fld>
            <a:endParaRPr lang="en-US" dirty="0"/>
          </a:p>
        </p:txBody>
      </p:sp>
    </p:spTree>
    <p:extLst>
      <p:ext uri="{BB962C8B-B14F-4D97-AF65-F5344CB8AC3E}">
        <p14:creationId xmlns:p14="http://schemas.microsoft.com/office/powerpoint/2010/main" val="2396326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21C6C-B55C-3A79-51B3-AAD0202506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BC5B4F-D90A-B566-CA03-762AF396C6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222878-F9C6-0997-80B8-F6A943C1AD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8F8EC74-D707-9C4A-0C21-08B26D58A6F8}"/>
              </a:ext>
            </a:extLst>
          </p:cNvPr>
          <p:cNvSpPr>
            <a:spLocks noGrp="1"/>
          </p:cNvSpPr>
          <p:nvPr>
            <p:ph type="sldNum" sz="quarter" idx="5"/>
          </p:nvPr>
        </p:nvSpPr>
        <p:spPr/>
        <p:txBody>
          <a:bodyPr/>
          <a:lstStyle/>
          <a:p>
            <a:fld id="{F7CC9EC1-13CA-3B41-9C62-B3CE6C086A29}" type="slidenum">
              <a:rPr lang="en-US" smtClean="0"/>
              <a:t>13</a:t>
            </a:fld>
            <a:endParaRPr lang="en-US" dirty="0"/>
          </a:p>
        </p:txBody>
      </p:sp>
    </p:spTree>
    <p:extLst>
      <p:ext uri="{BB962C8B-B14F-4D97-AF65-F5344CB8AC3E}">
        <p14:creationId xmlns:p14="http://schemas.microsoft.com/office/powerpoint/2010/main" val="3807930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477F9-2AFA-2651-FA21-512EA8AF29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1664BC-6A5A-B9A8-5247-E29422315C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4507E6-0F8F-C9AE-291F-31CF9DF4E70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4C3D312-EE58-F08F-5CB4-BE825C705FE1}"/>
              </a:ext>
            </a:extLst>
          </p:cNvPr>
          <p:cNvSpPr>
            <a:spLocks noGrp="1"/>
          </p:cNvSpPr>
          <p:nvPr>
            <p:ph type="sldNum" sz="quarter" idx="5"/>
          </p:nvPr>
        </p:nvSpPr>
        <p:spPr/>
        <p:txBody>
          <a:bodyPr/>
          <a:lstStyle/>
          <a:p>
            <a:fld id="{F7CC9EC1-13CA-3B41-9C62-B3CE6C086A29}" type="slidenum">
              <a:rPr lang="en-US" smtClean="0"/>
              <a:t>14</a:t>
            </a:fld>
            <a:endParaRPr lang="en-US" dirty="0"/>
          </a:p>
        </p:txBody>
      </p:sp>
    </p:spTree>
    <p:extLst>
      <p:ext uri="{BB962C8B-B14F-4D97-AF65-F5344CB8AC3E}">
        <p14:creationId xmlns:p14="http://schemas.microsoft.com/office/powerpoint/2010/main" val="1648297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CC9EC1-13CA-3B41-9C62-B3CE6C086A29}" type="slidenum">
              <a:rPr lang="en-US" smtClean="0"/>
              <a:t>15</a:t>
            </a:fld>
            <a:endParaRPr lang="en-US" dirty="0"/>
          </a:p>
        </p:txBody>
      </p:sp>
    </p:spTree>
    <p:extLst>
      <p:ext uri="{BB962C8B-B14F-4D97-AF65-F5344CB8AC3E}">
        <p14:creationId xmlns:p14="http://schemas.microsoft.com/office/powerpoint/2010/main" val="4269486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08851-B9C8-AE7B-E8A5-E5311D88C9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65F846-FB9A-4AF3-1945-C32BDA511A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AB6F97-ECC8-AEFF-D649-B6B65374EB9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C26912D-F01B-0A99-980A-ED9B99B1F962}"/>
              </a:ext>
            </a:extLst>
          </p:cNvPr>
          <p:cNvSpPr>
            <a:spLocks noGrp="1"/>
          </p:cNvSpPr>
          <p:nvPr>
            <p:ph type="sldNum" sz="quarter" idx="5"/>
          </p:nvPr>
        </p:nvSpPr>
        <p:spPr/>
        <p:txBody>
          <a:bodyPr/>
          <a:lstStyle/>
          <a:p>
            <a:fld id="{F7CC9EC1-13CA-3B41-9C62-B3CE6C086A29}" type="slidenum">
              <a:rPr lang="en-US" smtClean="0"/>
              <a:t>16</a:t>
            </a:fld>
            <a:endParaRPr lang="en-US" dirty="0"/>
          </a:p>
        </p:txBody>
      </p:sp>
    </p:spTree>
    <p:extLst>
      <p:ext uri="{BB962C8B-B14F-4D97-AF65-F5344CB8AC3E}">
        <p14:creationId xmlns:p14="http://schemas.microsoft.com/office/powerpoint/2010/main" val="1273106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50BE8-BCD4-2331-462E-C6EDFDA9F5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B80C82-6E9F-EDA7-2766-2A59AE636C9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0591DB53-4C38-99B8-1F68-055CCF9DE4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6FE945C-9755-26C9-CD6F-CEB8B4F79A63}"/>
              </a:ext>
            </a:extLst>
          </p:cNvPr>
          <p:cNvSpPr>
            <a:spLocks noGrp="1"/>
          </p:cNvSpPr>
          <p:nvPr>
            <p:ph type="sldNum" sz="quarter" idx="5"/>
          </p:nvPr>
        </p:nvSpPr>
        <p:spPr/>
        <p:txBody>
          <a:bodyPr/>
          <a:lstStyle/>
          <a:p>
            <a:fld id="{F7CC9EC1-13CA-3B41-9C62-B3CE6C086A29}" type="slidenum">
              <a:rPr lang="en-US" smtClean="0"/>
              <a:t>2</a:t>
            </a:fld>
            <a:endParaRPr lang="en-US" dirty="0"/>
          </a:p>
        </p:txBody>
      </p:sp>
    </p:spTree>
    <p:extLst>
      <p:ext uri="{BB962C8B-B14F-4D97-AF65-F5344CB8AC3E}">
        <p14:creationId xmlns:p14="http://schemas.microsoft.com/office/powerpoint/2010/main" val="938872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97CFAA-25E3-41B1-8354-276BD83D22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4673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97CFAA-25E3-41B1-8354-276BD83D22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651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B3FF6-D6E6-9A23-50D4-3C35964B92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B8B420-5F40-2C3C-445B-3B8A5F8C1516}"/>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5E32C0DA-D552-973C-F71A-4C5EDE82A951}"/>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Roboto Flex Medium" panose="02000000000000000000"/>
              </a:rPr>
              <a:t>Compared to California overall</a:t>
            </a:r>
            <a:r>
              <a:rPr lang="en-US" sz="1200" dirty="0">
                <a:solidFill>
                  <a:prstClr val="black"/>
                </a:solidFill>
                <a:latin typeface="Roboto Flex Medium" panose="02000000000000000000"/>
              </a:rPr>
              <a:t>:</a:t>
            </a:r>
            <a:endParaRPr kumimoji="0" lang="en-US" sz="1200" b="0" i="0" u="none" strike="noStrike" kern="1200" cap="none" spc="0" normalizeH="0" baseline="0" noProof="0" dirty="0">
              <a:ln>
                <a:noFill/>
              </a:ln>
              <a:solidFill>
                <a:prstClr val="black"/>
              </a:solidFill>
              <a:effectLst/>
              <a:uLnTx/>
              <a:uFillTx/>
              <a:latin typeface="Roboto Flex Medium" panose="02000000000000000000"/>
            </a:endParaRPr>
          </a:p>
          <a:p>
            <a:pPr marL="344488"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prstClr val="black"/>
                </a:solidFill>
                <a:latin typeface="Roboto Flex Medium" panose="02000000000000000000"/>
              </a:rPr>
              <a:t>Higher poverty and unemployment but more likely to afford median home (2024)</a:t>
            </a:r>
          </a:p>
          <a:p>
            <a:pPr marL="344488"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prstClr val="black"/>
                </a:solidFill>
                <a:latin typeface="Roboto Flex Medium" panose="02000000000000000000"/>
              </a:rPr>
              <a:t>Older</a:t>
            </a:r>
          </a:p>
          <a:p>
            <a:pPr marL="344488"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prstClr val="black"/>
                </a:solidFill>
                <a:latin typeface="Roboto Flex Medium" panose="02000000000000000000"/>
              </a:rPr>
              <a:t>Less likely to be college+ educated</a:t>
            </a:r>
          </a:p>
          <a:p>
            <a:pPr marL="344488"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prstClr val="black"/>
                </a:solidFill>
                <a:latin typeface="Roboto Flex Medium" panose="02000000000000000000"/>
              </a:rPr>
              <a:t>Much greater share of residents are White, much smaller share is Latino/x </a:t>
            </a:r>
          </a:p>
          <a:p>
            <a:pPr marL="344488"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prstClr val="black"/>
                </a:solidFill>
                <a:latin typeface="Roboto Flex Medium" panose="02000000000000000000"/>
              </a:rPr>
              <a:t>Larger American Indian population </a:t>
            </a:r>
          </a:p>
          <a:p>
            <a:endParaRPr lang="en-US" dirty="0"/>
          </a:p>
        </p:txBody>
      </p:sp>
      <p:sp>
        <p:nvSpPr>
          <p:cNvPr id="4" name="Slide Number Placeholder 3">
            <a:extLst>
              <a:ext uri="{FF2B5EF4-FFF2-40B4-BE49-F238E27FC236}">
                <a16:creationId xmlns:a16="http://schemas.microsoft.com/office/drawing/2014/main" id="{27755096-D7E2-7EAC-F7AB-F9AFDD329923}"/>
              </a:ext>
            </a:extLst>
          </p:cNvPr>
          <p:cNvSpPr>
            <a:spLocks noGrp="1"/>
          </p:cNvSpPr>
          <p:nvPr>
            <p:ph type="sldNum" sz="quarter" idx="5"/>
          </p:nvPr>
        </p:nvSpPr>
        <p:spPr/>
        <p:txBody>
          <a:bodyPr/>
          <a:lstStyle/>
          <a:p>
            <a:fld id="{F7CC9EC1-13CA-3B41-9C62-B3CE6C086A29}" type="slidenum">
              <a:rPr lang="en-US" smtClean="0"/>
              <a:t>7</a:t>
            </a:fld>
            <a:endParaRPr lang="en-US" dirty="0"/>
          </a:p>
        </p:txBody>
      </p:sp>
    </p:spTree>
    <p:extLst>
      <p:ext uri="{BB962C8B-B14F-4D97-AF65-F5344CB8AC3E}">
        <p14:creationId xmlns:p14="http://schemas.microsoft.com/office/powerpoint/2010/main" val="3682511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defTabSz="457200">
              <a:defRPr/>
            </a:pPr>
            <a:r>
              <a:rPr lang="en-US" sz="1200" dirty="0">
                <a:latin typeface="Roboto Flex Medium" panose="02000000000000000000"/>
              </a:rPr>
              <a:t>Compared to the state, Shasta and Lassen have:</a:t>
            </a:r>
          </a:p>
          <a:p>
            <a:pPr marL="457200" indent="-342900" defTabSz="457200">
              <a:buFont typeface="Arial" panose="020B0604020202020204" pitchFamily="34" charset="0"/>
              <a:buChar char="•"/>
              <a:defRPr/>
            </a:pPr>
            <a:r>
              <a:rPr lang="en-US" sz="1200" dirty="0">
                <a:latin typeface="Roboto Flex Medium" panose="02000000000000000000"/>
              </a:rPr>
              <a:t>A suicide rate almost 3x higher</a:t>
            </a:r>
          </a:p>
          <a:p>
            <a:pPr marL="457200" indent="-342900" defTabSz="457200">
              <a:buFont typeface="Arial" panose="020B0604020202020204" pitchFamily="34" charset="0"/>
              <a:buChar char="•"/>
              <a:defRPr/>
            </a:pPr>
            <a:r>
              <a:rPr lang="en-US" sz="1200" dirty="0">
                <a:latin typeface="Roboto Flex Medium" panose="02000000000000000000"/>
              </a:rPr>
              <a:t>Much higher rates of drug-related emergency department (ED) visits and deaths</a:t>
            </a:r>
          </a:p>
          <a:p>
            <a:pPr marL="457200" indent="-342900" defTabSz="457200">
              <a:buFont typeface="Arial" panose="020B0604020202020204" pitchFamily="34" charset="0"/>
              <a:buChar char="•"/>
              <a:defRPr/>
            </a:pPr>
            <a:r>
              <a:rPr lang="en-US" sz="1200" dirty="0">
                <a:latin typeface="Roboto Flex Medium" panose="02000000000000000000"/>
              </a:rPr>
              <a:t>Higher infant mortality rates</a:t>
            </a:r>
          </a:p>
          <a:p>
            <a:pPr marL="457200" indent="-342900" defTabSz="457200">
              <a:buFont typeface="Arial" panose="020B0604020202020204" pitchFamily="34" charset="0"/>
              <a:buChar char="•"/>
              <a:defRPr/>
            </a:pPr>
            <a:r>
              <a:rPr lang="en-US" sz="1200" dirty="0">
                <a:latin typeface="Roboto Flex Medium" panose="02000000000000000000"/>
              </a:rPr>
              <a:t>Greater prevalence of high blood pressure, anxiety, and depression</a:t>
            </a:r>
          </a:p>
          <a:p>
            <a:pPr marL="457200" indent="-342900" defTabSz="457200">
              <a:buFont typeface="Arial" panose="020B0604020202020204" pitchFamily="34" charset="0"/>
              <a:buChar char="•"/>
              <a:defRPr/>
            </a:pPr>
            <a:r>
              <a:rPr lang="en-US" sz="1200" dirty="0">
                <a:latin typeface="Roboto Flex Medium" panose="02000000000000000000"/>
              </a:rPr>
              <a:t>Much higher age-adjusted mortality rates, notably for cancer, heart disease, accidents, and respiratory disease</a:t>
            </a:r>
          </a:p>
          <a:p>
            <a:endParaRPr lang="en-US" dirty="0"/>
          </a:p>
        </p:txBody>
      </p:sp>
      <p:sp>
        <p:nvSpPr>
          <p:cNvPr id="4" name="Slide Number Placeholder 3"/>
          <p:cNvSpPr>
            <a:spLocks noGrp="1"/>
          </p:cNvSpPr>
          <p:nvPr>
            <p:ph type="sldNum" sz="quarter" idx="5"/>
          </p:nvPr>
        </p:nvSpPr>
        <p:spPr/>
        <p:txBody>
          <a:bodyPr/>
          <a:lstStyle/>
          <a:p>
            <a:fld id="{F7CC9EC1-13CA-3B41-9C62-B3CE6C086A29}" type="slidenum">
              <a:rPr lang="en-US" smtClean="0"/>
              <a:t>8</a:t>
            </a:fld>
            <a:endParaRPr lang="en-US" dirty="0"/>
          </a:p>
        </p:txBody>
      </p:sp>
    </p:spTree>
    <p:extLst>
      <p:ext uri="{BB962C8B-B14F-4D97-AF65-F5344CB8AC3E}">
        <p14:creationId xmlns:p14="http://schemas.microsoft.com/office/powerpoint/2010/main" val="3213480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CC9EC1-13CA-3B41-9C62-B3CE6C086A29}" type="slidenum">
              <a:rPr lang="en-US" smtClean="0"/>
              <a:t>9</a:t>
            </a:fld>
            <a:endParaRPr lang="en-US" dirty="0"/>
          </a:p>
        </p:txBody>
      </p:sp>
    </p:spTree>
    <p:extLst>
      <p:ext uri="{BB962C8B-B14F-4D97-AF65-F5344CB8AC3E}">
        <p14:creationId xmlns:p14="http://schemas.microsoft.com/office/powerpoint/2010/main" val="495978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CC9EC1-13CA-3B41-9C62-B3CE6C086A29}" type="slidenum">
              <a:rPr lang="en-US" smtClean="0"/>
              <a:t>11</a:t>
            </a:fld>
            <a:endParaRPr lang="en-US" dirty="0"/>
          </a:p>
        </p:txBody>
      </p:sp>
    </p:spTree>
    <p:extLst>
      <p:ext uri="{BB962C8B-B14F-4D97-AF65-F5344CB8AC3E}">
        <p14:creationId xmlns:p14="http://schemas.microsoft.com/office/powerpoint/2010/main" val="925597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5562" indent="0">
              <a:spcBef>
                <a:spcPts val="600"/>
              </a:spcBef>
              <a:buNone/>
            </a:pPr>
            <a:r>
              <a:rPr lang="en-US" sz="1200" dirty="0">
                <a:latin typeface="Roboto Flex Medium" panose="02000000000000000000"/>
              </a:rPr>
              <a:t>Data show that CHCs in Shasta/Lassen have: </a:t>
            </a:r>
          </a:p>
          <a:p>
            <a:pPr marL="398462" indent="-342900">
              <a:spcBef>
                <a:spcPts val="600"/>
              </a:spcBef>
            </a:pPr>
            <a:r>
              <a:rPr lang="en-US" sz="1200" dirty="0">
                <a:latin typeface="Roboto Flex Medium" panose="02000000000000000000"/>
              </a:rPr>
              <a:t>More patients and encounters than statewide</a:t>
            </a:r>
          </a:p>
          <a:p>
            <a:pPr marL="398462" indent="-342900">
              <a:spcBef>
                <a:spcPts val="600"/>
              </a:spcBef>
            </a:pPr>
            <a:r>
              <a:rPr lang="en-US" sz="1200" dirty="0">
                <a:latin typeface="Roboto Flex Medium" panose="02000000000000000000"/>
              </a:rPr>
              <a:t>Fewer patients below the poverty line</a:t>
            </a:r>
          </a:p>
          <a:p>
            <a:pPr marL="398462" indent="-342900">
              <a:spcBef>
                <a:spcPts val="600"/>
              </a:spcBef>
            </a:pPr>
            <a:r>
              <a:rPr lang="en-US" sz="1200" dirty="0">
                <a:latin typeface="Roboto Flex Medium" panose="02000000000000000000"/>
              </a:rPr>
              <a:t>A smaller share of net patient revenue from Medi-Cal</a:t>
            </a:r>
          </a:p>
          <a:p>
            <a:endParaRPr lang="en-US" dirty="0"/>
          </a:p>
        </p:txBody>
      </p:sp>
      <p:sp>
        <p:nvSpPr>
          <p:cNvPr id="4" name="Slide Number Placeholder 3"/>
          <p:cNvSpPr>
            <a:spLocks noGrp="1"/>
          </p:cNvSpPr>
          <p:nvPr>
            <p:ph type="sldNum" sz="quarter" idx="5"/>
          </p:nvPr>
        </p:nvSpPr>
        <p:spPr/>
        <p:txBody>
          <a:bodyPr/>
          <a:lstStyle/>
          <a:p>
            <a:fld id="{F7CC9EC1-13CA-3B41-9C62-B3CE6C086A29}" type="slidenum">
              <a:rPr lang="en-US" smtClean="0"/>
              <a:t>12</a:t>
            </a:fld>
            <a:endParaRPr lang="en-US" dirty="0"/>
          </a:p>
        </p:txBody>
      </p:sp>
    </p:spTree>
    <p:extLst>
      <p:ext uri="{BB962C8B-B14F-4D97-AF65-F5344CB8AC3E}">
        <p14:creationId xmlns:p14="http://schemas.microsoft.com/office/powerpoint/2010/main" val="35934457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DB991-C519-3361-4F50-4F46C14A9C88}"/>
              </a:ext>
            </a:extLst>
          </p:cNvPr>
          <p:cNvSpPr>
            <a:spLocks noGrp="1"/>
          </p:cNvSpPr>
          <p:nvPr>
            <p:ph type="ctrTitle"/>
          </p:nvPr>
        </p:nvSpPr>
        <p:spPr>
          <a:xfrm>
            <a:off x="1524000" y="1206846"/>
            <a:ext cx="9144000" cy="2387600"/>
          </a:xfrm>
        </p:spPr>
        <p:txBody>
          <a:bodyPr anchor="b">
            <a:normAutofit/>
          </a:bodyPr>
          <a:lstStyle>
            <a:lvl1pPr algn="l">
              <a:defRPr sz="4000"/>
            </a:lvl1pPr>
          </a:lstStyle>
          <a:p>
            <a:r>
              <a:rPr lang="en-US"/>
              <a:t>Click to edit Master title style</a:t>
            </a:r>
          </a:p>
        </p:txBody>
      </p:sp>
      <p:sp>
        <p:nvSpPr>
          <p:cNvPr id="8" name="Rectangle 7">
            <a:extLst>
              <a:ext uri="{FF2B5EF4-FFF2-40B4-BE49-F238E27FC236}">
                <a16:creationId xmlns:a16="http://schemas.microsoft.com/office/drawing/2014/main" id="{86EFB3B2-BD99-A186-9EBF-F818DA090E90}"/>
              </a:ext>
            </a:extLst>
          </p:cNvPr>
          <p:cNvSpPr/>
          <p:nvPr userDrawn="1"/>
        </p:nvSpPr>
        <p:spPr>
          <a:xfrm>
            <a:off x="0" y="4338430"/>
            <a:ext cx="12192000" cy="2519570"/>
          </a:xfrm>
          <a:prstGeom prst="rect">
            <a:avLst/>
          </a:prstGeom>
          <a:solidFill>
            <a:srgbClr val="2253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57A774F5-B51D-A297-361D-57D8538B5016}"/>
              </a:ext>
            </a:extLst>
          </p:cNvPr>
          <p:cNvSpPr>
            <a:spLocks noGrp="1"/>
          </p:cNvSpPr>
          <p:nvPr>
            <p:ph type="subTitle" idx="1"/>
          </p:nvPr>
        </p:nvSpPr>
        <p:spPr>
          <a:xfrm>
            <a:off x="1524000" y="4610860"/>
            <a:ext cx="9144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descr="A logo with text on it&#10;&#10;AI-generated content may be incorrect.">
            <a:extLst>
              <a:ext uri="{FF2B5EF4-FFF2-40B4-BE49-F238E27FC236}">
                <a16:creationId xmlns:a16="http://schemas.microsoft.com/office/drawing/2014/main" id="{EB04D622-ACAD-9AD6-41DA-34A9EAE7ED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9342" y="40691"/>
            <a:ext cx="2509630" cy="1399007"/>
          </a:xfrm>
          <a:prstGeom prst="rect">
            <a:avLst/>
          </a:prstGeom>
        </p:spPr>
      </p:pic>
    </p:spTree>
    <p:extLst>
      <p:ext uri="{BB962C8B-B14F-4D97-AF65-F5344CB8AC3E}">
        <p14:creationId xmlns:p14="http://schemas.microsoft.com/office/powerpoint/2010/main" val="39626623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D0280-9098-D051-6A13-8A9BCFAB3E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460543-CB0D-06C9-7A2C-82789B2E52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2598F8D-7877-CA10-BC1E-7AAE7BBFCA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CCEE7EEF-5285-F42D-6BA8-22734959E46D}"/>
              </a:ext>
            </a:extLst>
          </p:cNvPr>
          <p:cNvSpPr>
            <a:spLocks noGrp="1"/>
          </p:cNvSpPr>
          <p:nvPr>
            <p:ph type="sldNum" sz="quarter" idx="12"/>
          </p:nvPr>
        </p:nvSpPr>
        <p:spPr/>
        <p:txBody>
          <a:bodyPr/>
          <a:lstStyle/>
          <a:p>
            <a:fld id="{9D83D212-53E4-4D3F-ABC5-01501A23D377}" type="slidenum">
              <a:rPr lang="en-US" smtClean="0"/>
              <a:t>‹#›</a:t>
            </a:fld>
            <a:endParaRPr lang="en-US" dirty="0"/>
          </a:p>
        </p:txBody>
      </p:sp>
      <p:sp>
        <p:nvSpPr>
          <p:cNvPr id="8" name="Date Placeholder 3">
            <a:extLst>
              <a:ext uri="{FF2B5EF4-FFF2-40B4-BE49-F238E27FC236}">
                <a16:creationId xmlns:a16="http://schemas.microsoft.com/office/drawing/2014/main" id="{F613D6D4-CA90-D455-A93D-12B88CD4A5DE}"/>
              </a:ext>
            </a:extLst>
          </p:cNvPr>
          <p:cNvSpPr>
            <a:spLocks noGrp="1"/>
          </p:cNvSpPr>
          <p:nvPr>
            <p:ph type="dt" sz="half" idx="13"/>
          </p:nvPr>
        </p:nvSpPr>
        <p:spPr>
          <a:xfrm>
            <a:off x="838200" y="6356350"/>
            <a:ext cx="2743200" cy="365125"/>
          </a:xfrm>
          <a:prstGeom prst="rect">
            <a:avLst/>
          </a:prstGeom>
        </p:spPr>
        <p:txBody>
          <a:bodyPr vert="horz" lIns="91440" tIns="45720" rIns="91440" bIns="45720" rtlCol="0" anchor="ctr"/>
          <a:lstStyle>
            <a:lvl1pPr algn="l">
              <a:defRPr sz="1200">
                <a:solidFill>
                  <a:srgbClr val="282828"/>
                </a:solidFill>
                <a:latin typeface="Roboto Flex Light" panose="02000000000000000000" pitchFamily="2" charset="0"/>
                <a:ea typeface="Roboto Flex Light" panose="02000000000000000000" pitchFamily="2" charset="0"/>
              </a:defRPr>
            </a:lvl1pPr>
          </a:lstStyle>
          <a:p>
            <a:endParaRPr lang="en-US" dirty="0"/>
          </a:p>
        </p:txBody>
      </p:sp>
    </p:spTree>
    <p:extLst>
      <p:ext uri="{BB962C8B-B14F-4D97-AF65-F5344CB8AC3E}">
        <p14:creationId xmlns:p14="http://schemas.microsoft.com/office/powerpoint/2010/main" val="2351102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7B907-6EB6-0FDE-36FE-0ECFF1BA4A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7E1F0E-A84D-34C4-90D6-7EB606CEC08C}"/>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a:extLst>
              <a:ext uri="{FF2B5EF4-FFF2-40B4-BE49-F238E27FC236}">
                <a16:creationId xmlns:a16="http://schemas.microsoft.com/office/drawing/2014/main" id="{F58F04A7-C20F-6778-E6EA-2E831EB222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282828"/>
                </a:solidFill>
                <a:latin typeface="Roboto Flex Light" panose="02000000000000000000" pitchFamily="2" charset="0"/>
                <a:ea typeface="Roboto Flex Light" panose="02000000000000000000" pitchFamily="2" charset="0"/>
              </a:defRPr>
            </a:lvl1pPr>
          </a:lstStyle>
          <a:p>
            <a:endParaRPr lang="en-US" dirty="0"/>
          </a:p>
        </p:txBody>
      </p:sp>
    </p:spTree>
    <p:extLst>
      <p:ext uri="{BB962C8B-B14F-4D97-AF65-F5344CB8AC3E}">
        <p14:creationId xmlns:p14="http://schemas.microsoft.com/office/powerpoint/2010/main" val="3265988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E2F5C-16EE-7213-453A-34CD2F1AF49E}"/>
              </a:ext>
            </a:extLst>
          </p:cNvPr>
          <p:cNvSpPr>
            <a:spLocks noGrp="1"/>
          </p:cNvSpPr>
          <p:nvPr>
            <p:ph type="title"/>
          </p:nvPr>
        </p:nvSpPr>
        <p:spPr>
          <a:xfrm>
            <a:off x="831850" y="1709738"/>
            <a:ext cx="10515600" cy="2852737"/>
          </a:xfrm>
        </p:spPr>
        <p:txBody>
          <a:bodyPr anchor="b">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BA31C9EF-0122-0B5B-9C0E-035E7764EA1A}"/>
              </a:ext>
            </a:extLst>
          </p:cNvPr>
          <p:cNvSpPr>
            <a:spLocks noGrp="1"/>
          </p:cNvSpPr>
          <p:nvPr>
            <p:ph type="body" idx="1"/>
          </p:nvPr>
        </p:nvSpPr>
        <p:spPr>
          <a:xfrm>
            <a:off x="831850" y="4589463"/>
            <a:ext cx="10515600" cy="1500187"/>
          </a:xfrm>
        </p:spPr>
        <p:txBody>
          <a:bodyPr/>
          <a:lstStyle>
            <a:lvl1pPr marL="0" indent="0">
              <a:buNone/>
              <a:defRPr sz="2400">
                <a:solidFill>
                  <a:srgbClr val="282828"/>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3E37EA1D-D248-8B85-F06F-F4CCD96C0022}"/>
              </a:ext>
            </a:extLst>
          </p:cNvPr>
          <p:cNvSpPr>
            <a:spLocks noGrp="1"/>
          </p:cNvSpPr>
          <p:nvPr>
            <p:ph type="sldNum" sz="quarter" idx="12"/>
          </p:nvPr>
        </p:nvSpPr>
        <p:spPr/>
        <p:txBody>
          <a:bodyPr/>
          <a:lstStyle/>
          <a:p>
            <a:fld id="{9D83D212-53E4-4D3F-ABC5-01501A23D377}" type="slidenum">
              <a:rPr lang="en-US" smtClean="0"/>
              <a:t>‹#›</a:t>
            </a:fld>
            <a:endParaRPr lang="en-US" dirty="0"/>
          </a:p>
        </p:txBody>
      </p:sp>
      <p:sp>
        <p:nvSpPr>
          <p:cNvPr id="7" name="Date Placeholder 3">
            <a:extLst>
              <a:ext uri="{FF2B5EF4-FFF2-40B4-BE49-F238E27FC236}">
                <a16:creationId xmlns:a16="http://schemas.microsoft.com/office/drawing/2014/main" id="{230101BD-2232-A70D-0D12-0553CF925B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282828"/>
                </a:solidFill>
                <a:latin typeface="Roboto Flex Light" panose="02000000000000000000" pitchFamily="2" charset="0"/>
                <a:ea typeface="Roboto Flex Light" panose="02000000000000000000" pitchFamily="2" charset="0"/>
              </a:defRPr>
            </a:lvl1pPr>
          </a:lstStyle>
          <a:p>
            <a:endParaRPr lang="en-US" dirty="0"/>
          </a:p>
        </p:txBody>
      </p:sp>
    </p:spTree>
    <p:extLst>
      <p:ext uri="{BB962C8B-B14F-4D97-AF65-F5344CB8AC3E}">
        <p14:creationId xmlns:p14="http://schemas.microsoft.com/office/powerpoint/2010/main" val="4024621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3EADB-327C-2F21-E1AF-B478E475FB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49E5C6-BBB3-857D-3258-3EB869B648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6ED21F-5B9C-6140-16EB-F6494533CD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35BD150-7F4E-E4E5-BB05-00FD36628015}"/>
              </a:ext>
            </a:extLst>
          </p:cNvPr>
          <p:cNvSpPr>
            <a:spLocks noGrp="1"/>
          </p:cNvSpPr>
          <p:nvPr>
            <p:ph type="sldNum" sz="quarter" idx="12"/>
          </p:nvPr>
        </p:nvSpPr>
        <p:spPr/>
        <p:txBody>
          <a:bodyPr/>
          <a:lstStyle/>
          <a:p>
            <a:fld id="{9D83D212-53E4-4D3F-ABC5-01501A23D377}" type="slidenum">
              <a:rPr lang="en-US" smtClean="0"/>
              <a:t>‹#›</a:t>
            </a:fld>
            <a:endParaRPr lang="en-US" dirty="0"/>
          </a:p>
        </p:txBody>
      </p:sp>
      <p:sp>
        <p:nvSpPr>
          <p:cNvPr id="8" name="Date Placeholder 3">
            <a:extLst>
              <a:ext uri="{FF2B5EF4-FFF2-40B4-BE49-F238E27FC236}">
                <a16:creationId xmlns:a16="http://schemas.microsoft.com/office/drawing/2014/main" id="{E458C1CB-2AF9-3BA2-FB65-DE664C990021}"/>
              </a:ext>
            </a:extLst>
          </p:cNvPr>
          <p:cNvSpPr>
            <a:spLocks noGrp="1"/>
          </p:cNvSpPr>
          <p:nvPr>
            <p:ph type="dt" sz="half" idx="13"/>
          </p:nvPr>
        </p:nvSpPr>
        <p:spPr>
          <a:xfrm>
            <a:off x="838200" y="6356350"/>
            <a:ext cx="2743200" cy="365125"/>
          </a:xfrm>
          <a:prstGeom prst="rect">
            <a:avLst/>
          </a:prstGeom>
        </p:spPr>
        <p:txBody>
          <a:bodyPr vert="horz" lIns="91440" tIns="45720" rIns="91440" bIns="45720" rtlCol="0" anchor="ctr"/>
          <a:lstStyle>
            <a:lvl1pPr algn="l">
              <a:defRPr sz="1200">
                <a:solidFill>
                  <a:srgbClr val="282828"/>
                </a:solidFill>
                <a:latin typeface="Roboto Flex Light" panose="02000000000000000000" pitchFamily="2" charset="0"/>
                <a:ea typeface="Roboto Flex Light" panose="02000000000000000000" pitchFamily="2" charset="0"/>
              </a:defRPr>
            </a:lvl1pPr>
          </a:lstStyle>
          <a:p>
            <a:endParaRPr lang="en-US" dirty="0"/>
          </a:p>
        </p:txBody>
      </p:sp>
    </p:spTree>
    <p:extLst>
      <p:ext uri="{BB962C8B-B14F-4D97-AF65-F5344CB8AC3E}">
        <p14:creationId xmlns:p14="http://schemas.microsoft.com/office/powerpoint/2010/main" val="206319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6EB89-2915-5FB8-7276-14CBBB5A83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DEB680-9E72-42D1-6039-AEFDA0EC6B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A24577-C446-7088-E3AA-C57B7BF3C4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039863-DC73-2831-A072-C16ED1BE12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6B2B29-43D2-5D4B-6595-19F530EE8D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E756B1B3-35EF-42A8-D87A-485694E60BB8}"/>
              </a:ext>
            </a:extLst>
          </p:cNvPr>
          <p:cNvSpPr>
            <a:spLocks noGrp="1"/>
          </p:cNvSpPr>
          <p:nvPr>
            <p:ph type="sldNum" sz="quarter" idx="12"/>
          </p:nvPr>
        </p:nvSpPr>
        <p:spPr/>
        <p:txBody>
          <a:bodyPr/>
          <a:lstStyle/>
          <a:p>
            <a:fld id="{9D83D212-53E4-4D3F-ABC5-01501A23D377}" type="slidenum">
              <a:rPr lang="en-US" smtClean="0"/>
              <a:t>‹#›</a:t>
            </a:fld>
            <a:endParaRPr lang="en-US" dirty="0"/>
          </a:p>
        </p:txBody>
      </p:sp>
      <p:sp>
        <p:nvSpPr>
          <p:cNvPr id="10" name="Date Placeholder 3">
            <a:extLst>
              <a:ext uri="{FF2B5EF4-FFF2-40B4-BE49-F238E27FC236}">
                <a16:creationId xmlns:a16="http://schemas.microsoft.com/office/drawing/2014/main" id="{EF9FFE36-AB91-F6A0-6FAA-F25F9F5E80ED}"/>
              </a:ext>
            </a:extLst>
          </p:cNvPr>
          <p:cNvSpPr>
            <a:spLocks noGrp="1"/>
          </p:cNvSpPr>
          <p:nvPr>
            <p:ph type="dt" sz="half" idx="13"/>
          </p:nvPr>
        </p:nvSpPr>
        <p:spPr>
          <a:xfrm>
            <a:off x="838200" y="6356350"/>
            <a:ext cx="2743200" cy="365125"/>
          </a:xfrm>
          <a:prstGeom prst="rect">
            <a:avLst/>
          </a:prstGeom>
        </p:spPr>
        <p:txBody>
          <a:bodyPr vert="horz" lIns="91440" tIns="45720" rIns="91440" bIns="45720" rtlCol="0" anchor="ctr"/>
          <a:lstStyle>
            <a:lvl1pPr algn="l">
              <a:defRPr sz="1200">
                <a:solidFill>
                  <a:srgbClr val="282828"/>
                </a:solidFill>
                <a:latin typeface="Roboto Flex Light" panose="02000000000000000000" pitchFamily="2" charset="0"/>
                <a:ea typeface="Roboto Flex Light" panose="02000000000000000000" pitchFamily="2" charset="0"/>
              </a:defRPr>
            </a:lvl1pPr>
          </a:lstStyle>
          <a:p>
            <a:endParaRPr lang="en-US" dirty="0"/>
          </a:p>
        </p:txBody>
      </p:sp>
    </p:spTree>
    <p:extLst>
      <p:ext uri="{BB962C8B-B14F-4D97-AF65-F5344CB8AC3E}">
        <p14:creationId xmlns:p14="http://schemas.microsoft.com/office/powerpoint/2010/main" val="2993466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026BC-02BD-EE18-A622-4EAFE54FB572}"/>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F209A0E-203B-4458-1195-145D057FA86C}"/>
              </a:ext>
            </a:extLst>
          </p:cNvPr>
          <p:cNvSpPr>
            <a:spLocks noGrp="1"/>
          </p:cNvSpPr>
          <p:nvPr>
            <p:ph type="sldNum" sz="quarter" idx="12"/>
          </p:nvPr>
        </p:nvSpPr>
        <p:spPr/>
        <p:txBody>
          <a:bodyPr/>
          <a:lstStyle/>
          <a:p>
            <a:fld id="{9D83D212-53E4-4D3F-ABC5-01501A23D377}" type="slidenum">
              <a:rPr lang="en-US" smtClean="0"/>
              <a:t>‹#›</a:t>
            </a:fld>
            <a:endParaRPr lang="en-US" dirty="0"/>
          </a:p>
        </p:txBody>
      </p:sp>
      <p:sp>
        <p:nvSpPr>
          <p:cNvPr id="6" name="Date Placeholder 3">
            <a:extLst>
              <a:ext uri="{FF2B5EF4-FFF2-40B4-BE49-F238E27FC236}">
                <a16:creationId xmlns:a16="http://schemas.microsoft.com/office/drawing/2014/main" id="{265D7F6D-5F99-984A-23E9-4D4400D0B6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282828"/>
                </a:solidFill>
                <a:latin typeface="Roboto Flex Light" panose="02000000000000000000" pitchFamily="2" charset="0"/>
                <a:ea typeface="Roboto Flex Light" panose="02000000000000000000" pitchFamily="2" charset="0"/>
              </a:defRPr>
            </a:lvl1pPr>
          </a:lstStyle>
          <a:p>
            <a:endParaRPr lang="en-US" dirty="0"/>
          </a:p>
        </p:txBody>
      </p:sp>
    </p:spTree>
    <p:extLst>
      <p:ext uri="{BB962C8B-B14F-4D97-AF65-F5344CB8AC3E}">
        <p14:creationId xmlns:p14="http://schemas.microsoft.com/office/powerpoint/2010/main" val="3113850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91E399-8089-7EB5-C05E-B2A1E7C7F8AC}"/>
              </a:ext>
            </a:extLst>
          </p:cNvPr>
          <p:cNvSpPr>
            <a:spLocks noGrp="1"/>
          </p:cNvSpPr>
          <p:nvPr>
            <p:ph type="sldNum" sz="quarter" idx="12"/>
          </p:nvPr>
        </p:nvSpPr>
        <p:spPr/>
        <p:txBody>
          <a:bodyPr/>
          <a:lstStyle/>
          <a:p>
            <a:fld id="{9D83D212-53E4-4D3F-ABC5-01501A23D377}" type="slidenum">
              <a:rPr lang="en-US" smtClean="0"/>
              <a:t>‹#›</a:t>
            </a:fld>
            <a:endParaRPr lang="en-US" dirty="0"/>
          </a:p>
        </p:txBody>
      </p:sp>
      <p:sp>
        <p:nvSpPr>
          <p:cNvPr id="5" name="Date Placeholder 3">
            <a:extLst>
              <a:ext uri="{FF2B5EF4-FFF2-40B4-BE49-F238E27FC236}">
                <a16:creationId xmlns:a16="http://schemas.microsoft.com/office/drawing/2014/main" id="{9A4E2C9F-138E-2CA2-79A1-55F7990542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282828"/>
                </a:solidFill>
                <a:latin typeface="Roboto Flex Light" panose="02000000000000000000" pitchFamily="2" charset="0"/>
                <a:ea typeface="Roboto Flex Light" panose="02000000000000000000" pitchFamily="2" charset="0"/>
              </a:defRPr>
            </a:lvl1pPr>
          </a:lstStyle>
          <a:p>
            <a:endParaRPr lang="en-US" dirty="0"/>
          </a:p>
        </p:txBody>
      </p:sp>
    </p:spTree>
    <p:extLst>
      <p:ext uri="{BB962C8B-B14F-4D97-AF65-F5344CB8AC3E}">
        <p14:creationId xmlns:p14="http://schemas.microsoft.com/office/powerpoint/2010/main" val="2278044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292A17-36D7-FEF3-AEB0-F3DFBFD221A7}"/>
              </a:ext>
            </a:extLst>
          </p:cNvPr>
          <p:cNvSpPr/>
          <p:nvPr userDrawn="1"/>
        </p:nvSpPr>
        <p:spPr>
          <a:xfrm>
            <a:off x="0" y="0"/>
            <a:ext cx="12192000" cy="6858000"/>
          </a:xfrm>
          <a:prstGeom prst="rect">
            <a:avLst/>
          </a:prstGeom>
          <a:solidFill>
            <a:srgbClr val="F270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F7814A-3EDD-755B-D6F0-3B63DAD6E126}"/>
              </a:ext>
            </a:extLst>
          </p:cNvPr>
          <p:cNvSpPr>
            <a:spLocks noGrp="1"/>
          </p:cNvSpPr>
          <p:nvPr>
            <p:ph type="title"/>
          </p:nvPr>
        </p:nvSpPr>
        <p:spPr>
          <a:xfrm>
            <a:off x="838200" y="2621295"/>
            <a:ext cx="10515600" cy="1325563"/>
          </a:xfrm>
        </p:spPr>
        <p:txBody>
          <a:bodyPr/>
          <a:lstStyle>
            <a:lvl1pP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010E1C25-4DA1-78F8-FD9E-2C83BDC1D72D}"/>
              </a:ext>
            </a:extLst>
          </p:cNvPr>
          <p:cNvSpPr>
            <a:spLocks noGrp="1"/>
          </p:cNvSpPr>
          <p:nvPr>
            <p:ph type="dt" sz="half" idx="10"/>
          </p:nvPr>
        </p:nvSpPr>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4040168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44C2C-4246-F37E-2B77-919D36542D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77E580-8C1E-FECD-FC90-DF47280DE9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DA2D2B-03D9-26F3-4B19-4C7A9B6D18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8A9FF1D6-0BB3-044A-7F7F-6C2AC06FD7B2}"/>
              </a:ext>
            </a:extLst>
          </p:cNvPr>
          <p:cNvSpPr>
            <a:spLocks noGrp="1"/>
          </p:cNvSpPr>
          <p:nvPr>
            <p:ph type="sldNum" sz="quarter" idx="12"/>
          </p:nvPr>
        </p:nvSpPr>
        <p:spPr/>
        <p:txBody>
          <a:bodyPr/>
          <a:lstStyle/>
          <a:p>
            <a:fld id="{9D83D212-53E4-4D3F-ABC5-01501A23D377}" type="slidenum">
              <a:rPr lang="en-US" smtClean="0"/>
              <a:t>‹#›</a:t>
            </a:fld>
            <a:endParaRPr lang="en-US" dirty="0"/>
          </a:p>
        </p:txBody>
      </p:sp>
      <p:sp>
        <p:nvSpPr>
          <p:cNvPr id="8" name="Date Placeholder 3">
            <a:extLst>
              <a:ext uri="{FF2B5EF4-FFF2-40B4-BE49-F238E27FC236}">
                <a16:creationId xmlns:a16="http://schemas.microsoft.com/office/drawing/2014/main" id="{3B750B00-C5BF-135C-0283-04EBFC988AD0}"/>
              </a:ext>
            </a:extLst>
          </p:cNvPr>
          <p:cNvSpPr>
            <a:spLocks noGrp="1"/>
          </p:cNvSpPr>
          <p:nvPr>
            <p:ph type="dt" sz="half" idx="13"/>
          </p:nvPr>
        </p:nvSpPr>
        <p:spPr>
          <a:xfrm>
            <a:off x="838200" y="6356350"/>
            <a:ext cx="2743200" cy="365125"/>
          </a:xfrm>
          <a:prstGeom prst="rect">
            <a:avLst/>
          </a:prstGeom>
        </p:spPr>
        <p:txBody>
          <a:bodyPr vert="horz" lIns="91440" tIns="45720" rIns="91440" bIns="45720" rtlCol="0" anchor="ctr"/>
          <a:lstStyle>
            <a:lvl1pPr algn="l">
              <a:defRPr sz="1200">
                <a:solidFill>
                  <a:srgbClr val="282828"/>
                </a:solidFill>
                <a:latin typeface="Roboto Flex Light" panose="02000000000000000000" pitchFamily="2" charset="0"/>
                <a:ea typeface="Roboto Flex Light" panose="02000000000000000000" pitchFamily="2" charset="0"/>
              </a:defRPr>
            </a:lvl1pPr>
          </a:lstStyle>
          <a:p>
            <a:endParaRPr lang="en-US" dirty="0"/>
          </a:p>
        </p:txBody>
      </p:sp>
    </p:spTree>
    <p:extLst>
      <p:ext uri="{BB962C8B-B14F-4D97-AF65-F5344CB8AC3E}">
        <p14:creationId xmlns:p14="http://schemas.microsoft.com/office/powerpoint/2010/main" val="3316370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DD5B56-1B30-7221-29AE-D6B62CF878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0DA347-9E79-B984-3B3A-7FD0296DEB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0DBA32-FBB8-9C0A-51F5-DDA7E25023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282828"/>
                </a:solidFill>
                <a:latin typeface="Roboto Flex Light" panose="02000000000000000000" pitchFamily="2" charset="0"/>
                <a:ea typeface="Roboto Flex Light" panose="02000000000000000000" pitchFamily="2" charset="0"/>
              </a:defRPr>
            </a:lvl1pPr>
          </a:lstStyle>
          <a:p>
            <a:endParaRPr lang="en-US" dirty="0"/>
          </a:p>
        </p:txBody>
      </p:sp>
      <p:sp>
        <p:nvSpPr>
          <p:cNvPr id="6" name="Slide Number Placeholder 5">
            <a:extLst>
              <a:ext uri="{FF2B5EF4-FFF2-40B4-BE49-F238E27FC236}">
                <a16:creationId xmlns:a16="http://schemas.microsoft.com/office/drawing/2014/main" id="{49D98312-6B85-95EB-F53F-A8E1FF1A4B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lang="en-US" sz="1200" kern="1200" smtClean="0">
                <a:solidFill>
                  <a:srgbClr val="282828"/>
                </a:solidFill>
                <a:latin typeface="Roboto Flex Light" panose="02000000000000000000" pitchFamily="2" charset="0"/>
                <a:ea typeface="Roboto Flex Light" panose="02000000000000000000" pitchFamily="2" charset="0"/>
                <a:cs typeface="+mn-cs"/>
              </a:defRPr>
            </a:lvl1pPr>
          </a:lstStyle>
          <a:p>
            <a:fld id="{9D83D212-53E4-4D3F-ABC5-01501A23D377}" type="slidenum">
              <a:rPr lang="en-US" smtClean="0"/>
              <a:pPr/>
              <a:t>‹#›</a:t>
            </a:fld>
            <a:endParaRPr lang="en-US" dirty="0"/>
          </a:p>
        </p:txBody>
      </p:sp>
      <p:sp>
        <p:nvSpPr>
          <p:cNvPr id="5" name="Slide Number Placeholder 5">
            <a:extLst>
              <a:ext uri="{FF2B5EF4-FFF2-40B4-BE49-F238E27FC236}">
                <a16:creationId xmlns:a16="http://schemas.microsoft.com/office/drawing/2014/main" id="{0BD87B1E-620A-9C90-112D-75E66879C36A}"/>
              </a:ext>
            </a:extLst>
          </p:cNvPr>
          <p:cNvSpPr txBox="1">
            <a:spLocks/>
          </p:cNvSpPr>
          <p:nvPr userDrawn="1"/>
        </p:nvSpPr>
        <p:spPr>
          <a:xfrm>
            <a:off x="8737362"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rgbClr val="282828"/>
                </a:solidFill>
                <a:latin typeface="Roboto Flex Light" panose="02000000000000000000" pitchFamily="2" charset="0"/>
                <a:ea typeface="Roboto Flex Light"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83D212-53E4-4D3F-ABC5-01501A23D377}" type="slidenum">
              <a:rPr lang="en-US" smtClean="0"/>
              <a:pPr/>
              <a:t>‹#›</a:t>
            </a:fld>
            <a:endParaRPr lang="en-US" dirty="0"/>
          </a:p>
        </p:txBody>
      </p:sp>
    </p:spTree>
    <p:extLst>
      <p:ext uri="{BB962C8B-B14F-4D97-AF65-F5344CB8AC3E}">
        <p14:creationId xmlns:p14="http://schemas.microsoft.com/office/powerpoint/2010/main" val="12694755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8" r:id="rId8"/>
    <p:sldLayoutId id="2147483656" r:id="rId9"/>
    <p:sldLayoutId id="2147483657" r:id="rId10"/>
  </p:sldLayoutIdLst>
  <p:hf hdr="0" ftr="0" dt="0"/>
  <p:txStyles>
    <p:titleStyle>
      <a:lvl1pPr algn="l" defTabSz="914400" rtl="0" eaLnBrk="1" latinLnBrk="0" hangingPunct="1">
        <a:lnSpc>
          <a:spcPct val="90000"/>
        </a:lnSpc>
        <a:spcBef>
          <a:spcPct val="0"/>
        </a:spcBef>
        <a:buNone/>
        <a:defRPr sz="3600" kern="1200">
          <a:solidFill>
            <a:srgbClr val="22537C"/>
          </a:solidFill>
          <a:latin typeface="Roboto Flex ExtraBold" panose="02000000000000000000" pitchFamily="2" charset="0"/>
          <a:ea typeface="Roboto Flex ExtraBold"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82828"/>
          </a:solidFill>
          <a:latin typeface="Roboto Flex Medium" panose="02000000000000000000" pitchFamily="2" charset="0"/>
          <a:ea typeface="Roboto Flex Medium"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82828"/>
          </a:solidFill>
          <a:latin typeface="Roboto Flex Medium" panose="02000000000000000000" pitchFamily="2" charset="0"/>
          <a:ea typeface="Roboto Flex Medium"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82828"/>
          </a:solidFill>
          <a:latin typeface="Roboto Flex Medium" panose="02000000000000000000" pitchFamily="2" charset="0"/>
          <a:ea typeface="Roboto Flex Medium"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82828"/>
          </a:solidFill>
          <a:latin typeface="Roboto Flex Medium" panose="02000000000000000000" pitchFamily="2" charset="0"/>
          <a:ea typeface="Roboto Flex Medium"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82828"/>
          </a:solidFill>
          <a:latin typeface="Roboto Flex Medium" panose="02000000000000000000" pitchFamily="2" charset="0"/>
          <a:ea typeface="Roboto Flex Medium"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chcf.org/wp-content/uploads/2026/01/RegionalMarket2025_ShastaLassenCounties.pd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chcf.org/wp-content/uploads/2026/01/RegionalMarket2025_ShastaLassenCounties.pdf"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chcf.org/wp-content/uploads/2026/01/RegionalMarket2025_ShastaLassenCounties.pd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www.reddingpathways.org/medical-respite"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chcf.org/wp-content/uploads/2026/01/RegionalMarket2025_ShastaLassenCounties.pdf"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chcf.org/wp-content/uploads/2026/01/RegionalMarket2025_ShastaLassenCounties.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chcf.org/wp-content/uploads/2026/01/RegionalMarket2025_ShastaLassenCounties.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874E2-E5B3-E879-7DB5-DD2A4F4EFEFB}"/>
              </a:ext>
            </a:extLst>
          </p:cNvPr>
          <p:cNvPicPr>
            <a:picLocks noChangeAspect="1"/>
          </p:cNvPicPr>
          <p:nvPr/>
        </p:nvPicPr>
        <p:blipFill>
          <a:blip r:embed="rId3">
            <a:extLst>
              <a:ext uri="{28A0092B-C50C-407E-A947-70E740481C1C}">
                <a14:useLocalDpi xmlns:a14="http://schemas.microsoft.com/office/drawing/2010/main" val="0"/>
              </a:ext>
            </a:extLst>
          </a:blip>
          <a:srcRect t="21218" b="1051"/>
          <a:stretch>
            <a:fillRect/>
          </a:stretch>
        </p:blipFill>
        <p:spPr>
          <a:xfrm>
            <a:off x="0" y="1219200"/>
            <a:ext cx="12192000" cy="5638800"/>
          </a:xfrm>
          <a:prstGeom prst="rect">
            <a:avLst/>
          </a:prstGeom>
        </p:spPr>
      </p:pic>
      <p:sp>
        <p:nvSpPr>
          <p:cNvPr id="2" name="Title 1">
            <a:extLst>
              <a:ext uri="{FF2B5EF4-FFF2-40B4-BE49-F238E27FC236}">
                <a16:creationId xmlns:a16="http://schemas.microsoft.com/office/drawing/2014/main" id="{B457E622-92C2-5A3B-E2F7-4E94C3F0C13D}"/>
              </a:ext>
            </a:extLst>
          </p:cNvPr>
          <p:cNvSpPr>
            <a:spLocks noGrp="1"/>
          </p:cNvSpPr>
          <p:nvPr>
            <p:ph type="ctrTitle"/>
          </p:nvPr>
        </p:nvSpPr>
        <p:spPr>
          <a:xfrm>
            <a:off x="1023256" y="3429000"/>
            <a:ext cx="10036629" cy="1784093"/>
          </a:xfrm>
          <a:solidFill>
            <a:srgbClr val="22537C">
              <a:alpha val="78039"/>
            </a:srgbClr>
          </a:solidFill>
        </p:spPr>
        <p:txBody>
          <a:bodyPr lIns="365760" rIns="365760" anchor="ctr">
            <a:noAutofit/>
          </a:bodyPr>
          <a:lstStyle/>
          <a:p>
            <a:r>
              <a:rPr lang="en-US" dirty="0">
                <a:solidFill>
                  <a:schemeClr val="bg1"/>
                </a:solidFill>
                <a:latin typeface="Roboto Flex ExtraBold"/>
              </a:rPr>
              <a:t>Shasta and Lassen Counties: </a:t>
            </a:r>
            <a:br>
              <a:rPr lang="en-US" dirty="0">
                <a:solidFill>
                  <a:schemeClr val="bg1"/>
                </a:solidFill>
                <a:latin typeface="Roboto Flex ExtraBold"/>
              </a:rPr>
            </a:br>
            <a:r>
              <a:rPr lang="en-US" sz="2800" dirty="0">
                <a:solidFill>
                  <a:schemeClr val="bg1"/>
                </a:solidFill>
                <a:latin typeface="Roboto Flex ExtraBold"/>
              </a:rPr>
              <a:t>Facing Dire Health Care Access Challenges with Creativity and Resilience</a:t>
            </a:r>
            <a:endParaRPr lang="en-US" dirty="0">
              <a:solidFill>
                <a:schemeClr val="bg1"/>
              </a:solidFill>
            </a:endParaRPr>
          </a:p>
        </p:txBody>
      </p:sp>
    </p:spTree>
    <p:extLst>
      <p:ext uri="{BB962C8B-B14F-4D97-AF65-F5344CB8AC3E}">
        <p14:creationId xmlns:p14="http://schemas.microsoft.com/office/powerpoint/2010/main" val="5528015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19860-B1DE-0083-8149-C0E7A5AFAE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7F9EA7-1337-A145-BCCD-7E8F84BC3D1F}"/>
              </a:ext>
            </a:extLst>
          </p:cNvPr>
          <p:cNvSpPr>
            <a:spLocks noGrp="1"/>
          </p:cNvSpPr>
          <p:nvPr>
            <p:ph type="title"/>
          </p:nvPr>
        </p:nvSpPr>
        <p:spPr>
          <a:xfrm>
            <a:off x="532334" y="365124"/>
            <a:ext cx="10515600" cy="1325563"/>
          </a:xfrm>
        </p:spPr>
        <p:txBody>
          <a:bodyPr>
            <a:normAutofit/>
          </a:bodyPr>
          <a:lstStyle/>
          <a:p>
            <a:br>
              <a:rPr lang="en-US" sz="2400" dirty="0"/>
            </a:br>
            <a:endParaRPr lang="en-US" sz="2400" dirty="0"/>
          </a:p>
        </p:txBody>
      </p:sp>
      <p:sp>
        <p:nvSpPr>
          <p:cNvPr id="3" name="Content Placeholder 2">
            <a:extLst>
              <a:ext uri="{FF2B5EF4-FFF2-40B4-BE49-F238E27FC236}">
                <a16:creationId xmlns:a16="http://schemas.microsoft.com/office/drawing/2014/main" id="{72B76E2E-E890-6278-0C43-55B411872B85}"/>
              </a:ext>
            </a:extLst>
          </p:cNvPr>
          <p:cNvSpPr>
            <a:spLocks noGrp="1"/>
          </p:cNvSpPr>
          <p:nvPr>
            <p:ph idx="1"/>
          </p:nvPr>
        </p:nvSpPr>
        <p:spPr>
          <a:xfrm>
            <a:off x="602268" y="1803103"/>
            <a:ext cx="10751531" cy="3226097"/>
          </a:xfrm>
        </p:spPr>
        <p:txBody>
          <a:bodyPr vert="horz" lIns="91440" tIns="45720" rIns="91440" bIns="45720" rtlCol="0" anchor="t">
            <a:normAutofit fontScale="85000" lnSpcReduction="10000"/>
          </a:bodyPr>
          <a:lstStyle/>
          <a:p>
            <a:pPr marL="285750" indent="-171450">
              <a:lnSpc>
                <a:spcPct val="110000"/>
              </a:lnSpc>
            </a:pPr>
            <a:r>
              <a:rPr lang="en-US" sz="2600" dirty="0">
                <a:latin typeface="Roboto Flex Medium" panose="02000000000000000000"/>
              </a:rPr>
              <a:t>Almost 40% of Shasta and Lassen residents had Medi-Cal coverage in 2024.</a:t>
            </a:r>
          </a:p>
          <a:p>
            <a:pPr marL="285750" indent="-171450">
              <a:lnSpc>
                <a:spcPct val="110000"/>
              </a:lnSpc>
            </a:pPr>
            <a:r>
              <a:rPr lang="en-US" sz="2600" dirty="0">
                <a:latin typeface="Roboto Flex Medium" panose="02000000000000000000"/>
              </a:rPr>
              <a:t>Partnership Health Plan serves all 76,000+ of those Medi-Cal members in Shasta and Lassen and has provided Medi-Cal coverage in the area since 2013.</a:t>
            </a:r>
          </a:p>
          <a:p>
            <a:pPr marL="285750" indent="-171450">
              <a:lnSpc>
                <a:spcPct val="110000"/>
              </a:lnSpc>
            </a:pPr>
            <a:r>
              <a:rPr lang="en-US" sz="2600" dirty="0">
                <a:latin typeface="Roboto Flex Medium" panose="02000000000000000000"/>
              </a:rPr>
              <a:t>Shasta and Lassen are two of 24 counties Partnership serves throughout northern California, after adding 10 new counties in 2024 and increasing enrollment to 900,000 overall.</a:t>
            </a:r>
          </a:p>
          <a:p>
            <a:pPr marL="285750" indent="-171450">
              <a:lnSpc>
                <a:spcPct val="110000"/>
              </a:lnSpc>
            </a:pPr>
            <a:r>
              <a:rPr lang="en-US" sz="2600" dirty="0">
                <a:latin typeface="Roboto Flex Medium" panose="02000000000000000000"/>
              </a:rPr>
              <a:t>Partnership is known for strong quality improvement programs and its presence in local communities across the region. </a:t>
            </a:r>
          </a:p>
          <a:p>
            <a:endParaRPr lang="en-US" sz="2200" dirty="0">
              <a:latin typeface="Roboto Flex Medium" panose="02000000000000000000"/>
            </a:endParaRPr>
          </a:p>
        </p:txBody>
      </p:sp>
      <p:sp>
        <p:nvSpPr>
          <p:cNvPr id="5" name="Title 1">
            <a:extLst>
              <a:ext uri="{FF2B5EF4-FFF2-40B4-BE49-F238E27FC236}">
                <a16:creationId xmlns:a16="http://schemas.microsoft.com/office/drawing/2014/main" id="{D1CA618A-1183-4E57-4767-5A133B229BF7}"/>
              </a:ext>
            </a:extLst>
          </p:cNvPr>
          <p:cNvSpPr txBox="1">
            <a:spLocks/>
          </p:cNvSpPr>
          <p:nvPr/>
        </p:nvSpPr>
        <p:spPr>
          <a:xfrm>
            <a:off x="586441" y="208214"/>
            <a:ext cx="10515600" cy="11559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22537C"/>
                </a:solidFill>
                <a:latin typeface="Roboto Flex ExtraBold" panose="02000000000000000000" pitchFamily="2" charset="0"/>
                <a:ea typeface="Roboto Flex ExtraBold" panose="02000000000000000000" pitchFamily="2" charset="0"/>
                <a:cs typeface="+mj-cs"/>
              </a:defRPr>
            </a:lvl1pPr>
          </a:lstStyle>
          <a:p>
            <a:r>
              <a:rPr lang="en-US" sz="3200" dirty="0"/>
              <a:t>Partnership Health Plan, Sole Medi-Cal Plan, </a:t>
            </a:r>
            <a:br>
              <a:rPr lang="en-US" sz="3200" dirty="0"/>
            </a:br>
            <a:r>
              <a:rPr lang="en-US" sz="3200" dirty="0"/>
              <a:t>Well-Regarded in Region</a:t>
            </a:r>
          </a:p>
        </p:txBody>
      </p:sp>
      <p:sp>
        <p:nvSpPr>
          <p:cNvPr id="8" name="Rectangle 7">
            <a:extLst>
              <a:ext uri="{FF2B5EF4-FFF2-40B4-BE49-F238E27FC236}">
                <a16:creationId xmlns:a16="http://schemas.microsoft.com/office/drawing/2014/main" id="{CA450BF5-E8E7-A97E-0E37-C94AF236493D}"/>
              </a:ext>
            </a:extLst>
          </p:cNvPr>
          <p:cNvSpPr/>
          <p:nvPr/>
        </p:nvSpPr>
        <p:spPr>
          <a:xfrm>
            <a:off x="602269" y="1735647"/>
            <a:ext cx="10751531" cy="3293553"/>
          </a:xfrm>
          <a:prstGeom prst="rect">
            <a:avLst/>
          </a:prstGeom>
          <a:no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786DFE9-C509-3412-0CC3-97B994AD9060}"/>
              </a:ext>
            </a:extLst>
          </p:cNvPr>
          <p:cNvSpPr txBox="1"/>
          <p:nvPr/>
        </p:nvSpPr>
        <p:spPr>
          <a:xfrm>
            <a:off x="602268" y="5358279"/>
            <a:ext cx="10751531" cy="950539"/>
          </a:xfrm>
          <a:prstGeom prst="rect">
            <a:avLst/>
          </a:prstGeom>
          <a:solidFill>
            <a:schemeClr val="accent1"/>
          </a:solidFill>
        </p:spPr>
        <p:txBody>
          <a:bodyPr wrap="square" rtlCol="0" anchor="ctr">
            <a:noAutofit/>
          </a:bodyPr>
          <a:lstStyle/>
          <a:p>
            <a:pPr algn="ctr"/>
            <a:r>
              <a:rPr lang="en-US" sz="2000" b="1" i="1" dirty="0">
                <a:solidFill>
                  <a:schemeClr val="bg1"/>
                </a:solidFill>
                <a:latin typeface="Roboto Flex Medium" panose="02000000000000000000"/>
              </a:rPr>
              <a:t>“They have been amazing to work with. They are beholden to all the DHCS rules and regulations, but they care about our population.” </a:t>
            </a:r>
            <a:r>
              <a:rPr lang="en-US" sz="2000" b="1" i="1"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en-US" i="1" dirty="0">
                <a:solidFill>
                  <a:schemeClr val="bg1"/>
                </a:solidFill>
                <a:latin typeface="Roboto Flex Medium" panose="02000000000000000000"/>
              </a:rPr>
              <a:t>Interview participant</a:t>
            </a:r>
            <a:endParaRPr lang="en-US" dirty="0">
              <a:solidFill>
                <a:schemeClr val="bg1"/>
              </a:solidFill>
            </a:endParaRPr>
          </a:p>
        </p:txBody>
      </p:sp>
    </p:spTree>
    <p:extLst>
      <p:ext uri="{BB962C8B-B14F-4D97-AF65-F5344CB8AC3E}">
        <p14:creationId xmlns:p14="http://schemas.microsoft.com/office/powerpoint/2010/main" val="825638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CDA6C-3A89-0921-3961-B1385E7C0F6E}"/>
              </a:ext>
            </a:extLst>
          </p:cNvPr>
          <p:cNvSpPr>
            <a:spLocks noGrp="1"/>
          </p:cNvSpPr>
          <p:nvPr>
            <p:ph type="title"/>
          </p:nvPr>
        </p:nvSpPr>
        <p:spPr>
          <a:xfrm>
            <a:off x="574777" y="76705"/>
            <a:ext cx="11615984" cy="989193"/>
          </a:xfrm>
        </p:spPr>
        <p:txBody>
          <a:bodyPr>
            <a:normAutofit/>
          </a:bodyPr>
          <a:lstStyle/>
          <a:p>
            <a:r>
              <a:rPr lang="en-US" sz="3200" dirty="0"/>
              <a:t>Financial Health of Area Hospitals Varies Widely</a:t>
            </a:r>
          </a:p>
        </p:txBody>
      </p:sp>
      <p:graphicFrame>
        <p:nvGraphicFramePr>
          <p:cNvPr id="10" name="Content Placeholder 9">
            <a:extLst>
              <a:ext uri="{FF2B5EF4-FFF2-40B4-BE49-F238E27FC236}">
                <a16:creationId xmlns:a16="http://schemas.microsoft.com/office/drawing/2014/main" id="{90010BF5-7F88-EBAF-F923-A5A8512D3756}"/>
              </a:ext>
            </a:extLst>
          </p:cNvPr>
          <p:cNvGraphicFramePr>
            <a:graphicFrameLocks noGrp="1"/>
          </p:cNvGraphicFramePr>
          <p:nvPr>
            <p:ph idx="1"/>
            <p:extLst>
              <p:ext uri="{D42A27DB-BD31-4B8C-83A1-F6EECF244321}">
                <p14:modId xmlns:p14="http://schemas.microsoft.com/office/powerpoint/2010/main" val="1033876339"/>
              </p:ext>
            </p:extLst>
          </p:nvPr>
        </p:nvGraphicFramePr>
        <p:xfrm>
          <a:off x="354594" y="1192718"/>
          <a:ext cx="11482812" cy="4666107"/>
        </p:xfrm>
        <a:graphic>
          <a:graphicData uri="http://schemas.openxmlformats.org/drawingml/2006/table">
            <a:tbl>
              <a:tblPr firstRow="1" firstCol="1" bandRow="1">
                <a:tableStyleId>{5C22544A-7EE6-4342-B048-85BDC9FD1C3A}</a:tableStyleId>
              </a:tblPr>
              <a:tblGrid>
                <a:gridCol w="3835105">
                  <a:extLst>
                    <a:ext uri="{9D8B030D-6E8A-4147-A177-3AD203B41FA5}">
                      <a16:colId xmlns:a16="http://schemas.microsoft.com/office/drawing/2014/main" val="2468322339"/>
                    </a:ext>
                  </a:extLst>
                </a:gridCol>
                <a:gridCol w="1454727">
                  <a:extLst>
                    <a:ext uri="{9D8B030D-6E8A-4147-A177-3AD203B41FA5}">
                      <a16:colId xmlns:a16="http://schemas.microsoft.com/office/drawing/2014/main" val="3266511841"/>
                    </a:ext>
                  </a:extLst>
                </a:gridCol>
                <a:gridCol w="1463040">
                  <a:extLst>
                    <a:ext uri="{9D8B030D-6E8A-4147-A177-3AD203B41FA5}">
                      <a16:colId xmlns:a16="http://schemas.microsoft.com/office/drawing/2014/main" val="1090363298"/>
                    </a:ext>
                  </a:extLst>
                </a:gridCol>
                <a:gridCol w="1446415">
                  <a:extLst>
                    <a:ext uri="{9D8B030D-6E8A-4147-A177-3AD203B41FA5}">
                      <a16:colId xmlns:a16="http://schemas.microsoft.com/office/drawing/2014/main" val="2511365689"/>
                    </a:ext>
                  </a:extLst>
                </a:gridCol>
                <a:gridCol w="1596043">
                  <a:extLst>
                    <a:ext uri="{9D8B030D-6E8A-4147-A177-3AD203B41FA5}">
                      <a16:colId xmlns:a16="http://schemas.microsoft.com/office/drawing/2014/main" val="100277809"/>
                    </a:ext>
                  </a:extLst>
                </a:gridCol>
                <a:gridCol w="1687482">
                  <a:extLst>
                    <a:ext uri="{9D8B030D-6E8A-4147-A177-3AD203B41FA5}">
                      <a16:colId xmlns:a16="http://schemas.microsoft.com/office/drawing/2014/main" val="1957535835"/>
                    </a:ext>
                  </a:extLst>
                </a:gridCol>
              </a:tblGrid>
              <a:tr h="0">
                <a:tc>
                  <a:txBody>
                    <a:bodyPr/>
                    <a:lstStyle/>
                    <a:p>
                      <a:pPr marL="0" marR="0">
                        <a:lnSpc>
                          <a:spcPct val="115000"/>
                        </a:lnSpc>
                        <a:spcAft>
                          <a:spcPts val="800"/>
                        </a:spcAft>
                        <a:buNone/>
                      </a:pPr>
                      <a:r>
                        <a:rPr lang="en-US" sz="1800" kern="100" dirty="0">
                          <a:effectLst/>
                          <a:latin typeface="Roboto Flex Medium" panose="02000000000000000000"/>
                        </a:rPr>
                        <a:t>Hospital (System), 2023 Data</a:t>
                      </a:r>
                      <a:endParaRPr lang="en-US" sz="1800" kern="100" dirty="0">
                        <a:effectLst/>
                        <a:latin typeface="Roboto Flex Medium" panose="02000000000000000000"/>
                        <a:ea typeface="Aptos" panose="020B0004020202020204" pitchFamily="34" charset="0"/>
                        <a:cs typeface="Times New Roman" panose="02020603050405020304" pitchFamily="18" charset="0"/>
                      </a:endParaRPr>
                    </a:p>
                  </a:txBody>
                  <a:tcPr marL="57150" marR="57150" marT="95250" marB="95250" anchor="b"/>
                </a:tc>
                <a:tc>
                  <a:txBody>
                    <a:bodyPr/>
                    <a:lstStyle/>
                    <a:p>
                      <a:pPr marL="0" marR="0" algn="ctr">
                        <a:lnSpc>
                          <a:spcPct val="115000"/>
                        </a:lnSpc>
                        <a:spcAft>
                          <a:spcPts val="800"/>
                        </a:spcAft>
                        <a:buNone/>
                      </a:pPr>
                      <a:r>
                        <a:rPr lang="en-US" sz="1800" kern="100" dirty="0">
                          <a:effectLst/>
                          <a:latin typeface="Roboto Flex Medium" panose="02000000000000000000"/>
                        </a:rPr>
                        <a:t>Available Beds</a:t>
                      </a:r>
                      <a:endParaRPr lang="en-US" sz="1800" kern="100" dirty="0">
                        <a:effectLst/>
                        <a:latin typeface="Roboto Flex Medium" panose="02000000000000000000"/>
                        <a:ea typeface="Aptos" panose="020B0004020202020204" pitchFamily="34" charset="0"/>
                        <a:cs typeface="Times New Roman" panose="02020603050405020304" pitchFamily="18" charset="0"/>
                      </a:endParaRPr>
                    </a:p>
                  </a:txBody>
                  <a:tcPr marL="57150" marR="57150" marT="95250" marB="95250" anchor="b"/>
                </a:tc>
                <a:tc>
                  <a:txBody>
                    <a:bodyPr/>
                    <a:lstStyle/>
                    <a:p>
                      <a:pPr marL="0" marR="0" algn="ctr">
                        <a:lnSpc>
                          <a:spcPct val="115000"/>
                        </a:lnSpc>
                        <a:spcAft>
                          <a:spcPts val="800"/>
                        </a:spcAft>
                        <a:buNone/>
                      </a:pPr>
                      <a:r>
                        <a:rPr lang="en-US" sz="1800" kern="100" dirty="0">
                          <a:effectLst/>
                          <a:latin typeface="Roboto Flex Medium" panose="02000000000000000000"/>
                        </a:rPr>
                        <a:t>Net Income Margin*</a:t>
                      </a:r>
                      <a:endParaRPr lang="en-US" sz="1800" kern="100" dirty="0">
                        <a:effectLst/>
                        <a:latin typeface="Roboto Flex Medium" panose="02000000000000000000"/>
                        <a:ea typeface="Aptos" panose="020B0004020202020204" pitchFamily="34" charset="0"/>
                        <a:cs typeface="Times New Roman" panose="02020603050405020304" pitchFamily="18" charset="0"/>
                      </a:endParaRPr>
                    </a:p>
                  </a:txBody>
                  <a:tcPr marL="57150" marR="57150" marT="95250" marB="95250" anchor="b"/>
                </a:tc>
                <a:tc>
                  <a:txBody>
                    <a:bodyPr/>
                    <a:lstStyle/>
                    <a:p>
                      <a:pPr marL="0" marR="0" algn="ctr">
                        <a:lnSpc>
                          <a:spcPct val="115000"/>
                        </a:lnSpc>
                        <a:spcAft>
                          <a:spcPts val="800"/>
                        </a:spcAft>
                        <a:buNone/>
                      </a:pPr>
                      <a:r>
                        <a:rPr lang="en-US" sz="1800" kern="100" dirty="0">
                          <a:effectLst/>
                          <a:latin typeface="Roboto Flex Medium" panose="02000000000000000000"/>
                        </a:rPr>
                        <a:t>Share of Discharges in Region</a:t>
                      </a:r>
                      <a:endParaRPr lang="en-US" sz="1800" kern="100" dirty="0">
                        <a:effectLst/>
                        <a:latin typeface="Roboto Flex Medium" panose="02000000000000000000"/>
                        <a:ea typeface="Aptos" panose="020B0004020202020204" pitchFamily="34" charset="0"/>
                        <a:cs typeface="Times New Roman" panose="02020603050405020304" pitchFamily="18" charset="0"/>
                      </a:endParaRPr>
                    </a:p>
                  </a:txBody>
                  <a:tcPr marL="57150" marR="57150" marT="95250" marB="95250" anchor="b"/>
                </a:tc>
                <a:tc>
                  <a:txBody>
                    <a:bodyPr/>
                    <a:lstStyle/>
                    <a:p>
                      <a:pPr marL="0" marR="0" algn="ctr">
                        <a:lnSpc>
                          <a:spcPct val="115000"/>
                        </a:lnSpc>
                        <a:spcAft>
                          <a:spcPts val="800"/>
                        </a:spcAft>
                        <a:buNone/>
                      </a:pPr>
                      <a:r>
                        <a:rPr lang="en-US" sz="1800" kern="100" dirty="0">
                          <a:effectLst/>
                          <a:latin typeface="Roboto Flex Medium" panose="02000000000000000000"/>
                        </a:rPr>
                        <a:t>% Medi-Cal (Discharges)</a:t>
                      </a:r>
                      <a:endParaRPr lang="en-US" sz="1800" kern="100" dirty="0">
                        <a:effectLst/>
                        <a:latin typeface="Roboto Flex Medium" panose="02000000000000000000"/>
                        <a:ea typeface="Aptos" panose="020B0004020202020204" pitchFamily="34" charset="0"/>
                        <a:cs typeface="Times New Roman" panose="02020603050405020304" pitchFamily="18" charset="0"/>
                      </a:endParaRPr>
                    </a:p>
                  </a:txBody>
                  <a:tcPr marL="57150" marR="57150" marT="95250" marB="95250" anchor="b"/>
                </a:tc>
                <a:tc>
                  <a:txBody>
                    <a:bodyPr/>
                    <a:lstStyle/>
                    <a:p>
                      <a:pPr marL="0" marR="0" algn="ctr">
                        <a:lnSpc>
                          <a:spcPct val="115000"/>
                        </a:lnSpc>
                        <a:spcAft>
                          <a:spcPts val="800"/>
                        </a:spcAft>
                        <a:buNone/>
                      </a:pPr>
                      <a:r>
                        <a:rPr lang="en-US" sz="1800" kern="100" dirty="0">
                          <a:effectLst/>
                          <a:latin typeface="Roboto Flex Medium" panose="02000000000000000000"/>
                        </a:rPr>
                        <a:t>% Medicare (Discharges)</a:t>
                      </a:r>
                      <a:endParaRPr lang="en-US" sz="1800" kern="100" dirty="0">
                        <a:effectLst/>
                        <a:latin typeface="Roboto Flex Medium" panose="02000000000000000000"/>
                        <a:ea typeface="Aptos" panose="020B0004020202020204" pitchFamily="34" charset="0"/>
                        <a:cs typeface="Times New Roman" panose="02020603050405020304" pitchFamily="18" charset="0"/>
                      </a:endParaRPr>
                    </a:p>
                  </a:txBody>
                  <a:tcPr marL="57150" marR="57150" marT="95250" marB="95250" anchor="b"/>
                </a:tc>
                <a:extLst>
                  <a:ext uri="{0D108BD9-81ED-4DB2-BD59-A6C34878D82A}">
                    <a16:rowId xmlns:a16="http://schemas.microsoft.com/office/drawing/2014/main" val="1839597984"/>
                  </a:ext>
                </a:extLst>
              </a:tr>
              <a:tr h="0">
                <a:tc>
                  <a:txBody>
                    <a:bodyPr/>
                    <a:lstStyle/>
                    <a:p>
                      <a:pPr marL="0" marR="0">
                        <a:lnSpc>
                          <a:spcPct val="115000"/>
                        </a:lnSpc>
                        <a:spcAft>
                          <a:spcPts val="800"/>
                        </a:spcAft>
                        <a:buNone/>
                      </a:pPr>
                      <a:r>
                        <a:rPr lang="en-US" sz="1600" kern="100" dirty="0">
                          <a:effectLst/>
                          <a:latin typeface="Roboto Flex Medium" panose="02000000000000000000"/>
                        </a:rPr>
                        <a:t>Mercy Medical Center Redding (Dignity / Common Spirit)</a:t>
                      </a:r>
                      <a:endParaRPr lang="en-US" sz="1600" kern="100" dirty="0">
                        <a:effectLst/>
                        <a:latin typeface="Roboto Flex Medium" panose="02000000000000000000"/>
                        <a:ea typeface="Aptos" panose="020B0004020202020204" pitchFamily="34" charset="0"/>
                        <a:cs typeface="Times New Roman" panose="02020603050405020304" pitchFamily="18" charset="0"/>
                      </a:endParaRPr>
                    </a:p>
                  </a:txBody>
                  <a:tcPr marL="47625" marR="47625" marT="95250" marB="95250"/>
                </a:tc>
                <a:tc>
                  <a:txBody>
                    <a:bodyPr/>
                    <a:lstStyle/>
                    <a:p>
                      <a:pPr marL="0" marR="0" algn="ctr">
                        <a:lnSpc>
                          <a:spcPct val="115000"/>
                        </a:lnSpc>
                        <a:spcAft>
                          <a:spcPts val="800"/>
                        </a:spcAft>
                        <a:buNone/>
                      </a:pPr>
                      <a:r>
                        <a:rPr lang="en-US" sz="1600" kern="100" dirty="0">
                          <a:effectLst/>
                          <a:latin typeface="Roboto Flex Medium" panose="02000000000000000000"/>
                        </a:rPr>
                        <a:t>266</a:t>
                      </a:r>
                      <a:endParaRPr lang="en-US" sz="1600" kern="100" dirty="0">
                        <a:effectLst/>
                        <a:latin typeface="Roboto Flex Medium" panose="02000000000000000000"/>
                        <a:ea typeface="Aptos" panose="020B0004020202020204" pitchFamily="34" charset="0"/>
                        <a:cs typeface="Times New Roman" panose="02020603050405020304" pitchFamily="18" charset="0"/>
                      </a:endParaRPr>
                    </a:p>
                  </a:txBody>
                  <a:tcPr marL="47625" marR="47625" marT="95250" marB="95250"/>
                </a:tc>
                <a:tc>
                  <a:txBody>
                    <a:bodyPr/>
                    <a:lstStyle/>
                    <a:p>
                      <a:pPr marL="0" marR="0" algn="ctr">
                        <a:lnSpc>
                          <a:spcPct val="115000"/>
                        </a:lnSpc>
                        <a:spcAft>
                          <a:spcPts val="800"/>
                        </a:spcAft>
                        <a:buNone/>
                      </a:pPr>
                      <a:r>
                        <a:rPr lang="en-US" sz="1600" kern="100" dirty="0">
                          <a:effectLst/>
                          <a:latin typeface="Roboto Flex Medium" panose="02000000000000000000"/>
                        </a:rPr>
                        <a:t>12%</a:t>
                      </a:r>
                      <a:endParaRPr lang="en-US" sz="1600" kern="100" dirty="0">
                        <a:effectLst/>
                        <a:latin typeface="Roboto Flex Medium" panose="02000000000000000000"/>
                        <a:ea typeface="Aptos" panose="020B0004020202020204" pitchFamily="34" charset="0"/>
                        <a:cs typeface="Times New Roman" panose="02020603050405020304" pitchFamily="18" charset="0"/>
                      </a:endParaRPr>
                    </a:p>
                  </a:txBody>
                  <a:tcPr marL="47625" marR="47625" marT="95250" marB="95250"/>
                </a:tc>
                <a:tc>
                  <a:txBody>
                    <a:bodyPr/>
                    <a:lstStyle/>
                    <a:p>
                      <a:pPr marL="0" marR="0" algn="ctr">
                        <a:lnSpc>
                          <a:spcPct val="115000"/>
                        </a:lnSpc>
                        <a:spcAft>
                          <a:spcPts val="800"/>
                        </a:spcAft>
                        <a:buNone/>
                      </a:pPr>
                      <a:r>
                        <a:rPr lang="en-US" sz="1600" kern="100" dirty="0">
                          <a:effectLst/>
                          <a:latin typeface="Roboto Flex Medium" panose="02000000000000000000"/>
                        </a:rPr>
                        <a:t>65%</a:t>
                      </a:r>
                      <a:endParaRPr lang="en-US" sz="1600" kern="100" dirty="0">
                        <a:effectLst/>
                        <a:latin typeface="Roboto Flex Medium" panose="02000000000000000000"/>
                        <a:ea typeface="Aptos" panose="020B0004020202020204" pitchFamily="34" charset="0"/>
                        <a:cs typeface="Times New Roman" panose="02020603050405020304" pitchFamily="18" charset="0"/>
                      </a:endParaRPr>
                    </a:p>
                  </a:txBody>
                  <a:tcPr marL="47625" marR="47625" marT="95250" marB="95250"/>
                </a:tc>
                <a:tc>
                  <a:txBody>
                    <a:bodyPr/>
                    <a:lstStyle/>
                    <a:p>
                      <a:pPr marL="0" marR="0" algn="ctr">
                        <a:lnSpc>
                          <a:spcPct val="115000"/>
                        </a:lnSpc>
                        <a:spcAft>
                          <a:spcPts val="800"/>
                        </a:spcAft>
                        <a:buNone/>
                      </a:pPr>
                      <a:r>
                        <a:rPr lang="en-US" sz="1600" kern="100" dirty="0">
                          <a:effectLst/>
                          <a:latin typeface="Roboto Flex Medium" panose="02000000000000000000"/>
                        </a:rPr>
                        <a:t>29%</a:t>
                      </a:r>
                      <a:endParaRPr lang="en-US" sz="1600" kern="100" dirty="0">
                        <a:effectLst/>
                        <a:latin typeface="Roboto Flex Medium" panose="02000000000000000000"/>
                        <a:ea typeface="Aptos" panose="020B0004020202020204" pitchFamily="34" charset="0"/>
                        <a:cs typeface="Times New Roman" panose="02020603050405020304" pitchFamily="18" charset="0"/>
                      </a:endParaRPr>
                    </a:p>
                  </a:txBody>
                  <a:tcPr marL="47625" marR="47625" marT="95250" marB="95250"/>
                </a:tc>
                <a:tc>
                  <a:txBody>
                    <a:bodyPr/>
                    <a:lstStyle/>
                    <a:p>
                      <a:pPr marL="0" marR="0" algn="ctr">
                        <a:lnSpc>
                          <a:spcPct val="115000"/>
                        </a:lnSpc>
                        <a:spcAft>
                          <a:spcPts val="800"/>
                        </a:spcAft>
                        <a:buNone/>
                      </a:pPr>
                      <a:r>
                        <a:rPr lang="en-US" sz="1600" kern="100" dirty="0">
                          <a:effectLst/>
                          <a:latin typeface="Roboto Flex Medium" panose="02000000000000000000"/>
                        </a:rPr>
                        <a:t>48%</a:t>
                      </a:r>
                      <a:endParaRPr lang="en-US" sz="1600" kern="100" dirty="0">
                        <a:effectLst/>
                        <a:latin typeface="Roboto Flex Medium" panose="02000000000000000000"/>
                        <a:ea typeface="Aptos" panose="020B0004020202020204" pitchFamily="34" charset="0"/>
                        <a:cs typeface="Times New Roman" panose="02020603050405020304" pitchFamily="18" charset="0"/>
                      </a:endParaRPr>
                    </a:p>
                  </a:txBody>
                  <a:tcPr marL="47625" marR="47625" marT="95250" marB="95250"/>
                </a:tc>
                <a:extLst>
                  <a:ext uri="{0D108BD9-81ED-4DB2-BD59-A6C34878D82A}">
                    <a16:rowId xmlns:a16="http://schemas.microsoft.com/office/drawing/2014/main" val="2462043792"/>
                  </a:ext>
                </a:extLst>
              </a:tr>
              <a:tr h="0">
                <a:tc>
                  <a:txBody>
                    <a:bodyPr/>
                    <a:lstStyle/>
                    <a:p>
                      <a:pPr marL="0" marR="0">
                        <a:lnSpc>
                          <a:spcPct val="115000"/>
                        </a:lnSpc>
                        <a:spcAft>
                          <a:spcPts val="800"/>
                        </a:spcAft>
                        <a:buNone/>
                      </a:pPr>
                      <a:r>
                        <a:rPr lang="en-US" sz="1600" kern="100" dirty="0">
                          <a:effectLst/>
                          <a:latin typeface="Roboto Flex Medium" panose="02000000000000000000"/>
                        </a:rPr>
                        <a:t>Shasta Regional Medical Center (Prime)</a:t>
                      </a:r>
                      <a:endParaRPr lang="en-US" sz="1600" kern="100" dirty="0">
                        <a:effectLst/>
                        <a:latin typeface="Roboto Flex Medium" panose="02000000000000000000"/>
                        <a:ea typeface="Aptos" panose="020B0004020202020204" pitchFamily="34" charset="0"/>
                        <a:cs typeface="Times New Roman" panose="02020603050405020304" pitchFamily="18" charset="0"/>
                      </a:endParaRPr>
                    </a:p>
                  </a:txBody>
                  <a:tcPr marL="47625" marR="47625" marT="95250" marB="95250"/>
                </a:tc>
                <a:tc>
                  <a:txBody>
                    <a:bodyPr/>
                    <a:lstStyle/>
                    <a:p>
                      <a:pPr marL="0" marR="0" algn="ctr">
                        <a:lnSpc>
                          <a:spcPct val="115000"/>
                        </a:lnSpc>
                        <a:spcAft>
                          <a:spcPts val="800"/>
                        </a:spcAft>
                        <a:buNone/>
                      </a:pPr>
                      <a:r>
                        <a:rPr lang="en-US" sz="1600" kern="100" dirty="0">
                          <a:effectLst/>
                          <a:latin typeface="Roboto Flex Medium" panose="02000000000000000000"/>
                        </a:rPr>
                        <a:t>226</a:t>
                      </a:r>
                      <a:endParaRPr lang="en-US" sz="1600" kern="100" dirty="0">
                        <a:effectLst/>
                        <a:latin typeface="Roboto Flex Medium" panose="02000000000000000000"/>
                        <a:ea typeface="Aptos" panose="020B0004020202020204" pitchFamily="34" charset="0"/>
                        <a:cs typeface="Times New Roman" panose="02020603050405020304" pitchFamily="18" charset="0"/>
                      </a:endParaRPr>
                    </a:p>
                  </a:txBody>
                  <a:tcPr marL="47625" marR="47625" marT="95250" marB="95250"/>
                </a:tc>
                <a:tc>
                  <a:txBody>
                    <a:bodyPr/>
                    <a:lstStyle/>
                    <a:p>
                      <a:pPr marL="0" marR="0" algn="ctr">
                        <a:lnSpc>
                          <a:spcPct val="115000"/>
                        </a:lnSpc>
                        <a:spcAft>
                          <a:spcPts val="800"/>
                        </a:spcAft>
                        <a:buNone/>
                      </a:pPr>
                      <a:r>
                        <a:rPr lang="en-US" sz="1600" kern="100" dirty="0">
                          <a:effectLst/>
                          <a:latin typeface="Roboto Flex Medium" panose="02000000000000000000"/>
                        </a:rPr>
                        <a:t>-5%</a:t>
                      </a:r>
                      <a:endParaRPr lang="en-US" sz="1600" kern="100" dirty="0">
                        <a:effectLst/>
                        <a:latin typeface="Roboto Flex Medium" panose="02000000000000000000"/>
                        <a:ea typeface="Aptos" panose="020B0004020202020204" pitchFamily="34" charset="0"/>
                        <a:cs typeface="Times New Roman" panose="02020603050405020304" pitchFamily="18" charset="0"/>
                      </a:endParaRPr>
                    </a:p>
                  </a:txBody>
                  <a:tcPr marL="47625" marR="47625" marT="95250" marB="95250"/>
                </a:tc>
                <a:tc>
                  <a:txBody>
                    <a:bodyPr/>
                    <a:lstStyle/>
                    <a:p>
                      <a:pPr marL="0" marR="0" algn="ctr">
                        <a:lnSpc>
                          <a:spcPct val="115000"/>
                        </a:lnSpc>
                        <a:spcAft>
                          <a:spcPts val="800"/>
                        </a:spcAft>
                        <a:buNone/>
                      </a:pPr>
                      <a:r>
                        <a:rPr lang="en-US" sz="1600" kern="100" dirty="0">
                          <a:effectLst/>
                          <a:latin typeface="Roboto Flex Medium" panose="02000000000000000000"/>
                        </a:rPr>
                        <a:t>30%</a:t>
                      </a:r>
                      <a:endParaRPr lang="en-US" sz="1600" kern="100" dirty="0">
                        <a:effectLst/>
                        <a:latin typeface="Roboto Flex Medium" panose="02000000000000000000"/>
                        <a:ea typeface="Aptos" panose="020B0004020202020204" pitchFamily="34" charset="0"/>
                        <a:cs typeface="Times New Roman" panose="02020603050405020304" pitchFamily="18" charset="0"/>
                      </a:endParaRPr>
                    </a:p>
                  </a:txBody>
                  <a:tcPr marL="47625" marR="47625" marT="95250" marB="95250"/>
                </a:tc>
                <a:tc>
                  <a:txBody>
                    <a:bodyPr/>
                    <a:lstStyle/>
                    <a:p>
                      <a:pPr marL="0" marR="0" algn="ctr">
                        <a:lnSpc>
                          <a:spcPct val="115000"/>
                        </a:lnSpc>
                        <a:spcAft>
                          <a:spcPts val="800"/>
                        </a:spcAft>
                        <a:buNone/>
                      </a:pPr>
                      <a:r>
                        <a:rPr lang="en-US" sz="1600" kern="100" dirty="0">
                          <a:effectLst/>
                          <a:latin typeface="Roboto Flex Medium" panose="02000000000000000000"/>
                        </a:rPr>
                        <a:t>23%</a:t>
                      </a:r>
                      <a:endParaRPr lang="en-US" sz="1600" kern="100" dirty="0">
                        <a:effectLst/>
                        <a:latin typeface="Roboto Flex Medium" panose="02000000000000000000"/>
                        <a:ea typeface="Aptos" panose="020B0004020202020204" pitchFamily="34" charset="0"/>
                        <a:cs typeface="Times New Roman" panose="02020603050405020304" pitchFamily="18" charset="0"/>
                      </a:endParaRPr>
                    </a:p>
                  </a:txBody>
                  <a:tcPr marL="47625" marR="47625" marT="95250" marB="95250"/>
                </a:tc>
                <a:tc>
                  <a:txBody>
                    <a:bodyPr/>
                    <a:lstStyle/>
                    <a:p>
                      <a:pPr marL="0" marR="0" algn="ctr">
                        <a:lnSpc>
                          <a:spcPct val="115000"/>
                        </a:lnSpc>
                        <a:spcAft>
                          <a:spcPts val="800"/>
                        </a:spcAft>
                        <a:buNone/>
                      </a:pPr>
                      <a:r>
                        <a:rPr lang="en-US" sz="1600" kern="100" dirty="0">
                          <a:effectLst/>
                          <a:latin typeface="Roboto Flex Medium" panose="02000000000000000000"/>
                        </a:rPr>
                        <a:t>59%</a:t>
                      </a:r>
                      <a:endParaRPr lang="en-US" sz="1600" kern="100" dirty="0">
                        <a:effectLst/>
                        <a:latin typeface="Roboto Flex Medium" panose="02000000000000000000"/>
                        <a:ea typeface="Aptos" panose="020B0004020202020204" pitchFamily="34" charset="0"/>
                        <a:cs typeface="Times New Roman" panose="02020603050405020304" pitchFamily="18" charset="0"/>
                      </a:endParaRPr>
                    </a:p>
                  </a:txBody>
                  <a:tcPr marL="47625" marR="47625" marT="95250" marB="95250"/>
                </a:tc>
                <a:extLst>
                  <a:ext uri="{0D108BD9-81ED-4DB2-BD59-A6C34878D82A}">
                    <a16:rowId xmlns:a16="http://schemas.microsoft.com/office/drawing/2014/main" val="375525607"/>
                  </a:ext>
                </a:extLst>
              </a:tr>
              <a:tr h="0">
                <a:tc>
                  <a:txBody>
                    <a:bodyPr/>
                    <a:lstStyle/>
                    <a:p>
                      <a:pPr marL="0" marR="0">
                        <a:lnSpc>
                          <a:spcPct val="115000"/>
                        </a:lnSpc>
                        <a:spcAft>
                          <a:spcPts val="800"/>
                        </a:spcAft>
                        <a:buNone/>
                      </a:pPr>
                      <a:r>
                        <a:rPr lang="en-US" sz="1600" kern="100" dirty="0">
                          <a:effectLst/>
                          <a:latin typeface="Roboto Flex Medium" panose="02000000000000000000"/>
                        </a:rPr>
                        <a:t>Mayers Memorial Hospital — Critical Access Hospital</a:t>
                      </a:r>
                      <a:endParaRPr lang="en-US" sz="1600" kern="100" dirty="0">
                        <a:effectLst/>
                        <a:latin typeface="Roboto Flex Medium" panose="02000000000000000000"/>
                        <a:ea typeface="Aptos" panose="020B0004020202020204" pitchFamily="34" charset="0"/>
                        <a:cs typeface="Times New Roman" panose="02020603050405020304" pitchFamily="18" charset="0"/>
                      </a:endParaRPr>
                    </a:p>
                  </a:txBody>
                  <a:tcPr marL="47625" marR="47625" marT="95250" marB="95250"/>
                </a:tc>
                <a:tc>
                  <a:txBody>
                    <a:bodyPr/>
                    <a:lstStyle/>
                    <a:p>
                      <a:pPr marL="0" marR="0" algn="ctr">
                        <a:lnSpc>
                          <a:spcPct val="115000"/>
                        </a:lnSpc>
                        <a:spcAft>
                          <a:spcPts val="800"/>
                        </a:spcAft>
                        <a:buNone/>
                      </a:pPr>
                      <a:r>
                        <a:rPr lang="en-US" sz="1600" kern="100" dirty="0">
                          <a:effectLst/>
                          <a:latin typeface="Roboto Flex Medium" panose="02000000000000000000"/>
                        </a:rPr>
                        <a:t>16 acute, 99 long-term care</a:t>
                      </a:r>
                      <a:endParaRPr lang="en-US" sz="1600" kern="100" dirty="0">
                        <a:effectLst/>
                        <a:latin typeface="Roboto Flex Medium" panose="02000000000000000000"/>
                        <a:ea typeface="Aptos" panose="020B0004020202020204" pitchFamily="34" charset="0"/>
                        <a:cs typeface="Times New Roman" panose="02020603050405020304" pitchFamily="18" charset="0"/>
                      </a:endParaRPr>
                    </a:p>
                  </a:txBody>
                  <a:tcPr marL="47625" marR="47625" marT="95250" marB="95250"/>
                </a:tc>
                <a:tc>
                  <a:txBody>
                    <a:bodyPr/>
                    <a:lstStyle/>
                    <a:p>
                      <a:pPr marL="0" marR="0" algn="ctr">
                        <a:lnSpc>
                          <a:spcPct val="115000"/>
                        </a:lnSpc>
                        <a:spcAft>
                          <a:spcPts val="800"/>
                        </a:spcAft>
                        <a:buNone/>
                      </a:pPr>
                      <a:r>
                        <a:rPr lang="en-US" sz="1600" kern="100" dirty="0">
                          <a:effectLst/>
                          <a:latin typeface="Roboto Flex Medium" panose="02000000000000000000"/>
                        </a:rPr>
                        <a:t>9%</a:t>
                      </a:r>
                      <a:endParaRPr lang="en-US" sz="1600" kern="100" dirty="0">
                        <a:effectLst/>
                        <a:latin typeface="Roboto Flex Medium" panose="02000000000000000000"/>
                        <a:ea typeface="Aptos" panose="020B0004020202020204" pitchFamily="34" charset="0"/>
                        <a:cs typeface="Times New Roman" panose="02020603050405020304" pitchFamily="18" charset="0"/>
                      </a:endParaRPr>
                    </a:p>
                  </a:txBody>
                  <a:tcPr marL="47625" marR="47625" marT="95250" marB="95250"/>
                </a:tc>
                <a:tc>
                  <a:txBody>
                    <a:bodyPr/>
                    <a:lstStyle/>
                    <a:p>
                      <a:pPr marL="0" marR="0" algn="ctr">
                        <a:lnSpc>
                          <a:spcPct val="115000"/>
                        </a:lnSpc>
                        <a:spcAft>
                          <a:spcPts val="800"/>
                        </a:spcAft>
                        <a:buNone/>
                      </a:pPr>
                      <a:r>
                        <a:rPr lang="en-US" sz="1600" kern="100" dirty="0">
                          <a:effectLst/>
                          <a:latin typeface="Roboto Flex Medium" panose="02000000000000000000"/>
                        </a:rPr>
                        <a:t>2%</a:t>
                      </a:r>
                      <a:endParaRPr lang="en-US" sz="1600" kern="100" dirty="0">
                        <a:effectLst/>
                        <a:latin typeface="Roboto Flex Medium" panose="02000000000000000000"/>
                        <a:ea typeface="Aptos" panose="020B0004020202020204" pitchFamily="34" charset="0"/>
                        <a:cs typeface="Times New Roman" panose="02020603050405020304" pitchFamily="18" charset="0"/>
                      </a:endParaRPr>
                    </a:p>
                  </a:txBody>
                  <a:tcPr marL="47625" marR="47625" marT="95250" marB="95250"/>
                </a:tc>
                <a:tc>
                  <a:txBody>
                    <a:bodyPr/>
                    <a:lstStyle/>
                    <a:p>
                      <a:pPr marL="0" marR="0" algn="ctr">
                        <a:lnSpc>
                          <a:spcPct val="115000"/>
                        </a:lnSpc>
                        <a:spcAft>
                          <a:spcPts val="800"/>
                        </a:spcAft>
                        <a:buNone/>
                      </a:pPr>
                      <a:r>
                        <a:rPr lang="en-US" sz="1600" kern="100" dirty="0">
                          <a:effectLst/>
                          <a:latin typeface="Roboto Flex Medium" panose="02000000000000000000"/>
                        </a:rPr>
                        <a:t>23%</a:t>
                      </a:r>
                      <a:endParaRPr lang="en-US" sz="1600" kern="100" dirty="0">
                        <a:effectLst/>
                        <a:latin typeface="Roboto Flex Medium" panose="02000000000000000000"/>
                        <a:ea typeface="Aptos" panose="020B0004020202020204" pitchFamily="34" charset="0"/>
                        <a:cs typeface="Times New Roman" panose="02020603050405020304" pitchFamily="18" charset="0"/>
                      </a:endParaRPr>
                    </a:p>
                  </a:txBody>
                  <a:tcPr marL="47625" marR="47625" marT="95250" marB="95250"/>
                </a:tc>
                <a:tc>
                  <a:txBody>
                    <a:bodyPr/>
                    <a:lstStyle/>
                    <a:p>
                      <a:pPr marL="0" marR="0" algn="ctr">
                        <a:lnSpc>
                          <a:spcPct val="115000"/>
                        </a:lnSpc>
                        <a:spcAft>
                          <a:spcPts val="800"/>
                        </a:spcAft>
                        <a:buNone/>
                      </a:pPr>
                      <a:r>
                        <a:rPr lang="en-US" sz="1600" kern="100" dirty="0">
                          <a:effectLst/>
                          <a:latin typeface="Roboto Flex Medium" panose="02000000000000000000"/>
                        </a:rPr>
                        <a:t>68%</a:t>
                      </a:r>
                      <a:endParaRPr lang="en-US" sz="1600" kern="100" dirty="0">
                        <a:effectLst/>
                        <a:latin typeface="Roboto Flex Medium" panose="02000000000000000000"/>
                        <a:ea typeface="Aptos" panose="020B0004020202020204" pitchFamily="34" charset="0"/>
                        <a:cs typeface="Times New Roman" panose="02020603050405020304" pitchFamily="18" charset="0"/>
                      </a:endParaRPr>
                    </a:p>
                  </a:txBody>
                  <a:tcPr marL="47625" marR="47625" marT="95250" marB="95250"/>
                </a:tc>
                <a:extLst>
                  <a:ext uri="{0D108BD9-81ED-4DB2-BD59-A6C34878D82A}">
                    <a16:rowId xmlns:a16="http://schemas.microsoft.com/office/drawing/2014/main" val="4025938801"/>
                  </a:ext>
                </a:extLst>
              </a:tr>
              <a:tr h="0">
                <a:tc>
                  <a:txBody>
                    <a:bodyPr/>
                    <a:lstStyle/>
                    <a:p>
                      <a:pPr marL="0" marR="0">
                        <a:lnSpc>
                          <a:spcPct val="115000"/>
                        </a:lnSpc>
                        <a:spcAft>
                          <a:spcPts val="800"/>
                        </a:spcAft>
                        <a:buNone/>
                      </a:pPr>
                      <a:r>
                        <a:rPr lang="en-US" sz="1600" kern="100" dirty="0">
                          <a:effectLst/>
                          <a:latin typeface="Roboto Flex Medium" panose="02000000000000000000"/>
                        </a:rPr>
                        <a:t>Banner Lassen Medical Center (Banner) — Critical Access Hospital</a:t>
                      </a:r>
                      <a:endParaRPr lang="en-US" sz="1600" kern="100" dirty="0">
                        <a:effectLst/>
                        <a:latin typeface="Roboto Flex Medium" panose="02000000000000000000"/>
                        <a:ea typeface="Aptos" panose="020B0004020202020204" pitchFamily="34" charset="0"/>
                        <a:cs typeface="Times New Roman" panose="02020603050405020304" pitchFamily="18" charset="0"/>
                      </a:endParaRPr>
                    </a:p>
                  </a:txBody>
                  <a:tcPr marL="47625" marR="47625" marT="95250" marB="95250"/>
                </a:tc>
                <a:tc>
                  <a:txBody>
                    <a:bodyPr/>
                    <a:lstStyle/>
                    <a:p>
                      <a:pPr marL="0" marR="0" algn="ctr">
                        <a:lnSpc>
                          <a:spcPct val="115000"/>
                        </a:lnSpc>
                        <a:spcAft>
                          <a:spcPts val="800"/>
                        </a:spcAft>
                        <a:buNone/>
                      </a:pPr>
                      <a:r>
                        <a:rPr lang="en-US" sz="1600" kern="100" dirty="0">
                          <a:effectLst/>
                          <a:latin typeface="Roboto Flex Medium" panose="02000000000000000000"/>
                        </a:rPr>
                        <a:t>25</a:t>
                      </a:r>
                      <a:endParaRPr lang="en-US" sz="1600" kern="100" dirty="0">
                        <a:effectLst/>
                        <a:latin typeface="Roboto Flex Medium" panose="02000000000000000000"/>
                        <a:ea typeface="Aptos" panose="020B0004020202020204" pitchFamily="34" charset="0"/>
                        <a:cs typeface="Times New Roman" panose="02020603050405020304" pitchFamily="18" charset="0"/>
                      </a:endParaRPr>
                    </a:p>
                  </a:txBody>
                  <a:tcPr marL="47625" marR="47625" marT="95250" marB="95250"/>
                </a:tc>
                <a:tc>
                  <a:txBody>
                    <a:bodyPr/>
                    <a:lstStyle/>
                    <a:p>
                      <a:pPr marL="0" marR="0" algn="ctr">
                        <a:lnSpc>
                          <a:spcPct val="115000"/>
                        </a:lnSpc>
                        <a:spcAft>
                          <a:spcPts val="800"/>
                        </a:spcAft>
                        <a:buNone/>
                      </a:pPr>
                      <a:r>
                        <a:rPr lang="en-US" sz="1600" kern="100" dirty="0">
                          <a:effectLst/>
                          <a:latin typeface="Roboto Flex Medium" panose="02000000000000000000"/>
                        </a:rPr>
                        <a:t>-12%</a:t>
                      </a:r>
                      <a:endParaRPr lang="en-US" sz="1600" kern="100" dirty="0">
                        <a:effectLst/>
                        <a:latin typeface="Roboto Flex Medium" panose="02000000000000000000"/>
                        <a:ea typeface="Aptos" panose="020B0004020202020204" pitchFamily="34" charset="0"/>
                        <a:cs typeface="Times New Roman" panose="02020603050405020304" pitchFamily="18" charset="0"/>
                      </a:endParaRPr>
                    </a:p>
                  </a:txBody>
                  <a:tcPr marL="47625" marR="47625" marT="95250" marB="95250"/>
                </a:tc>
                <a:tc>
                  <a:txBody>
                    <a:bodyPr/>
                    <a:lstStyle/>
                    <a:p>
                      <a:pPr marL="0" marR="0" algn="ctr">
                        <a:lnSpc>
                          <a:spcPct val="115000"/>
                        </a:lnSpc>
                        <a:spcAft>
                          <a:spcPts val="800"/>
                        </a:spcAft>
                        <a:buNone/>
                      </a:pPr>
                      <a:r>
                        <a:rPr lang="en-US" sz="1600" kern="100" dirty="0">
                          <a:effectLst/>
                          <a:latin typeface="Roboto Flex Medium" panose="02000000000000000000"/>
                        </a:rPr>
                        <a:t>4%</a:t>
                      </a:r>
                      <a:endParaRPr lang="en-US" sz="1600" kern="100" dirty="0">
                        <a:effectLst/>
                        <a:latin typeface="Roboto Flex Medium" panose="02000000000000000000"/>
                        <a:ea typeface="Aptos" panose="020B0004020202020204" pitchFamily="34" charset="0"/>
                        <a:cs typeface="Times New Roman" panose="02020603050405020304" pitchFamily="18" charset="0"/>
                      </a:endParaRPr>
                    </a:p>
                  </a:txBody>
                  <a:tcPr marL="47625" marR="47625" marT="95250" marB="95250"/>
                </a:tc>
                <a:tc>
                  <a:txBody>
                    <a:bodyPr/>
                    <a:lstStyle/>
                    <a:p>
                      <a:pPr marL="0" marR="0" algn="ctr">
                        <a:lnSpc>
                          <a:spcPct val="115000"/>
                        </a:lnSpc>
                        <a:spcAft>
                          <a:spcPts val="800"/>
                        </a:spcAft>
                        <a:buNone/>
                      </a:pPr>
                      <a:r>
                        <a:rPr lang="en-US" sz="1600" kern="100" dirty="0">
                          <a:effectLst/>
                          <a:latin typeface="Roboto Flex Medium" panose="02000000000000000000"/>
                        </a:rPr>
                        <a:t>26%</a:t>
                      </a:r>
                      <a:endParaRPr lang="en-US" sz="1600" kern="100" dirty="0">
                        <a:effectLst/>
                        <a:latin typeface="Roboto Flex Medium" panose="02000000000000000000"/>
                        <a:ea typeface="Aptos" panose="020B0004020202020204" pitchFamily="34" charset="0"/>
                        <a:cs typeface="Times New Roman" panose="02020603050405020304" pitchFamily="18" charset="0"/>
                      </a:endParaRPr>
                    </a:p>
                  </a:txBody>
                  <a:tcPr marL="47625" marR="47625" marT="95250" marB="95250"/>
                </a:tc>
                <a:tc>
                  <a:txBody>
                    <a:bodyPr/>
                    <a:lstStyle/>
                    <a:p>
                      <a:pPr marL="0" marR="0" algn="ctr">
                        <a:lnSpc>
                          <a:spcPct val="115000"/>
                        </a:lnSpc>
                        <a:spcAft>
                          <a:spcPts val="800"/>
                        </a:spcAft>
                        <a:buNone/>
                      </a:pPr>
                      <a:r>
                        <a:rPr lang="en-US" sz="1600" kern="100" dirty="0">
                          <a:effectLst/>
                          <a:latin typeface="Roboto Flex Medium" panose="02000000000000000000"/>
                        </a:rPr>
                        <a:t>45%</a:t>
                      </a:r>
                      <a:endParaRPr lang="en-US" sz="1600" kern="100" dirty="0">
                        <a:effectLst/>
                        <a:latin typeface="Roboto Flex Medium" panose="02000000000000000000"/>
                        <a:ea typeface="Aptos" panose="020B0004020202020204" pitchFamily="34" charset="0"/>
                        <a:cs typeface="Times New Roman" panose="02020603050405020304" pitchFamily="18" charset="0"/>
                      </a:endParaRPr>
                    </a:p>
                  </a:txBody>
                  <a:tcPr marL="47625" marR="47625" marT="95250" marB="95250"/>
                </a:tc>
                <a:extLst>
                  <a:ext uri="{0D108BD9-81ED-4DB2-BD59-A6C34878D82A}">
                    <a16:rowId xmlns:a16="http://schemas.microsoft.com/office/drawing/2014/main" val="1163453292"/>
                  </a:ext>
                </a:extLst>
              </a:tr>
              <a:tr h="0">
                <a:tc>
                  <a:txBody>
                    <a:bodyPr/>
                    <a:lstStyle/>
                    <a:p>
                      <a:pPr marL="0" marR="0">
                        <a:lnSpc>
                          <a:spcPct val="115000"/>
                        </a:lnSpc>
                        <a:spcAft>
                          <a:spcPts val="800"/>
                        </a:spcAft>
                        <a:buNone/>
                      </a:pPr>
                      <a:r>
                        <a:rPr lang="en-US" sz="1600" kern="100" dirty="0">
                          <a:effectLst/>
                          <a:latin typeface="Roboto Flex Medium" panose="02000000000000000000"/>
                        </a:rPr>
                        <a:t>Shasta and Lassen</a:t>
                      </a:r>
                      <a:endParaRPr lang="en-US" sz="1600" kern="100" dirty="0">
                        <a:effectLst/>
                        <a:latin typeface="Roboto Flex Medium" panose="02000000000000000000"/>
                        <a:ea typeface="Aptos" panose="020B0004020202020204" pitchFamily="34" charset="0"/>
                        <a:cs typeface="Times New Roman" panose="02020603050405020304" pitchFamily="18" charset="0"/>
                      </a:endParaRPr>
                    </a:p>
                  </a:txBody>
                  <a:tcPr marL="47625" marR="47625" marT="95250" marB="95250">
                    <a:solidFill>
                      <a:schemeClr val="tx1">
                        <a:lumMod val="75000"/>
                        <a:lumOff val="25000"/>
                      </a:schemeClr>
                    </a:solidFill>
                  </a:tcPr>
                </a:tc>
                <a:tc>
                  <a:txBody>
                    <a:bodyPr/>
                    <a:lstStyle/>
                    <a:p>
                      <a:pPr marL="0" marR="0" algn="ctr">
                        <a:lnSpc>
                          <a:spcPct val="115000"/>
                        </a:lnSpc>
                        <a:spcAft>
                          <a:spcPts val="800"/>
                        </a:spcAft>
                        <a:buNone/>
                      </a:pPr>
                      <a:r>
                        <a:rPr lang="en-US" sz="1600" kern="100" dirty="0">
                          <a:effectLst/>
                          <a:latin typeface="Roboto Flex Medium" panose="02000000000000000000"/>
                        </a:rPr>
                        <a:t>632</a:t>
                      </a:r>
                      <a:endParaRPr lang="en-US" sz="1600" kern="100" dirty="0">
                        <a:effectLst/>
                        <a:latin typeface="Roboto Flex Medium" panose="02000000000000000000"/>
                        <a:ea typeface="Aptos" panose="020B0004020202020204" pitchFamily="34" charset="0"/>
                        <a:cs typeface="Times New Roman" panose="02020603050405020304" pitchFamily="18" charset="0"/>
                      </a:endParaRPr>
                    </a:p>
                  </a:txBody>
                  <a:tcPr marL="47625" marR="47625" marT="95250" marB="95250"/>
                </a:tc>
                <a:tc>
                  <a:txBody>
                    <a:bodyPr/>
                    <a:lstStyle/>
                    <a:p>
                      <a:pPr marL="0" marR="0" algn="ctr">
                        <a:lnSpc>
                          <a:spcPct val="115000"/>
                        </a:lnSpc>
                        <a:spcAft>
                          <a:spcPts val="800"/>
                        </a:spcAft>
                        <a:buNone/>
                      </a:pPr>
                      <a:r>
                        <a:rPr lang="en-US" sz="1600" kern="100" dirty="0">
                          <a:effectLst/>
                          <a:latin typeface="Roboto Flex Medium" panose="02000000000000000000"/>
                        </a:rPr>
                        <a:t>8%</a:t>
                      </a:r>
                      <a:endParaRPr lang="en-US" sz="1600" kern="100" dirty="0">
                        <a:effectLst/>
                        <a:latin typeface="Roboto Flex Medium" panose="02000000000000000000"/>
                        <a:ea typeface="Aptos" panose="020B0004020202020204" pitchFamily="34" charset="0"/>
                        <a:cs typeface="Times New Roman" panose="02020603050405020304" pitchFamily="18" charset="0"/>
                      </a:endParaRPr>
                    </a:p>
                  </a:txBody>
                  <a:tcPr marL="47625" marR="47625" marT="95250" marB="95250"/>
                </a:tc>
                <a:tc>
                  <a:txBody>
                    <a:bodyPr/>
                    <a:lstStyle/>
                    <a:p>
                      <a:pPr marL="0" marR="0" algn="ctr">
                        <a:lnSpc>
                          <a:spcPct val="115000"/>
                        </a:lnSpc>
                        <a:spcAft>
                          <a:spcPts val="800"/>
                        </a:spcAft>
                        <a:buNone/>
                      </a:pPr>
                      <a:r>
                        <a:rPr lang="en-US" sz="1600" kern="100" dirty="0">
                          <a:effectLst/>
                          <a:latin typeface="Roboto Flex Medium" panose="02000000000000000000"/>
                        </a:rPr>
                        <a:t>100%</a:t>
                      </a:r>
                      <a:endParaRPr lang="en-US" sz="1600" kern="100" dirty="0">
                        <a:effectLst/>
                        <a:latin typeface="Roboto Flex Medium" panose="02000000000000000000"/>
                        <a:ea typeface="Aptos" panose="020B0004020202020204" pitchFamily="34" charset="0"/>
                        <a:cs typeface="Times New Roman" panose="02020603050405020304" pitchFamily="18" charset="0"/>
                      </a:endParaRPr>
                    </a:p>
                  </a:txBody>
                  <a:tcPr marL="47625" marR="47625" marT="95250" marB="95250"/>
                </a:tc>
                <a:tc>
                  <a:txBody>
                    <a:bodyPr/>
                    <a:lstStyle/>
                    <a:p>
                      <a:pPr marL="0" marR="0" algn="ctr">
                        <a:lnSpc>
                          <a:spcPct val="115000"/>
                        </a:lnSpc>
                        <a:spcAft>
                          <a:spcPts val="800"/>
                        </a:spcAft>
                        <a:buNone/>
                      </a:pPr>
                      <a:r>
                        <a:rPr lang="en-US" sz="1600" kern="100" dirty="0">
                          <a:effectLst/>
                          <a:latin typeface="Roboto Flex Medium" panose="02000000000000000000"/>
                        </a:rPr>
                        <a:t>27%</a:t>
                      </a:r>
                      <a:endParaRPr lang="en-US" sz="1600" kern="100" dirty="0">
                        <a:effectLst/>
                        <a:latin typeface="Roboto Flex Medium" panose="02000000000000000000"/>
                        <a:ea typeface="Aptos" panose="020B0004020202020204" pitchFamily="34" charset="0"/>
                        <a:cs typeface="Times New Roman" panose="02020603050405020304" pitchFamily="18" charset="0"/>
                      </a:endParaRPr>
                    </a:p>
                  </a:txBody>
                  <a:tcPr marL="47625" marR="47625" marT="95250" marB="95250"/>
                </a:tc>
                <a:tc>
                  <a:txBody>
                    <a:bodyPr/>
                    <a:lstStyle/>
                    <a:p>
                      <a:pPr marL="0" marR="0" algn="ctr">
                        <a:lnSpc>
                          <a:spcPct val="115000"/>
                        </a:lnSpc>
                        <a:spcAft>
                          <a:spcPts val="800"/>
                        </a:spcAft>
                        <a:buNone/>
                      </a:pPr>
                      <a:r>
                        <a:rPr lang="en-US" sz="1600" kern="100" dirty="0">
                          <a:effectLst/>
                          <a:latin typeface="Roboto Flex Medium" panose="02000000000000000000"/>
                        </a:rPr>
                        <a:t>51%</a:t>
                      </a:r>
                      <a:endParaRPr lang="en-US" sz="1600" kern="100" dirty="0">
                        <a:effectLst/>
                        <a:latin typeface="Roboto Flex Medium" panose="02000000000000000000"/>
                        <a:ea typeface="Aptos" panose="020B0004020202020204" pitchFamily="34" charset="0"/>
                        <a:cs typeface="Times New Roman" panose="02020603050405020304" pitchFamily="18" charset="0"/>
                      </a:endParaRPr>
                    </a:p>
                  </a:txBody>
                  <a:tcPr marL="47625" marR="47625" marT="95250" marB="95250"/>
                </a:tc>
                <a:extLst>
                  <a:ext uri="{0D108BD9-81ED-4DB2-BD59-A6C34878D82A}">
                    <a16:rowId xmlns:a16="http://schemas.microsoft.com/office/drawing/2014/main" val="394201043"/>
                  </a:ext>
                </a:extLst>
              </a:tr>
              <a:tr h="0">
                <a:tc>
                  <a:txBody>
                    <a:bodyPr/>
                    <a:lstStyle/>
                    <a:p>
                      <a:pPr marL="0" marR="0">
                        <a:lnSpc>
                          <a:spcPct val="115000"/>
                        </a:lnSpc>
                        <a:spcAft>
                          <a:spcPts val="800"/>
                        </a:spcAft>
                        <a:buNone/>
                      </a:pPr>
                      <a:r>
                        <a:rPr lang="en-US" sz="1600" kern="100" dirty="0">
                          <a:effectLst/>
                          <a:latin typeface="Roboto Flex Medium" panose="02000000000000000000"/>
                        </a:rPr>
                        <a:t>California</a:t>
                      </a:r>
                      <a:endParaRPr lang="en-US" sz="1600" kern="100" dirty="0">
                        <a:effectLst/>
                        <a:latin typeface="Roboto Flex Medium" panose="02000000000000000000"/>
                        <a:ea typeface="Aptos" panose="020B0004020202020204" pitchFamily="34" charset="0"/>
                        <a:cs typeface="Times New Roman" panose="02020603050405020304" pitchFamily="18" charset="0"/>
                      </a:endParaRPr>
                    </a:p>
                  </a:txBody>
                  <a:tcPr marL="47625" marR="47625" marT="95250" marB="95250">
                    <a:solidFill>
                      <a:schemeClr val="tx1">
                        <a:lumMod val="75000"/>
                        <a:lumOff val="25000"/>
                      </a:schemeClr>
                    </a:solidFill>
                  </a:tcPr>
                </a:tc>
                <a:tc>
                  <a:txBody>
                    <a:bodyPr/>
                    <a:lstStyle/>
                    <a:p>
                      <a:pPr marL="0" marR="0" algn="ctr">
                        <a:lnSpc>
                          <a:spcPct val="115000"/>
                        </a:lnSpc>
                        <a:spcAft>
                          <a:spcPts val="800"/>
                        </a:spcAft>
                        <a:buNone/>
                      </a:pPr>
                      <a:r>
                        <a:rPr lang="en-US" sz="1600" kern="100" dirty="0">
                          <a:effectLst/>
                          <a:latin typeface="Roboto Flex Medium" panose="02000000000000000000"/>
                        </a:rPr>
                        <a:t>77,339</a:t>
                      </a:r>
                      <a:endParaRPr lang="en-US" sz="1600" kern="100" dirty="0">
                        <a:effectLst/>
                        <a:latin typeface="Roboto Flex Medium" panose="02000000000000000000"/>
                        <a:ea typeface="Aptos" panose="020B0004020202020204" pitchFamily="34" charset="0"/>
                        <a:cs typeface="Times New Roman" panose="02020603050405020304" pitchFamily="18" charset="0"/>
                      </a:endParaRPr>
                    </a:p>
                  </a:txBody>
                  <a:tcPr marL="47625" marR="47625" marT="95250" marB="95250"/>
                </a:tc>
                <a:tc>
                  <a:txBody>
                    <a:bodyPr/>
                    <a:lstStyle/>
                    <a:p>
                      <a:pPr marL="0" marR="0" algn="ctr">
                        <a:lnSpc>
                          <a:spcPct val="115000"/>
                        </a:lnSpc>
                        <a:spcAft>
                          <a:spcPts val="800"/>
                        </a:spcAft>
                        <a:buNone/>
                      </a:pPr>
                      <a:r>
                        <a:rPr lang="en-US" sz="1600" kern="100" dirty="0">
                          <a:effectLst/>
                          <a:latin typeface="Roboto Flex Medium" panose="02000000000000000000"/>
                        </a:rPr>
                        <a:t>4%</a:t>
                      </a:r>
                      <a:endParaRPr lang="en-US" sz="1600" kern="100" dirty="0">
                        <a:effectLst/>
                        <a:latin typeface="Roboto Flex Medium" panose="02000000000000000000"/>
                        <a:ea typeface="Aptos" panose="020B0004020202020204" pitchFamily="34" charset="0"/>
                        <a:cs typeface="Times New Roman" panose="02020603050405020304" pitchFamily="18" charset="0"/>
                      </a:endParaRPr>
                    </a:p>
                  </a:txBody>
                  <a:tcPr marL="47625" marR="47625" marT="95250" marB="95250"/>
                </a:tc>
                <a:tc>
                  <a:txBody>
                    <a:bodyPr/>
                    <a:lstStyle/>
                    <a:p>
                      <a:pPr marL="0" marR="0" algn="ctr">
                        <a:lnSpc>
                          <a:spcPct val="115000"/>
                        </a:lnSpc>
                        <a:spcAft>
                          <a:spcPts val="800"/>
                        </a:spcAft>
                        <a:buNone/>
                      </a:pPr>
                      <a:r>
                        <a:rPr lang="en-US" sz="1600" kern="100" dirty="0">
                          <a:effectLst/>
                          <a:latin typeface="Roboto Flex Medium" panose="02000000000000000000"/>
                        </a:rPr>
                        <a:t>n/a</a:t>
                      </a:r>
                      <a:endParaRPr lang="en-US" sz="1600" kern="100" dirty="0">
                        <a:effectLst/>
                        <a:latin typeface="Roboto Flex Medium" panose="02000000000000000000"/>
                        <a:ea typeface="Aptos" panose="020B0004020202020204" pitchFamily="34" charset="0"/>
                        <a:cs typeface="Times New Roman" panose="02020603050405020304" pitchFamily="18" charset="0"/>
                      </a:endParaRPr>
                    </a:p>
                  </a:txBody>
                  <a:tcPr marL="47625" marR="47625" marT="95250" marB="95250"/>
                </a:tc>
                <a:tc>
                  <a:txBody>
                    <a:bodyPr/>
                    <a:lstStyle/>
                    <a:p>
                      <a:pPr marL="0" marR="0" algn="ctr">
                        <a:lnSpc>
                          <a:spcPct val="115000"/>
                        </a:lnSpc>
                        <a:spcAft>
                          <a:spcPts val="800"/>
                        </a:spcAft>
                        <a:buNone/>
                      </a:pPr>
                      <a:r>
                        <a:rPr lang="en-US" sz="1600" kern="100" dirty="0">
                          <a:effectLst/>
                          <a:latin typeface="Roboto Flex Medium" panose="02000000000000000000"/>
                        </a:rPr>
                        <a:t>31%</a:t>
                      </a:r>
                      <a:endParaRPr lang="en-US" sz="1600" kern="100" dirty="0">
                        <a:effectLst/>
                        <a:latin typeface="Roboto Flex Medium" panose="02000000000000000000"/>
                        <a:ea typeface="Aptos" panose="020B0004020202020204" pitchFamily="34" charset="0"/>
                        <a:cs typeface="Times New Roman" panose="02020603050405020304" pitchFamily="18" charset="0"/>
                      </a:endParaRPr>
                    </a:p>
                  </a:txBody>
                  <a:tcPr marL="47625" marR="47625" marT="95250" marB="95250"/>
                </a:tc>
                <a:tc>
                  <a:txBody>
                    <a:bodyPr/>
                    <a:lstStyle/>
                    <a:p>
                      <a:pPr marL="0" marR="0" algn="ctr">
                        <a:lnSpc>
                          <a:spcPct val="115000"/>
                        </a:lnSpc>
                        <a:spcAft>
                          <a:spcPts val="800"/>
                        </a:spcAft>
                        <a:buNone/>
                      </a:pPr>
                      <a:r>
                        <a:rPr lang="en-US" sz="1600" kern="100" dirty="0">
                          <a:effectLst/>
                          <a:latin typeface="Roboto Flex Medium" panose="02000000000000000000"/>
                        </a:rPr>
                        <a:t>42%</a:t>
                      </a:r>
                      <a:endParaRPr lang="en-US" sz="1600" kern="100" dirty="0">
                        <a:effectLst/>
                        <a:latin typeface="Roboto Flex Medium" panose="02000000000000000000"/>
                        <a:ea typeface="Aptos" panose="020B0004020202020204" pitchFamily="34" charset="0"/>
                        <a:cs typeface="Times New Roman" panose="02020603050405020304" pitchFamily="18" charset="0"/>
                      </a:endParaRPr>
                    </a:p>
                  </a:txBody>
                  <a:tcPr marL="47625" marR="47625" marT="95250" marB="95250"/>
                </a:tc>
                <a:extLst>
                  <a:ext uri="{0D108BD9-81ED-4DB2-BD59-A6C34878D82A}">
                    <a16:rowId xmlns:a16="http://schemas.microsoft.com/office/drawing/2014/main" val="2909850143"/>
                  </a:ext>
                </a:extLst>
              </a:tr>
            </a:tbl>
          </a:graphicData>
        </a:graphic>
      </p:graphicFrame>
      <p:sp>
        <p:nvSpPr>
          <p:cNvPr id="3" name="TextBox 2">
            <a:extLst>
              <a:ext uri="{FF2B5EF4-FFF2-40B4-BE49-F238E27FC236}">
                <a16:creationId xmlns:a16="http://schemas.microsoft.com/office/drawing/2014/main" id="{A5C998F1-7128-62D8-5F98-56FB93006491}"/>
              </a:ext>
            </a:extLst>
          </p:cNvPr>
          <p:cNvSpPr txBox="1"/>
          <p:nvPr/>
        </p:nvSpPr>
        <p:spPr>
          <a:xfrm>
            <a:off x="212286" y="6229647"/>
            <a:ext cx="10862553" cy="461665"/>
          </a:xfrm>
          <a:prstGeom prst="rect">
            <a:avLst/>
          </a:prstGeom>
          <a:noFill/>
        </p:spPr>
        <p:txBody>
          <a:bodyPr wrap="square" rtlCol="0">
            <a:spAutoFit/>
          </a:bodyPr>
          <a:lstStyle/>
          <a:p>
            <a:r>
              <a:rPr lang="en-US" sz="1200" dirty="0"/>
              <a:t>* </a:t>
            </a:r>
            <a:r>
              <a:rPr lang="en-US" sz="1200" i="1" dirty="0"/>
              <a:t>Net income margin</a:t>
            </a:r>
            <a:r>
              <a:rPr lang="en-US" sz="1200" dirty="0"/>
              <a:t> is net income divided by the sum of net patient revenue, other operating revenue, and nonoperating revenue.</a:t>
            </a:r>
          </a:p>
          <a:p>
            <a:r>
              <a:rPr lang="en-US" sz="1200" dirty="0"/>
              <a:t>For data sources and more detail, see Table 11 in </a:t>
            </a:r>
            <a:r>
              <a:rPr lang="en-US" sz="1200" dirty="0">
                <a:solidFill>
                  <a:srgbClr val="0070C0"/>
                </a:solidFill>
                <a:hlinkClick r:id="rId3">
                  <a:extLst>
                    <a:ext uri="{A12FA001-AC4F-418D-AE19-62706E023703}">
                      <ahyp:hlinkClr xmlns:ahyp="http://schemas.microsoft.com/office/drawing/2018/hyperlinkcolor" val="tx"/>
                    </a:ext>
                  </a:extLst>
                </a:hlinkClick>
              </a:rPr>
              <a:t>Shasta and Lassen Counties: Facing Dire Health Care Access Challenges with Creativity and Resilience</a:t>
            </a:r>
            <a:r>
              <a:rPr lang="en-US" sz="1200" dirty="0">
                <a:solidFill>
                  <a:srgbClr val="0070C0"/>
                </a:solidFill>
              </a:rPr>
              <a:t> </a:t>
            </a:r>
            <a:r>
              <a:rPr lang="en-US" sz="1200" dirty="0"/>
              <a:t>(PDF).</a:t>
            </a:r>
          </a:p>
        </p:txBody>
      </p:sp>
    </p:spTree>
    <p:extLst>
      <p:ext uri="{BB962C8B-B14F-4D97-AF65-F5344CB8AC3E}">
        <p14:creationId xmlns:p14="http://schemas.microsoft.com/office/powerpoint/2010/main" val="119141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96E604-8BCF-66E0-9593-6B7C45109962}"/>
              </a:ext>
            </a:extLst>
          </p:cNvPr>
          <p:cNvSpPr>
            <a:spLocks noGrp="1"/>
          </p:cNvSpPr>
          <p:nvPr>
            <p:ph type="title"/>
          </p:nvPr>
        </p:nvSpPr>
        <p:spPr>
          <a:xfrm>
            <a:off x="589173" y="243331"/>
            <a:ext cx="11596981" cy="644106"/>
          </a:xfrm>
        </p:spPr>
        <p:txBody>
          <a:bodyPr>
            <a:noAutofit/>
          </a:bodyPr>
          <a:lstStyle/>
          <a:p>
            <a:r>
              <a:rPr lang="en-US" sz="3200" dirty="0"/>
              <a:t>Community Health Centers Care for Whole Community</a:t>
            </a:r>
          </a:p>
        </p:txBody>
      </p:sp>
      <p:sp>
        <p:nvSpPr>
          <p:cNvPr id="4" name="Content Placeholder 3">
            <a:extLst>
              <a:ext uri="{FF2B5EF4-FFF2-40B4-BE49-F238E27FC236}">
                <a16:creationId xmlns:a16="http://schemas.microsoft.com/office/drawing/2014/main" id="{D968AA7C-FFC0-3DF4-C87F-B6B0439652EA}"/>
              </a:ext>
            </a:extLst>
          </p:cNvPr>
          <p:cNvSpPr>
            <a:spLocks noGrp="1"/>
          </p:cNvSpPr>
          <p:nvPr>
            <p:ph idx="1"/>
          </p:nvPr>
        </p:nvSpPr>
        <p:spPr>
          <a:xfrm>
            <a:off x="543217" y="3252017"/>
            <a:ext cx="4860056" cy="3087391"/>
          </a:xfrm>
        </p:spPr>
        <p:txBody>
          <a:bodyPr vert="horz" lIns="91440" tIns="45720" rIns="91440" bIns="45720" rtlCol="0" anchor="t">
            <a:noAutofit/>
          </a:bodyPr>
          <a:lstStyle/>
          <a:p>
            <a:pPr marL="55562" indent="0">
              <a:lnSpc>
                <a:spcPct val="100000"/>
              </a:lnSpc>
              <a:buNone/>
            </a:pPr>
            <a:r>
              <a:rPr lang="en-US" sz="2000" dirty="0">
                <a:solidFill>
                  <a:schemeClr val="tx1"/>
                </a:solidFill>
                <a:latin typeface="Roboto Flex Medium" panose="02000000000000000000"/>
              </a:rPr>
              <a:t>CHCs are often the main — and sometimes the only — care providers in rural and frontier communities. </a:t>
            </a:r>
          </a:p>
          <a:p>
            <a:pPr marL="55562" indent="0">
              <a:lnSpc>
                <a:spcPct val="100000"/>
              </a:lnSpc>
              <a:buNone/>
            </a:pPr>
            <a:r>
              <a:rPr lang="en-US" sz="2000" dirty="0">
                <a:solidFill>
                  <a:schemeClr val="tx1"/>
                </a:solidFill>
                <a:latin typeface="Roboto Flex Medium" panose="02000000000000000000"/>
              </a:rPr>
              <a:t>To serve those with commercial and Medicare coverage, CHCs:</a:t>
            </a:r>
          </a:p>
          <a:p>
            <a:pPr marL="396875" indent="-168275">
              <a:lnSpc>
                <a:spcPct val="100000"/>
              </a:lnSpc>
              <a:spcBef>
                <a:spcPts val="0"/>
              </a:spcBef>
            </a:pPr>
            <a:r>
              <a:rPr lang="en-US" sz="2000" dirty="0">
                <a:solidFill>
                  <a:schemeClr val="tx1"/>
                </a:solidFill>
                <a:latin typeface="Roboto Flex Medium" panose="02000000000000000000"/>
              </a:rPr>
              <a:t>Contract with health plans</a:t>
            </a:r>
          </a:p>
          <a:p>
            <a:pPr marL="396875" indent="-168275">
              <a:lnSpc>
                <a:spcPct val="100000"/>
              </a:lnSpc>
              <a:spcBef>
                <a:spcPts val="0"/>
              </a:spcBef>
            </a:pPr>
            <a:r>
              <a:rPr lang="en-US" sz="2000" dirty="0">
                <a:solidFill>
                  <a:schemeClr val="tx1"/>
                </a:solidFill>
                <a:latin typeface="Roboto Flex Medium" panose="02000000000000000000"/>
              </a:rPr>
              <a:t>Figure out billing and reporting</a:t>
            </a:r>
          </a:p>
          <a:p>
            <a:pPr marL="396875" indent="-168275">
              <a:lnSpc>
                <a:spcPct val="100000"/>
              </a:lnSpc>
              <a:spcBef>
                <a:spcPts val="0"/>
              </a:spcBef>
            </a:pPr>
            <a:r>
              <a:rPr lang="en-US" sz="2000" dirty="0">
                <a:solidFill>
                  <a:schemeClr val="tx1"/>
                </a:solidFill>
                <a:latin typeface="Roboto Flex Medium" panose="02000000000000000000"/>
              </a:rPr>
              <a:t>Join Medicare accountable care organizations (ACOs)</a:t>
            </a:r>
          </a:p>
        </p:txBody>
      </p:sp>
      <p:sp>
        <p:nvSpPr>
          <p:cNvPr id="5" name="Rectangle 4">
            <a:extLst>
              <a:ext uri="{FF2B5EF4-FFF2-40B4-BE49-F238E27FC236}">
                <a16:creationId xmlns:a16="http://schemas.microsoft.com/office/drawing/2014/main" id="{39AD0894-CA06-25DB-8722-8B2F7B6496D5}"/>
              </a:ext>
            </a:extLst>
          </p:cNvPr>
          <p:cNvSpPr/>
          <p:nvPr/>
        </p:nvSpPr>
        <p:spPr>
          <a:xfrm>
            <a:off x="419004" y="3168364"/>
            <a:ext cx="4971012" cy="3087391"/>
          </a:xfrm>
          <a:prstGeom prst="rect">
            <a:avLst/>
          </a:prstGeom>
          <a:no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7" name="Chart 6">
            <a:extLst>
              <a:ext uri="{FF2B5EF4-FFF2-40B4-BE49-F238E27FC236}">
                <a16:creationId xmlns:a16="http://schemas.microsoft.com/office/drawing/2014/main" id="{867DD361-20FC-0AB0-F490-E55AB330F66A}"/>
              </a:ext>
            </a:extLst>
          </p:cNvPr>
          <p:cNvGraphicFramePr/>
          <p:nvPr>
            <p:extLst>
              <p:ext uri="{D42A27DB-BD31-4B8C-83A1-F6EECF244321}">
                <p14:modId xmlns:p14="http://schemas.microsoft.com/office/powerpoint/2010/main" val="1642730963"/>
              </p:ext>
            </p:extLst>
          </p:nvPr>
        </p:nvGraphicFramePr>
        <p:xfrm>
          <a:off x="5249753" y="1466063"/>
          <a:ext cx="6660118" cy="475105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EDD974C-5D91-98EF-68E2-693E96BC4BA9}"/>
              </a:ext>
            </a:extLst>
          </p:cNvPr>
          <p:cNvSpPr txBox="1"/>
          <p:nvPr/>
        </p:nvSpPr>
        <p:spPr>
          <a:xfrm>
            <a:off x="332673" y="6402053"/>
            <a:ext cx="10772306" cy="276999"/>
          </a:xfrm>
          <a:prstGeom prst="rect">
            <a:avLst/>
          </a:prstGeom>
          <a:noFill/>
        </p:spPr>
        <p:txBody>
          <a:bodyPr wrap="square">
            <a:spAutoFit/>
          </a:bodyPr>
          <a:lstStyle/>
          <a:p>
            <a:r>
              <a:rPr lang="en-US" sz="1200" dirty="0"/>
              <a:t>For data sources and more detail, see Table 12 in </a:t>
            </a:r>
            <a:r>
              <a:rPr lang="en-US" sz="1200" dirty="0">
                <a:solidFill>
                  <a:srgbClr val="0070C0"/>
                </a:solidFill>
                <a:hlinkClick r:id="rId4">
                  <a:extLst>
                    <a:ext uri="{A12FA001-AC4F-418D-AE19-62706E023703}">
                      <ahyp:hlinkClr xmlns:ahyp="http://schemas.microsoft.com/office/drawing/2018/hyperlinkcolor" val="tx"/>
                    </a:ext>
                  </a:extLst>
                </a:hlinkClick>
              </a:rPr>
              <a:t>Shasta and Lassen Counties: Facing Dire Health Care Access Challenges with Creativity and Resilience</a:t>
            </a:r>
            <a:r>
              <a:rPr lang="en-US" sz="1200" dirty="0">
                <a:solidFill>
                  <a:srgbClr val="0070C0"/>
                </a:solidFill>
              </a:rPr>
              <a:t> </a:t>
            </a:r>
            <a:r>
              <a:rPr lang="en-US" sz="1200" dirty="0"/>
              <a:t>(PDF).</a:t>
            </a:r>
          </a:p>
        </p:txBody>
      </p:sp>
      <p:sp>
        <p:nvSpPr>
          <p:cNvPr id="8" name="Content Placeholder 3">
            <a:extLst>
              <a:ext uri="{FF2B5EF4-FFF2-40B4-BE49-F238E27FC236}">
                <a16:creationId xmlns:a16="http://schemas.microsoft.com/office/drawing/2014/main" id="{64555B4D-79B7-FC55-0F59-08969E904AD8}"/>
              </a:ext>
            </a:extLst>
          </p:cNvPr>
          <p:cNvSpPr txBox="1">
            <a:spLocks/>
          </p:cNvSpPr>
          <p:nvPr/>
        </p:nvSpPr>
        <p:spPr>
          <a:xfrm>
            <a:off x="432261" y="1061554"/>
            <a:ext cx="4971012" cy="2005524"/>
          </a:xfrm>
          <a:prstGeom prst="rect">
            <a:avLst/>
          </a:prstGeom>
          <a:solidFill>
            <a:schemeClr val="accent1"/>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82828"/>
                </a:solidFill>
                <a:latin typeface="Roboto Flex Medium" panose="02000000000000000000" pitchFamily="2" charset="0"/>
                <a:ea typeface="Roboto Flex Medium"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82828"/>
                </a:solidFill>
                <a:latin typeface="Roboto Flex Medium" panose="02000000000000000000" pitchFamily="2" charset="0"/>
                <a:ea typeface="Roboto Flex Medium"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82828"/>
                </a:solidFill>
                <a:latin typeface="Roboto Flex Medium" panose="02000000000000000000" pitchFamily="2" charset="0"/>
                <a:ea typeface="Roboto Flex Medium"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82828"/>
                </a:solidFill>
                <a:latin typeface="Roboto Flex Medium" panose="02000000000000000000" pitchFamily="2" charset="0"/>
                <a:ea typeface="Roboto Flex Medium"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82828"/>
                </a:solidFill>
                <a:latin typeface="Roboto Flex Medium" panose="02000000000000000000" pitchFamily="2" charset="0"/>
                <a:ea typeface="Roboto Flex Medium"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5562" indent="0" algn="ctr">
              <a:buNone/>
            </a:pPr>
            <a:r>
              <a:rPr lang="en-US" sz="2000" b="1" i="1" dirty="0">
                <a:solidFill>
                  <a:schemeClr val="bg1"/>
                </a:solidFill>
                <a:latin typeface="Roboto Flex Medium" panose="02000000000000000000"/>
              </a:rPr>
              <a:t>“We serve the community — everyone in the community. There are no other providers. We are a very important community resource — one of the only resources the community has.” </a:t>
            </a:r>
          </a:p>
          <a:p>
            <a:pPr marL="55562" indent="0" algn="ctr">
              <a:buNone/>
            </a:pPr>
            <a:r>
              <a:rPr lang="en-US" sz="2000" b="1" i="1"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en-US" sz="1800" i="1" dirty="0">
                <a:solidFill>
                  <a:schemeClr val="bg1"/>
                </a:solidFill>
                <a:latin typeface="Roboto Flex Medium" panose="02000000000000000000"/>
              </a:rPr>
              <a:t>Interview participant</a:t>
            </a:r>
            <a:endParaRPr lang="en-US" sz="1600" i="1" dirty="0">
              <a:solidFill>
                <a:schemeClr val="bg1"/>
              </a:solidFill>
              <a:latin typeface="Roboto Flex Medium" panose="02000000000000000000"/>
            </a:endParaRPr>
          </a:p>
        </p:txBody>
      </p:sp>
    </p:spTree>
    <p:extLst>
      <p:ext uri="{BB962C8B-B14F-4D97-AF65-F5344CB8AC3E}">
        <p14:creationId xmlns:p14="http://schemas.microsoft.com/office/powerpoint/2010/main" val="42637021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6D8FC-2BEE-0F16-A0F9-AFC3475C587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97255DB-6134-B1BF-86C6-95474AF2AA06}"/>
              </a:ext>
            </a:extLst>
          </p:cNvPr>
          <p:cNvSpPr>
            <a:spLocks noGrp="1"/>
          </p:cNvSpPr>
          <p:nvPr>
            <p:ph type="title"/>
          </p:nvPr>
        </p:nvSpPr>
        <p:spPr>
          <a:xfrm>
            <a:off x="602972" y="334431"/>
            <a:ext cx="10995955" cy="888882"/>
          </a:xfrm>
        </p:spPr>
        <p:txBody>
          <a:bodyPr>
            <a:noAutofit/>
          </a:bodyPr>
          <a:lstStyle/>
          <a:p>
            <a:r>
              <a:rPr lang="en-US" sz="3200" dirty="0"/>
              <a:t>Severe Health Care Workforce Shortage Limits Access to Care</a:t>
            </a:r>
          </a:p>
        </p:txBody>
      </p:sp>
      <p:sp>
        <p:nvSpPr>
          <p:cNvPr id="4" name="Content Placeholder 3">
            <a:extLst>
              <a:ext uri="{FF2B5EF4-FFF2-40B4-BE49-F238E27FC236}">
                <a16:creationId xmlns:a16="http://schemas.microsoft.com/office/drawing/2014/main" id="{D6A7ABCC-025D-A906-674E-06D45DF75C27}"/>
              </a:ext>
            </a:extLst>
          </p:cNvPr>
          <p:cNvSpPr>
            <a:spLocks noGrp="1"/>
          </p:cNvSpPr>
          <p:nvPr>
            <p:ph idx="1"/>
          </p:nvPr>
        </p:nvSpPr>
        <p:spPr>
          <a:xfrm>
            <a:off x="432261" y="1569088"/>
            <a:ext cx="5261683" cy="2671723"/>
          </a:xfrm>
        </p:spPr>
        <p:txBody>
          <a:bodyPr vert="horz" lIns="91440" tIns="45720" rIns="91440" bIns="45720" rtlCol="0" anchor="t">
            <a:noAutofit/>
          </a:bodyPr>
          <a:lstStyle/>
          <a:p>
            <a:pPr marL="285750" indent="-168275">
              <a:lnSpc>
                <a:spcPts val="2000"/>
              </a:lnSpc>
              <a:spcBef>
                <a:spcPts val="1200"/>
              </a:spcBef>
            </a:pPr>
            <a:r>
              <a:rPr lang="en-US" sz="2000" dirty="0">
                <a:solidFill>
                  <a:schemeClr val="tx1"/>
                </a:solidFill>
                <a:latin typeface="Roboto Flex Medium" panose="02000000000000000000"/>
              </a:rPr>
              <a:t>Physician supply, both primary care and specialist, is far below statewide average</a:t>
            </a:r>
          </a:p>
          <a:p>
            <a:pPr marL="285750" indent="-168275">
              <a:lnSpc>
                <a:spcPts val="2000"/>
              </a:lnSpc>
              <a:spcBef>
                <a:spcPts val="1200"/>
              </a:spcBef>
            </a:pPr>
            <a:r>
              <a:rPr lang="en-US" sz="2000" dirty="0">
                <a:solidFill>
                  <a:schemeClr val="tx1"/>
                </a:solidFill>
                <a:latin typeface="Roboto Flex Medium" panose="02000000000000000000"/>
              </a:rPr>
              <a:t>Supply of nurses and advanced practice providers is higher than statewide average</a:t>
            </a:r>
          </a:p>
          <a:p>
            <a:pPr marL="285750" indent="-168275">
              <a:lnSpc>
                <a:spcPts val="2000"/>
              </a:lnSpc>
              <a:spcBef>
                <a:spcPts val="1200"/>
              </a:spcBef>
            </a:pPr>
            <a:r>
              <a:rPr lang="en-US" sz="2000" dirty="0">
                <a:solidFill>
                  <a:schemeClr val="tx1"/>
                </a:solidFill>
                <a:latin typeface="Roboto Flex Medium" panose="02000000000000000000"/>
              </a:rPr>
              <a:t>Physicians in independent practice have declined significantly in recent years </a:t>
            </a:r>
          </a:p>
          <a:p>
            <a:pPr marL="285750" indent="-168275">
              <a:lnSpc>
                <a:spcPts val="2000"/>
              </a:lnSpc>
              <a:spcBef>
                <a:spcPts val="1200"/>
              </a:spcBef>
            </a:pPr>
            <a:r>
              <a:rPr lang="en-US" sz="2000" dirty="0">
                <a:solidFill>
                  <a:schemeClr val="tx1"/>
                </a:solidFill>
                <a:latin typeface="Roboto Flex Medium" panose="02000000000000000000"/>
              </a:rPr>
              <a:t>Access to care is a serious and growing challenge</a:t>
            </a:r>
          </a:p>
          <a:p>
            <a:pPr marL="55562" indent="0">
              <a:lnSpc>
                <a:spcPct val="100000"/>
              </a:lnSpc>
              <a:buNone/>
            </a:pPr>
            <a:endParaRPr lang="en-US" sz="2200" dirty="0">
              <a:solidFill>
                <a:schemeClr val="tx1"/>
              </a:solidFill>
              <a:latin typeface="Roboto Flex Medium" panose="02000000000000000000"/>
            </a:endParaRPr>
          </a:p>
        </p:txBody>
      </p:sp>
      <p:sp>
        <p:nvSpPr>
          <p:cNvPr id="5" name="Rectangle 4">
            <a:extLst>
              <a:ext uri="{FF2B5EF4-FFF2-40B4-BE49-F238E27FC236}">
                <a16:creationId xmlns:a16="http://schemas.microsoft.com/office/drawing/2014/main" id="{11F7ECA7-2B60-9BF0-2EC5-30613691B45B}"/>
              </a:ext>
            </a:extLst>
          </p:cNvPr>
          <p:cNvSpPr/>
          <p:nvPr/>
        </p:nvSpPr>
        <p:spPr>
          <a:xfrm>
            <a:off x="432261" y="1484800"/>
            <a:ext cx="5261683" cy="2893236"/>
          </a:xfrm>
          <a:prstGeom prst="rect">
            <a:avLst/>
          </a:prstGeom>
          <a:no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55D1400-5E6C-F01B-A145-B05DDC5478E8}"/>
              </a:ext>
            </a:extLst>
          </p:cNvPr>
          <p:cNvSpPr txBox="1"/>
          <p:nvPr/>
        </p:nvSpPr>
        <p:spPr>
          <a:xfrm>
            <a:off x="338608" y="6399344"/>
            <a:ext cx="11115911" cy="276999"/>
          </a:xfrm>
          <a:prstGeom prst="rect">
            <a:avLst/>
          </a:prstGeom>
          <a:noFill/>
        </p:spPr>
        <p:txBody>
          <a:bodyPr wrap="square">
            <a:spAutoFit/>
          </a:bodyPr>
          <a:lstStyle/>
          <a:p>
            <a:r>
              <a:rPr lang="en-US" sz="1200" dirty="0"/>
              <a:t>For data sources and more detail, see Table 14 in </a:t>
            </a:r>
            <a:r>
              <a:rPr lang="en-US" sz="1200" dirty="0">
                <a:solidFill>
                  <a:srgbClr val="0070C0"/>
                </a:solidFill>
                <a:hlinkClick r:id="rId3">
                  <a:extLst>
                    <a:ext uri="{A12FA001-AC4F-418D-AE19-62706E023703}">
                      <ahyp:hlinkClr xmlns:ahyp="http://schemas.microsoft.com/office/drawing/2018/hyperlinkcolor" val="tx"/>
                    </a:ext>
                  </a:extLst>
                </a:hlinkClick>
              </a:rPr>
              <a:t>Shasta and Lassen Counties: Facing Dire Health Care Access Challenges with Creativity and Resilience</a:t>
            </a:r>
            <a:r>
              <a:rPr lang="en-US" sz="1200" dirty="0">
                <a:solidFill>
                  <a:srgbClr val="0070C0"/>
                </a:solidFill>
              </a:rPr>
              <a:t> </a:t>
            </a:r>
            <a:r>
              <a:rPr lang="en-US" sz="1200" dirty="0"/>
              <a:t>(PDF).</a:t>
            </a:r>
          </a:p>
        </p:txBody>
      </p:sp>
      <p:sp>
        <p:nvSpPr>
          <p:cNvPr id="2" name="TextBox 1">
            <a:extLst>
              <a:ext uri="{FF2B5EF4-FFF2-40B4-BE49-F238E27FC236}">
                <a16:creationId xmlns:a16="http://schemas.microsoft.com/office/drawing/2014/main" id="{7C413BAF-F4C0-8A7C-37B3-370DD43BAD4F}"/>
              </a:ext>
            </a:extLst>
          </p:cNvPr>
          <p:cNvSpPr txBox="1"/>
          <p:nvPr/>
        </p:nvSpPr>
        <p:spPr>
          <a:xfrm>
            <a:off x="432261" y="4529472"/>
            <a:ext cx="5261683" cy="1785104"/>
          </a:xfrm>
          <a:prstGeom prst="rect">
            <a:avLst/>
          </a:prstGeom>
          <a:solidFill>
            <a:schemeClr val="accent1"/>
          </a:solidFill>
        </p:spPr>
        <p:txBody>
          <a:bodyPr wrap="square" rtlCol="0">
            <a:spAutoFit/>
          </a:bodyPr>
          <a:lstStyle/>
          <a:p>
            <a:pPr algn="ctr"/>
            <a:r>
              <a:rPr lang="en-US" b="1" i="1" dirty="0">
                <a:solidFill>
                  <a:schemeClr val="bg1"/>
                </a:solidFill>
                <a:latin typeface="Roboto Flex Medium" panose="02000000000000000000"/>
              </a:rPr>
              <a:t>“The most underserved populations are not the ones we think of — they are the commercial patients and our Medicare patients that don’t have a place to land because practices are so full.” </a:t>
            </a:r>
          </a:p>
          <a:p>
            <a:pPr algn="ctr"/>
            <a:r>
              <a:rPr lang="en-US" b="1" i="1"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en-US" sz="1600" i="1" dirty="0">
                <a:solidFill>
                  <a:schemeClr val="bg1"/>
                </a:solidFill>
                <a:latin typeface="Roboto Flex Medium" panose="02000000000000000000"/>
              </a:rPr>
              <a:t>Interview participant</a:t>
            </a:r>
            <a:endParaRPr lang="en-US" sz="1600" dirty="0">
              <a:solidFill>
                <a:schemeClr val="bg1"/>
              </a:solidFill>
              <a:latin typeface="Roboto Flex Medium" panose="02000000000000000000"/>
            </a:endParaRPr>
          </a:p>
        </p:txBody>
      </p:sp>
      <p:graphicFrame>
        <p:nvGraphicFramePr>
          <p:cNvPr id="7" name="Table 6">
            <a:extLst>
              <a:ext uri="{FF2B5EF4-FFF2-40B4-BE49-F238E27FC236}">
                <a16:creationId xmlns:a16="http://schemas.microsoft.com/office/drawing/2014/main" id="{C131C2BA-A191-4EBB-8524-30D81323BA81}"/>
              </a:ext>
            </a:extLst>
          </p:cNvPr>
          <p:cNvGraphicFramePr>
            <a:graphicFrameLocks noGrp="1"/>
          </p:cNvGraphicFramePr>
          <p:nvPr>
            <p:extLst>
              <p:ext uri="{D42A27DB-BD31-4B8C-83A1-F6EECF244321}">
                <p14:modId xmlns:p14="http://schemas.microsoft.com/office/powerpoint/2010/main" val="754560912"/>
              </p:ext>
            </p:extLst>
          </p:nvPr>
        </p:nvGraphicFramePr>
        <p:xfrm>
          <a:off x="5893452" y="1484799"/>
          <a:ext cx="5705475" cy="4829780"/>
        </p:xfrm>
        <a:graphic>
          <a:graphicData uri="http://schemas.openxmlformats.org/drawingml/2006/table">
            <a:tbl>
              <a:tblPr firstRow="1" firstCol="1" bandRow="1">
                <a:tableStyleId>{5C22544A-7EE6-4342-B048-85BDC9FD1C3A}</a:tableStyleId>
              </a:tblPr>
              <a:tblGrid>
                <a:gridCol w="3152775">
                  <a:extLst>
                    <a:ext uri="{9D8B030D-6E8A-4147-A177-3AD203B41FA5}">
                      <a16:colId xmlns:a16="http://schemas.microsoft.com/office/drawing/2014/main" val="1757427444"/>
                    </a:ext>
                  </a:extLst>
                </a:gridCol>
                <a:gridCol w="1390650">
                  <a:extLst>
                    <a:ext uri="{9D8B030D-6E8A-4147-A177-3AD203B41FA5}">
                      <a16:colId xmlns:a16="http://schemas.microsoft.com/office/drawing/2014/main" val="2688746499"/>
                    </a:ext>
                  </a:extLst>
                </a:gridCol>
                <a:gridCol w="1162050">
                  <a:extLst>
                    <a:ext uri="{9D8B030D-6E8A-4147-A177-3AD203B41FA5}">
                      <a16:colId xmlns:a16="http://schemas.microsoft.com/office/drawing/2014/main" val="4280045757"/>
                    </a:ext>
                  </a:extLst>
                </a:gridCol>
              </a:tblGrid>
              <a:tr h="1239572">
                <a:tc>
                  <a:txBody>
                    <a:bodyPr/>
                    <a:lstStyle/>
                    <a:p>
                      <a:pPr marL="0" marR="0" algn="l">
                        <a:lnSpc>
                          <a:spcPct val="107000"/>
                        </a:lnSpc>
                        <a:buNone/>
                      </a:pPr>
                      <a:r>
                        <a:rPr lang="en-US" sz="1600" dirty="0">
                          <a:effectLst/>
                        </a:rPr>
                        <a:t>2024 Data</a:t>
                      </a:r>
                      <a:endParaRPr lang="en-US" sz="2000" dirty="0">
                        <a:effectLst/>
                        <a:latin typeface="Aptos" panose="020B0004020202020204" pitchFamily="34" charset="0"/>
                        <a:ea typeface="Aptos" panose="020B0004020202020204" pitchFamily="34" charset="0"/>
                        <a:cs typeface="Arial" panose="020B0604020202020204" pitchFamily="34" charset="0"/>
                      </a:endParaRPr>
                    </a:p>
                  </a:txBody>
                  <a:tcPr marL="66675" marR="66675" marT="0" marB="0" anchor="b"/>
                </a:tc>
                <a:tc>
                  <a:txBody>
                    <a:bodyPr/>
                    <a:lstStyle/>
                    <a:p>
                      <a:pPr marL="0" marR="0" algn="ctr">
                        <a:lnSpc>
                          <a:spcPct val="107000"/>
                        </a:lnSpc>
                        <a:buNone/>
                      </a:pPr>
                      <a:r>
                        <a:rPr lang="en-US" sz="1600" dirty="0">
                          <a:effectLst/>
                        </a:rPr>
                        <a:t>Shasta and Lassen (% of Statewide Average)</a:t>
                      </a:r>
                      <a:endParaRPr lang="en-US" sz="2000" dirty="0">
                        <a:effectLst/>
                        <a:latin typeface="Aptos" panose="020B0004020202020204" pitchFamily="34" charset="0"/>
                        <a:ea typeface="Aptos" panose="020B0004020202020204" pitchFamily="34" charset="0"/>
                        <a:cs typeface="Arial" panose="020B0604020202020204" pitchFamily="34" charset="0"/>
                      </a:endParaRPr>
                    </a:p>
                  </a:txBody>
                  <a:tcPr marL="66675" marR="66675" marT="0" marB="0" anchor="b"/>
                </a:tc>
                <a:tc>
                  <a:txBody>
                    <a:bodyPr/>
                    <a:lstStyle/>
                    <a:p>
                      <a:pPr marL="0" marR="0" algn="ctr">
                        <a:lnSpc>
                          <a:spcPct val="107000"/>
                        </a:lnSpc>
                        <a:buNone/>
                      </a:pPr>
                      <a:r>
                        <a:rPr lang="en-US" sz="1600" dirty="0">
                          <a:effectLst/>
                        </a:rPr>
                        <a:t>California</a:t>
                      </a:r>
                      <a:endParaRPr lang="en-US" sz="2000" dirty="0">
                        <a:effectLst/>
                        <a:latin typeface="Aptos" panose="020B0004020202020204" pitchFamily="34" charset="0"/>
                        <a:ea typeface="Aptos" panose="020B0004020202020204" pitchFamily="34" charset="0"/>
                        <a:cs typeface="Arial" panose="020B0604020202020204" pitchFamily="34" charset="0"/>
                      </a:endParaRPr>
                    </a:p>
                  </a:txBody>
                  <a:tcPr marL="66675" marR="66675" marT="0" marB="0" anchor="b"/>
                </a:tc>
                <a:extLst>
                  <a:ext uri="{0D108BD9-81ED-4DB2-BD59-A6C34878D82A}">
                    <a16:rowId xmlns:a16="http://schemas.microsoft.com/office/drawing/2014/main" val="1666544233"/>
                  </a:ext>
                </a:extLst>
              </a:tr>
              <a:tr h="301907">
                <a:tc gridSpan="3">
                  <a:txBody>
                    <a:bodyPr/>
                    <a:lstStyle/>
                    <a:p>
                      <a:pPr marL="0" marR="0">
                        <a:lnSpc>
                          <a:spcPct val="107000"/>
                        </a:lnSpc>
                        <a:buNone/>
                      </a:pPr>
                      <a:r>
                        <a:rPr lang="en-US" sz="1600" dirty="0">
                          <a:effectLst/>
                        </a:rPr>
                        <a:t>LICENSED PROVIDERS PER 100,000 POPULATION</a:t>
                      </a:r>
                      <a:endParaRPr lang="en-US" sz="2000" dirty="0">
                        <a:effectLst/>
                        <a:latin typeface="Aptos" panose="020B0004020202020204" pitchFamily="34" charset="0"/>
                        <a:ea typeface="Aptos" panose="020B0004020202020204" pitchFamily="34" charset="0"/>
                        <a:cs typeface="Arial" panose="020B0604020202020204" pitchFamily="34" charset="0"/>
                      </a:endParaRPr>
                    </a:p>
                  </a:txBody>
                  <a:tcPr marL="66675" marR="66675"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08509474"/>
                  </a:ext>
                </a:extLst>
              </a:tr>
              <a:tr h="301907">
                <a:tc>
                  <a:txBody>
                    <a:bodyPr/>
                    <a:lstStyle/>
                    <a:p>
                      <a:pPr marL="0" marR="0">
                        <a:lnSpc>
                          <a:spcPct val="107000"/>
                        </a:lnSpc>
                        <a:buNone/>
                      </a:pPr>
                      <a:r>
                        <a:rPr lang="en-US" sz="1600" b="0" dirty="0">
                          <a:effectLst/>
                        </a:rPr>
                        <a:t>Physicians</a:t>
                      </a:r>
                      <a:endParaRPr lang="en-US" sz="2000" b="0" dirty="0">
                        <a:effectLst/>
                        <a:latin typeface="Aptos" panose="020B0004020202020204" pitchFamily="34" charset="0"/>
                        <a:ea typeface="Aptos" panose="020B0004020202020204" pitchFamily="34" charset="0"/>
                        <a:cs typeface="Arial" panose="020B0604020202020204" pitchFamily="34" charset="0"/>
                      </a:endParaRPr>
                    </a:p>
                  </a:txBody>
                  <a:tcPr marL="66675" marR="66675" marT="0" marB="0" anchor="b"/>
                </a:tc>
                <a:tc>
                  <a:txBody>
                    <a:bodyPr/>
                    <a:lstStyle/>
                    <a:p>
                      <a:pPr marL="0" marR="0" algn="r">
                        <a:lnSpc>
                          <a:spcPct val="107000"/>
                        </a:lnSpc>
                        <a:buNone/>
                      </a:pPr>
                      <a:r>
                        <a:rPr lang="en-US" sz="1600" dirty="0">
                          <a:effectLst/>
                        </a:rPr>
                        <a:t>236 (66%)</a:t>
                      </a:r>
                      <a:endParaRPr lang="en-US" sz="2000" dirty="0">
                        <a:effectLst/>
                        <a:latin typeface="Aptos" panose="020B0004020202020204" pitchFamily="34" charset="0"/>
                        <a:ea typeface="Aptos" panose="020B0004020202020204" pitchFamily="34" charset="0"/>
                        <a:cs typeface="Arial" panose="020B0604020202020204" pitchFamily="34" charset="0"/>
                      </a:endParaRPr>
                    </a:p>
                  </a:txBody>
                  <a:tcPr marL="66675" marR="66675" marT="0" marB="0" anchor="b"/>
                </a:tc>
                <a:tc>
                  <a:txBody>
                    <a:bodyPr/>
                    <a:lstStyle/>
                    <a:p>
                      <a:pPr marL="0" marR="0" algn="r">
                        <a:lnSpc>
                          <a:spcPct val="107000"/>
                        </a:lnSpc>
                        <a:buNone/>
                      </a:pPr>
                      <a:r>
                        <a:rPr lang="en-US" sz="1600" dirty="0">
                          <a:effectLst/>
                        </a:rPr>
                        <a:t>358</a:t>
                      </a:r>
                      <a:endParaRPr lang="en-US" sz="2000" dirty="0">
                        <a:effectLst/>
                        <a:latin typeface="Aptos" panose="020B0004020202020204" pitchFamily="34" charset="0"/>
                        <a:ea typeface="Aptos" panose="020B0004020202020204" pitchFamily="34" charset="0"/>
                        <a:cs typeface="Arial" panose="020B0604020202020204" pitchFamily="34" charset="0"/>
                      </a:endParaRPr>
                    </a:p>
                  </a:txBody>
                  <a:tcPr marL="66675" marR="66675" marT="0" marB="0" anchor="b"/>
                </a:tc>
                <a:extLst>
                  <a:ext uri="{0D108BD9-81ED-4DB2-BD59-A6C34878D82A}">
                    <a16:rowId xmlns:a16="http://schemas.microsoft.com/office/drawing/2014/main" val="4104990766"/>
                  </a:ext>
                </a:extLst>
              </a:tr>
              <a:tr h="301907">
                <a:tc>
                  <a:txBody>
                    <a:bodyPr/>
                    <a:lstStyle/>
                    <a:p>
                      <a:pPr marL="0" marR="0">
                        <a:lnSpc>
                          <a:spcPct val="107000"/>
                        </a:lnSpc>
                        <a:buNone/>
                      </a:pPr>
                      <a:r>
                        <a:rPr lang="en-US" sz="1600" b="0" dirty="0">
                          <a:effectLst/>
                        </a:rPr>
                        <a:t>Advanced practice providers</a:t>
                      </a:r>
                      <a:endParaRPr lang="en-US" sz="2000" b="0" dirty="0">
                        <a:effectLst/>
                        <a:latin typeface="Aptos" panose="020B0004020202020204" pitchFamily="34" charset="0"/>
                        <a:ea typeface="Aptos" panose="020B0004020202020204" pitchFamily="34" charset="0"/>
                        <a:cs typeface="Arial" panose="020B0604020202020204" pitchFamily="34" charset="0"/>
                      </a:endParaRPr>
                    </a:p>
                  </a:txBody>
                  <a:tcPr marL="66675" marR="66675" marT="0" marB="0" anchor="b"/>
                </a:tc>
                <a:tc>
                  <a:txBody>
                    <a:bodyPr/>
                    <a:lstStyle/>
                    <a:p>
                      <a:pPr marL="0" marR="0" algn="r">
                        <a:lnSpc>
                          <a:spcPct val="107000"/>
                        </a:lnSpc>
                        <a:buNone/>
                      </a:pPr>
                      <a:r>
                        <a:rPr lang="en-US" sz="1600" dirty="0">
                          <a:effectLst/>
                        </a:rPr>
                        <a:t>151 (117%)</a:t>
                      </a:r>
                      <a:endParaRPr lang="en-US" sz="2000" dirty="0">
                        <a:effectLst/>
                        <a:latin typeface="Aptos" panose="020B0004020202020204" pitchFamily="34" charset="0"/>
                        <a:ea typeface="Aptos" panose="020B0004020202020204" pitchFamily="34" charset="0"/>
                        <a:cs typeface="Arial" panose="020B0604020202020204" pitchFamily="34" charset="0"/>
                      </a:endParaRPr>
                    </a:p>
                  </a:txBody>
                  <a:tcPr marL="66675" marR="66675" marT="0" marB="0" anchor="b"/>
                </a:tc>
                <a:tc>
                  <a:txBody>
                    <a:bodyPr/>
                    <a:lstStyle/>
                    <a:p>
                      <a:pPr marL="0" marR="0" algn="r">
                        <a:lnSpc>
                          <a:spcPct val="107000"/>
                        </a:lnSpc>
                        <a:buNone/>
                      </a:pPr>
                      <a:r>
                        <a:rPr lang="en-US" sz="1600" dirty="0">
                          <a:effectLst/>
                        </a:rPr>
                        <a:t>128</a:t>
                      </a:r>
                      <a:endParaRPr lang="en-US" sz="2000" dirty="0">
                        <a:effectLst/>
                        <a:latin typeface="Aptos" panose="020B0004020202020204" pitchFamily="34" charset="0"/>
                        <a:ea typeface="Aptos" panose="020B0004020202020204" pitchFamily="34" charset="0"/>
                        <a:cs typeface="Arial" panose="020B0604020202020204" pitchFamily="34" charset="0"/>
                      </a:endParaRPr>
                    </a:p>
                  </a:txBody>
                  <a:tcPr marL="66675" marR="66675" marT="0" marB="0" anchor="b"/>
                </a:tc>
                <a:extLst>
                  <a:ext uri="{0D108BD9-81ED-4DB2-BD59-A6C34878D82A}">
                    <a16:rowId xmlns:a16="http://schemas.microsoft.com/office/drawing/2014/main" val="467208320"/>
                  </a:ext>
                </a:extLst>
              </a:tr>
              <a:tr h="301907">
                <a:tc>
                  <a:txBody>
                    <a:bodyPr/>
                    <a:lstStyle/>
                    <a:p>
                      <a:pPr marL="0" marR="0">
                        <a:lnSpc>
                          <a:spcPct val="107000"/>
                        </a:lnSpc>
                        <a:buNone/>
                      </a:pPr>
                      <a:r>
                        <a:rPr lang="en-US" sz="1600" b="0" dirty="0">
                          <a:effectLst/>
                        </a:rPr>
                        <a:t>Nurses</a:t>
                      </a:r>
                      <a:endParaRPr lang="en-US" sz="2000" b="0" dirty="0">
                        <a:effectLst/>
                        <a:latin typeface="Aptos" panose="020B0004020202020204" pitchFamily="34" charset="0"/>
                        <a:ea typeface="Aptos" panose="020B0004020202020204" pitchFamily="34" charset="0"/>
                        <a:cs typeface="Arial" panose="020B0604020202020204" pitchFamily="34" charset="0"/>
                      </a:endParaRPr>
                    </a:p>
                  </a:txBody>
                  <a:tcPr marL="66675" marR="66675" marT="0" marB="0" anchor="b"/>
                </a:tc>
                <a:tc>
                  <a:txBody>
                    <a:bodyPr/>
                    <a:lstStyle/>
                    <a:p>
                      <a:pPr marL="0" marR="0" algn="r">
                        <a:lnSpc>
                          <a:spcPct val="107000"/>
                        </a:lnSpc>
                        <a:buNone/>
                      </a:pPr>
                      <a:r>
                        <a:rPr lang="en-US" sz="1600" dirty="0">
                          <a:effectLst/>
                        </a:rPr>
                        <a:t>1,672 (124%)</a:t>
                      </a:r>
                      <a:endParaRPr lang="en-US" sz="2000" dirty="0">
                        <a:effectLst/>
                        <a:latin typeface="Aptos" panose="020B0004020202020204" pitchFamily="34" charset="0"/>
                        <a:ea typeface="Aptos" panose="020B0004020202020204" pitchFamily="34" charset="0"/>
                        <a:cs typeface="Arial" panose="020B0604020202020204" pitchFamily="34" charset="0"/>
                      </a:endParaRPr>
                    </a:p>
                  </a:txBody>
                  <a:tcPr marL="66675" marR="66675" marT="0" marB="0" anchor="b"/>
                </a:tc>
                <a:tc>
                  <a:txBody>
                    <a:bodyPr/>
                    <a:lstStyle/>
                    <a:p>
                      <a:pPr marL="0" marR="0" algn="r">
                        <a:lnSpc>
                          <a:spcPct val="107000"/>
                        </a:lnSpc>
                        <a:buNone/>
                      </a:pPr>
                      <a:r>
                        <a:rPr lang="en-US" sz="1600" dirty="0">
                          <a:effectLst/>
                        </a:rPr>
                        <a:t>1,353</a:t>
                      </a:r>
                      <a:endParaRPr lang="en-US" sz="2000" dirty="0">
                        <a:effectLst/>
                        <a:latin typeface="Aptos" panose="020B0004020202020204" pitchFamily="34" charset="0"/>
                        <a:ea typeface="Aptos" panose="020B0004020202020204" pitchFamily="34" charset="0"/>
                        <a:cs typeface="Arial" panose="020B0604020202020204" pitchFamily="34" charset="0"/>
                      </a:endParaRPr>
                    </a:p>
                  </a:txBody>
                  <a:tcPr marL="66675" marR="66675" marT="0" marB="0" anchor="b"/>
                </a:tc>
                <a:extLst>
                  <a:ext uri="{0D108BD9-81ED-4DB2-BD59-A6C34878D82A}">
                    <a16:rowId xmlns:a16="http://schemas.microsoft.com/office/drawing/2014/main" val="511173384"/>
                  </a:ext>
                </a:extLst>
              </a:tr>
              <a:tr h="301907">
                <a:tc>
                  <a:txBody>
                    <a:bodyPr/>
                    <a:lstStyle/>
                    <a:p>
                      <a:pPr marL="0" marR="0">
                        <a:lnSpc>
                          <a:spcPct val="107000"/>
                        </a:lnSpc>
                        <a:buNone/>
                      </a:pPr>
                      <a:r>
                        <a:rPr lang="en-US" sz="1600" b="0" dirty="0">
                          <a:effectLst/>
                        </a:rPr>
                        <a:t>Behavioral health providers</a:t>
                      </a:r>
                      <a:endParaRPr lang="en-US" sz="2000" b="0" dirty="0">
                        <a:effectLst/>
                        <a:latin typeface="Aptos" panose="020B0004020202020204" pitchFamily="34" charset="0"/>
                        <a:ea typeface="Aptos" panose="020B0004020202020204" pitchFamily="34" charset="0"/>
                        <a:cs typeface="Arial" panose="020B0604020202020204" pitchFamily="34" charset="0"/>
                      </a:endParaRPr>
                    </a:p>
                  </a:txBody>
                  <a:tcPr marL="66675" marR="66675" marT="0" marB="0" anchor="b"/>
                </a:tc>
                <a:tc>
                  <a:txBody>
                    <a:bodyPr/>
                    <a:lstStyle/>
                    <a:p>
                      <a:pPr marL="0" marR="0" algn="r">
                        <a:lnSpc>
                          <a:spcPct val="107000"/>
                        </a:lnSpc>
                        <a:buNone/>
                      </a:pPr>
                      <a:r>
                        <a:rPr lang="en-US" sz="1600" dirty="0">
                          <a:effectLst/>
                        </a:rPr>
                        <a:t>342 (89%)</a:t>
                      </a:r>
                      <a:endParaRPr lang="en-US" sz="2000" dirty="0">
                        <a:effectLst/>
                        <a:latin typeface="Aptos" panose="020B0004020202020204" pitchFamily="34" charset="0"/>
                        <a:ea typeface="Aptos" panose="020B0004020202020204" pitchFamily="34" charset="0"/>
                        <a:cs typeface="Arial" panose="020B0604020202020204" pitchFamily="34" charset="0"/>
                      </a:endParaRPr>
                    </a:p>
                  </a:txBody>
                  <a:tcPr marL="66675" marR="66675" marT="0" marB="0" anchor="b"/>
                </a:tc>
                <a:tc>
                  <a:txBody>
                    <a:bodyPr/>
                    <a:lstStyle/>
                    <a:p>
                      <a:pPr marL="0" marR="0" algn="r">
                        <a:lnSpc>
                          <a:spcPct val="107000"/>
                        </a:lnSpc>
                        <a:buNone/>
                      </a:pPr>
                      <a:r>
                        <a:rPr lang="en-US" sz="1600" dirty="0">
                          <a:effectLst/>
                        </a:rPr>
                        <a:t>384</a:t>
                      </a:r>
                      <a:endParaRPr lang="en-US" sz="2000" dirty="0">
                        <a:effectLst/>
                        <a:latin typeface="Aptos" panose="020B0004020202020204" pitchFamily="34" charset="0"/>
                        <a:ea typeface="Aptos" panose="020B0004020202020204" pitchFamily="34" charset="0"/>
                        <a:cs typeface="Arial" panose="020B0604020202020204" pitchFamily="34" charset="0"/>
                      </a:endParaRPr>
                    </a:p>
                  </a:txBody>
                  <a:tcPr marL="66675" marR="66675" marT="0" marB="0" anchor="b"/>
                </a:tc>
                <a:extLst>
                  <a:ext uri="{0D108BD9-81ED-4DB2-BD59-A6C34878D82A}">
                    <a16:rowId xmlns:a16="http://schemas.microsoft.com/office/drawing/2014/main" val="1415512960"/>
                  </a:ext>
                </a:extLst>
              </a:tr>
              <a:tr h="301907">
                <a:tc gridSpan="3">
                  <a:txBody>
                    <a:bodyPr/>
                    <a:lstStyle/>
                    <a:p>
                      <a:pPr marL="0" marR="0">
                        <a:lnSpc>
                          <a:spcPct val="107000"/>
                        </a:lnSpc>
                        <a:buNone/>
                      </a:pPr>
                      <a:r>
                        <a:rPr lang="en-US" sz="1600" dirty="0">
                          <a:effectLst/>
                        </a:rPr>
                        <a:t>PHYSICIAN DETAIL BY SPECIALTY AND HOURS WORKED</a:t>
                      </a:r>
                      <a:endParaRPr lang="en-US" sz="2000" baseline="30000" dirty="0">
                        <a:effectLst/>
                        <a:latin typeface="Aptos" panose="020B0004020202020204" pitchFamily="34" charset="0"/>
                        <a:ea typeface="Aptos" panose="020B0004020202020204" pitchFamily="34" charset="0"/>
                        <a:cs typeface="Arial" panose="020B0604020202020204" pitchFamily="34" charset="0"/>
                      </a:endParaRPr>
                    </a:p>
                  </a:txBody>
                  <a:tcPr marL="66675" marR="66675"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90722694"/>
                  </a:ext>
                </a:extLst>
              </a:tr>
              <a:tr h="299199">
                <a:tc>
                  <a:txBody>
                    <a:bodyPr/>
                    <a:lstStyle/>
                    <a:p>
                      <a:pPr marL="0" marR="0">
                        <a:lnSpc>
                          <a:spcPct val="107000"/>
                        </a:lnSpc>
                        <a:buNone/>
                      </a:pPr>
                      <a:r>
                        <a:rPr lang="en-US" sz="1600" b="0" dirty="0">
                          <a:effectLst/>
                        </a:rPr>
                        <a:t>Physicians per 100,000 population</a:t>
                      </a:r>
                      <a:endParaRPr lang="en-US" sz="2000" b="0" dirty="0">
                        <a:effectLst/>
                        <a:latin typeface="Aptos" panose="020B0004020202020204" pitchFamily="34" charset="0"/>
                        <a:ea typeface="Aptos" panose="020B0004020202020204" pitchFamily="34" charset="0"/>
                        <a:cs typeface="Arial" panose="020B0604020202020204" pitchFamily="34" charset="0"/>
                      </a:endParaRPr>
                    </a:p>
                  </a:txBody>
                  <a:tcPr marL="66675" marR="66675" marT="0" marB="0"/>
                </a:tc>
                <a:tc>
                  <a:txBody>
                    <a:bodyPr/>
                    <a:lstStyle/>
                    <a:p>
                      <a:pPr marL="0" marR="0" algn="r">
                        <a:lnSpc>
                          <a:spcPct val="107000"/>
                        </a:lnSpc>
                        <a:buNone/>
                      </a:pPr>
                      <a:r>
                        <a:rPr lang="en-US" sz="1600" dirty="0">
                          <a:effectLst/>
                        </a:rPr>
                        <a:t> </a:t>
                      </a:r>
                      <a:endParaRPr lang="en-US" sz="2000" dirty="0">
                        <a:effectLst/>
                        <a:latin typeface="Aptos" panose="020B0004020202020204" pitchFamily="34" charset="0"/>
                        <a:ea typeface="Aptos" panose="020B0004020202020204" pitchFamily="34" charset="0"/>
                        <a:cs typeface="Arial" panose="020B0604020202020204" pitchFamily="34" charset="0"/>
                      </a:endParaRPr>
                    </a:p>
                  </a:txBody>
                  <a:tcPr marL="66675" marR="66675" marT="0" marB="0" anchor="b"/>
                </a:tc>
                <a:tc>
                  <a:txBody>
                    <a:bodyPr/>
                    <a:lstStyle/>
                    <a:p>
                      <a:pPr marL="0" marR="0" algn="r">
                        <a:lnSpc>
                          <a:spcPct val="107000"/>
                        </a:lnSpc>
                        <a:buNone/>
                      </a:pPr>
                      <a:r>
                        <a:rPr lang="en-US" sz="1600" dirty="0">
                          <a:effectLst/>
                        </a:rPr>
                        <a:t> </a:t>
                      </a:r>
                      <a:endParaRPr lang="en-US" sz="2000" dirty="0">
                        <a:effectLst/>
                        <a:latin typeface="Aptos" panose="020B0004020202020204" pitchFamily="34" charset="0"/>
                        <a:ea typeface="Aptos" panose="020B0004020202020204" pitchFamily="34" charset="0"/>
                        <a:cs typeface="Arial" panose="020B0604020202020204" pitchFamily="34" charset="0"/>
                      </a:endParaRPr>
                    </a:p>
                  </a:txBody>
                  <a:tcPr marL="66675" marR="66675" marT="0" marB="0" anchor="b"/>
                </a:tc>
                <a:extLst>
                  <a:ext uri="{0D108BD9-81ED-4DB2-BD59-A6C34878D82A}">
                    <a16:rowId xmlns:a16="http://schemas.microsoft.com/office/drawing/2014/main" val="1081075983"/>
                  </a:ext>
                </a:extLst>
              </a:tr>
              <a:tr h="573846">
                <a:tc>
                  <a:txBody>
                    <a:bodyPr/>
                    <a:lstStyle/>
                    <a:p>
                      <a:pPr marL="0" marR="0">
                        <a:lnSpc>
                          <a:spcPct val="107000"/>
                        </a:lnSpc>
                        <a:buNone/>
                      </a:pPr>
                      <a:r>
                        <a:rPr lang="en-US" sz="1600" b="0" dirty="0">
                          <a:effectLst/>
                        </a:rPr>
                        <a:t>Physicians working 20+ hours/ week</a:t>
                      </a:r>
                      <a:endParaRPr lang="en-US" sz="2000" b="0" dirty="0">
                        <a:effectLst/>
                        <a:latin typeface="Aptos" panose="020B0004020202020204" pitchFamily="34" charset="0"/>
                        <a:ea typeface="Aptos" panose="020B0004020202020204" pitchFamily="34" charset="0"/>
                        <a:cs typeface="Arial" panose="020B0604020202020204" pitchFamily="34" charset="0"/>
                      </a:endParaRPr>
                    </a:p>
                  </a:txBody>
                  <a:tcPr marL="66675" marR="66675" marT="0" marB="0" anchor="b"/>
                </a:tc>
                <a:tc>
                  <a:txBody>
                    <a:bodyPr/>
                    <a:lstStyle/>
                    <a:p>
                      <a:pPr marL="0" marR="0" algn="r">
                        <a:lnSpc>
                          <a:spcPct val="107000"/>
                        </a:lnSpc>
                        <a:buNone/>
                      </a:pPr>
                      <a:r>
                        <a:rPr lang="en-US" sz="1600" dirty="0">
                          <a:effectLst/>
                        </a:rPr>
                        <a:t>196 (67%)</a:t>
                      </a:r>
                      <a:endParaRPr lang="en-US" sz="2000" dirty="0">
                        <a:effectLst/>
                        <a:latin typeface="Aptos" panose="020B0004020202020204" pitchFamily="34" charset="0"/>
                        <a:ea typeface="Aptos" panose="020B0004020202020204" pitchFamily="34" charset="0"/>
                        <a:cs typeface="Arial" panose="020B0604020202020204" pitchFamily="34" charset="0"/>
                      </a:endParaRPr>
                    </a:p>
                  </a:txBody>
                  <a:tcPr marL="66675" marR="66675" marT="0" marB="0" anchor="b"/>
                </a:tc>
                <a:tc>
                  <a:txBody>
                    <a:bodyPr/>
                    <a:lstStyle/>
                    <a:p>
                      <a:pPr marL="0" marR="0" algn="r">
                        <a:lnSpc>
                          <a:spcPct val="107000"/>
                        </a:lnSpc>
                        <a:buNone/>
                      </a:pPr>
                      <a:r>
                        <a:rPr lang="en-US" sz="1600" dirty="0">
                          <a:effectLst/>
                        </a:rPr>
                        <a:t>294</a:t>
                      </a:r>
                      <a:endParaRPr lang="en-US" sz="2000" dirty="0">
                        <a:effectLst/>
                        <a:latin typeface="Aptos" panose="020B0004020202020204" pitchFamily="34" charset="0"/>
                        <a:ea typeface="Aptos" panose="020B0004020202020204" pitchFamily="34" charset="0"/>
                        <a:cs typeface="Arial" panose="020B0604020202020204" pitchFamily="34" charset="0"/>
                      </a:endParaRPr>
                    </a:p>
                  </a:txBody>
                  <a:tcPr marL="66675" marR="66675" marT="0" marB="0" anchor="b"/>
                </a:tc>
                <a:extLst>
                  <a:ext uri="{0D108BD9-81ED-4DB2-BD59-A6C34878D82A}">
                    <a16:rowId xmlns:a16="http://schemas.microsoft.com/office/drawing/2014/main" val="1373742409"/>
                  </a:ext>
                </a:extLst>
              </a:tr>
              <a:tr h="301907">
                <a:tc>
                  <a:txBody>
                    <a:bodyPr/>
                    <a:lstStyle/>
                    <a:p>
                      <a:pPr marL="173038" marR="0" lvl="1" indent="0">
                        <a:lnSpc>
                          <a:spcPct val="107000"/>
                        </a:lnSpc>
                        <a:buNone/>
                      </a:pPr>
                      <a:r>
                        <a:rPr lang="en-US" sz="1600" b="0" dirty="0">
                          <a:effectLst/>
                        </a:rPr>
                        <a:t>- Primary care</a:t>
                      </a:r>
                      <a:endParaRPr lang="en-US" sz="2000" b="0" dirty="0">
                        <a:effectLst/>
                        <a:latin typeface="Aptos" panose="020B0004020202020204" pitchFamily="34" charset="0"/>
                        <a:ea typeface="Aptos" panose="020B0004020202020204" pitchFamily="34" charset="0"/>
                        <a:cs typeface="Arial" panose="020B0604020202020204" pitchFamily="34" charset="0"/>
                      </a:endParaRPr>
                    </a:p>
                  </a:txBody>
                  <a:tcPr marL="66675" marR="66675" marT="0" marB="0" anchor="b"/>
                </a:tc>
                <a:tc>
                  <a:txBody>
                    <a:bodyPr/>
                    <a:lstStyle/>
                    <a:p>
                      <a:pPr marL="0" marR="0" algn="r">
                        <a:lnSpc>
                          <a:spcPct val="107000"/>
                        </a:lnSpc>
                        <a:buNone/>
                      </a:pPr>
                      <a:r>
                        <a:rPr lang="en-US" sz="1600" dirty="0">
                          <a:effectLst/>
                        </a:rPr>
                        <a:t>87 (74%)</a:t>
                      </a:r>
                      <a:endParaRPr lang="en-US" sz="2000" dirty="0">
                        <a:effectLst/>
                        <a:latin typeface="Aptos" panose="020B0004020202020204" pitchFamily="34" charset="0"/>
                        <a:ea typeface="Aptos" panose="020B0004020202020204" pitchFamily="34" charset="0"/>
                        <a:cs typeface="Arial" panose="020B0604020202020204" pitchFamily="34" charset="0"/>
                      </a:endParaRPr>
                    </a:p>
                  </a:txBody>
                  <a:tcPr marL="66675" marR="66675" marT="0" marB="0" anchor="b"/>
                </a:tc>
                <a:tc>
                  <a:txBody>
                    <a:bodyPr/>
                    <a:lstStyle/>
                    <a:p>
                      <a:pPr marL="0" marR="0" algn="r">
                        <a:lnSpc>
                          <a:spcPct val="107000"/>
                        </a:lnSpc>
                        <a:buNone/>
                      </a:pPr>
                      <a:r>
                        <a:rPr lang="en-US" sz="1600" dirty="0">
                          <a:effectLst/>
                        </a:rPr>
                        <a:t>118</a:t>
                      </a:r>
                      <a:endParaRPr lang="en-US" sz="2000" dirty="0">
                        <a:effectLst/>
                        <a:latin typeface="Aptos" panose="020B0004020202020204" pitchFamily="34" charset="0"/>
                        <a:ea typeface="Aptos" panose="020B0004020202020204" pitchFamily="34" charset="0"/>
                        <a:cs typeface="Arial" panose="020B0604020202020204" pitchFamily="34" charset="0"/>
                      </a:endParaRPr>
                    </a:p>
                  </a:txBody>
                  <a:tcPr marL="66675" marR="66675" marT="0" marB="0" anchor="b"/>
                </a:tc>
                <a:extLst>
                  <a:ext uri="{0D108BD9-81ED-4DB2-BD59-A6C34878D82A}">
                    <a16:rowId xmlns:a16="http://schemas.microsoft.com/office/drawing/2014/main" val="4160157117"/>
                  </a:ext>
                </a:extLst>
              </a:tr>
              <a:tr h="301907">
                <a:tc>
                  <a:txBody>
                    <a:bodyPr/>
                    <a:lstStyle/>
                    <a:p>
                      <a:pPr marL="173038" marR="0" lvl="1" indent="0">
                        <a:lnSpc>
                          <a:spcPct val="107000"/>
                        </a:lnSpc>
                        <a:buNone/>
                      </a:pPr>
                      <a:r>
                        <a:rPr lang="en-US" sz="1600" b="0" dirty="0">
                          <a:effectLst/>
                        </a:rPr>
                        <a:t>- Specialty</a:t>
                      </a:r>
                      <a:endParaRPr lang="en-US" sz="2000" b="0" dirty="0">
                        <a:effectLst/>
                        <a:latin typeface="Aptos" panose="020B0004020202020204" pitchFamily="34" charset="0"/>
                        <a:ea typeface="Aptos" panose="020B0004020202020204" pitchFamily="34" charset="0"/>
                        <a:cs typeface="Arial" panose="020B0604020202020204" pitchFamily="34" charset="0"/>
                      </a:endParaRPr>
                    </a:p>
                  </a:txBody>
                  <a:tcPr marL="66675" marR="66675" marT="0" marB="0" anchor="b"/>
                </a:tc>
                <a:tc>
                  <a:txBody>
                    <a:bodyPr/>
                    <a:lstStyle/>
                    <a:p>
                      <a:pPr marL="0" marR="0" algn="r">
                        <a:lnSpc>
                          <a:spcPct val="107000"/>
                        </a:lnSpc>
                        <a:buNone/>
                      </a:pPr>
                      <a:r>
                        <a:rPr lang="en-US" sz="1600" dirty="0">
                          <a:effectLst/>
                        </a:rPr>
                        <a:t>108 (62%)</a:t>
                      </a:r>
                      <a:endParaRPr lang="en-US" sz="2000" dirty="0">
                        <a:effectLst/>
                        <a:latin typeface="Aptos" panose="020B0004020202020204" pitchFamily="34" charset="0"/>
                        <a:ea typeface="Aptos" panose="020B0004020202020204" pitchFamily="34" charset="0"/>
                        <a:cs typeface="Arial" panose="020B0604020202020204" pitchFamily="34" charset="0"/>
                      </a:endParaRPr>
                    </a:p>
                  </a:txBody>
                  <a:tcPr marL="66675" marR="66675" marT="0" marB="0" anchor="b"/>
                </a:tc>
                <a:tc>
                  <a:txBody>
                    <a:bodyPr/>
                    <a:lstStyle/>
                    <a:p>
                      <a:pPr marL="0" marR="0" algn="r">
                        <a:lnSpc>
                          <a:spcPct val="107000"/>
                        </a:lnSpc>
                        <a:buNone/>
                      </a:pPr>
                      <a:r>
                        <a:rPr lang="en-US" sz="1600" dirty="0">
                          <a:effectLst/>
                        </a:rPr>
                        <a:t>176</a:t>
                      </a:r>
                      <a:endParaRPr lang="en-US" sz="2000" dirty="0">
                        <a:effectLst/>
                        <a:latin typeface="Aptos" panose="020B0004020202020204" pitchFamily="34" charset="0"/>
                        <a:ea typeface="Aptos" panose="020B0004020202020204" pitchFamily="34" charset="0"/>
                        <a:cs typeface="Arial" panose="020B0604020202020204" pitchFamily="34" charset="0"/>
                      </a:endParaRPr>
                    </a:p>
                  </a:txBody>
                  <a:tcPr marL="66675" marR="66675" marT="0" marB="0" anchor="b"/>
                </a:tc>
                <a:extLst>
                  <a:ext uri="{0D108BD9-81ED-4DB2-BD59-A6C34878D82A}">
                    <a16:rowId xmlns:a16="http://schemas.microsoft.com/office/drawing/2014/main" val="2307977569"/>
                  </a:ext>
                </a:extLst>
              </a:tr>
              <a:tr h="301907">
                <a:tc>
                  <a:txBody>
                    <a:bodyPr/>
                    <a:lstStyle/>
                    <a:p>
                      <a:pPr marL="458788" marR="0" lvl="2" indent="0">
                        <a:lnSpc>
                          <a:spcPct val="107000"/>
                        </a:lnSpc>
                        <a:buNone/>
                      </a:pPr>
                      <a:r>
                        <a:rPr lang="en-US" sz="1600" b="0" dirty="0">
                          <a:effectLst/>
                        </a:rPr>
                        <a:t>- Psychiatry</a:t>
                      </a:r>
                      <a:endParaRPr lang="en-US" sz="2000" b="0" dirty="0">
                        <a:effectLst/>
                        <a:latin typeface="Aptos" panose="020B0004020202020204" pitchFamily="34" charset="0"/>
                        <a:ea typeface="Aptos" panose="020B0004020202020204" pitchFamily="34" charset="0"/>
                        <a:cs typeface="Arial" panose="020B0604020202020204" pitchFamily="34" charset="0"/>
                      </a:endParaRPr>
                    </a:p>
                  </a:txBody>
                  <a:tcPr marL="66675" marR="66675" marT="0" marB="0" anchor="b"/>
                </a:tc>
                <a:tc>
                  <a:txBody>
                    <a:bodyPr/>
                    <a:lstStyle/>
                    <a:p>
                      <a:pPr marL="0" marR="0" algn="r">
                        <a:lnSpc>
                          <a:spcPct val="107000"/>
                        </a:lnSpc>
                        <a:buNone/>
                      </a:pPr>
                      <a:r>
                        <a:rPr lang="en-US" sz="1600" dirty="0">
                          <a:effectLst/>
                        </a:rPr>
                        <a:t>7 (39%)</a:t>
                      </a:r>
                      <a:endParaRPr lang="en-US" sz="2000" dirty="0">
                        <a:effectLst/>
                        <a:latin typeface="Aptos" panose="020B0004020202020204" pitchFamily="34" charset="0"/>
                        <a:ea typeface="Aptos" panose="020B0004020202020204" pitchFamily="34" charset="0"/>
                        <a:cs typeface="Arial" panose="020B0604020202020204" pitchFamily="34" charset="0"/>
                      </a:endParaRPr>
                    </a:p>
                  </a:txBody>
                  <a:tcPr marL="66675" marR="66675" marT="0" marB="0" anchor="b"/>
                </a:tc>
                <a:tc>
                  <a:txBody>
                    <a:bodyPr/>
                    <a:lstStyle/>
                    <a:p>
                      <a:pPr marL="0" marR="0" algn="r">
                        <a:lnSpc>
                          <a:spcPct val="107000"/>
                        </a:lnSpc>
                        <a:buNone/>
                      </a:pPr>
                      <a:r>
                        <a:rPr lang="en-US" sz="1600" dirty="0">
                          <a:effectLst/>
                          <a:latin typeface="Aptos" panose="020B0004020202020204" pitchFamily="34" charset="0"/>
                          <a:ea typeface="Aptos" panose="020B0004020202020204" pitchFamily="34" charset="0"/>
                          <a:cs typeface="Arial" panose="020B0604020202020204" pitchFamily="34" charset="0"/>
                        </a:rPr>
                        <a:t>18</a:t>
                      </a:r>
                      <a:endParaRPr lang="en-US" sz="2000" dirty="0">
                        <a:effectLst/>
                        <a:latin typeface="Aptos" panose="020B0004020202020204" pitchFamily="34" charset="0"/>
                        <a:ea typeface="Aptos" panose="020B0004020202020204" pitchFamily="34" charset="0"/>
                        <a:cs typeface="Arial" panose="020B0604020202020204" pitchFamily="34" charset="0"/>
                      </a:endParaRPr>
                    </a:p>
                  </a:txBody>
                  <a:tcPr marL="66675" marR="66675" marT="0" marB="0" anchor="b"/>
                </a:tc>
                <a:extLst>
                  <a:ext uri="{0D108BD9-81ED-4DB2-BD59-A6C34878D82A}">
                    <a16:rowId xmlns:a16="http://schemas.microsoft.com/office/drawing/2014/main" val="1210570140"/>
                  </a:ext>
                </a:extLst>
              </a:tr>
            </a:tbl>
          </a:graphicData>
        </a:graphic>
      </p:graphicFrame>
    </p:spTree>
    <p:extLst>
      <p:ext uri="{BB962C8B-B14F-4D97-AF65-F5344CB8AC3E}">
        <p14:creationId xmlns:p14="http://schemas.microsoft.com/office/powerpoint/2010/main" val="3958788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59377-A879-F18B-1DCF-00749AC4A4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84E14D-EB94-98D9-5EF1-AD5E78DE90F2}"/>
              </a:ext>
            </a:extLst>
          </p:cNvPr>
          <p:cNvSpPr>
            <a:spLocks noGrp="1"/>
          </p:cNvSpPr>
          <p:nvPr>
            <p:ph type="title"/>
          </p:nvPr>
        </p:nvSpPr>
        <p:spPr>
          <a:xfrm>
            <a:off x="600030" y="157647"/>
            <a:ext cx="11245606" cy="817794"/>
          </a:xfrm>
        </p:spPr>
        <p:txBody>
          <a:bodyPr>
            <a:normAutofit/>
          </a:bodyPr>
          <a:lstStyle/>
          <a:p>
            <a:r>
              <a:rPr lang="en-US" sz="3200" dirty="0"/>
              <a:t>Many Efforts to Address Workforce Shortage</a:t>
            </a:r>
          </a:p>
        </p:txBody>
      </p:sp>
      <p:graphicFrame>
        <p:nvGraphicFramePr>
          <p:cNvPr id="5" name="Content Placeholder 4">
            <a:extLst>
              <a:ext uri="{FF2B5EF4-FFF2-40B4-BE49-F238E27FC236}">
                <a16:creationId xmlns:a16="http://schemas.microsoft.com/office/drawing/2014/main" id="{3E333C8C-1A08-D234-3F56-5484D0EE0EDF}"/>
              </a:ext>
            </a:extLst>
          </p:cNvPr>
          <p:cNvGraphicFramePr>
            <a:graphicFrameLocks noGrp="1"/>
          </p:cNvGraphicFramePr>
          <p:nvPr>
            <p:ph idx="1"/>
            <p:extLst>
              <p:ext uri="{D42A27DB-BD31-4B8C-83A1-F6EECF244321}">
                <p14:modId xmlns:p14="http://schemas.microsoft.com/office/powerpoint/2010/main" val="704322728"/>
              </p:ext>
            </p:extLst>
          </p:nvPr>
        </p:nvGraphicFramePr>
        <p:xfrm>
          <a:off x="650926" y="948384"/>
          <a:ext cx="10865979" cy="5388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17019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8A06D-11BC-098D-6B0A-771090A1E4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D0F212-8F1B-0127-A6D8-19F3C9548154}"/>
              </a:ext>
            </a:extLst>
          </p:cNvPr>
          <p:cNvSpPr>
            <a:spLocks noGrp="1"/>
          </p:cNvSpPr>
          <p:nvPr>
            <p:ph type="title"/>
          </p:nvPr>
        </p:nvSpPr>
        <p:spPr/>
        <p:txBody>
          <a:bodyPr>
            <a:normAutofit/>
          </a:bodyPr>
          <a:lstStyle/>
          <a:p>
            <a:br>
              <a:rPr lang="en-US" sz="2400" dirty="0"/>
            </a:br>
            <a:endParaRPr lang="en-US" sz="2400" dirty="0"/>
          </a:p>
        </p:txBody>
      </p:sp>
      <p:sp>
        <p:nvSpPr>
          <p:cNvPr id="3" name="Content Placeholder 2">
            <a:extLst>
              <a:ext uri="{FF2B5EF4-FFF2-40B4-BE49-F238E27FC236}">
                <a16:creationId xmlns:a16="http://schemas.microsoft.com/office/drawing/2014/main" id="{7779E907-B779-98C9-5012-27B1B52A39F1}"/>
              </a:ext>
            </a:extLst>
          </p:cNvPr>
          <p:cNvSpPr>
            <a:spLocks noGrp="1"/>
          </p:cNvSpPr>
          <p:nvPr>
            <p:ph idx="1"/>
          </p:nvPr>
        </p:nvSpPr>
        <p:spPr>
          <a:xfrm>
            <a:off x="593619" y="974100"/>
            <a:ext cx="8918972" cy="5388918"/>
          </a:xfrm>
        </p:spPr>
        <p:txBody>
          <a:bodyPr vert="horz" lIns="91440" tIns="45720" rIns="91440" bIns="45720" rtlCol="0" anchor="t">
            <a:normAutofit fontScale="92500" lnSpcReduction="20000"/>
          </a:bodyPr>
          <a:lstStyle/>
          <a:p>
            <a:pPr indent="-169863">
              <a:lnSpc>
                <a:spcPts val="1820"/>
              </a:lnSpc>
            </a:pPr>
            <a:r>
              <a:rPr lang="en-US" sz="1900" dirty="0"/>
              <a:t>Partnership has created a robust CalAIM team that conducts extensive outreach to increase awareness of the new benefits and opportunities. </a:t>
            </a:r>
          </a:p>
          <a:p>
            <a:pPr marL="571500" lvl="1" indent="-173038">
              <a:lnSpc>
                <a:spcPts val="1820"/>
              </a:lnSpc>
            </a:pPr>
            <a:r>
              <a:rPr lang="en-US" sz="1700" dirty="0"/>
              <a:t>About 2.6% of Medi-Cal members received Enhanced Care Management (ECM) services in Shasta/Lassen, 1.5% statewide</a:t>
            </a:r>
          </a:p>
          <a:p>
            <a:pPr marL="571500" lvl="1" indent="-173038">
              <a:lnSpc>
                <a:spcPts val="1820"/>
              </a:lnSpc>
            </a:pPr>
            <a:r>
              <a:rPr lang="en-US" sz="1700" dirty="0"/>
              <a:t>About 1.7% of Medi-Cal members received Community Supports (CS) services in Shasta/Lassen, 1.9% statewide</a:t>
            </a:r>
          </a:p>
          <a:p>
            <a:pPr indent="-169863">
              <a:lnSpc>
                <a:spcPts val="1820"/>
              </a:lnSpc>
            </a:pPr>
            <a:r>
              <a:rPr lang="en-US" sz="1900" dirty="0"/>
              <a:t>In Q4 2024, the most-utilized Community Supports services in Shasta and Lassen were:</a:t>
            </a:r>
          </a:p>
          <a:p>
            <a:pPr marL="571500" lvl="1" indent="-173038">
              <a:lnSpc>
                <a:spcPts val="1820"/>
              </a:lnSpc>
            </a:pPr>
            <a:r>
              <a:rPr lang="en-US" sz="1700" dirty="0"/>
              <a:t>Housing Transition Navigation (615 members)</a:t>
            </a:r>
          </a:p>
          <a:p>
            <a:pPr marL="571500" lvl="1" indent="-173038">
              <a:lnSpc>
                <a:spcPts val="1820"/>
              </a:lnSpc>
            </a:pPr>
            <a:r>
              <a:rPr lang="en-US" sz="1700" dirty="0"/>
              <a:t>Short-Term Posthospitalization Housing (413 members)</a:t>
            </a:r>
          </a:p>
          <a:p>
            <a:pPr marL="571500" lvl="1" indent="-173038">
              <a:lnSpc>
                <a:spcPts val="1820"/>
              </a:lnSpc>
            </a:pPr>
            <a:r>
              <a:rPr lang="en-US" sz="1700" dirty="0"/>
              <a:t>Medically Tailored Meals (301 members)</a:t>
            </a:r>
          </a:p>
          <a:p>
            <a:pPr indent="-169863">
              <a:lnSpc>
                <a:spcPts val="1820"/>
              </a:lnSpc>
            </a:pPr>
            <a:r>
              <a:rPr lang="en-US" sz="1900" dirty="0"/>
              <a:t>Respondents reported that CalAIM enabled expansion of services and staffing but came with challenging billing and reporting requirements. </a:t>
            </a:r>
          </a:p>
          <a:p>
            <a:pPr indent="-169863">
              <a:lnSpc>
                <a:spcPts val="1820"/>
              </a:lnSpc>
            </a:pPr>
            <a:r>
              <a:rPr lang="en-US" sz="1900" dirty="0"/>
              <a:t>Illustrative impact: CS funding enabled the </a:t>
            </a:r>
            <a:r>
              <a:rPr lang="en-US" sz="1900" u="sng" dirty="0">
                <a:solidFill>
                  <a:srgbClr val="0070C0"/>
                </a:solidFill>
                <a:hlinkClick r:id="rId3">
                  <a:extLst>
                    <a:ext uri="{A12FA001-AC4F-418D-AE19-62706E023703}">
                      <ahyp:hlinkClr xmlns:ahyp="http://schemas.microsoft.com/office/drawing/2018/hyperlinkcolor" val="tx"/>
                    </a:ext>
                  </a:extLst>
                </a:hlinkClick>
              </a:rPr>
              <a:t>HOPE Medical Respite Program</a:t>
            </a:r>
            <a:r>
              <a:rPr lang="en-US" sz="1900" dirty="0">
                <a:solidFill>
                  <a:srgbClr val="0070C0"/>
                </a:solidFill>
              </a:rPr>
              <a:t> </a:t>
            </a:r>
            <a:r>
              <a:rPr lang="en-US" sz="1900" dirty="0"/>
              <a:t>to expand. </a:t>
            </a:r>
          </a:p>
          <a:p>
            <a:pPr marL="571500" lvl="1" indent="-173038">
              <a:lnSpc>
                <a:spcPts val="1820"/>
              </a:lnSpc>
            </a:pPr>
            <a:r>
              <a:rPr lang="en-US" sz="1700" dirty="0"/>
              <a:t>The program provides short-term residential care to people discharged from the hospital with unstable housing and who need a safe place to heal.</a:t>
            </a:r>
          </a:p>
          <a:p>
            <a:pPr marL="571500" lvl="1" indent="-173038">
              <a:lnSpc>
                <a:spcPts val="1820"/>
              </a:lnSpc>
            </a:pPr>
            <a:r>
              <a:rPr lang="en-US" sz="1700" dirty="0"/>
              <a:t>Shasta Community Health Center provides medical care and case management, and Pathways to Housing provides housing and hospitality services (meals, laundry).</a:t>
            </a:r>
          </a:p>
        </p:txBody>
      </p:sp>
      <p:sp>
        <p:nvSpPr>
          <p:cNvPr id="5" name="Title 1">
            <a:extLst>
              <a:ext uri="{FF2B5EF4-FFF2-40B4-BE49-F238E27FC236}">
                <a16:creationId xmlns:a16="http://schemas.microsoft.com/office/drawing/2014/main" id="{3CA62488-7D28-5D19-4143-4A6965A1BD65}"/>
              </a:ext>
            </a:extLst>
          </p:cNvPr>
          <p:cNvSpPr txBox="1">
            <a:spLocks/>
          </p:cNvSpPr>
          <p:nvPr/>
        </p:nvSpPr>
        <p:spPr>
          <a:xfrm>
            <a:off x="593619" y="-8746"/>
            <a:ext cx="11450535" cy="11559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22537C"/>
                </a:solidFill>
                <a:latin typeface="Roboto Flex ExtraBold" panose="02000000000000000000" pitchFamily="2" charset="0"/>
                <a:ea typeface="Roboto Flex ExtraBold" panose="02000000000000000000" pitchFamily="2" charset="0"/>
                <a:cs typeface="+mj-cs"/>
              </a:defRPr>
            </a:lvl1pPr>
          </a:lstStyle>
          <a:p>
            <a:r>
              <a:rPr lang="en-US" sz="3200" dirty="0"/>
              <a:t>CalAIM Rollout Brings New Resources, and Complexity</a:t>
            </a:r>
          </a:p>
        </p:txBody>
      </p:sp>
      <p:sp>
        <p:nvSpPr>
          <p:cNvPr id="8" name="Rectangle 7">
            <a:extLst>
              <a:ext uri="{FF2B5EF4-FFF2-40B4-BE49-F238E27FC236}">
                <a16:creationId xmlns:a16="http://schemas.microsoft.com/office/drawing/2014/main" id="{2FF297C9-EFB4-8FAF-0946-01132DFF5B6D}"/>
              </a:ext>
            </a:extLst>
          </p:cNvPr>
          <p:cNvSpPr/>
          <p:nvPr/>
        </p:nvSpPr>
        <p:spPr>
          <a:xfrm>
            <a:off x="593619" y="963278"/>
            <a:ext cx="8831734" cy="5388918"/>
          </a:xfrm>
          <a:prstGeom prst="rect">
            <a:avLst/>
          </a:prstGeom>
          <a:no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5F4E2CC-BBA1-07AC-98C5-69A9C826FC4A}"/>
              </a:ext>
            </a:extLst>
          </p:cNvPr>
          <p:cNvSpPr txBox="1"/>
          <p:nvPr/>
        </p:nvSpPr>
        <p:spPr>
          <a:xfrm>
            <a:off x="9567836" y="963278"/>
            <a:ext cx="2319364" cy="5388918"/>
          </a:xfrm>
          <a:prstGeom prst="rect">
            <a:avLst/>
          </a:prstGeom>
          <a:solidFill>
            <a:schemeClr val="accent1"/>
          </a:solidFill>
          <a:ln>
            <a:noFill/>
          </a:ln>
        </p:spPr>
        <p:txBody>
          <a:bodyPr wrap="square" anchor="ctr">
            <a:noAutofit/>
          </a:bodyPr>
          <a:lstStyle/>
          <a:p>
            <a:pPr algn="ctr">
              <a:lnSpc>
                <a:spcPct val="120000"/>
              </a:lnSpc>
            </a:pPr>
            <a:r>
              <a:rPr lang="en-US" sz="2000" b="1" i="1" dirty="0">
                <a:solidFill>
                  <a:schemeClr val="bg1"/>
                </a:solidFill>
                <a:latin typeface="Roboto Flex Medium" panose="02000000000000000000"/>
              </a:rPr>
              <a:t>“Connecting patients to resources, it feels like we’re making a difference.” </a:t>
            </a:r>
          </a:p>
          <a:p>
            <a:pPr algn="ctr">
              <a:lnSpc>
                <a:spcPct val="120000"/>
              </a:lnSpc>
            </a:pPr>
            <a:r>
              <a:rPr lang="en-US" sz="2000" b="1" i="1"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en-US" i="1" dirty="0">
                <a:solidFill>
                  <a:schemeClr val="bg1"/>
                </a:solidFill>
                <a:latin typeface="Roboto Flex Medium" panose="02000000000000000000"/>
              </a:rPr>
              <a:t>Interview participant </a:t>
            </a:r>
            <a:endParaRPr lang="en-US" sz="1600" i="1" dirty="0">
              <a:solidFill>
                <a:schemeClr val="bg1"/>
              </a:solidFill>
              <a:latin typeface="Roboto Flex Medium" panose="02000000000000000000"/>
            </a:endParaRPr>
          </a:p>
        </p:txBody>
      </p:sp>
    </p:spTree>
    <p:extLst>
      <p:ext uri="{BB962C8B-B14F-4D97-AF65-F5344CB8AC3E}">
        <p14:creationId xmlns:p14="http://schemas.microsoft.com/office/powerpoint/2010/main" val="18918315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B2345-A992-5398-C6AA-E7E8856968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6E51EF-B118-5DF5-2529-6629A2ECD2C9}"/>
              </a:ext>
            </a:extLst>
          </p:cNvPr>
          <p:cNvSpPr>
            <a:spLocks noGrp="1"/>
          </p:cNvSpPr>
          <p:nvPr>
            <p:ph type="title"/>
          </p:nvPr>
        </p:nvSpPr>
        <p:spPr/>
        <p:txBody>
          <a:bodyPr>
            <a:normAutofit/>
          </a:bodyPr>
          <a:lstStyle/>
          <a:p>
            <a:br>
              <a:rPr lang="en-US" sz="2400" dirty="0"/>
            </a:br>
            <a:endParaRPr lang="en-US" sz="2400" dirty="0"/>
          </a:p>
        </p:txBody>
      </p:sp>
      <p:sp>
        <p:nvSpPr>
          <p:cNvPr id="3" name="Content Placeholder 2">
            <a:extLst>
              <a:ext uri="{FF2B5EF4-FFF2-40B4-BE49-F238E27FC236}">
                <a16:creationId xmlns:a16="http://schemas.microsoft.com/office/drawing/2014/main" id="{D859A028-87B4-F097-5FAF-D84BD9FFDCFB}"/>
              </a:ext>
            </a:extLst>
          </p:cNvPr>
          <p:cNvSpPr>
            <a:spLocks noGrp="1"/>
          </p:cNvSpPr>
          <p:nvPr>
            <p:ph idx="1"/>
          </p:nvPr>
        </p:nvSpPr>
        <p:spPr>
          <a:xfrm>
            <a:off x="511348" y="1628603"/>
            <a:ext cx="8843579" cy="4670052"/>
          </a:xfrm>
        </p:spPr>
        <p:txBody>
          <a:bodyPr vert="horz" lIns="91440" tIns="45720" rIns="91440" bIns="45720" rtlCol="0" anchor="t">
            <a:normAutofit lnSpcReduction="10000"/>
          </a:bodyPr>
          <a:lstStyle/>
          <a:p>
            <a:pPr marL="342900" indent="-169863">
              <a:lnSpc>
                <a:spcPts val="2200"/>
              </a:lnSpc>
            </a:pPr>
            <a:r>
              <a:rPr lang="en-US" sz="1900" dirty="0">
                <a:latin typeface="Roboto Flex Medium" panose="02000000000000000000"/>
              </a:rPr>
              <a:t>Inpatient behavioral health services are scarce in Shasta and nonexistent in Lassen, and patients often must wait in the ED for placement.</a:t>
            </a:r>
          </a:p>
          <a:p>
            <a:pPr marL="342900" indent="-169863">
              <a:lnSpc>
                <a:spcPts val="2200"/>
              </a:lnSpc>
            </a:pPr>
            <a:r>
              <a:rPr lang="en-US" sz="1900" dirty="0">
                <a:latin typeface="Roboto Flex Medium" panose="02000000000000000000"/>
              </a:rPr>
              <a:t>CHCs and tribal systems have ramped up to fill gaps, and telemedicine is widely used — but a severe shortage persists.</a:t>
            </a:r>
          </a:p>
          <a:p>
            <a:pPr marL="342900" indent="-169863">
              <a:lnSpc>
                <a:spcPts val="2200"/>
              </a:lnSpc>
              <a:spcBef>
                <a:spcPts val="0"/>
              </a:spcBef>
            </a:pPr>
            <a:r>
              <a:rPr lang="en-US" sz="1900" dirty="0">
                <a:latin typeface="Roboto Flex Medium" panose="02000000000000000000"/>
              </a:rPr>
              <a:t>Led by Arch Collaborative and supported by Shasta Health Assessment and Redesign Collaborative (SHARC), a long-standing multistakeholder group, community organizations in Shasta County joined with a behavioral health care company to apply for state funding for behavioral health infrastructure. </a:t>
            </a:r>
          </a:p>
          <a:p>
            <a:pPr marL="342900" indent="-169863">
              <a:lnSpc>
                <a:spcPts val="2200"/>
              </a:lnSpc>
            </a:pPr>
            <a:r>
              <a:rPr lang="en-US" sz="1900" dirty="0">
                <a:latin typeface="Roboto Flex Medium" panose="02000000000000000000"/>
              </a:rPr>
              <a:t>The stakeholder process identified a new treatment facility offering a continuum of crisis stabilization services including medical detox services, a 16-bed psychiatric health facility, and youth crisis services, as the region’s highest priority.</a:t>
            </a:r>
          </a:p>
          <a:p>
            <a:pPr marL="342900" indent="-169863">
              <a:lnSpc>
                <a:spcPts val="2200"/>
              </a:lnSpc>
            </a:pPr>
            <a:r>
              <a:rPr lang="en-US" sz="1900" dirty="0">
                <a:latin typeface="Roboto Flex Medium" panose="02000000000000000000"/>
              </a:rPr>
              <a:t>The application submission faced challenges, including a letter of opposition from Shasta County that was subsequently rescinded, and was declined by the state in March 2026. What comes next?</a:t>
            </a:r>
          </a:p>
        </p:txBody>
      </p:sp>
      <p:sp>
        <p:nvSpPr>
          <p:cNvPr id="5" name="Title 1">
            <a:extLst>
              <a:ext uri="{FF2B5EF4-FFF2-40B4-BE49-F238E27FC236}">
                <a16:creationId xmlns:a16="http://schemas.microsoft.com/office/drawing/2014/main" id="{FAE86A13-D189-EBF5-5706-EAD0B01ED352}"/>
              </a:ext>
            </a:extLst>
          </p:cNvPr>
          <p:cNvSpPr txBox="1">
            <a:spLocks/>
          </p:cNvSpPr>
          <p:nvPr/>
        </p:nvSpPr>
        <p:spPr>
          <a:xfrm>
            <a:off x="599029" y="196860"/>
            <a:ext cx="10515600" cy="11559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22537C"/>
                </a:solidFill>
                <a:latin typeface="Roboto Flex ExtraBold" panose="02000000000000000000" pitchFamily="2" charset="0"/>
                <a:ea typeface="Roboto Flex ExtraBold" panose="02000000000000000000" pitchFamily="2" charset="0"/>
                <a:cs typeface="+mj-cs"/>
              </a:defRPr>
            </a:lvl1pPr>
          </a:lstStyle>
          <a:p>
            <a:r>
              <a:rPr lang="en-US" sz="3200" dirty="0"/>
              <a:t>Community Collaboration to Build Behavioral Health Infrastructure Denied State Funding </a:t>
            </a:r>
          </a:p>
        </p:txBody>
      </p:sp>
      <p:sp>
        <p:nvSpPr>
          <p:cNvPr id="8" name="Rectangle 7">
            <a:extLst>
              <a:ext uri="{FF2B5EF4-FFF2-40B4-BE49-F238E27FC236}">
                <a16:creationId xmlns:a16="http://schemas.microsoft.com/office/drawing/2014/main" id="{0E878386-EE2C-BAE0-8601-7E0CF2A4043B}"/>
              </a:ext>
            </a:extLst>
          </p:cNvPr>
          <p:cNvSpPr/>
          <p:nvPr/>
        </p:nvSpPr>
        <p:spPr>
          <a:xfrm>
            <a:off x="511347" y="1628603"/>
            <a:ext cx="8843579" cy="4670051"/>
          </a:xfrm>
          <a:prstGeom prst="rect">
            <a:avLst/>
          </a:prstGeom>
          <a:no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7236F2E-081E-F8CA-3ED9-2D2040891025}"/>
              </a:ext>
            </a:extLst>
          </p:cNvPr>
          <p:cNvSpPr txBox="1"/>
          <p:nvPr/>
        </p:nvSpPr>
        <p:spPr>
          <a:xfrm>
            <a:off x="9539106" y="1628603"/>
            <a:ext cx="2310619" cy="4670051"/>
          </a:xfrm>
          <a:prstGeom prst="rect">
            <a:avLst/>
          </a:prstGeom>
          <a:solidFill>
            <a:schemeClr val="accent1"/>
          </a:solidFill>
        </p:spPr>
        <p:txBody>
          <a:bodyPr wrap="square" anchor="ctr">
            <a:noAutofit/>
          </a:bodyPr>
          <a:lstStyle/>
          <a:p>
            <a:pPr algn="ctr">
              <a:lnSpc>
                <a:spcPts val="2000"/>
              </a:lnSpc>
            </a:pPr>
            <a:r>
              <a:rPr lang="en-US" b="1" i="1" dirty="0">
                <a:solidFill>
                  <a:schemeClr val="bg1"/>
                </a:solidFill>
                <a:latin typeface="Roboto Flex Medium" panose="02000000000000000000"/>
              </a:rPr>
              <a:t>“Our EDs and jail are overwhelmed by people with mental health issues. There is no way to accommodate that population and treat them so that they are stabilized and restored or get the long-term care they need.” </a:t>
            </a:r>
          </a:p>
          <a:p>
            <a:pPr algn="ctr">
              <a:lnSpc>
                <a:spcPts val="2000"/>
              </a:lnSpc>
            </a:pPr>
            <a:r>
              <a:rPr lang="en-US" sz="1600" i="1"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en-US" sz="1600" i="1" dirty="0">
                <a:solidFill>
                  <a:schemeClr val="bg1"/>
                </a:solidFill>
                <a:latin typeface="Roboto Flex Medium" panose="02000000000000000000"/>
              </a:rPr>
              <a:t>Interview participant</a:t>
            </a:r>
          </a:p>
        </p:txBody>
      </p:sp>
    </p:spTree>
    <p:extLst>
      <p:ext uri="{BB962C8B-B14F-4D97-AF65-F5344CB8AC3E}">
        <p14:creationId xmlns:p14="http://schemas.microsoft.com/office/powerpoint/2010/main" val="27255170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3B03F-90C5-286C-8928-D7F489C40A0D}"/>
              </a:ext>
            </a:extLst>
          </p:cNvPr>
          <p:cNvSpPr>
            <a:spLocks noGrp="1"/>
          </p:cNvSpPr>
          <p:nvPr>
            <p:ph type="title"/>
          </p:nvPr>
        </p:nvSpPr>
        <p:spPr>
          <a:xfrm>
            <a:off x="583020" y="502085"/>
            <a:ext cx="10515600" cy="626767"/>
          </a:xfrm>
        </p:spPr>
        <p:txBody>
          <a:bodyPr/>
          <a:lstStyle/>
          <a:p>
            <a:r>
              <a:rPr lang="en-US" dirty="0"/>
              <a:t>Issues to Track</a:t>
            </a:r>
          </a:p>
        </p:txBody>
      </p:sp>
      <p:sp>
        <p:nvSpPr>
          <p:cNvPr id="3" name="Content Placeholder 2">
            <a:extLst>
              <a:ext uri="{FF2B5EF4-FFF2-40B4-BE49-F238E27FC236}">
                <a16:creationId xmlns:a16="http://schemas.microsoft.com/office/drawing/2014/main" id="{8F287D7C-E008-B3B8-384F-F9DFB9658F9B}"/>
              </a:ext>
            </a:extLst>
          </p:cNvPr>
          <p:cNvSpPr>
            <a:spLocks noGrp="1"/>
          </p:cNvSpPr>
          <p:nvPr>
            <p:ph idx="1"/>
          </p:nvPr>
        </p:nvSpPr>
        <p:spPr>
          <a:xfrm>
            <a:off x="607461" y="1361902"/>
            <a:ext cx="11045125" cy="4996367"/>
          </a:xfrm>
        </p:spPr>
        <p:txBody>
          <a:bodyPr vert="horz" lIns="91440" tIns="45720" rIns="91440" bIns="45720" rtlCol="0" anchor="t">
            <a:normAutofit/>
          </a:bodyPr>
          <a:lstStyle/>
          <a:p>
            <a:pPr>
              <a:lnSpc>
                <a:spcPct val="100000"/>
              </a:lnSpc>
              <a:spcBef>
                <a:spcPts val="1200"/>
              </a:spcBef>
            </a:pPr>
            <a:r>
              <a:rPr lang="en-US" sz="2400" dirty="0">
                <a:latin typeface="Roboto Flex Medium" panose="02000000000000000000"/>
              </a:rPr>
              <a:t>How will Shasta and Lassen residents and health care providers deal with the HR 1 Medicaid cuts? </a:t>
            </a:r>
          </a:p>
          <a:p>
            <a:pPr>
              <a:lnSpc>
                <a:spcPct val="100000"/>
              </a:lnSpc>
              <a:spcBef>
                <a:spcPts val="1200"/>
              </a:spcBef>
            </a:pPr>
            <a:r>
              <a:rPr lang="en-US" sz="2400" dirty="0">
                <a:latin typeface="Roboto Flex Medium" panose="02000000000000000000"/>
              </a:rPr>
              <a:t>How will provider recruitment and retention efforts accelerate to meet the severe shortage of clinicians?</a:t>
            </a:r>
          </a:p>
          <a:p>
            <a:pPr>
              <a:lnSpc>
                <a:spcPct val="100000"/>
              </a:lnSpc>
              <a:spcBef>
                <a:spcPts val="1200"/>
              </a:spcBef>
            </a:pPr>
            <a:r>
              <a:rPr lang="en-US" sz="2400" dirty="0"/>
              <a:t>How will CalAIM services fare after the existing Medi-Cal waiver expires? Will ECM and CS services for medically complex patients and those with health-related social needs continue?</a:t>
            </a:r>
          </a:p>
          <a:p>
            <a:pPr>
              <a:lnSpc>
                <a:spcPct val="100000"/>
              </a:lnSpc>
              <a:spcBef>
                <a:spcPts val="1200"/>
              </a:spcBef>
            </a:pPr>
            <a:r>
              <a:rPr lang="en-US" sz="2400" dirty="0">
                <a:latin typeface="Roboto Flex Medium" panose="02000000000000000000"/>
              </a:rPr>
              <a:t>What comes next for Shasta on behavioral health infrastructure, given that the state declined to award the recent application for funding? </a:t>
            </a:r>
          </a:p>
        </p:txBody>
      </p:sp>
    </p:spTree>
    <p:extLst>
      <p:ext uri="{BB962C8B-B14F-4D97-AF65-F5344CB8AC3E}">
        <p14:creationId xmlns:p14="http://schemas.microsoft.com/office/powerpoint/2010/main" val="3513320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F7E06-908C-9551-58C6-A178FA1A28BF}"/>
              </a:ext>
            </a:extLst>
          </p:cNvPr>
          <p:cNvSpPr>
            <a:spLocks noGrp="1"/>
          </p:cNvSpPr>
          <p:nvPr>
            <p:ph type="title"/>
          </p:nvPr>
        </p:nvSpPr>
        <p:spPr>
          <a:xfrm>
            <a:off x="578483" y="148699"/>
            <a:ext cx="10515600" cy="1325563"/>
          </a:xfrm>
        </p:spPr>
        <p:txBody>
          <a:bodyPr/>
          <a:lstStyle/>
          <a:p>
            <a:r>
              <a:rPr lang="en-US" dirty="0">
                <a:latin typeface="Roboto Flex ExtraBold"/>
                <a:cs typeface="Segoe UI"/>
              </a:rPr>
              <a:t>Before you go . . . we’d love your feedback</a:t>
            </a:r>
            <a:endParaRPr lang="en-US" dirty="0">
              <a:cs typeface="Segoe UI"/>
            </a:endParaRPr>
          </a:p>
        </p:txBody>
      </p:sp>
      <p:pic>
        <p:nvPicPr>
          <p:cNvPr id="4" name="Content Placeholder 3" descr="A qr code on a white background&#10;&#10;AI-generated content may be incorrect.">
            <a:extLst>
              <a:ext uri="{FF2B5EF4-FFF2-40B4-BE49-F238E27FC236}">
                <a16:creationId xmlns:a16="http://schemas.microsoft.com/office/drawing/2014/main" id="{55B604BC-DAA3-2266-C667-C1AC96626867}"/>
              </a:ext>
            </a:extLst>
          </p:cNvPr>
          <p:cNvPicPr>
            <a:picLocks noGrp="1" noChangeAspect="1"/>
          </p:cNvPicPr>
          <p:nvPr>
            <p:ph idx="1"/>
          </p:nvPr>
        </p:nvPicPr>
        <p:blipFill>
          <a:blip r:embed="rId2"/>
          <a:stretch>
            <a:fillRect/>
          </a:stretch>
        </p:blipFill>
        <p:spPr>
          <a:xfrm>
            <a:off x="7534275" y="1981994"/>
            <a:ext cx="3524250" cy="3619500"/>
          </a:xfrm>
          <a:prstGeom prst="rect">
            <a:avLst/>
          </a:prstGeom>
        </p:spPr>
      </p:pic>
      <p:sp>
        <p:nvSpPr>
          <p:cNvPr id="6" name="TextBox 5">
            <a:extLst>
              <a:ext uri="{FF2B5EF4-FFF2-40B4-BE49-F238E27FC236}">
                <a16:creationId xmlns:a16="http://schemas.microsoft.com/office/drawing/2014/main" id="{62F32E1C-A043-8B81-539E-EBDADC0DC5C3}"/>
              </a:ext>
            </a:extLst>
          </p:cNvPr>
          <p:cNvSpPr txBox="1"/>
          <p:nvPr/>
        </p:nvSpPr>
        <p:spPr>
          <a:xfrm>
            <a:off x="973666" y="1979083"/>
            <a:ext cx="6147858"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Roboto Flex Light"/>
                <a:cs typeface="Segoe UI"/>
              </a:rPr>
              <a:t>Scan the QR code to take our </a:t>
            </a:r>
            <a:r>
              <a:rPr lang="en-US" sz="2400" b="1" dirty="0">
                <a:latin typeface="Roboto Flex Light"/>
                <a:cs typeface="Segoe UI"/>
              </a:rPr>
              <a:t>2–3 minute survey</a:t>
            </a:r>
            <a:br>
              <a:rPr lang="en-US" sz="2400" b="1" dirty="0">
                <a:latin typeface="Roboto Flex Light"/>
                <a:cs typeface="Segoe UI"/>
              </a:rPr>
            </a:br>
            <a:r>
              <a:rPr lang="en-US" sz="2400" b="1" dirty="0">
                <a:latin typeface="Roboto Flex Light"/>
                <a:cs typeface="Segoe UI"/>
              </a:rPr>
              <a:t> </a:t>
            </a:r>
            <a:endParaRPr lang="en-US" sz="2400" dirty="0">
              <a:latin typeface="Roboto Flex Light"/>
              <a:cs typeface="Segoe UI"/>
            </a:endParaRPr>
          </a:p>
          <a:p>
            <a:r>
              <a:rPr lang="en-US" sz="2400" b="1" dirty="0">
                <a:latin typeface="Roboto Flex Light"/>
                <a:cs typeface="Segoe UI"/>
              </a:rPr>
              <a:t>Your input helps us:</a:t>
            </a:r>
            <a:endParaRPr lang="en-US" sz="2400" dirty="0">
              <a:latin typeface="Roboto Flex Light"/>
            </a:endParaRPr>
          </a:p>
          <a:p>
            <a:pPr marL="458788" indent="-227013">
              <a:buFont typeface="Arial"/>
              <a:buChar char="•"/>
            </a:pPr>
            <a:r>
              <a:rPr lang="en-US" sz="2400" dirty="0">
                <a:latin typeface="Roboto Flex Light"/>
                <a:cs typeface="Segoe UI"/>
              </a:rPr>
              <a:t>Improve future CHCF events</a:t>
            </a:r>
            <a:endParaRPr lang="en-US" sz="2400" dirty="0">
              <a:latin typeface="Roboto Flex Light"/>
            </a:endParaRPr>
          </a:p>
          <a:p>
            <a:pPr marL="458788" indent="-227013">
              <a:buFont typeface="Arial"/>
              <a:buChar char="•"/>
            </a:pPr>
            <a:r>
              <a:rPr lang="en-US" sz="2400" dirty="0">
                <a:latin typeface="Roboto Flex Light"/>
                <a:cs typeface="Segoe UI"/>
              </a:rPr>
              <a:t>Shape topics that matter most to you</a:t>
            </a:r>
            <a:endParaRPr lang="en-US" sz="2400" dirty="0">
              <a:latin typeface="Roboto Flex Light"/>
            </a:endParaRPr>
          </a:p>
          <a:p>
            <a:pPr marL="458788" indent="-227013">
              <a:buFont typeface="Arial"/>
              <a:buChar char="•"/>
            </a:pPr>
            <a:r>
              <a:rPr lang="en-US" sz="2400" dirty="0">
                <a:latin typeface="Roboto Flex Light"/>
                <a:cs typeface="Segoe UI"/>
              </a:rPr>
              <a:t>Better support your work and region</a:t>
            </a:r>
            <a:endParaRPr lang="en-US" sz="2400" dirty="0">
              <a:latin typeface="Roboto Flex Light"/>
            </a:endParaRPr>
          </a:p>
          <a:p>
            <a:endParaRPr lang="en-US" sz="2400" b="1" dirty="0">
              <a:latin typeface="Roboto Flex Light"/>
              <a:cs typeface="Segoe UI"/>
            </a:endParaRPr>
          </a:p>
          <a:p>
            <a:r>
              <a:rPr lang="en-US" sz="2400" b="1" dirty="0">
                <a:latin typeface="Roboto Flex Light"/>
                <a:cs typeface="Segoe UI"/>
              </a:rPr>
              <a:t>Thank you for being part of today’s conversation.</a:t>
            </a:r>
            <a:endParaRPr lang="en-US" sz="2400" dirty="0">
              <a:latin typeface="Roboto Flex Light"/>
            </a:endParaRPr>
          </a:p>
        </p:txBody>
      </p:sp>
    </p:spTree>
    <p:extLst>
      <p:ext uri="{BB962C8B-B14F-4D97-AF65-F5344CB8AC3E}">
        <p14:creationId xmlns:p14="http://schemas.microsoft.com/office/powerpoint/2010/main" val="3026765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B88FA43-8351-97E7-F92A-29541FCB9B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78EB60-A5A9-BA8A-4F33-16B737A6BB42}"/>
              </a:ext>
            </a:extLst>
          </p:cNvPr>
          <p:cNvSpPr>
            <a:spLocks noGrp="1"/>
          </p:cNvSpPr>
          <p:nvPr>
            <p:ph type="ctrTitle"/>
          </p:nvPr>
        </p:nvSpPr>
        <p:spPr>
          <a:xfrm>
            <a:off x="955878" y="1677571"/>
            <a:ext cx="9144000" cy="2387600"/>
          </a:xfrm>
        </p:spPr>
        <p:txBody>
          <a:bodyPr anchor="b">
            <a:normAutofit/>
          </a:bodyPr>
          <a:lstStyle/>
          <a:p>
            <a:r>
              <a:rPr lang="en-US" dirty="0">
                <a:latin typeface="Roboto Flex ExtraBold"/>
              </a:rPr>
              <a:t>Shasta and Lassen Counties: </a:t>
            </a:r>
            <a:br>
              <a:rPr lang="en-US" dirty="0">
                <a:latin typeface="Roboto Flex ExtraBold"/>
              </a:rPr>
            </a:br>
            <a:r>
              <a:rPr lang="en-US" sz="2800" dirty="0">
                <a:latin typeface="Roboto Flex ExtraBold"/>
              </a:rPr>
              <a:t>Facing Dire Health Care Access Challenges with Creativity and Resilience</a:t>
            </a:r>
            <a:endParaRPr lang="en-US" dirty="0"/>
          </a:p>
        </p:txBody>
      </p:sp>
      <p:sp>
        <p:nvSpPr>
          <p:cNvPr id="11" name="Subtitle 10">
            <a:extLst>
              <a:ext uri="{FF2B5EF4-FFF2-40B4-BE49-F238E27FC236}">
                <a16:creationId xmlns:a16="http://schemas.microsoft.com/office/drawing/2014/main" id="{09BE7884-3B42-96DE-9DC3-A939C7B22755}"/>
              </a:ext>
            </a:extLst>
          </p:cNvPr>
          <p:cNvSpPr>
            <a:spLocks noGrp="1"/>
          </p:cNvSpPr>
          <p:nvPr>
            <p:ph type="subTitle" idx="1"/>
          </p:nvPr>
        </p:nvSpPr>
        <p:spPr>
          <a:xfrm>
            <a:off x="955878" y="4610860"/>
            <a:ext cx="9144000" cy="1655762"/>
          </a:xfrm>
        </p:spPr>
        <p:txBody>
          <a:bodyPr vert="horz" lIns="91440" tIns="45720" rIns="91440" bIns="45720" rtlCol="0" anchor="t">
            <a:normAutofit/>
          </a:bodyPr>
          <a:lstStyle/>
          <a:p>
            <a:r>
              <a:rPr lang="en-US" dirty="0">
                <a:latin typeface="Roboto Flex Medium"/>
              </a:rPr>
              <a:t>Jill Yegian, PhD</a:t>
            </a:r>
          </a:p>
          <a:p>
            <a:r>
              <a:rPr lang="en-US" dirty="0">
                <a:latin typeface="Roboto Flex Medium"/>
              </a:rPr>
              <a:t>Yegian Health Insights</a:t>
            </a:r>
          </a:p>
          <a:p>
            <a:r>
              <a:rPr lang="en-US" dirty="0">
                <a:latin typeface="Roboto Flex Medium"/>
              </a:rPr>
              <a:t>April 2, 2026</a:t>
            </a:r>
          </a:p>
        </p:txBody>
      </p:sp>
    </p:spTree>
    <p:extLst>
      <p:ext uri="{BB962C8B-B14F-4D97-AF65-F5344CB8AC3E}">
        <p14:creationId xmlns:p14="http://schemas.microsoft.com/office/powerpoint/2010/main" val="4262553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3CF00F-82D0-0DBA-75D5-1D01B4526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426F84B-861F-127B-613A-8F8C6F26C810}"/>
              </a:ext>
            </a:extLst>
          </p:cNvPr>
          <p:cNvSpPr>
            <a:spLocks noGrp="1"/>
          </p:cNvSpPr>
          <p:nvPr>
            <p:ph type="title"/>
          </p:nvPr>
        </p:nvSpPr>
        <p:spPr>
          <a:xfrm>
            <a:off x="627628" y="527375"/>
            <a:ext cx="10936744" cy="616688"/>
          </a:xfrm>
        </p:spPr>
        <p:txBody>
          <a:bodyPr anchor="t">
            <a:normAutofit/>
          </a:bodyPr>
          <a:lstStyle/>
          <a:p>
            <a:r>
              <a:rPr lang="en-US" dirty="0"/>
              <a:t>Agenda</a:t>
            </a:r>
          </a:p>
        </p:txBody>
      </p:sp>
      <p:graphicFrame>
        <p:nvGraphicFramePr>
          <p:cNvPr id="5" name="Content Placeholder 4">
            <a:extLst>
              <a:ext uri="{FF2B5EF4-FFF2-40B4-BE49-F238E27FC236}">
                <a16:creationId xmlns:a16="http://schemas.microsoft.com/office/drawing/2014/main" id="{90F4349B-F8BE-91CA-4D56-40BBD64C20A8}"/>
              </a:ext>
            </a:extLst>
          </p:cNvPr>
          <p:cNvGraphicFramePr>
            <a:graphicFrameLocks noGrp="1"/>
          </p:cNvGraphicFramePr>
          <p:nvPr>
            <p:ph idx="1"/>
            <p:extLst>
              <p:ext uri="{D42A27DB-BD31-4B8C-83A1-F6EECF244321}">
                <p14:modId xmlns:p14="http://schemas.microsoft.com/office/powerpoint/2010/main" val="3335176167"/>
              </p:ext>
              <p:ext uri="{E7BDC344-281C-4309-B0C6-D0EE65EED2A8}">
                <p202:designPr xmlns:p202="http://schemas.microsoft.com/office/powerpoint/2020/02/main">
                  <p202:designTagLst>
                    <p202:designTag name="ARCH:1:CLS" val="StackedSequentialRowTable"/>
                  </p202:designTagLst>
                </p202:designPr>
              </p:ext>
            </p:extLst>
          </p:nvPr>
        </p:nvGraphicFramePr>
        <p:xfrm>
          <a:off x="1092915" y="1362010"/>
          <a:ext cx="9984501" cy="4445128"/>
        </p:xfrm>
        <a:graphic>
          <a:graphicData uri="http://schemas.openxmlformats.org/drawingml/2006/table">
            <a:tbl>
              <a:tblPr bandRow="1">
                <a:noFill/>
                <a:tableStyleId>{5C22544A-7EE6-4342-B048-85BDC9FD1C3A}</a:tableStyleId>
              </a:tblPr>
              <a:tblGrid>
                <a:gridCol w="1264205">
                  <a:extLst>
                    <a:ext uri="{9D8B030D-6E8A-4147-A177-3AD203B41FA5}">
                      <a16:colId xmlns:a16="http://schemas.microsoft.com/office/drawing/2014/main" val="2035320738"/>
                    </a:ext>
                  </a:extLst>
                </a:gridCol>
                <a:gridCol w="8720296">
                  <a:extLst>
                    <a:ext uri="{9D8B030D-6E8A-4147-A177-3AD203B41FA5}">
                      <a16:colId xmlns:a16="http://schemas.microsoft.com/office/drawing/2014/main" val="2987537282"/>
                    </a:ext>
                  </a:extLst>
                </a:gridCol>
              </a:tblGrid>
              <a:tr h="823532">
                <a:tc>
                  <a:txBody>
                    <a:bodyPr/>
                    <a:lstStyle/>
                    <a:p>
                      <a:pPr>
                        <a:buNone/>
                      </a:pPr>
                      <a:r>
                        <a:rPr lang="en-US" sz="3300" b="1" cap="none" spc="0" dirty="0">
                          <a:solidFill>
                            <a:srgbClr val="C9502B"/>
                          </a:solidFill>
                          <a:latin typeface="Roboto Flex Medium" panose="02000000000000000000"/>
                          <a:ea typeface="Roboto Flex SemiBold" panose="02000000000000000000" pitchFamily="2" charset="0"/>
                        </a:rPr>
                        <a:t>01</a:t>
                      </a:r>
                    </a:p>
                  </a:txBody>
                  <a:tcPr marL="141446" marR="141446" marT="141446" marB="141446" anchor="ctr">
                    <a:lnL w="12700" cmpd="sng">
                      <a:noFill/>
                      <a:prstDash val="solid"/>
                    </a:lnL>
                    <a:lnR w="12700" cmpd="sng">
                      <a:noFill/>
                      <a:prstDash val="solid"/>
                    </a:lnR>
                    <a:lnT w="6350" cap="flat" cmpd="sng" algn="ctr">
                      <a:noFill/>
                      <a:prstDash val="solid"/>
                    </a:lnT>
                    <a:lnB w="6350" cap="flat" cmpd="sng" algn="ctr">
                      <a:solidFill>
                        <a:schemeClr val="tx1"/>
                      </a:solidFill>
                      <a:prstDash val="solid"/>
                    </a:lnB>
                    <a:noFill/>
                  </a:tcPr>
                </a:tc>
                <a:tc>
                  <a:txBody>
                    <a:bodyPr/>
                    <a:lstStyle/>
                    <a:p>
                      <a:pPr marL="0" indent="0" algn="l">
                        <a:buNone/>
                      </a:pPr>
                      <a:r>
                        <a:rPr lang="en-US" sz="2100" b="0" cap="none" spc="0" dirty="0">
                          <a:solidFill>
                            <a:schemeClr val="tx1"/>
                          </a:solidFill>
                          <a:latin typeface="Roboto Flex Medium" panose="02000000000000000000"/>
                          <a:ea typeface="Roboto Flex Medium" panose="02000000000000000000" pitchFamily="2" charset="0"/>
                        </a:rPr>
                        <a:t>Welcome and Project Overview — Sandra Hernández, MD </a:t>
                      </a:r>
                    </a:p>
                  </a:txBody>
                  <a:tcPr marL="141446" marR="141446" marT="141446" marB="141446" anchor="ctr">
                    <a:lnL w="12700" cmpd="sng">
                      <a:noFill/>
                      <a:prstDash val="solid"/>
                    </a:lnL>
                    <a:lnR w="12700" cmpd="sng">
                      <a:noFill/>
                      <a:prstDash val="solid"/>
                    </a:lnR>
                    <a:lnT w="6350" cap="flat" cmpd="sng" algn="ctr">
                      <a:noFill/>
                      <a:prstDash val="solid"/>
                    </a:lnT>
                    <a:lnB w="6350" cap="flat" cmpd="sng" algn="ctr">
                      <a:solidFill>
                        <a:schemeClr val="tx1"/>
                      </a:solidFill>
                      <a:prstDash val="solid"/>
                    </a:lnB>
                    <a:noFill/>
                  </a:tcPr>
                </a:tc>
                <a:extLst>
                  <a:ext uri="{0D108BD9-81ED-4DB2-BD59-A6C34878D82A}">
                    <a16:rowId xmlns:a16="http://schemas.microsoft.com/office/drawing/2014/main" val="1123727458"/>
                  </a:ext>
                </a:extLst>
              </a:tr>
              <a:tr h="823532">
                <a:tc>
                  <a:txBody>
                    <a:bodyPr/>
                    <a:lstStyle/>
                    <a:p>
                      <a:pPr>
                        <a:buNone/>
                      </a:pPr>
                      <a:r>
                        <a:rPr lang="en-US" sz="3300" b="1" cap="none" spc="0" dirty="0">
                          <a:solidFill>
                            <a:srgbClr val="C9502B"/>
                          </a:solidFill>
                          <a:latin typeface="Roboto Flex Medium" panose="02000000000000000000"/>
                          <a:ea typeface="Roboto Flex SemiBold" panose="02000000000000000000" pitchFamily="2" charset="0"/>
                        </a:rPr>
                        <a:t>02</a:t>
                      </a:r>
                    </a:p>
                  </a:txBody>
                  <a:tcPr marL="141446" marR="141446" marT="141446" marB="141446"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lgn="l">
                        <a:buNone/>
                      </a:pPr>
                      <a:r>
                        <a:rPr lang="en-US" sz="2100" b="0" cap="none" spc="0" dirty="0">
                          <a:solidFill>
                            <a:schemeClr val="tx1"/>
                          </a:solidFill>
                          <a:latin typeface="Roboto Flex Medium" panose="02000000000000000000"/>
                          <a:ea typeface="Roboto Flex Medium" panose="02000000000000000000" pitchFamily="2" charset="0"/>
                        </a:rPr>
                        <a:t>Summary of Study Findings — Jill Yegian, PhD</a:t>
                      </a:r>
                    </a:p>
                  </a:txBody>
                  <a:tcPr marL="141446" marR="141446" marT="141446" marB="141446"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extLst>
                  <a:ext uri="{0D108BD9-81ED-4DB2-BD59-A6C34878D82A}">
                    <a16:rowId xmlns:a16="http://schemas.microsoft.com/office/drawing/2014/main" val="533812090"/>
                  </a:ext>
                </a:extLst>
              </a:tr>
              <a:tr h="823532">
                <a:tc>
                  <a:txBody>
                    <a:bodyPr/>
                    <a:lstStyle/>
                    <a:p>
                      <a:pPr>
                        <a:buNone/>
                      </a:pPr>
                      <a:r>
                        <a:rPr lang="en-US" sz="3300" b="1" cap="none" spc="0" dirty="0">
                          <a:solidFill>
                            <a:srgbClr val="C9502B"/>
                          </a:solidFill>
                          <a:latin typeface="Roboto Flex Medium" panose="02000000000000000000"/>
                          <a:ea typeface="Roboto Flex SemiBold" panose="02000000000000000000" pitchFamily="2" charset="0"/>
                        </a:rPr>
                        <a:t>03</a:t>
                      </a:r>
                    </a:p>
                  </a:txBody>
                  <a:tcPr marL="141446" marR="141446" marT="141446" marB="141446"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lgn="l">
                        <a:buNone/>
                      </a:pPr>
                      <a:r>
                        <a:rPr lang="en-US" sz="2100" b="0" cap="none" spc="0" dirty="0">
                          <a:solidFill>
                            <a:schemeClr val="tx1"/>
                          </a:solidFill>
                          <a:latin typeface="Roboto Flex Medium" panose="02000000000000000000"/>
                          <a:ea typeface="Roboto Flex Medium" panose="02000000000000000000" pitchFamily="2" charset="0"/>
                        </a:rPr>
                        <a:t>Panel Discussion with Regional Experts</a:t>
                      </a:r>
                    </a:p>
                    <a:p>
                      <a:pPr marL="344488" lvl="0" indent="-171450">
                        <a:buFont typeface="Arial" panose="020B0604020202020204" pitchFamily="34" charset="0"/>
                        <a:buChar char="•"/>
                      </a:pPr>
                      <a:r>
                        <a:rPr lang="en-US" sz="1800" kern="1200" dirty="0">
                          <a:solidFill>
                            <a:schemeClr val="dk1"/>
                          </a:solidFill>
                          <a:effectLst/>
                          <a:latin typeface="Roboto Flex Medium" panose="02000000000000000000"/>
                          <a:ea typeface="+mn-ea"/>
                          <a:cs typeface="+mn-cs"/>
                        </a:rPr>
                        <a:t>Wendi Davis, MHA, COO, Partnership Health Plan </a:t>
                      </a:r>
                    </a:p>
                    <a:p>
                      <a:pPr marL="344488" lvl="0" indent="-171450">
                        <a:buFont typeface="Arial" panose="020B0604020202020204" pitchFamily="34" charset="0"/>
                        <a:buChar char="•"/>
                      </a:pPr>
                      <a:r>
                        <a:rPr lang="en-US" sz="1800" kern="1200" dirty="0">
                          <a:solidFill>
                            <a:schemeClr val="dk1"/>
                          </a:solidFill>
                          <a:effectLst/>
                          <a:latin typeface="Roboto Flex Medium" panose="02000000000000000000"/>
                          <a:ea typeface="+mn-ea"/>
                          <a:cs typeface="+mn-cs"/>
                        </a:rPr>
                        <a:t>Shannon Gerig, RN, CEO, Mountain Valleys Health Centers</a:t>
                      </a:r>
                    </a:p>
                    <a:p>
                      <a:pPr marL="344488" lvl="0" indent="-171450">
                        <a:buFont typeface="Arial" panose="020B0604020202020204" pitchFamily="34" charset="0"/>
                        <a:buChar char="•"/>
                      </a:pPr>
                      <a:r>
                        <a:rPr lang="en-US" sz="1800" kern="1200" dirty="0">
                          <a:solidFill>
                            <a:schemeClr val="dk1"/>
                          </a:solidFill>
                          <a:effectLst/>
                          <a:latin typeface="Roboto Flex Medium" panose="02000000000000000000"/>
                          <a:ea typeface="+mn-ea"/>
                          <a:cs typeface="+mn-cs"/>
                        </a:rPr>
                        <a:t>G. Todd Smith, President, Mercy Medical Center Redding</a:t>
                      </a:r>
                    </a:p>
                    <a:p>
                      <a:pPr marL="344488" lvl="0" indent="-171450">
                        <a:buFont typeface="Arial" panose="020B0604020202020204" pitchFamily="34" charset="0"/>
                        <a:buChar char="•"/>
                      </a:pPr>
                      <a:r>
                        <a:rPr lang="en-US" sz="1800" kern="1200" dirty="0">
                          <a:solidFill>
                            <a:schemeClr val="dk1"/>
                          </a:solidFill>
                          <a:effectLst/>
                          <a:latin typeface="Roboto Flex Medium" panose="02000000000000000000"/>
                          <a:ea typeface="+mn-ea"/>
                          <a:cs typeface="+mn-cs"/>
                        </a:rPr>
                        <a:t>J. Brandon Thornock, MBA, MHA, CEO, Shasta Community Health Center</a:t>
                      </a:r>
                    </a:p>
                    <a:p>
                      <a:pPr marL="344488" lvl="0" indent="-171450" algn="l" defTabSz="914400" rtl="0" eaLnBrk="1" latinLnBrk="0" hangingPunct="1">
                        <a:buFont typeface="Arial" panose="020B0604020202020204" pitchFamily="34" charset="0"/>
                        <a:buChar char="•"/>
                      </a:pPr>
                      <a:r>
                        <a:rPr lang="en-US" sz="1800" kern="1200" dirty="0">
                          <a:solidFill>
                            <a:schemeClr val="dk1"/>
                          </a:solidFill>
                          <a:effectLst/>
                          <a:latin typeface="Roboto Flex Medium" panose="02000000000000000000"/>
                          <a:ea typeface="+mn-ea"/>
                          <a:cs typeface="+mn-cs"/>
                        </a:rPr>
                        <a:t>Kristof Stremikis, MPP, MPH, Director, Market Analysis &amp; Insight, CHCF</a:t>
                      </a:r>
                    </a:p>
                  </a:txBody>
                  <a:tcPr marL="141446" marR="141446" marT="141446" marB="141446"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extLst>
                  <a:ext uri="{0D108BD9-81ED-4DB2-BD59-A6C34878D82A}">
                    <a16:rowId xmlns:a16="http://schemas.microsoft.com/office/drawing/2014/main" val="511120315"/>
                  </a:ext>
                </a:extLst>
              </a:tr>
              <a:tr h="823532">
                <a:tc>
                  <a:txBody>
                    <a:bodyPr/>
                    <a:lstStyle/>
                    <a:p>
                      <a:pPr>
                        <a:buNone/>
                      </a:pPr>
                      <a:r>
                        <a:rPr lang="en-US" sz="3300" b="1" cap="none" spc="0" dirty="0">
                          <a:solidFill>
                            <a:srgbClr val="C9502B"/>
                          </a:solidFill>
                          <a:latin typeface="Roboto Flex Medium" panose="02000000000000000000"/>
                          <a:ea typeface="Roboto Flex SemiBold" panose="02000000000000000000" pitchFamily="2" charset="0"/>
                        </a:rPr>
                        <a:t>04</a:t>
                      </a:r>
                    </a:p>
                  </a:txBody>
                  <a:tcPr marL="141446" marR="141446" marT="141446" marB="141446"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lgn="l">
                        <a:buNone/>
                      </a:pPr>
                      <a:r>
                        <a:rPr lang="en-US" sz="2100" b="0" cap="none" spc="0" dirty="0">
                          <a:solidFill>
                            <a:schemeClr val="tx1"/>
                          </a:solidFill>
                          <a:latin typeface="Roboto Flex Medium" panose="02000000000000000000"/>
                          <a:ea typeface="Roboto Flex Medium" panose="02000000000000000000" pitchFamily="2" charset="0"/>
                        </a:rPr>
                        <a:t>Audience Q&amp;A</a:t>
                      </a:r>
                      <a:endParaRPr lang="en-US" sz="2100" b="0" strike="sngStrike" cap="none" spc="0" dirty="0">
                        <a:solidFill>
                          <a:schemeClr val="tx1"/>
                        </a:solidFill>
                        <a:latin typeface="Roboto Flex Medium" panose="02000000000000000000"/>
                        <a:ea typeface="Roboto Flex Medium" panose="02000000000000000000" pitchFamily="2" charset="0"/>
                      </a:endParaRPr>
                    </a:p>
                  </a:txBody>
                  <a:tcPr marL="141446" marR="141446" marT="141446" marB="141446"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extLst>
                  <a:ext uri="{0D108BD9-81ED-4DB2-BD59-A6C34878D82A}">
                    <a16:rowId xmlns:a16="http://schemas.microsoft.com/office/drawing/2014/main" val="1895694290"/>
                  </a:ext>
                </a:extLst>
              </a:tr>
            </a:tbl>
          </a:graphicData>
        </a:graphic>
      </p:graphicFrame>
      <p:sp>
        <p:nvSpPr>
          <p:cNvPr id="3" name="Slide Number Placeholder 2">
            <a:extLst>
              <a:ext uri="{FF2B5EF4-FFF2-40B4-BE49-F238E27FC236}">
                <a16:creationId xmlns:a16="http://schemas.microsoft.com/office/drawing/2014/main" id="{1C7D11E8-5600-6F97-41F9-647CC30F6842}"/>
              </a:ext>
            </a:extLst>
          </p:cNvPr>
          <p:cNvSpPr>
            <a:spLocks noGrp="1"/>
          </p:cNvSpPr>
          <p:nvPr>
            <p:ph type="sldNum" sz="quarter" idx="4294967295"/>
          </p:nvPr>
        </p:nvSpPr>
        <p:spPr>
          <a:xfrm>
            <a:off x="8754851" y="6330625"/>
            <a:ext cx="2743200" cy="365125"/>
          </a:xfrm>
        </p:spPr>
        <p:txBody>
          <a:bodyPr/>
          <a:lstStyle/>
          <a:p>
            <a:fld id="{9D83D212-53E4-4D3F-ABC5-01501A23D377}" type="slidenum">
              <a:rPr lang="en-US" smtClean="0"/>
              <a:t>3</a:t>
            </a:fld>
            <a:endParaRPr lang="en-US" dirty="0"/>
          </a:p>
        </p:txBody>
      </p:sp>
    </p:spTree>
    <p:extLst>
      <p:ext uri="{BB962C8B-B14F-4D97-AF65-F5344CB8AC3E}">
        <p14:creationId xmlns:p14="http://schemas.microsoft.com/office/powerpoint/2010/main" val="3544489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69463A-9DCE-47C6-825B-06F6A44B2865}"/>
              </a:ext>
            </a:extLst>
          </p:cNvPr>
          <p:cNvSpPr/>
          <p:nvPr/>
        </p:nvSpPr>
        <p:spPr>
          <a:xfrm>
            <a:off x="285750" y="1131306"/>
            <a:ext cx="11499849" cy="5114725"/>
          </a:xfrm>
          <a:prstGeom prst="rect">
            <a:avLst/>
          </a:prstGeom>
          <a:no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9BF0E0BF-3A93-4906-9D6D-0DD0A2CBC73A}"/>
              </a:ext>
            </a:extLst>
          </p:cNvPr>
          <p:cNvSpPr txBox="1"/>
          <p:nvPr/>
        </p:nvSpPr>
        <p:spPr>
          <a:xfrm>
            <a:off x="1406526" y="2993798"/>
            <a:ext cx="4821215" cy="615553"/>
          </a:xfrm>
          <a:prstGeom prst="rect">
            <a:avLst/>
          </a:prstGeom>
          <a:noFill/>
        </p:spPr>
        <p:txBody>
          <a:bodyPr wrap="square" lIns="91440" tIns="45720" rIns="91440" bIns="45720" rtlCol="0" anchor="t">
            <a:spAutoFit/>
          </a:bodyPr>
          <a:lstStyle/>
          <a:p>
            <a:pPr algn="ctr"/>
            <a:r>
              <a:rPr lang="en-US" sz="2000" b="1" dirty="0">
                <a:latin typeface="Roboto Flex Medium" panose="02000000000000000000"/>
              </a:rPr>
              <a:t>Jill Yegian, PhD</a:t>
            </a:r>
          </a:p>
          <a:p>
            <a:pPr algn="ctr"/>
            <a:r>
              <a:rPr lang="en-US" sz="1400" dirty="0">
                <a:latin typeface="Roboto Flex Medium" panose="02000000000000000000"/>
              </a:rPr>
              <a:t>Project Director and Regional Lead, Yegian Health Insights</a:t>
            </a:r>
          </a:p>
        </p:txBody>
      </p:sp>
      <p:sp>
        <p:nvSpPr>
          <p:cNvPr id="3" name="TextBox 2">
            <a:extLst>
              <a:ext uri="{FF2B5EF4-FFF2-40B4-BE49-F238E27FC236}">
                <a16:creationId xmlns:a16="http://schemas.microsoft.com/office/drawing/2014/main" id="{A6DBF38D-6FE9-AF5E-21EF-2F3B04EED9D9}"/>
              </a:ext>
            </a:extLst>
          </p:cNvPr>
          <p:cNvSpPr txBox="1"/>
          <p:nvPr/>
        </p:nvSpPr>
        <p:spPr>
          <a:xfrm>
            <a:off x="6043711" y="2993797"/>
            <a:ext cx="3540370" cy="615553"/>
          </a:xfrm>
          <a:prstGeom prst="rect">
            <a:avLst/>
          </a:prstGeom>
          <a:noFill/>
        </p:spPr>
        <p:txBody>
          <a:bodyPr wrap="square" lIns="91440" tIns="45720" rIns="91440" bIns="45720" rtlCol="0" anchor="t">
            <a:spAutoFit/>
          </a:bodyPr>
          <a:lstStyle/>
          <a:p>
            <a:pPr algn="ctr"/>
            <a:r>
              <a:rPr lang="en-US" sz="2000" b="1" dirty="0">
                <a:latin typeface="Roboto Flex Medium" panose="02000000000000000000"/>
              </a:rPr>
              <a:t>Wendi Davis, MHA</a:t>
            </a:r>
          </a:p>
          <a:p>
            <a:pPr algn="ctr"/>
            <a:r>
              <a:rPr lang="en-US" sz="1400" dirty="0">
                <a:latin typeface="Roboto Flex Medium" panose="02000000000000000000"/>
              </a:rPr>
              <a:t>COO, Partnership Health Plan </a:t>
            </a:r>
          </a:p>
        </p:txBody>
      </p:sp>
      <p:sp>
        <p:nvSpPr>
          <p:cNvPr id="6" name="TextBox 5">
            <a:extLst>
              <a:ext uri="{FF2B5EF4-FFF2-40B4-BE49-F238E27FC236}">
                <a16:creationId xmlns:a16="http://schemas.microsoft.com/office/drawing/2014/main" id="{F741AA9F-02D6-8758-0F50-3E8136E3E28E}"/>
              </a:ext>
            </a:extLst>
          </p:cNvPr>
          <p:cNvSpPr txBox="1"/>
          <p:nvPr/>
        </p:nvSpPr>
        <p:spPr>
          <a:xfrm>
            <a:off x="7382564" y="5595278"/>
            <a:ext cx="4403035" cy="615553"/>
          </a:xfrm>
          <a:prstGeom prst="rect">
            <a:avLst/>
          </a:prstGeom>
          <a:noFill/>
        </p:spPr>
        <p:txBody>
          <a:bodyPr wrap="square" rtlCol="0">
            <a:spAutoFit/>
          </a:bodyPr>
          <a:lstStyle/>
          <a:p>
            <a:pPr lvl="0" algn="ctr"/>
            <a:r>
              <a:rPr lang="en-US" sz="2000" b="1" dirty="0">
                <a:latin typeface="Roboto Flex Medium" panose="02000000000000000000"/>
              </a:rPr>
              <a:t>J. Brandon Thornock, MBA, MHA</a:t>
            </a:r>
          </a:p>
          <a:p>
            <a:pPr lvl="0" algn="ctr"/>
            <a:r>
              <a:rPr lang="en-US" sz="1400" dirty="0">
                <a:latin typeface="Roboto Flex Medium" panose="02000000000000000000"/>
              </a:rPr>
              <a:t>CEO, Shasta Community Health Center</a:t>
            </a:r>
          </a:p>
        </p:txBody>
      </p:sp>
      <p:sp>
        <p:nvSpPr>
          <p:cNvPr id="8" name="TextBox 7">
            <a:extLst>
              <a:ext uri="{FF2B5EF4-FFF2-40B4-BE49-F238E27FC236}">
                <a16:creationId xmlns:a16="http://schemas.microsoft.com/office/drawing/2014/main" id="{7DDEB897-5EF6-76F3-E9E9-C4C54257A357}"/>
              </a:ext>
            </a:extLst>
          </p:cNvPr>
          <p:cNvSpPr txBox="1"/>
          <p:nvPr/>
        </p:nvSpPr>
        <p:spPr>
          <a:xfrm>
            <a:off x="3896256" y="5589467"/>
            <a:ext cx="3592078" cy="615553"/>
          </a:xfrm>
          <a:prstGeom prst="rect">
            <a:avLst/>
          </a:prstGeom>
          <a:noFill/>
        </p:spPr>
        <p:txBody>
          <a:bodyPr wrap="square" lIns="91440" tIns="45720" rIns="91440" bIns="45720" rtlCol="0" anchor="t">
            <a:spAutoFit/>
          </a:bodyPr>
          <a:lstStyle/>
          <a:p>
            <a:pPr lvl="0" algn="ctr"/>
            <a:r>
              <a:rPr lang="en-US" sz="2000" b="1" dirty="0">
                <a:latin typeface="Roboto Flex Medium" panose="02000000000000000000"/>
              </a:rPr>
              <a:t>G. Todd Smith, MBA</a:t>
            </a:r>
          </a:p>
          <a:p>
            <a:pPr lvl="0" algn="ctr"/>
            <a:r>
              <a:rPr lang="en-US" sz="1400" dirty="0">
                <a:latin typeface="Roboto Flex Medium" panose="02000000000000000000"/>
              </a:rPr>
              <a:t>President, Mercy Medical Center Redding</a:t>
            </a:r>
          </a:p>
        </p:txBody>
      </p:sp>
      <p:sp>
        <p:nvSpPr>
          <p:cNvPr id="9" name="TextBox 8">
            <a:extLst>
              <a:ext uri="{FF2B5EF4-FFF2-40B4-BE49-F238E27FC236}">
                <a16:creationId xmlns:a16="http://schemas.microsoft.com/office/drawing/2014/main" id="{00ADC425-45EF-75CE-9D2F-1221F3E09D25}"/>
              </a:ext>
            </a:extLst>
          </p:cNvPr>
          <p:cNvSpPr txBox="1"/>
          <p:nvPr/>
        </p:nvSpPr>
        <p:spPr>
          <a:xfrm>
            <a:off x="636983" y="5592378"/>
            <a:ext cx="3255559" cy="615553"/>
          </a:xfrm>
          <a:prstGeom prst="rect">
            <a:avLst/>
          </a:prstGeom>
          <a:noFill/>
        </p:spPr>
        <p:txBody>
          <a:bodyPr wrap="square" rtlCol="0">
            <a:spAutoFit/>
          </a:bodyPr>
          <a:lstStyle/>
          <a:p>
            <a:pPr lvl="0" algn="ctr"/>
            <a:r>
              <a:rPr lang="en-US" sz="2000" b="1" dirty="0">
                <a:latin typeface="Roboto Flex Medium" panose="02000000000000000000"/>
              </a:rPr>
              <a:t>Shannon Gerig, RN</a:t>
            </a:r>
          </a:p>
          <a:p>
            <a:pPr lvl="0" algn="ctr"/>
            <a:r>
              <a:rPr lang="en-US" sz="1400" dirty="0">
                <a:latin typeface="Roboto Flex Medium" panose="02000000000000000000"/>
              </a:rPr>
              <a:t>CEO, Mountain Valleys Health Centers</a:t>
            </a:r>
          </a:p>
        </p:txBody>
      </p:sp>
      <p:sp>
        <p:nvSpPr>
          <p:cNvPr id="12" name="Title 3">
            <a:extLst>
              <a:ext uri="{FF2B5EF4-FFF2-40B4-BE49-F238E27FC236}">
                <a16:creationId xmlns:a16="http://schemas.microsoft.com/office/drawing/2014/main" id="{9D64BD82-E8DF-2588-7815-95E4623F63F9}"/>
              </a:ext>
            </a:extLst>
          </p:cNvPr>
          <p:cNvSpPr txBox="1">
            <a:spLocks/>
          </p:cNvSpPr>
          <p:nvPr/>
        </p:nvSpPr>
        <p:spPr>
          <a:xfrm>
            <a:off x="604656" y="503504"/>
            <a:ext cx="10515600" cy="6278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22537C"/>
                </a:solidFill>
                <a:latin typeface="Roboto Flex ExtraBold" panose="02000000000000000000" pitchFamily="2" charset="0"/>
                <a:ea typeface="Roboto Flex ExtraBold" panose="02000000000000000000" pitchFamily="2" charset="0"/>
                <a:cs typeface="+mj-cs"/>
              </a:defRPr>
            </a:lvl1pPr>
          </a:lstStyle>
          <a:p>
            <a:r>
              <a:rPr lang="en-US" dirty="0"/>
              <a:t>Panelists</a:t>
            </a:r>
          </a:p>
        </p:txBody>
      </p:sp>
      <p:pic>
        <p:nvPicPr>
          <p:cNvPr id="2" name="Picture 1">
            <a:extLst>
              <a:ext uri="{FF2B5EF4-FFF2-40B4-BE49-F238E27FC236}">
                <a16:creationId xmlns:a16="http://schemas.microsoft.com/office/drawing/2014/main" id="{EEC7E903-11CF-E566-5C12-26516E7F743B}"/>
              </a:ext>
            </a:extLst>
          </p:cNvPr>
          <p:cNvPicPr>
            <a:picLocks noChangeAspect="1"/>
          </p:cNvPicPr>
          <p:nvPr/>
        </p:nvPicPr>
        <p:blipFill>
          <a:blip r:embed="rId3">
            <a:extLst>
              <a:ext uri="{28A0092B-C50C-407E-A947-70E740481C1C}">
                <a14:useLocalDpi xmlns:a14="http://schemas.microsoft.com/office/drawing/2010/main" val="0"/>
              </a:ext>
            </a:extLst>
          </a:blip>
          <a:srcRect t="124" b="124"/>
          <a:stretch/>
        </p:blipFill>
        <p:spPr>
          <a:xfrm>
            <a:off x="6856644" y="1229526"/>
            <a:ext cx="1755653" cy="1751311"/>
          </a:xfrm>
          <a:prstGeom prst="ellipse">
            <a:avLst/>
          </a:prstGeom>
          <a:ln w="28575" cap="rnd">
            <a:solidFill>
              <a:srgbClr val="002060"/>
            </a:solidFill>
          </a:ln>
          <a:effectLst/>
          <a:scene3d>
            <a:camera prst="orthographicFront"/>
            <a:lightRig rig="contrasting" dir="t">
              <a:rot lat="0" lon="0" rev="3000000"/>
            </a:lightRig>
          </a:scene3d>
          <a:sp3d contourW="7620">
            <a:bevelT w="95250" h="31750"/>
            <a:contourClr>
              <a:srgbClr val="333333"/>
            </a:contourClr>
          </a:sp3d>
        </p:spPr>
      </p:pic>
      <p:pic>
        <p:nvPicPr>
          <p:cNvPr id="4" name="Picture 3">
            <a:extLst>
              <a:ext uri="{FF2B5EF4-FFF2-40B4-BE49-F238E27FC236}">
                <a16:creationId xmlns:a16="http://schemas.microsoft.com/office/drawing/2014/main" id="{1E57E61F-22DE-AE11-A834-D1EEDA5644BB}"/>
              </a:ext>
            </a:extLst>
          </p:cNvPr>
          <p:cNvPicPr>
            <a:picLocks noChangeAspect="1"/>
          </p:cNvPicPr>
          <p:nvPr/>
        </p:nvPicPr>
        <p:blipFill>
          <a:blip r:embed="rId4">
            <a:extLst>
              <a:ext uri="{28A0092B-C50C-407E-A947-70E740481C1C}">
                <a14:useLocalDpi xmlns:a14="http://schemas.microsoft.com/office/drawing/2010/main" val="0"/>
              </a:ext>
            </a:extLst>
          </a:blip>
          <a:srcRect t="124" b="124"/>
          <a:stretch/>
        </p:blipFill>
        <p:spPr>
          <a:xfrm>
            <a:off x="8612297" y="3849215"/>
            <a:ext cx="1687992" cy="1683817"/>
          </a:xfrm>
          <a:prstGeom prst="ellipse">
            <a:avLst/>
          </a:prstGeom>
          <a:ln w="28575" cap="rnd">
            <a:solidFill>
              <a:srgbClr val="002060"/>
            </a:solidFill>
          </a:ln>
          <a:effectLst/>
          <a:scene3d>
            <a:camera prst="orthographicFront"/>
            <a:lightRig rig="contrasting" dir="t">
              <a:rot lat="0" lon="0" rev="3000000"/>
            </a:lightRig>
          </a:scene3d>
          <a:sp3d contourW="7620">
            <a:bevelT w="95250" h="31750"/>
            <a:contourClr>
              <a:srgbClr val="333333"/>
            </a:contourClr>
          </a:sp3d>
        </p:spPr>
      </p:pic>
      <p:pic>
        <p:nvPicPr>
          <p:cNvPr id="10" name="Picture 9">
            <a:extLst>
              <a:ext uri="{FF2B5EF4-FFF2-40B4-BE49-F238E27FC236}">
                <a16:creationId xmlns:a16="http://schemas.microsoft.com/office/drawing/2014/main" id="{31C0A7F5-0023-C96A-ED4C-01CA4C654853}"/>
              </a:ext>
            </a:extLst>
          </p:cNvPr>
          <p:cNvPicPr>
            <a:picLocks noChangeAspect="1"/>
          </p:cNvPicPr>
          <p:nvPr/>
        </p:nvPicPr>
        <p:blipFill>
          <a:blip r:embed="rId5">
            <a:extLst>
              <a:ext uri="{28A0092B-C50C-407E-A947-70E740481C1C}">
                <a14:useLocalDpi xmlns:a14="http://schemas.microsoft.com/office/drawing/2010/main" val="0"/>
              </a:ext>
            </a:extLst>
          </a:blip>
          <a:srcRect t="124" b="124"/>
          <a:stretch/>
        </p:blipFill>
        <p:spPr>
          <a:xfrm>
            <a:off x="4855042" y="3864639"/>
            <a:ext cx="1687992" cy="1683817"/>
          </a:xfrm>
          <a:prstGeom prst="ellipse">
            <a:avLst/>
          </a:prstGeom>
          <a:ln w="28575" cap="rnd">
            <a:solidFill>
              <a:srgbClr val="002060"/>
            </a:solidFill>
          </a:ln>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326DD27B-5A7B-FC5A-56AC-82D81B1C92BC}"/>
              </a:ext>
            </a:extLst>
          </p:cNvPr>
          <p:cNvPicPr>
            <a:picLocks noChangeAspect="1"/>
          </p:cNvPicPr>
          <p:nvPr/>
        </p:nvPicPr>
        <p:blipFill>
          <a:blip r:embed="rId6">
            <a:extLst>
              <a:ext uri="{28A0092B-C50C-407E-A947-70E740481C1C}">
                <a14:useLocalDpi xmlns:a14="http://schemas.microsoft.com/office/drawing/2010/main" val="0"/>
              </a:ext>
            </a:extLst>
          </a:blip>
          <a:srcRect t="124" b="124"/>
          <a:stretch/>
        </p:blipFill>
        <p:spPr>
          <a:xfrm>
            <a:off x="1420766" y="3849214"/>
            <a:ext cx="1687992" cy="1683817"/>
          </a:xfrm>
          <a:prstGeom prst="ellipse">
            <a:avLst/>
          </a:prstGeom>
          <a:ln w="28575" cap="rnd">
            <a:solidFill>
              <a:srgbClr val="002060"/>
            </a:solidFill>
          </a:ln>
          <a:effectLst/>
          <a:scene3d>
            <a:camera prst="orthographicFront"/>
            <a:lightRig rig="contrasting" dir="t">
              <a:rot lat="0" lon="0" rev="3000000"/>
            </a:lightRig>
          </a:scene3d>
          <a:sp3d contourW="7620">
            <a:bevelT w="95250" h="31750"/>
            <a:contourClr>
              <a:srgbClr val="333333"/>
            </a:contourClr>
          </a:sp3d>
        </p:spPr>
      </p:pic>
      <p:pic>
        <p:nvPicPr>
          <p:cNvPr id="7" name="Picture 6">
            <a:extLst>
              <a:ext uri="{FF2B5EF4-FFF2-40B4-BE49-F238E27FC236}">
                <a16:creationId xmlns:a16="http://schemas.microsoft.com/office/drawing/2014/main" id="{AA3800B9-4273-89EE-A0C6-3109B1ECF2EE}"/>
              </a:ext>
            </a:extLst>
          </p:cNvPr>
          <p:cNvPicPr>
            <a:picLocks noChangeAspect="1"/>
          </p:cNvPicPr>
          <p:nvPr/>
        </p:nvPicPr>
        <p:blipFill>
          <a:blip r:embed="rId7">
            <a:extLst>
              <a:ext uri="{28A0092B-C50C-407E-A947-70E740481C1C}">
                <a14:useLocalDpi xmlns:a14="http://schemas.microsoft.com/office/drawing/2010/main" val="0"/>
              </a:ext>
            </a:extLst>
          </a:blip>
          <a:srcRect t="124" b="124"/>
          <a:stretch/>
        </p:blipFill>
        <p:spPr>
          <a:xfrm>
            <a:off x="2973137" y="1279455"/>
            <a:ext cx="1687992" cy="1683817"/>
          </a:xfrm>
          <a:prstGeom prst="ellipse">
            <a:avLst/>
          </a:prstGeom>
          <a:ln w="28575" cap="rnd">
            <a:solidFill>
              <a:srgbClr val="002060"/>
            </a:solidFill>
          </a:ln>
          <a:effectLst/>
          <a:scene3d>
            <a:camera prst="orthographicFront"/>
            <a:lightRig rig="contrasting" dir="t">
              <a:rot lat="0" lon="0" rev="3000000"/>
            </a:lightRig>
          </a:scene3d>
          <a:sp3d contourW="7620">
            <a:bevelT w="95250" h="31750"/>
            <a:contourClr>
              <a:srgbClr val="333333"/>
            </a:contourClr>
          </a:sp3d>
        </p:spPr>
      </p:pic>
      <p:sp>
        <p:nvSpPr>
          <p:cNvPr id="14" name="Rectangle 1">
            <a:extLst>
              <a:ext uri="{FF2B5EF4-FFF2-40B4-BE49-F238E27FC236}">
                <a16:creationId xmlns:a16="http://schemas.microsoft.com/office/drawing/2014/main" id="{DA19C44E-BB2A-88A6-D328-52249AADFAFB}"/>
              </a:ext>
            </a:extLst>
          </p:cNvPr>
          <p:cNvSpPr>
            <a:spLocks noChangeArrowheads="1"/>
          </p:cNvSpPr>
          <p:nvPr/>
        </p:nvSpPr>
        <p:spPr bwMode="auto">
          <a:xfrm>
            <a:off x="285751" y="6378208"/>
            <a:ext cx="956686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Roboto" panose="02000000000000000000" pitchFamily="2" charset="0"/>
                <a:ea typeface="Roboto" panose="02000000000000000000" pitchFamily="2" charset="0"/>
              </a:rPr>
              <a:t>Views expressed by panelists are their own and do not necessarily reflect those of CHCF.</a:t>
            </a:r>
          </a:p>
        </p:txBody>
      </p:sp>
    </p:spTree>
    <p:extLst>
      <p:ext uri="{BB962C8B-B14F-4D97-AF65-F5344CB8AC3E}">
        <p14:creationId xmlns:p14="http://schemas.microsoft.com/office/powerpoint/2010/main" val="2756285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38FAE-8742-5A4E-AF82-B49623D81BB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AE3F6AD-064F-749B-531D-FA5F5C6CAEA3}"/>
              </a:ext>
            </a:extLst>
          </p:cNvPr>
          <p:cNvSpPr>
            <a:spLocks noGrp="1"/>
          </p:cNvSpPr>
          <p:nvPr>
            <p:ph type="title"/>
          </p:nvPr>
        </p:nvSpPr>
        <p:spPr>
          <a:xfrm>
            <a:off x="604285" y="471450"/>
            <a:ext cx="10515600" cy="693878"/>
          </a:xfrm>
        </p:spPr>
        <p:txBody>
          <a:bodyPr>
            <a:normAutofit/>
          </a:bodyPr>
          <a:lstStyle/>
          <a:p>
            <a:r>
              <a:rPr lang="en-US" dirty="0"/>
              <a:t>Project Overview</a:t>
            </a:r>
          </a:p>
        </p:txBody>
      </p:sp>
      <p:sp>
        <p:nvSpPr>
          <p:cNvPr id="5" name="Content Placeholder 4">
            <a:extLst>
              <a:ext uri="{FF2B5EF4-FFF2-40B4-BE49-F238E27FC236}">
                <a16:creationId xmlns:a16="http://schemas.microsoft.com/office/drawing/2014/main" id="{D0430A03-F50F-2991-407C-FBB6AC55F2EC}"/>
              </a:ext>
            </a:extLst>
          </p:cNvPr>
          <p:cNvSpPr>
            <a:spLocks noGrp="1"/>
          </p:cNvSpPr>
          <p:nvPr>
            <p:ph idx="1"/>
          </p:nvPr>
        </p:nvSpPr>
        <p:spPr>
          <a:xfrm>
            <a:off x="604285" y="1512061"/>
            <a:ext cx="11012382" cy="4396370"/>
          </a:xfrm>
        </p:spPr>
        <p:txBody>
          <a:bodyPr vert="horz" lIns="91440" tIns="45720" rIns="91440" bIns="45720" rtlCol="0" anchor="t">
            <a:normAutofit/>
          </a:bodyPr>
          <a:lstStyle/>
          <a:p>
            <a:pPr marL="457200" indent="-285750">
              <a:lnSpc>
                <a:spcPts val="2600"/>
              </a:lnSpc>
            </a:pPr>
            <a:r>
              <a:rPr lang="en-US" sz="2100" dirty="0">
                <a:latin typeface="Roboto Flex Medium" panose="02000000000000000000"/>
              </a:rPr>
              <a:t>The purpose of the study is to gain key insights into the organization, financing, and delivery of care in communities across California and over time. This is the fifth round of the study; the first set of regional reports was released in 2009. </a:t>
            </a:r>
          </a:p>
          <a:p>
            <a:pPr marL="457200" indent="-285750">
              <a:lnSpc>
                <a:spcPts val="2600"/>
              </a:lnSpc>
            </a:pPr>
            <a:r>
              <a:rPr lang="en-US" sz="2100" dirty="0">
                <a:latin typeface="Roboto Flex Medium" panose="02000000000000000000"/>
              </a:rPr>
              <a:t>The markets in the 2025 study are Inland Empire, Los Angeles, Sacramento, San Diego/Imperial, San Francisco Bay Area, San Joaquin Valley, and Shasta/Lassen.</a:t>
            </a:r>
          </a:p>
          <a:p>
            <a:pPr marL="457200" indent="-285750">
              <a:lnSpc>
                <a:spcPts val="2600"/>
              </a:lnSpc>
            </a:pPr>
            <a:r>
              <a:rPr lang="en-US" sz="2100" dirty="0">
                <a:latin typeface="Roboto Flex Medium" panose="02000000000000000000"/>
              </a:rPr>
              <a:t>The Yegian Health Insights consulting team includes Jill Yegian, Ted Calvert, Caroline Davis, Len Finocchio, Marian Mulkey, Katy Wilson, Alwyn Cassil, Karen Shore, and Jessica McLaughlin.</a:t>
            </a:r>
          </a:p>
          <a:p>
            <a:pPr marL="457200" indent="-285750">
              <a:lnSpc>
                <a:spcPts val="2600"/>
              </a:lnSpc>
            </a:pPr>
            <a:r>
              <a:rPr lang="en-US" sz="2100" dirty="0">
                <a:latin typeface="Roboto Flex Medium" panose="02000000000000000000"/>
              </a:rPr>
              <a:t>Seven reports, each along with a webinar or in-person event, will be released in 2026.</a:t>
            </a:r>
          </a:p>
        </p:txBody>
      </p:sp>
    </p:spTree>
    <p:extLst>
      <p:ext uri="{BB962C8B-B14F-4D97-AF65-F5344CB8AC3E}">
        <p14:creationId xmlns:p14="http://schemas.microsoft.com/office/powerpoint/2010/main" val="3640222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3E6571-27EA-4CE2-9CB0-C7DFCFA4A6BE}"/>
              </a:ext>
            </a:extLst>
          </p:cNvPr>
          <p:cNvSpPr txBox="1"/>
          <p:nvPr/>
        </p:nvSpPr>
        <p:spPr>
          <a:xfrm>
            <a:off x="355600" y="973042"/>
            <a:ext cx="6775638" cy="5411097"/>
          </a:xfrm>
          <a:prstGeom prst="rect">
            <a:avLst/>
          </a:prstGeom>
          <a:noFill/>
        </p:spPr>
        <p:txBody>
          <a:bodyPr wrap="square" lIns="91440" tIns="45720" rIns="91440" bIns="45720" rtlCol="0" anchor="t">
            <a:spAutoFit/>
          </a:bodyPr>
          <a:lstStyle/>
          <a:p>
            <a:pPr marL="287338" marR="0" lvl="0" indent="-169863" algn="l" defTabSz="457200" rtl="0" eaLnBrk="1" fontAlgn="auto" latinLnBrk="0" hangingPunct="1">
              <a:lnSpc>
                <a:spcPts val="2600"/>
              </a:lnSpc>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Roboto Flex Medium" panose="02000000000000000000"/>
              </a:rPr>
              <a:t>Quantitative data </a:t>
            </a:r>
            <a:r>
              <a:rPr lang="en-US" sz="2100" dirty="0">
                <a:solidFill>
                  <a:prstClr val="black"/>
                </a:solidFill>
                <a:latin typeface="Roboto Flex Medium" panose="02000000000000000000"/>
              </a:rPr>
              <a:t>from many sources, including the California Department of Health Care Access and Information (</a:t>
            </a:r>
            <a:r>
              <a:rPr lang="en-US" sz="2100" dirty="0">
                <a:latin typeface="Roboto Flex Medium" panose="02000000000000000000"/>
              </a:rPr>
              <a:t>HCAI)</a:t>
            </a:r>
            <a:r>
              <a:rPr lang="en-US" sz="2100" dirty="0">
                <a:solidFill>
                  <a:prstClr val="black"/>
                </a:solidFill>
                <a:latin typeface="Roboto Flex Medium" panose="02000000000000000000"/>
              </a:rPr>
              <a:t>, US Census, California Health Interview Survey, and others</a:t>
            </a:r>
          </a:p>
          <a:p>
            <a:pPr marL="287338" indent="-169863" defTabSz="457200">
              <a:lnSpc>
                <a:spcPts val="2600"/>
              </a:lnSpc>
              <a:buFont typeface="Arial" panose="020B0604020202020204" pitchFamily="34" charset="0"/>
              <a:buChar char="•"/>
              <a:defRPr/>
            </a:pPr>
            <a:r>
              <a:rPr lang="en-US" sz="2100" dirty="0">
                <a:solidFill>
                  <a:prstClr val="black"/>
                </a:solidFill>
                <a:latin typeface="Roboto Flex Medium" panose="02000000000000000000"/>
              </a:rPr>
              <a:t>News stories, industry reports, journal articles, policy analyses, government meeting proceedings</a:t>
            </a:r>
            <a:endParaRPr kumimoji="0" lang="en-US" sz="2100" b="0" i="0" u="none" strike="noStrike" kern="1200" cap="none" spc="0" normalizeH="0" baseline="0" noProof="0" dirty="0">
              <a:ln>
                <a:noFill/>
              </a:ln>
              <a:solidFill>
                <a:prstClr val="black"/>
              </a:solidFill>
              <a:effectLst/>
              <a:uLnTx/>
              <a:uFillTx/>
              <a:latin typeface="Roboto Flex Medium" panose="02000000000000000000"/>
            </a:endParaRPr>
          </a:p>
          <a:p>
            <a:pPr marL="287338" marR="0" lvl="0" indent="-169863" algn="l" defTabSz="457200" rtl="0" eaLnBrk="1" fontAlgn="auto" latinLnBrk="0" hangingPunct="1">
              <a:lnSpc>
                <a:spcPts val="2600"/>
              </a:lnSpc>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Roboto Flex Medium" panose="02000000000000000000"/>
              </a:rPr>
              <a:t>Qualitative data generated by interviews with </a:t>
            </a:r>
            <a:r>
              <a:rPr lang="en-US" sz="2100" dirty="0">
                <a:solidFill>
                  <a:prstClr val="black"/>
                </a:solidFill>
                <a:latin typeface="Roboto Flex Medium" panose="02000000000000000000"/>
              </a:rPr>
              <a:t>28</a:t>
            </a:r>
            <a:r>
              <a:rPr kumimoji="0" lang="en-US" sz="2100" b="0" i="0" u="none" strike="noStrike" kern="1200" cap="none" spc="0" normalizeH="0" baseline="0" noProof="0" dirty="0">
                <a:ln>
                  <a:noFill/>
                </a:ln>
                <a:solidFill>
                  <a:prstClr val="black"/>
                </a:solidFill>
                <a:effectLst/>
                <a:uLnTx/>
                <a:uFillTx/>
                <a:latin typeface="Roboto Flex Medium" panose="02000000000000000000"/>
              </a:rPr>
              <a:t> regional leaders, including: </a:t>
            </a:r>
            <a:endParaRPr lang="en-US" sz="2100" b="0" i="0" u="none" strike="noStrike" kern="1200" cap="none" spc="0" normalizeH="0" baseline="0" noProof="0" dirty="0">
              <a:ln>
                <a:noFill/>
              </a:ln>
              <a:solidFill>
                <a:prstClr val="black"/>
              </a:solidFill>
              <a:effectLst/>
              <a:uLnTx/>
              <a:uFillTx/>
              <a:latin typeface="Roboto Flex Medium" panose="02000000000000000000"/>
            </a:endParaRPr>
          </a:p>
          <a:p>
            <a:pPr marL="684213" lvl="2" indent="-171450" defTabSz="457200">
              <a:lnSpc>
                <a:spcPts val="2600"/>
              </a:lnSpc>
              <a:buFont typeface="Arial" panose="020B0604020202020204" pitchFamily="34" charset="0"/>
              <a:buChar char="•"/>
              <a:defRPr/>
            </a:pPr>
            <a:r>
              <a:rPr kumimoji="0" lang="en-US" sz="2100" b="0" i="0" u="none" strike="noStrike" kern="1200" cap="none" spc="0" normalizeH="0" baseline="0" noProof="0" dirty="0">
                <a:ln>
                  <a:noFill/>
                </a:ln>
                <a:solidFill>
                  <a:prstClr val="black"/>
                </a:solidFill>
                <a:effectLst/>
                <a:uLnTx/>
                <a:uFillTx/>
                <a:latin typeface="Roboto Flex Medium" panose="02000000000000000000"/>
              </a:rPr>
              <a:t>Medi-Cal managed care plan (Partnership)</a:t>
            </a:r>
          </a:p>
          <a:p>
            <a:pPr marL="684213" lvl="2" indent="-171450" defTabSz="457200">
              <a:lnSpc>
                <a:spcPts val="2600"/>
              </a:lnSpc>
              <a:buFont typeface="Arial" panose="020B0604020202020204" pitchFamily="34" charset="0"/>
              <a:buChar char="•"/>
              <a:defRPr/>
            </a:pPr>
            <a:r>
              <a:rPr kumimoji="0" lang="en-US" sz="2100" b="0" i="0" u="none" strike="noStrike" kern="1200" cap="none" spc="0" normalizeH="0" baseline="0" noProof="0" dirty="0">
                <a:ln>
                  <a:noFill/>
                </a:ln>
                <a:solidFill>
                  <a:prstClr val="black"/>
                </a:solidFill>
                <a:effectLst/>
                <a:uLnTx/>
                <a:uFillTx/>
                <a:latin typeface="Roboto Flex Medium" panose="02000000000000000000"/>
              </a:rPr>
              <a:t>Hospitals, </a:t>
            </a:r>
            <a:r>
              <a:rPr lang="en-US" sz="2100" dirty="0">
                <a:solidFill>
                  <a:prstClr val="black"/>
                </a:solidFill>
                <a:latin typeface="Roboto Flex Medium" panose="02000000000000000000"/>
              </a:rPr>
              <a:t>community health centers (CHCs)</a:t>
            </a:r>
            <a:endParaRPr kumimoji="0" lang="en-US" sz="2100" b="0" i="0" u="none" strike="noStrike" kern="1200" cap="none" spc="0" normalizeH="0" baseline="0" noProof="0" dirty="0">
              <a:ln>
                <a:noFill/>
              </a:ln>
              <a:solidFill>
                <a:prstClr val="black"/>
              </a:solidFill>
              <a:effectLst/>
              <a:uLnTx/>
              <a:uFillTx/>
              <a:latin typeface="Roboto Flex Medium" panose="02000000000000000000"/>
            </a:endParaRPr>
          </a:p>
          <a:p>
            <a:pPr marL="684213" lvl="2" indent="-171450" defTabSz="457200">
              <a:lnSpc>
                <a:spcPts val="2600"/>
              </a:lnSpc>
              <a:buFont typeface="Arial" panose="020B0604020202020204" pitchFamily="34" charset="0"/>
              <a:buChar char="•"/>
              <a:defRPr/>
            </a:pPr>
            <a:r>
              <a:rPr kumimoji="0" lang="en-US" sz="2100" b="0" i="0" u="none" strike="noStrike" kern="1200" cap="none" spc="0" normalizeH="0" baseline="0" noProof="0" dirty="0">
                <a:ln>
                  <a:noFill/>
                </a:ln>
                <a:solidFill>
                  <a:prstClr val="black"/>
                </a:solidFill>
                <a:effectLst/>
                <a:uLnTx/>
                <a:uFillTx/>
                <a:latin typeface="Roboto Flex Medium" panose="02000000000000000000"/>
              </a:rPr>
              <a:t>County government</a:t>
            </a:r>
          </a:p>
          <a:p>
            <a:pPr marL="684213" lvl="2" indent="-171450" defTabSz="457200">
              <a:lnSpc>
                <a:spcPts val="2600"/>
              </a:lnSpc>
              <a:buFont typeface="Arial" panose="020B0604020202020204" pitchFamily="34" charset="0"/>
              <a:buChar char="•"/>
              <a:defRPr/>
            </a:pPr>
            <a:r>
              <a:rPr kumimoji="0" lang="en-US" sz="2100" b="0" i="0" u="none" strike="noStrike" kern="1200" cap="none" spc="0" normalizeH="0" baseline="0" noProof="0" dirty="0">
                <a:ln>
                  <a:noFill/>
                </a:ln>
                <a:solidFill>
                  <a:prstClr val="black"/>
                </a:solidFill>
                <a:effectLst/>
                <a:uLnTx/>
                <a:uFillTx/>
                <a:latin typeface="Roboto Flex Medium" panose="02000000000000000000"/>
              </a:rPr>
              <a:t>Regional experts</a:t>
            </a:r>
          </a:p>
          <a:p>
            <a:pPr marL="287338" lvl="2" defTabSz="457200">
              <a:lnSpc>
                <a:spcPts val="2600"/>
              </a:lnSpc>
              <a:defRPr/>
            </a:pPr>
            <a:r>
              <a:rPr kumimoji="0" lang="en-US" sz="2100" b="0" i="0" u="none" strike="noStrike" kern="1200" cap="none" spc="0" normalizeH="0" baseline="0" noProof="0" dirty="0">
                <a:ln>
                  <a:noFill/>
                </a:ln>
                <a:solidFill>
                  <a:prstClr val="black"/>
                </a:solidFill>
                <a:effectLst/>
                <a:uLnTx/>
                <a:uFillTx/>
                <a:latin typeface="Roboto Flex Medium" panose="02000000000000000000"/>
              </a:rPr>
              <a:t>Interviews conducted between March and June 2025 (before passage of HR 1)</a:t>
            </a:r>
          </a:p>
          <a:p>
            <a:pPr marL="287338" marR="0" lvl="0" indent="-169863" algn="l" defTabSz="457200" rtl="0" eaLnBrk="1" fontAlgn="auto" latinLnBrk="0" hangingPunct="1">
              <a:lnSpc>
                <a:spcPts val="2600"/>
              </a:lnSpc>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Roboto Flex Medium" panose="02000000000000000000"/>
              </a:rPr>
              <a:t>Qualitative data generated by interviews with 15 statewide leaders</a:t>
            </a:r>
          </a:p>
        </p:txBody>
      </p:sp>
      <p:sp>
        <p:nvSpPr>
          <p:cNvPr id="18" name="Rectangle 17">
            <a:extLst>
              <a:ext uri="{FF2B5EF4-FFF2-40B4-BE49-F238E27FC236}">
                <a16:creationId xmlns:a16="http://schemas.microsoft.com/office/drawing/2014/main" id="{C2760D04-B1E1-4CA8-B7F3-DA50F60866E6}"/>
              </a:ext>
            </a:extLst>
          </p:cNvPr>
          <p:cNvSpPr/>
          <p:nvPr/>
        </p:nvSpPr>
        <p:spPr>
          <a:xfrm>
            <a:off x="382812" y="938877"/>
            <a:ext cx="6748425" cy="5391583"/>
          </a:xfrm>
          <a:prstGeom prst="rect">
            <a:avLst/>
          </a:prstGeom>
          <a:no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F9BFAA31-8681-4999-92FB-F51C8A754083}"/>
              </a:ext>
            </a:extLst>
          </p:cNvPr>
          <p:cNvSpPr/>
          <p:nvPr/>
        </p:nvSpPr>
        <p:spPr>
          <a:xfrm>
            <a:off x="7288147" y="938877"/>
            <a:ext cx="4497453" cy="5391583"/>
          </a:xfrm>
          <a:prstGeom prst="rect">
            <a:avLst/>
          </a:prstGeom>
          <a:solidFill>
            <a:schemeClr val="accent4">
              <a:lumMod val="10000"/>
              <a:lumOff val="90000"/>
            </a:schemeClr>
          </a:solidFill>
          <a:ln w="31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EA68F907-C67D-40A9-B2D0-7606FEAC8979}"/>
              </a:ext>
            </a:extLst>
          </p:cNvPr>
          <p:cNvSpPr txBox="1"/>
          <p:nvPr/>
        </p:nvSpPr>
        <p:spPr>
          <a:xfrm>
            <a:off x="8604069" y="3789155"/>
            <a:ext cx="1052917" cy="276999"/>
          </a:xfrm>
          <a:prstGeom prst="rect">
            <a:avLst/>
          </a:prstGeom>
          <a:noFill/>
        </p:spPr>
        <p:txBody>
          <a:bodyPr wrap="none" rtlCol="0">
            <a:spAutoFit/>
          </a:bodyPr>
          <a:lstStyle/>
          <a:p>
            <a:r>
              <a:rPr lang="en-US" sz="1200" dirty="0">
                <a:solidFill>
                  <a:schemeClr val="bg1"/>
                </a:solidFill>
                <a:latin typeface="Myriad Pro Cond" panose="020B0506030403020204" pitchFamily="34" charset="0"/>
              </a:rPr>
              <a:t>San Joaquin Valley</a:t>
            </a:r>
          </a:p>
        </p:txBody>
      </p:sp>
      <p:sp>
        <p:nvSpPr>
          <p:cNvPr id="7" name="Title 3">
            <a:extLst>
              <a:ext uri="{FF2B5EF4-FFF2-40B4-BE49-F238E27FC236}">
                <a16:creationId xmlns:a16="http://schemas.microsoft.com/office/drawing/2014/main" id="{4B0C0C22-6CCB-CFBD-926C-6027CF350C92}"/>
              </a:ext>
            </a:extLst>
          </p:cNvPr>
          <p:cNvSpPr txBox="1">
            <a:spLocks/>
          </p:cNvSpPr>
          <p:nvPr/>
        </p:nvSpPr>
        <p:spPr>
          <a:xfrm>
            <a:off x="642369" y="314992"/>
            <a:ext cx="10515600" cy="5333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22537C"/>
                </a:solidFill>
                <a:latin typeface="Roboto Flex ExtraBold" panose="02000000000000000000" pitchFamily="2" charset="0"/>
                <a:ea typeface="Roboto Flex ExtraBold" panose="02000000000000000000" pitchFamily="2" charset="0"/>
                <a:cs typeface="+mj-cs"/>
              </a:defRPr>
            </a:lvl1pPr>
          </a:lstStyle>
          <a:p>
            <a:r>
              <a:rPr lang="en-US" sz="3200" dirty="0"/>
              <a:t>Approach and Information Sources</a:t>
            </a:r>
          </a:p>
        </p:txBody>
      </p:sp>
      <p:pic>
        <p:nvPicPr>
          <p:cNvPr id="4" name="Picture 3">
            <a:extLst>
              <a:ext uri="{FF2B5EF4-FFF2-40B4-BE49-F238E27FC236}">
                <a16:creationId xmlns:a16="http://schemas.microsoft.com/office/drawing/2014/main" id="{FC9F5CDB-BAB8-379C-38AA-28365A50AD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2622" y="1038844"/>
            <a:ext cx="4688276" cy="5237510"/>
          </a:xfrm>
          <a:prstGeom prst="rect">
            <a:avLst/>
          </a:prstGeom>
        </p:spPr>
      </p:pic>
    </p:spTree>
    <p:extLst>
      <p:ext uri="{BB962C8B-B14F-4D97-AF65-F5344CB8AC3E}">
        <p14:creationId xmlns:p14="http://schemas.microsoft.com/office/powerpoint/2010/main" val="651957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40126-3623-4FF5-4EF2-6DBCA363A1F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AE8B540-FB80-77EB-2D0C-A554E0F5B4D8}"/>
              </a:ext>
            </a:extLst>
          </p:cNvPr>
          <p:cNvSpPr>
            <a:spLocks noGrp="1"/>
          </p:cNvSpPr>
          <p:nvPr>
            <p:ph type="title"/>
          </p:nvPr>
        </p:nvSpPr>
        <p:spPr>
          <a:xfrm>
            <a:off x="608536" y="273049"/>
            <a:ext cx="10515600" cy="601305"/>
          </a:xfrm>
        </p:spPr>
        <p:txBody>
          <a:bodyPr>
            <a:normAutofit/>
          </a:bodyPr>
          <a:lstStyle/>
          <a:p>
            <a:r>
              <a:rPr lang="en-US" sz="3200" dirty="0"/>
              <a:t>Shasta and Lassen Population Overview</a:t>
            </a:r>
          </a:p>
        </p:txBody>
      </p:sp>
      <p:graphicFrame>
        <p:nvGraphicFramePr>
          <p:cNvPr id="5" name="Chart 4">
            <a:extLst>
              <a:ext uri="{FF2B5EF4-FFF2-40B4-BE49-F238E27FC236}">
                <a16:creationId xmlns:a16="http://schemas.microsoft.com/office/drawing/2014/main" id="{E29C3E0B-970C-2461-4BC9-B4A11C512516}"/>
              </a:ext>
            </a:extLst>
          </p:cNvPr>
          <p:cNvGraphicFramePr/>
          <p:nvPr>
            <p:extLst>
              <p:ext uri="{D42A27DB-BD31-4B8C-83A1-F6EECF244321}">
                <p14:modId xmlns:p14="http://schemas.microsoft.com/office/powerpoint/2010/main" val="1579679036"/>
              </p:ext>
            </p:extLst>
          </p:nvPr>
        </p:nvGraphicFramePr>
        <p:xfrm>
          <a:off x="87396" y="1539239"/>
          <a:ext cx="9071844" cy="5671178"/>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a:extLst>
              <a:ext uri="{FF2B5EF4-FFF2-40B4-BE49-F238E27FC236}">
                <a16:creationId xmlns:a16="http://schemas.microsoft.com/office/drawing/2014/main" id="{BB0D4F90-5F4C-2A81-40B9-FAFBC5F0A6B8}"/>
              </a:ext>
            </a:extLst>
          </p:cNvPr>
          <p:cNvSpPr/>
          <p:nvPr/>
        </p:nvSpPr>
        <p:spPr>
          <a:xfrm>
            <a:off x="8996920" y="1526009"/>
            <a:ext cx="2877263" cy="3825218"/>
          </a:xfrm>
          <a:prstGeom prst="rect">
            <a:avLst/>
          </a:prstGeom>
          <a:solidFill>
            <a:schemeClr val="bg1"/>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54008F6E-55C2-4C0E-7606-CD180141A900}"/>
              </a:ext>
            </a:extLst>
          </p:cNvPr>
          <p:cNvSpPr txBox="1"/>
          <p:nvPr/>
        </p:nvSpPr>
        <p:spPr>
          <a:xfrm>
            <a:off x="9106610" y="1648544"/>
            <a:ext cx="2657881" cy="36471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Roboto Flex Medium" panose="02000000000000000000"/>
              </a:rPr>
              <a:t>Shasta and Lassen Counties:</a:t>
            </a:r>
          </a:p>
          <a:p>
            <a:pPr marL="344488"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Roboto Flex Medium" panose="02000000000000000000"/>
              </a:rPr>
              <a:t>Home to 210,000 </a:t>
            </a:r>
            <a:r>
              <a:rPr lang="en-US" sz="2100" dirty="0">
                <a:solidFill>
                  <a:prstClr val="black"/>
                </a:solidFill>
                <a:latin typeface="Roboto Flex Medium" panose="02000000000000000000"/>
              </a:rPr>
              <a:t>people (2024)</a:t>
            </a:r>
          </a:p>
          <a:p>
            <a:pPr marL="344488"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100" dirty="0">
                <a:solidFill>
                  <a:prstClr val="black"/>
                </a:solidFill>
                <a:latin typeface="Roboto Flex Medium" panose="02000000000000000000"/>
              </a:rPr>
              <a:t>Declining population</a:t>
            </a:r>
          </a:p>
          <a:p>
            <a:pPr marL="344488"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100" dirty="0">
                <a:solidFill>
                  <a:prstClr val="black"/>
                </a:solidFill>
                <a:latin typeface="Roboto Flex Medium" panose="02000000000000000000"/>
              </a:rPr>
              <a:t>Almost half (~93,000) live in Redding</a:t>
            </a:r>
          </a:p>
          <a:p>
            <a:pPr marL="344488"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100" dirty="0">
                <a:solidFill>
                  <a:prstClr val="black"/>
                </a:solidFill>
                <a:latin typeface="Roboto Flex Medium" panose="02000000000000000000"/>
              </a:rPr>
              <a:t>Much of the two counties is rural</a:t>
            </a:r>
            <a:endParaRPr kumimoji="0" lang="en-US" sz="2100" b="0" i="0" u="none" strike="noStrike" kern="1200" cap="none" spc="0" normalizeH="0" baseline="0" noProof="0" dirty="0">
              <a:ln>
                <a:noFill/>
              </a:ln>
              <a:solidFill>
                <a:prstClr val="black"/>
              </a:solidFill>
              <a:effectLst/>
              <a:uLnTx/>
              <a:uFillTx/>
              <a:latin typeface="Roboto Flex Medium" panose="02000000000000000000"/>
            </a:endParaRPr>
          </a:p>
        </p:txBody>
      </p:sp>
      <p:sp>
        <p:nvSpPr>
          <p:cNvPr id="6" name="TextBox 1">
            <a:extLst>
              <a:ext uri="{FF2B5EF4-FFF2-40B4-BE49-F238E27FC236}">
                <a16:creationId xmlns:a16="http://schemas.microsoft.com/office/drawing/2014/main" id="{8D05B0EB-CDDA-485E-E04A-91444C47F40C}"/>
              </a:ext>
            </a:extLst>
          </p:cNvPr>
          <p:cNvSpPr txBox="1"/>
          <p:nvPr/>
        </p:nvSpPr>
        <p:spPr>
          <a:xfrm>
            <a:off x="142407" y="6411271"/>
            <a:ext cx="11137747" cy="32384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dirty="0"/>
              <a:t>For data sources and more detail, see Table 1 in </a:t>
            </a:r>
            <a:r>
              <a:rPr lang="en-US" sz="1200" dirty="0">
                <a:solidFill>
                  <a:srgbClr val="0070C0"/>
                </a:solidFill>
                <a:hlinkClick r:id="rId4">
                  <a:extLst>
                    <a:ext uri="{A12FA001-AC4F-418D-AE19-62706E023703}">
                      <ahyp:hlinkClr xmlns:ahyp="http://schemas.microsoft.com/office/drawing/2018/hyperlinkcolor" val="tx"/>
                    </a:ext>
                  </a:extLst>
                </a:hlinkClick>
              </a:rPr>
              <a:t>Shasta and Lassen Counties: Facing Dire Health Care Access Challenges with Creativity and Resilience</a:t>
            </a:r>
            <a:r>
              <a:rPr lang="en-US" sz="1200" dirty="0">
                <a:solidFill>
                  <a:srgbClr val="0070C0"/>
                </a:solidFill>
              </a:rPr>
              <a:t> </a:t>
            </a:r>
            <a:r>
              <a:rPr lang="en-US" sz="1200" dirty="0"/>
              <a:t>(PDF).</a:t>
            </a:r>
          </a:p>
          <a:p>
            <a:r>
              <a:rPr lang="en-US" baseline="0" dirty="0"/>
              <a:t> </a:t>
            </a:r>
            <a:endParaRPr lang="en-US" sz="1100" kern="1200" dirty="0"/>
          </a:p>
        </p:txBody>
      </p:sp>
      <p:sp>
        <p:nvSpPr>
          <p:cNvPr id="7" name="Title 3">
            <a:extLst>
              <a:ext uri="{FF2B5EF4-FFF2-40B4-BE49-F238E27FC236}">
                <a16:creationId xmlns:a16="http://schemas.microsoft.com/office/drawing/2014/main" id="{A9BC5DDC-2DE5-561B-6FDE-8B0781D4322B}"/>
              </a:ext>
            </a:extLst>
          </p:cNvPr>
          <p:cNvSpPr txBox="1">
            <a:spLocks/>
          </p:cNvSpPr>
          <p:nvPr/>
        </p:nvSpPr>
        <p:spPr>
          <a:xfrm>
            <a:off x="608536" y="981379"/>
            <a:ext cx="9609884" cy="296317"/>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90000"/>
              </a:lnSpc>
              <a:spcBef>
                <a:spcPct val="0"/>
              </a:spcBef>
              <a:buNone/>
              <a:defRPr sz="3600" kern="1200">
                <a:solidFill>
                  <a:srgbClr val="22537C"/>
                </a:solidFill>
                <a:latin typeface="Roboto Flex ExtraBold" panose="02000000000000000000" pitchFamily="2" charset="0"/>
                <a:ea typeface="Roboto Flex ExtraBold" panose="02000000000000000000" pitchFamily="2" charset="0"/>
                <a:cs typeface="+mj-cs"/>
              </a:defRPr>
            </a:lvl1pPr>
          </a:lstStyle>
          <a:p>
            <a:r>
              <a:rPr lang="en-US" dirty="0"/>
              <a:t>2023 data unless otherwise noted</a:t>
            </a:r>
          </a:p>
        </p:txBody>
      </p:sp>
      <p:sp>
        <p:nvSpPr>
          <p:cNvPr id="11" name="TextBox 10">
            <a:extLst>
              <a:ext uri="{FF2B5EF4-FFF2-40B4-BE49-F238E27FC236}">
                <a16:creationId xmlns:a16="http://schemas.microsoft.com/office/drawing/2014/main" id="{8C832DA2-1209-F065-822A-7225C9CE0E17}"/>
              </a:ext>
            </a:extLst>
          </p:cNvPr>
          <p:cNvSpPr txBox="1"/>
          <p:nvPr/>
        </p:nvSpPr>
        <p:spPr>
          <a:xfrm>
            <a:off x="142407" y="6123989"/>
            <a:ext cx="944169" cy="276999"/>
          </a:xfrm>
          <a:prstGeom prst="rect">
            <a:avLst/>
          </a:prstGeom>
          <a:noFill/>
        </p:spPr>
        <p:txBody>
          <a:bodyPr wrap="none" rtlCol="0">
            <a:spAutoFit/>
          </a:bodyPr>
          <a:lstStyle/>
          <a:p>
            <a:r>
              <a:rPr lang="en-US" sz="1200" dirty="0"/>
              <a:t>* 2024 data</a:t>
            </a:r>
          </a:p>
        </p:txBody>
      </p:sp>
    </p:spTree>
    <p:extLst>
      <p:ext uri="{BB962C8B-B14F-4D97-AF65-F5344CB8AC3E}">
        <p14:creationId xmlns:p14="http://schemas.microsoft.com/office/powerpoint/2010/main" val="2817051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8DC38-05F0-4119-4805-A3EA3E784EC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2C0D7C1-6967-3515-1636-69934AAC81D9}"/>
              </a:ext>
            </a:extLst>
          </p:cNvPr>
          <p:cNvSpPr>
            <a:spLocks noGrp="1"/>
          </p:cNvSpPr>
          <p:nvPr>
            <p:ph type="title"/>
          </p:nvPr>
        </p:nvSpPr>
        <p:spPr>
          <a:xfrm>
            <a:off x="580766" y="299389"/>
            <a:ext cx="10515600" cy="595501"/>
          </a:xfrm>
        </p:spPr>
        <p:txBody>
          <a:bodyPr>
            <a:normAutofit/>
          </a:bodyPr>
          <a:lstStyle/>
          <a:p>
            <a:r>
              <a:rPr lang="en-US" sz="3200" dirty="0">
                <a:latin typeface="Roboto Flex ExtraBold"/>
              </a:rPr>
              <a:t>High Mortality Rates and “Deaths of Despair”</a:t>
            </a:r>
          </a:p>
        </p:txBody>
      </p:sp>
      <p:sp>
        <p:nvSpPr>
          <p:cNvPr id="3" name="TextBox 2">
            <a:extLst>
              <a:ext uri="{FF2B5EF4-FFF2-40B4-BE49-F238E27FC236}">
                <a16:creationId xmlns:a16="http://schemas.microsoft.com/office/drawing/2014/main" id="{16649144-A5DF-669D-91E3-18746966AF5D}"/>
              </a:ext>
            </a:extLst>
          </p:cNvPr>
          <p:cNvSpPr txBox="1"/>
          <p:nvPr/>
        </p:nvSpPr>
        <p:spPr>
          <a:xfrm>
            <a:off x="175431" y="6409628"/>
            <a:ext cx="11760407" cy="276999"/>
          </a:xfrm>
          <a:prstGeom prst="rect">
            <a:avLst/>
          </a:prstGeom>
          <a:noFill/>
        </p:spPr>
        <p:txBody>
          <a:bodyPr wrap="square">
            <a:spAutoFit/>
          </a:bodyPr>
          <a:lstStyle/>
          <a:p>
            <a:r>
              <a:rPr lang="en-US" sz="1200" dirty="0"/>
              <a:t>For data sources and more detail, see Tables 3 and 4 in </a:t>
            </a:r>
            <a:r>
              <a:rPr lang="en-US" sz="1200" dirty="0">
                <a:solidFill>
                  <a:srgbClr val="0070C0"/>
                </a:solidFill>
                <a:hlinkClick r:id="rId3">
                  <a:extLst>
                    <a:ext uri="{A12FA001-AC4F-418D-AE19-62706E023703}">
                      <ahyp:hlinkClr xmlns:ahyp="http://schemas.microsoft.com/office/drawing/2018/hyperlinkcolor" val="tx"/>
                    </a:ext>
                  </a:extLst>
                </a:hlinkClick>
              </a:rPr>
              <a:t>Shasta and Lassen Counties: Facing Dire Health Care Access Challenges with Creativity and Resilience</a:t>
            </a:r>
            <a:r>
              <a:rPr lang="en-US" sz="1200" dirty="0">
                <a:solidFill>
                  <a:srgbClr val="0070C0"/>
                </a:solidFill>
              </a:rPr>
              <a:t> </a:t>
            </a:r>
            <a:r>
              <a:rPr lang="en-US" sz="1200" dirty="0"/>
              <a:t>(PDF).</a:t>
            </a:r>
          </a:p>
        </p:txBody>
      </p:sp>
      <p:graphicFrame>
        <p:nvGraphicFramePr>
          <p:cNvPr id="2" name="Table 1">
            <a:extLst>
              <a:ext uri="{FF2B5EF4-FFF2-40B4-BE49-F238E27FC236}">
                <a16:creationId xmlns:a16="http://schemas.microsoft.com/office/drawing/2014/main" id="{C28E04D2-603F-8AA1-B609-4F4A6D6516D1}"/>
              </a:ext>
            </a:extLst>
          </p:cNvPr>
          <p:cNvGraphicFramePr>
            <a:graphicFrameLocks noGrp="1"/>
          </p:cNvGraphicFramePr>
          <p:nvPr>
            <p:extLst>
              <p:ext uri="{D42A27DB-BD31-4B8C-83A1-F6EECF244321}">
                <p14:modId xmlns:p14="http://schemas.microsoft.com/office/powerpoint/2010/main" val="4184263910"/>
              </p:ext>
            </p:extLst>
          </p:nvPr>
        </p:nvGraphicFramePr>
        <p:xfrm>
          <a:off x="3426562" y="1663239"/>
          <a:ext cx="8303770" cy="3869342"/>
        </p:xfrm>
        <a:graphic>
          <a:graphicData uri="http://schemas.openxmlformats.org/drawingml/2006/table">
            <a:tbl>
              <a:tblPr firstRow="1" firstCol="1" bandRow="1">
                <a:tableStyleId>{5C22544A-7EE6-4342-B048-85BDC9FD1C3A}</a:tableStyleId>
              </a:tblPr>
              <a:tblGrid>
                <a:gridCol w="5112744">
                  <a:extLst>
                    <a:ext uri="{9D8B030D-6E8A-4147-A177-3AD203B41FA5}">
                      <a16:colId xmlns:a16="http://schemas.microsoft.com/office/drawing/2014/main" val="2496195695"/>
                    </a:ext>
                  </a:extLst>
                </a:gridCol>
                <a:gridCol w="1038526">
                  <a:extLst>
                    <a:ext uri="{9D8B030D-6E8A-4147-A177-3AD203B41FA5}">
                      <a16:colId xmlns:a16="http://schemas.microsoft.com/office/drawing/2014/main" val="4011224289"/>
                    </a:ext>
                  </a:extLst>
                </a:gridCol>
                <a:gridCol w="968277">
                  <a:extLst>
                    <a:ext uri="{9D8B030D-6E8A-4147-A177-3AD203B41FA5}">
                      <a16:colId xmlns:a16="http://schemas.microsoft.com/office/drawing/2014/main" val="1992486137"/>
                    </a:ext>
                  </a:extLst>
                </a:gridCol>
                <a:gridCol w="1184223">
                  <a:extLst>
                    <a:ext uri="{9D8B030D-6E8A-4147-A177-3AD203B41FA5}">
                      <a16:colId xmlns:a16="http://schemas.microsoft.com/office/drawing/2014/main" val="3860861113"/>
                    </a:ext>
                  </a:extLst>
                </a:gridCol>
              </a:tblGrid>
              <a:tr h="367929">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altLang="en-US" sz="2000" b="1" i="0" u="none" strike="noStrike" cap="none" normalizeH="0" baseline="0" dirty="0">
                          <a:ln>
                            <a:noFill/>
                          </a:ln>
                          <a:solidFill>
                            <a:schemeClr val="bg1"/>
                          </a:solidFill>
                          <a:effectLst/>
                          <a:latin typeface="Aptos Narrow" panose="020B0004020202020204" pitchFamily="34" charset="0"/>
                          <a:ea typeface="Times New Roman" panose="02020603050405020304" pitchFamily="18" charset="0"/>
                          <a:cs typeface="Times New Roman" panose="02020603050405020304" pitchFamily="18" charset="0"/>
                        </a:rPr>
                        <a:t>Age-</a:t>
                      </a:r>
                      <a:r>
                        <a:rPr lang="en-US" altLang="en-US" sz="2000" b="1" dirty="0">
                          <a:solidFill>
                            <a:schemeClr val="bg1"/>
                          </a:solidFill>
                          <a:latin typeface="Aptos Narrow" panose="020B0004020202020204" pitchFamily="34" charset="0"/>
                          <a:ea typeface="Times New Roman" panose="02020603050405020304" pitchFamily="18" charset="0"/>
                          <a:cs typeface="Times New Roman" panose="02020603050405020304" pitchFamily="18" charset="0"/>
                        </a:rPr>
                        <a:t>Adjusted </a:t>
                      </a:r>
                      <a:r>
                        <a:rPr kumimoji="0" lang="en-US" altLang="en-US" sz="2000" b="1" i="0" u="none" strike="noStrike" cap="none" normalizeH="0" baseline="0" dirty="0">
                          <a:ln>
                            <a:noFill/>
                          </a:ln>
                          <a:solidFill>
                            <a:schemeClr val="bg1"/>
                          </a:solidFill>
                          <a:effectLst/>
                          <a:latin typeface="Aptos Narrow" panose="020B0004020202020204" pitchFamily="34" charset="0"/>
                          <a:ea typeface="Times New Roman" panose="02020603050405020304" pitchFamily="18" charset="0"/>
                          <a:cs typeface="Times New Roman" panose="02020603050405020304" pitchFamily="18" charset="0"/>
                        </a:rPr>
                        <a:t>Death Rates per 100,000 Population, by Cause</a:t>
                      </a:r>
                      <a:r>
                        <a:rPr kumimoji="0" lang="en-US" altLang="en-US" sz="2000" b="0" i="0" u="none" strike="noStrike" cap="none" normalizeH="0" baseline="0" dirty="0">
                          <a:ln>
                            <a:noFill/>
                          </a:ln>
                          <a:solidFill>
                            <a:schemeClr val="bg1"/>
                          </a:solidFill>
                          <a:effectLst/>
                          <a:latin typeface="Aptos Narrow" panose="020B0004020202020204" pitchFamily="34" charset="0"/>
                          <a:ea typeface="Times New Roman" panose="02020603050405020304" pitchFamily="18" charset="0"/>
                          <a:cs typeface="Times New Roman" panose="02020603050405020304" pitchFamily="18" charset="0"/>
                        </a:rPr>
                        <a:t>, 2021–23</a:t>
                      </a:r>
                      <a:endParaRPr kumimoji="0" lang="en-US" altLang="en-US" sz="2000" b="0" i="0" u="none" strike="noStrike" cap="none" normalizeH="0" baseline="0" dirty="0">
                        <a:ln>
                          <a:noFill/>
                        </a:ln>
                        <a:solidFill>
                          <a:schemeClr val="bg1"/>
                        </a:solidFill>
                        <a:effectLst/>
                      </a:endParaRPr>
                    </a:p>
                  </a:txBody>
                  <a:tcPr marL="68580" marR="68580" marT="0" marB="0" anchor="b"/>
                </a:tc>
                <a:tc>
                  <a:txBody>
                    <a:bodyPr/>
                    <a:lstStyle/>
                    <a:p>
                      <a:pPr marL="0" marR="0" algn="ctr">
                        <a:lnSpc>
                          <a:spcPct val="107000"/>
                        </a:lnSpc>
                        <a:buNone/>
                      </a:pPr>
                      <a:r>
                        <a:rPr lang="en-US" sz="1800" dirty="0">
                          <a:effectLst/>
                        </a:rPr>
                        <a:t>Shasta</a:t>
                      </a:r>
                      <a:endParaRPr lang="en-US" sz="24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b"/>
                </a:tc>
                <a:tc>
                  <a:txBody>
                    <a:bodyPr/>
                    <a:lstStyle/>
                    <a:p>
                      <a:pPr marL="0" marR="0" algn="ctr">
                        <a:lnSpc>
                          <a:spcPct val="107000"/>
                        </a:lnSpc>
                        <a:buNone/>
                      </a:pPr>
                      <a:r>
                        <a:rPr lang="en-US" sz="1800" dirty="0">
                          <a:effectLst/>
                        </a:rPr>
                        <a:t>Lassen</a:t>
                      </a:r>
                      <a:endParaRPr lang="en-US" sz="24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b"/>
                </a:tc>
                <a:tc>
                  <a:txBody>
                    <a:bodyPr/>
                    <a:lstStyle/>
                    <a:p>
                      <a:pPr marL="0" marR="0" algn="ctr">
                        <a:lnSpc>
                          <a:spcPct val="107000"/>
                        </a:lnSpc>
                        <a:buNone/>
                      </a:pPr>
                      <a:r>
                        <a:rPr lang="en-US" sz="1800" dirty="0">
                          <a:effectLst/>
                        </a:rPr>
                        <a:t>California</a:t>
                      </a:r>
                      <a:endParaRPr lang="en-US" sz="24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2924066070"/>
                  </a:ext>
                </a:extLst>
              </a:tr>
              <a:tr h="358694">
                <a:tc>
                  <a:txBody>
                    <a:bodyPr/>
                    <a:lstStyle/>
                    <a:p>
                      <a:pPr marL="0" marR="0">
                        <a:lnSpc>
                          <a:spcPct val="107000"/>
                        </a:lnSpc>
                        <a:buNone/>
                      </a:pPr>
                      <a:r>
                        <a:rPr lang="en-US" sz="1800" b="0" dirty="0">
                          <a:effectLst/>
                        </a:rPr>
                        <a:t>All causes</a:t>
                      </a:r>
                      <a:endParaRPr lang="en-US" sz="2400" b="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r">
                        <a:lnSpc>
                          <a:spcPct val="107000"/>
                        </a:lnSpc>
                        <a:buNone/>
                      </a:pPr>
                      <a:r>
                        <a:rPr lang="en-US" sz="1800" dirty="0">
                          <a:effectLst/>
                        </a:rPr>
                        <a:t>996.4</a:t>
                      </a:r>
                      <a:endParaRPr lang="en-US" sz="24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r">
                        <a:lnSpc>
                          <a:spcPct val="107000"/>
                        </a:lnSpc>
                        <a:buNone/>
                      </a:pPr>
                      <a:r>
                        <a:rPr lang="en-US" sz="1800" dirty="0">
                          <a:effectLst/>
                        </a:rPr>
                        <a:t>832.9</a:t>
                      </a:r>
                      <a:endParaRPr lang="en-US" sz="24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r">
                        <a:lnSpc>
                          <a:spcPct val="107000"/>
                        </a:lnSpc>
                        <a:buNone/>
                      </a:pPr>
                      <a:r>
                        <a:rPr lang="en-US" sz="1800" dirty="0">
                          <a:effectLst/>
                        </a:rPr>
                        <a:t>634.1</a:t>
                      </a:r>
                      <a:endParaRPr lang="en-US" sz="24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317070288"/>
                  </a:ext>
                </a:extLst>
              </a:tr>
              <a:tr h="358694">
                <a:tc>
                  <a:txBody>
                    <a:bodyPr/>
                    <a:lstStyle/>
                    <a:p>
                      <a:pPr marL="0" marR="0">
                        <a:lnSpc>
                          <a:spcPct val="107000"/>
                        </a:lnSpc>
                        <a:buNone/>
                      </a:pPr>
                      <a:r>
                        <a:rPr lang="en-US" sz="1800" b="0" dirty="0">
                          <a:effectLst/>
                        </a:rPr>
                        <a:t>All cancers</a:t>
                      </a:r>
                      <a:endParaRPr lang="en-US" sz="2400" b="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r">
                        <a:lnSpc>
                          <a:spcPct val="107000"/>
                        </a:lnSpc>
                        <a:buNone/>
                      </a:pPr>
                      <a:r>
                        <a:rPr lang="en-US" sz="1800" dirty="0">
                          <a:effectLst/>
                        </a:rPr>
                        <a:t>163.7</a:t>
                      </a:r>
                      <a:endParaRPr lang="en-US" sz="24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r">
                        <a:lnSpc>
                          <a:spcPct val="107000"/>
                        </a:lnSpc>
                        <a:buNone/>
                      </a:pPr>
                      <a:r>
                        <a:rPr lang="en-US" sz="1800" dirty="0">
                          <a:effectLst/>
                        </a:rPr>
                        <a:t>115.1</a:t>
                      </a:r>
                      <a:endParaRPr lang="en-US" sz="24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r">
                        <a:lnSpc>
                          <a:spcPct val="107000"/>
                        </a:lnSpc>
                        <a:buNone/>
                      </a:pPr>
                      <a:r>
                        <a:rPr lang="en-US" sz="1800" dirty="0">
                          <a:effectLst/>
                        </a:rPr>
                        <a:t>118.7</a:t>
                      </a:r>
                      <a:endParaRPr lang="en-US" sz="24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899190273"/>
                  </a:ext>
                </a:extLst>
              </a:tr>
              <a:tr h="358694">
                <a:tc>
                  <a:txBody>
                    <a:bodyPr/>
                    <a:lstStyle/>
                    <a:p>
                      <a:pPr marL="0" marR="0">
                        <a:lnSpc>
                          <a:spcPct val="107000"/>
                        </a:lnSpc>
                        <a:buNone/>
                      </a:pPr>
                      <a:r>
                        <a:rPr lang="en-US" sz="1800" b="0" dirty="0">
                          <a:effectLst/>
                        </a:rPr>
                        <a:t>Coronary heart disease</a:t>
                      </a:r>
                      <a:endParaRPr lang="en-US" sz="2400" b="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r">
                        <a:lnSpc>
                          <a:spcPct val="107000"/>
                        </a:lnSpc>
                        <a:buNone/>
                      </a:pPr>
                      <a:r>
                        <a:rPr lang="en-US" sz="1800" dirty="0">
                          <a:effectLst/>
                        </a:rPr>
                        <a:t>99.4</a:t>
                      </a:r>
                      <a:endParaRPr lang="en-US" sz="24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r">
                        <a:lnSpc>
                          <a:spcPct val="107000"/>
                        </a:lnSpc>
                        <a:buNone/>
                      </a:pPr>
                      <a:r>
                        <a:rPr lang="en-US" sz="1800" dirty="0">
                          <a:effectLst/>
                        </a:rPr>
                        <a:t>95.9</a:t>
                      </a:r>
                      <a:endParaRPr lang="en-US" sz="24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r">
                        <a:lnSpc>
                          <a:spcPct val="107000"/>
                        </a:lnSpc>
                        <a:buNone/>
                      </a:pPr>
                      <a:r>
                        <a:rPr lang="en-US" sz="1800" dirty="0">
                          <a:effectLst/>
                        </a:rPr>
                        <a:t>72.2</a:t>
                      </a:r>
                      <a:endParaRPr lang="en-US" sz="24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072367368"/>
                  </a:ext>
                </a:extLst>
              </a:tr>
              <a:tr h="358694">
                <a:tc>
                  <a:txBody>
                    <a:bodyPr/>
                    <a:lstStyle/>
                    <a:p>
                      <a:pPr marL="0" marR="0">
                        <a:lnSpc>
                          <a:spcPct val="107000"/>
                        </a:lnSpc>
                        <a:buNone/>
                      </a:pPr>
                      <a:r>
                        <a:rPr lang="en-US" sz="1800" b="0" dirty="0">
                          <a:effectLst/>
                        </a:rPr>
                        <a:t>Accidents (unintentional injuries)</a:t>
                      </a:r>
                      <a:endParaRPr lang="en-US" sz="2400" b="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r">
                        <a:lnSpc>
                          <a:spcPct val="107000"/>
                        </a:lnSpc>
                        <a:buNone/>
                      </a:pPr>
                      <a:r>
                        <a:rPr lang="en-US" sz="1800" dirty="0">
                          <a:effectLst/>
                        </a:rPr>
                        <a:t>83.4</a:t>
                      </a:r>
                      <a:endParaRPr lang="en-US" sz="24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r">
                        <a:lnSpc>
                          <a:spcPct val="107000"/>
                        </a:lnSpc>
                        <a:buNone/>
                      </a:pPr>
                      <a:r>
                        <a:rPr lang="en-US" sz="1800" dirty="0">
                          <a:effectLst/>
                        </a:rPr>
                        <a:t>88.1</a:t>
                      </a:r>
                      <a:endParaRPr lang="en-US" sz="24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r">
                        <a:lnSpc>
                          <a:spcPct val="107000"/>
                        </a:lnSpc>
                        <a:buNone/>
                      </a:pPr>
                      <a:r>
                        <a:rPr lang="en-US" sz="1800" dirty="0">
                          <a:effectLst/>
                        </a:rPr>
                        <a:t>49.8</a:t>
                      </a:r>
                      <a:endParaRPr lang="en-US" sz="24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155658486"/>
                  </a:ext>
                </a:extLst>
              </a:tr>
              <a:tr h="358694">
                <a:tc>
                  <a:txBody>
                    <a:bodyPr/>
                    <a:lstStyle/>
                    <a:p>
                      <a:pPr marL="0" marR="0">
                        <a:lnSpc>
                          <a:spcPct val="107000"/>
                        </a:lnSpc>
                        <a:buNone/>
                      </a:pPr>
                      <a:r>
                        <a:rPr lang="en-US" sz="1800" b="0" dirty="0">
                          <a:effectLst/>
                        </a:rPr>
                        <a:t>Chronic liver disease and cirrhosis</a:t>
                      </a:r>
                      <a:endParaRPr lang="en-US" sz="2400" b="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r">
                        <a:lnSpc>
                          <a:spcPct val="107000"/>
                        </a:lnSpc>
                        <a:buNone/>
                      </a:pPr>
                      <a:r>
                        <a:rPr lang="en-US" sz="1800" dirty="0">
                          <a:effectLst/>
                        </a:rPr>
                        <a:t>25.4</a:t>
                      </a:r>
                      <a:endParaRPr lang="en-US" sz="24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r">
                        <a:lnSpc>
                          <a:spcPct val="107000"/>
                        </a:lnSpc>
                        <a:buNone/>
                      </a:pPr>
                      <a:r>
                        <a:rPr lang="en-US" sz="1800" dirty="0">
                          <a:effectLst/>
                        </a:rPr>
                        <a:t>*</a:t>
                      </a:r>
                      <a:endParaRPr lang="en-US" sz="24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r">
                        <a:lnSpc>
                          <a:spcPct val="107000"/>
                        </a:lnSpc>
                        <a:buNone/>
                      </a:pPr>
                      <a:r>
                        <a:rPr lang="en-US" sz="1800" dirty="0">
                          <a:effectLst/>
                        </a:rPr>
                        <a:t>14.4</a:t>
                      </a:r>
                      <a:endParaRPr lang="en-US" sz="24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584784518"/>
                  </a:ext>
                </a:extLst>
              </a:tr>
              <a:tr h="358694">
                <a:tc>
                  <a:txBody>
                    <a:bodyPr/>
                    <a:lstStyle/>
                    <a:p>
                      <a:pPr marL="0" marR="0">
                        <a:lnSpc>
                          <a:spcPct val="107000"/>
                        </a:lnSpc>
                        <a:buNone/>
                      </a:pPr>
                      <a:r>
                        <a:rPr lang="en-US" sz="1800" b="0" dirty="0">
                          <a:effectLst/>
                        </a:rPr>
                        <a:t>Firearm-related deaths</a:t>
                      </a:r>
                      <a:endParaRPr lang="en-US" sz="2400" b="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r">
                        <a:lnSpc>
                          <a:spcPct val="107000"/>
                        </a:lnSpc>
                        <a:buNone/>
                      </a:pPr>
                      <a:r>
                        <a:rPr lang="en-US" sz="1800" dirty="0">
                          <a:effectLst/>
                        </a:rPr>
                        <a:t>15.5</a:t>
                      </a:r>
                      <a:endParaRPr lang="en-US" sz="24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r">
                        <a:lnSpc>
                          <a:spcPct val="107000"/>
                        </a:lnSpc>
                        <a:buNone/>
                      </a:pPr>
                      <a:r>
                        <a:rPr lang="en-US" sz="1800" dirty="0">
                          <a:effectLst/>
                        </a:rPr>
                        <a:t>*</a:t>
                      </a:r>
                      <a:endParaRPr lang="en-US" sz="24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r">
                        <a:lnSpc>
                          <a:spcPct val="107000"/>
                        </a:lnSpc>
                        <a:buNone/>
                      </a:pPr>
                      <a:r>
                        <a:rPr lang="en-US" sz="1800" dirty="0">
                          <a:effectLst/>
                        </a:rPr>
                        <a:t>8.4</a:t>
                      </a:r>
                      <a:endParaRPr lang="en-US" sz="24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36490307"/>
                  </a:ext>
                </a:extLst>
              </a:tr>
              <a:tr h="358694">
                <a:tc>
                  <a:txBody>
                    <a:bodyPr/>
                    <a:lstStyle/>
                    <a:p>
                      <a:pPr marL="0" marR="0">
                        <a:lnSpc>
                          <a:spcPct val="107000"/>
                        </a:lnSpc>
                        <a:buNone/>
                      </a:pPr>
                      <a:r>
                        <a:rPr lang="en-US" sz="1800" b="0" dirty="0">
                          <a:effectLst/>
                        </a:rPr>
                        <a:t>Motor vehicle crashes</a:t>
                      </a:r>
                      <a:endParaRPr lang="en-US" sz="2400" b="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r">
                        <a:lnSpc>
                          <a:spcPct val="107000"/>
                        </a:lnSpc>
                        <a:buNone/>
                      </a:pPr>
                      <a:r>
                        <a:rPr lang="en-US" sz="1800" dirty="0">
                          <a:effectLst/>
                        </a:rPr>
                        <a:t>15.1</a:t>
                      </a:r>
                      <a:endParaRPr lang="en-US" sz="24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r">
                        <a:lnSpc>
                          <a:spcPct val="107000"/>
                        </a:lnSpc>
                        <a:buNone/>
                      </a:pPr>
                      <a:r>
                        <a:rPr lang="en-US" sz="1800" dirty="0">
                          <a:effectLst/>
                        </a:rPr>
                        <a:t>20.3</a:t>
                      </a:r>
                      <a:endParaRPr lang="en-US" sz="24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r">
                        <a:lnSpc>
                          <a:spcPct val="107000"/>
                        </a:lnSpc>
                        <a:buNone/>
                      </a:pPr>
                      <a:r>
                        <a:rPr lang="en-US" sz="1800" dirty="0">
                          <a:effectLst/>
                        </a:rPr>
                        <a:t>11.6</a:t>
                      </a:r>
                      <a:endParaRPr lang="en-US" sz="24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040699217"/>
                  </a:ext>
                </a:extLst>
              </a:tr>
              <a:tr h="358694">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0" dirty="0">
                          <a:effectLst/>
                        </a:rPr>
                        <a:t>Suicide deaths (2020–22)</a:t>
                      </a:r>
                      <a:endParaRPr lang="en-US" sz="1800" b="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gridSpan="2">
                  <a:txBody>
                    <a:bodyPr/>
                    <a:lstStyle/>
                    <a:p>
                      <a:pPr marL="0" marR="0" algn="ctr">
                        <a:lnSpc>
                          <a:spcPct val="107000"/>
                        </a:lnSpc>
                        <a:buNone/>
                      </a:pPr>
                      <a:r>
                        <a:rPr lang="en-US" sz="1800" dirty="0">
                          <a:effectLst/>
                          <a:latin typeface="Aptos" panose="020B0004020202020204" pitchFamily="34" charset="0"/>
                          <a:ea typeface="Aptos" panose="020B0004020202020204" pitchFamily="34" charset="0"/>
                          <a:cs typeface="Arial" panose="020B0604020202020204" pitchFamily="34" charset="0"/>
                        </a:rPr>
                        <a:t>28.2</a:t>
                      </a:r>
                    </a:p>
                  </a:txBody>
                  <a:tcPr marL="68580" marR="68580" marT="0" marB="0" anchor="ctr"/>
                </a:tc>
                <a:tc hMerge="1">
                  <a:txBody>
                    <a:bodyPr/>
                    <a:lstStyle/>
                    <a:p>
                      <a:pPr marL="0" marR="0" algn="r">
                        <a:lnSpc>
                          <a:spcPct val="107000"/>
                        </a:lnSpc>
                        <a:buNone/>
                      </a:pPr>
                      <a:endParaRPr lang="en-US" sz="24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r">
                        <a:lnSpc>
                          <a:spcPct val="107000"/>
                        </a:lnSpc>
                        <a:buNone/>
                      </a:pPr>
                      <a:r>
                        <a:rPr lang="en-US" sz="1800" dirty="0">
                          <a:effectLst/>
                          <a:latin typeface="Aptos" panose="020B0004020202020204" pitchFamily="34" charset="0"/>
                          <a:ea typeface="Aptos" panose="020B0004020202020204" pitchFamily="34" charset="0"/>
                          <a:cs typeface="Arial" panose="020B0604020202020204" pitchFamily="34" charset="0"/>
                        </a:rPr>
                        <a:t>10.1</a:t>
                      </a:r>
                    </a:p>
                  </a:txBody>
                  <a:tcPr marL="68580" marR="68580" marT="0" marB="0" anchor="ctr"/>
                </a:tc>
                <a:extLst>
                  <a:ext uri="{0D108BD9-81ED-4DB2-BD59-A6C34878D82A}">
                    <a16:rowId xmlns:a16="http://schemas.microsoft.com/office/drawing/2014/main" val="3903172939"/>
                  </a:ext>
                </a:extLst>
              </a:tr>
              <a:tr h="358694">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0" dirty="0">
                          <a:effectLst/>
                          <a:latin typeface="Aptos" panose="020B0004020202020204" pitchFamily="34" charset="0"/>
                          <a:ea typeface="Aptos" panose="020B0004020202020204" pitchFamily="34" charset="0"/>
                          <a:cs typeface="Arial" panose="020B0604020202020204" pitchFamily="34" charset="0"/>
                        </a:rPr>
                        <a:t>Drug-related overdose deaths (2023)</a:t>
                      </a:r>
                    </a:p>
                  </a:txBody>
                  <a:tcPr marL="68580" marR="68580" marT="0" marB="0" anchor="ctr"/>
                </a:tc>
                <a:tc gridSpan="2">
                  <a:txBody>
                    <a:bodyPr/>
                    <a:lstStyle/>
                    <a:p>
                      <a:pPr marL="0" marR="0" algn="ctr">
                        <a:lnSpc>
                          <a:spcPct val="107000"/>
                        </a:lnSpc>
                        <a:buNone/>
                      </a:pPr>
                      <a:r>
                        <a:rPr lang="en-US" sz="1800" dirty="0">
                          <a:effectLst/>
                          <a:latin typeface="Aptos" panose="020B0004020202020204" pitchFamily="34" charset="0"/>
                          <a:ea typeface="Aptos" panose="020B0004020202020204" pitchFamily="34" charset="0"/>
                          <a:cs typeface="Arial" panose="020B0604020202020204" pitchFamily="34" charset="0"/>
                        </a:rPr>
                        <a:t>49.0</a:t>
                      </a:r>
                    </a:p>
                  </a:txBody>
                  <a:tcPr marL="68580" marR="68580" marT="0" marB="0" anchor="ctr"/>
                </a:tc>
                <a:tc hMerge="1">
                  <a:txBody>
                    <a:bodyPr/>
                    <a:lstStyle/>
                    <a:p>
                      <a:pPr marL="0" marR="0" algn="r">
                        <a:lnSpc>
                          <a:spcPct val="107000"/>
                        </a:lnSpc>
                        <a:buNone/>
                      </a:pPr>
                      <a:endParaRPr lang="en-US" sz="24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marL="0" marR="0" algn="r">
                        <a:lnSpc>
                          <a:spcPct val="107000"/>
                        </a:lnSpc>
                        <a:buNone/>
                      </a:pPr>
                      <a:r>
                        <a:rPr lang="en-US" sz="1800" dirty="0">
                          <a:effectLst/>
                          <a:latin typeface="Aptos" panose="020B0004020202020204" pitchFamily="34" charset="0"/>
                          <a:ea typeface="Aptos" panose="020B0004020202020204" pitchFamily="34" charset="0"/>
                          <a:cs typeface="Arial" panose="020B0604020202020204" pitchFamily="34" charset="0"/>
                        </a:rPr>
                        <a:t>29.1</a:t>
                      </a:r>
                    </a:p>
                  </a:txBody>
                  <a:tcPr marL="68580" marR="68580" marT="0" marB="0" anchor="ctr"/>
                </a:tc>
                <a:extLst>
                  <a:ext uri="{0D108BD9-81ED-4DB2-BD59-A6C34878D82A}">
                    <a16:rowId xmlns:a16="http://schemas.microsoft.com/office/drawing/2014/main" val="2281376965"/>
                  </a:ext>
                </a:extLst>
              </a:tr>
            </a:tbl>
          </a:graphicData>
        </a:graphic>
      </p:graphicFrame>
      <p:graphicFrame>
        <p:nvGraphicFramePr>
          <p:cNvPr id="11" name="Chart 10">
            <a:extLst>
              <a:ext uri="{FF2B5EF4-FFF2-40B4-BE49-F238E27FC236}">
                <a16:creationId xmlns:a16="http://schemas.microsoft.com/office/drawing/2014/main" id="{38CD69A3-13D5-6B66-8562-65AC72677BAD}"/>
              </a:ext>
            </a:extLst>
          </p:cNvPr>
          <p:cNvGraphicFramePr/>
          <p:nvPr>
            <p:extLst>
              <p:ext uri="{D42A27DB-BD31-4B8C-83A1-F6EECF244321}">
                <p14:modId xmlns:p14="http://schemas.microsoft.com/office/powerpoint/2010/main" val="3519130568"/>
              </p:ext>
            </p:extLst>
          </p:nvPr>
        </p:nvGraphicFramePr>
        <p:xfrm>
          <a:off x="207424" y="1150683"/>
          <a:ext cx="2896069" cy="5186985"/>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1B92F071-D6E8-D7A5-DE2C-81AFBC032F94}"/>
              </a:ext>
            </a:extLst>
          </p:cNvPr>
          <p:cNvSpPr txBox="1"/>
          <p:nvPr/>
        </p:nvSpPr>
        <p:spPr>
          <a:xfrm>
            <a:off x="3329126" y="5532581"/>
            <a:ext cx="6097248" cy="30777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ptos Narrow" panose="020B0004020202020204" pitchFamily="34" charset="0"/>
                <a:ea typeface="Aptos" panose="020B0004020202020204" pitchFamily="34" charset="0"/>
                <a:cs typeface="Times New Roman" panose="02020603050405020304" pitchFamily="18" charset="0"/>
              </a:rPr>
              <a:t>* Unreliable due to high standard error</a:t>
            </a:r>
          </a:p>
        </p:txBody>
      </p:sp>
    </p:spTree>
    <p:extLst>
      <p:ext uri="{BB962C8B-B14F-4D97-AF65-F5344CB8AC3E}">
        <p14:creationId xmlns:p14="http://schemas.microsoft.com/office/powerpoint/2010/main" val="1945461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F37EB-1390-C615-FE37-FCEB8DC9FE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0C4788-4769-486A-5B69-C975063E8F37}"/>
              </a:ext>
            </a:extLst>
          </p:cNvPr>
          <p:cNvSpPr>
            <a:spLocks noGrp="1"/>
          </p:cNvSpPr>
          <p:nvPr>
            <p:ph type="title"/>
          </p:nvPr>
        </p:nvSpPr>
        <p:spPr>
          <a:xfrm>
            <a:off x="572095" y="64126"/>
            <a:ext cx="11462925" cy="1027528"/>
          </a:xfrm>
        </p:spPr>
        <p:txBody>
          <a:bodyPr>
            <a:normAutofit/>
          </a:bodyPr>
          <a:lstStyle/>
          <a:p>
            <a:r>
              <a:rPr lang="en-US" sz="3200" dirty="0"/>
              <a:t>Higher Medicare, Lower Commercial Coverage vs. State</a:t>
            </a:r>
          </a:p>
        </p:txBody>
      </p:sp>
      <p:pic>
        <p:nvPicPr>
          <p:cNvPr id="4" name="Picture 3">
            <a:extLst>
              <a:ext uri="{FF2B5EF4-FFF2-40B4-BE49-F238E27FC236}">
                <a16:creationId xmlns:a16="http://schemas.microsoft.com/office/drawing/2014/main" id="{3D467597-AA82-1587-5BC1-DA023F7B2514}"/>
              </a:ext>
            </a:extLst>
          </p:cNvPr>
          <p:cNvPicPr>
            <a:picLocks noChangeAspect="1"/>
          </p:cNvPicPr>
          <p:nvPr/>
        </p:nvPicPr>
        <p:blipFill>
          <a:blip r:embed="rId3"/>
          <a:stretch>
            <a:fillRect/>
          </a:stretch>
        </p:blipFill>
        <p:spPr>
          <a:xfrm>
            <a:off x="398952" y="1410709"/>
            <a:ext cx="11394096" cy="4585150"/>
          </a:xfrm>
          <a:prstGeom prst="rect">
            <a:avLst/>
          </a:prstGeom>
        </p:spPr>
      </p:pic>
      <p:sp>
        <p:nvSpPr>
          <p:cNvPr id="5" name="TextBox 4">
            <a:extLst>
              <a:ext uri="{FF2B5EF4-FFF2-40B4-BE49-F238E27FC236}">
                <a16:creationId xmlns:a16="http://schemas.microsoft.com/office/drawing/2014/main" id="{9A9681A5-F6B3-9D1D-2C45-3EF9043C7B36}"/>
              </a:ext>
            </a:extLst>
          </p:cNvPr>
          <p:cNvSpPr txBox="1"/>
          <p:nvPr/>
        </p:nvSpPr>
        <p:spPr>
          <a:xfrm>
            <a:off x="312919" y="6406076"/>
            <a:ext cx="10682365" cy="276999"/>
          </a:xfrm>
          <a:prstGeom prst="rect">
            <a:avLst/>
          </a:prstGeom>
          <a:noFill/>
        </p:spPr>
        <p:txBody>
          <a:bodyPr wrap="square">
            <a:spAutoFit/>
          </a:bodyPr>
          <a:lstStyle/>
          <a:p>
            <a:r>
              <a:rPr lang="en-US" sz="1200" dirty="0"/>
              <a:t>For data sources and more detail, see Table 5 in </a:t>
            </a:r>
            <a:r>
              <a:rPr lang="en-US" sz="1200" dirty="0">
                <a:solidFill>
                  <a:srgbClr val="0070C0"/>
                </a:solidFill>
                <a:hlinkClick r:id="rId4">
                  <a:extLst>
                    <a:ext uri="{A12FA001-AC4F-418D-AE19-62706E023703}">
                      <ahyp:hlinkClr xmlns:ahyp="http://schemas.microsoft.com/office/drawing/2018/hyperlinkcolor" val="tx"/>
                    </a:ext>
                  </a:extLst>
                </a:hlinkClick>
              </a:rPr>
              <a:t>Shasta and Lassen Counties: Facing Dire Health Care Access Challenges with Creativity and Resilience</a:t>
            </a:r>
            <a:r>
              <a:rPr lang="en-US" sz="1200" dirty="0">
                <a:solidFill>
                  <a:srgbClr val="0070C0"/>
                </a:solidFill>
              </a:rPr>
              <a:t> </a:t>
            </a:r>
            <a:r>
              <a:rPr lang="en-US" sz="1200" dirty="0"/>
              <a:t>(PDF).</a:t>
            </a:r>
          </a:p>
        </p:txBody>
      </p:sp>
    </p:spTree>
    <p:extLst>
      <p:ext uri="{BB962C8B-B14F-4D97-AF65-F5344CB8AC3E}">
        <p14:creationId xmlns:p14="http://schemas.microsoft.com/office/powerpoint/2010/main" val="3389850477"/>
      </p:ext>
    </p:extLst>
  </p:cSld>
  <p:clrMapOvr>
    <a:masterClrMapping/>
  </p:clrMapOvr>
</p:sld>
</file>

<file path=ppt/theme/theme1.xml><?xml version="1.0" encoding="utf-8"?>
<a:theme xmlns:a="http://schemas.openxmlformats.org/drawingml/2006/main" name="Office Theme">
  <a:themeElements>
    <a:clrScheme name="CHCF Interim Palette 09182025">
      <a:dk1>
        <a:srgbClr val="282828"/>
      </a:dk1>
      <a:lt1>
        <a:sysClr val="window" lastClr="FFFFFF"/>
      </a:lt1>
      <a:dk2>
        <a:srgbClr val="282828"/>
      </a:dk2>
      <a:lt2>
        <a:srgbClr val="E8E8E8"/>
      </a:lt2>
      <a:accent1>
        <a:srgbClr val="22537C"/>
      </a:accent1>
      <a:accent2>
        <a:srgbClr val="F2703E"/>
      </a:accent2>
      <a:accent3>
        <a:srgbClr val="636000"/>
      </a:accent3>
      <a:accent4>
        <a:srgbClr val="0E2B46"/>
      </a:accent4>
      <a:accent5>
        <a:srgbClr val="660E44"/>
      </a:accent5>
      <a:accent6>
        <a:srgbClr val="AF1F23"/>
      </a:accent6>
      <a:hlink>
        <a:srgbClr val="E28E07"/>
      </a:hlink>
      <a:folHlink>
        <a:srgbClr val="7272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1429</TotalTime>
  <Words>2233</Words>
  <Application>Microsoft Office PowerPoint</Application>
  <PresentationFormat>Widescreen</PresentationFormat>
  <Paragraphs>286</Paragraphs>
  <Slides>18</Slides>
  <Notes>13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Aptos</vt:lpstr>
      <vt:lpstr>Aptos Narrow</vt:lpstr>
      <vt:lpstr>Arial</vt:lpstr>
      <vt:lpstr>Calibri</vt:lpstr>
      <vt:lpstr>Myriad Pro Cond</vt:lpstr>
      <vt:lpstr>Roboto</vt:lpstr>
      <vt:lpstr>Roboto Flex ExtraBold</vt:lpstr>
      <vt:lpstr>Roboto Flex Light</vt:lpstr>
      <vt:lpstr>Roboto Flex Medium</vt:lpstr>
      <vt:lpstr>Segoe UI</vt:lpstr>
      <vt:lpstr>Office Theme</vt:lpstr>
      <vt:lpstr>Shasta and Lassen Counties:  Facing Dire Health Care Access Challenges with Creativity and Resilience</vt:lpstr>
      <vt:lpstr>Shasta and Lassen Counties:  Facing Dire Health Care Access Challenges with Creativity and Resilience</vt:lpstr>
      <vt:lpstr>Agenda</vt:lpstr>
      <vt:lpstr>PowerPoint Presentation</vt:lpstr>
      <vt:lpstr>Project Overview</vt:lpstr>
      <vt:lpstr>PowerPoint Presentation</vt:lpstr>
      <vt:lpstr>Shasta and Lassen Population Overview</vt:lpstr>
      <vt:lpstr>High Mortality Rates and “Deaths of Despair”</vt:lpstr>
      <vt:lpstr>Higher Medicare, Lower Commercial Coverage vs. State</vt:lpstr>
      <vt:lpstr> </vt:lpstr>
      <vt:lpstr>Financial Health of Area Hospitals Varies Widely</vt:lpstr>
      <vt:lpstr>Community Health Centers Care for Whole Community</vt:lpstr>
      <vt:lpstr>Severe Health Care Workforce Shortage Limits Access to Care</vt:lpstr>
      <vt:lpstr>Many Efforts to Address Workforce Shortage</vt:lpstr>
      <vt:lpstr> </vt:lpstr>
      <vt:lpstr> </vt:lpstr>
      <vt:lpstr>Issues to Track</vt:lpstr>
      <vt:lpstr>Before you go . . . we’d love your feedback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Paula Ginsborg</dc:creator>
  <cp:lastModifiedBy>Karen Shore</cp:lastModifiedBy>
  <cp:revision>47</cp:revision>
  <dcterms:created xsi:type="dcterms:W3CDTF">2025-09-18T18:03:30Z</dcterms:created>
  <dcterms:modified xsi:type="dcterms:W3CDTF">2026-03-31T19:47:27Z</dcterms:modified>
</cp:coreProperties>
</file>