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7" r:id="rId2"/>
    <p:sldId id="258" r:id="rId3"/>
    <p:sldId id="260" r:id="rId4"/>
    <p:sldId id="261" r:id="rId5"/>
    <p:sldId id="262" r:id="rId6"/>
    <p:sldId id="276" r:id="rId7"/>
    <p:sldId id="263" r:id="rId8"/>
    <p:sldId id="264" r:id="rId9"/>
    <p:sldId id="265" r:id="rId10"/>
    <p:sldId id="266" r:id="rId11"/>
    <p:sldId id="267" r:id="rId12"/>
    <p:sldId id="278" r:id="rId13"/>
    <p:sldId id="268" r:id="rId14"/>
    <p:sldId id="275" r:id="rId15"/>
    <p:sldId id="269" r:id="rId16"/>
    <p:sldId id="270" r:id="rId17"/>
    <p:sldId id="271" r:id="rId18"/>
    <p:sldId id="272" r:id="rId19"/>
    <p:sldId id="273" r:id="rId20"/>
    <p:sldId id="277" r:id="rId21"/>
  </p:sldIdLst>
  <p:sldSz cx="9144000" cy="6858000" type="letter"/>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6835" autoAdjust="0"/>
  </p:normalViewPr>
  <p:slideViewPr>
    <p:cSldViewPr>
      <p:cViewPr>
        <p:scale>
          <a:sx n="80" d="100"/>
          <a:sy n="80" d="100"/>
        </p:scale>
        <p:origin x="-1188"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r>
              <a:rPr lang="en-US" smtClean="0"/>
              <a:t>August 2011</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Interpreting in Palliative Care, CHCF</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ED07BF2E-B147-4C88-86D5-F161081720F3}" type="slidenum">
              <a:rPr lang="en-US" smtClean="0"/>
              <a:pPr/>
              <a:t>‹#›</a:t>
            </a:fld>
            <a:endParaRPr lang="en-US"/>
          </a:p>
        </p:txBody>
      </p:sp>
    </p:spTree>
    <p:extLst>
      <p:ext uri="{BB962C8B-B14F-4D97-AF65-F5344CB8AC3E}">
        <p14:creationId xmlns:p14="http://schemas.microsoft.com/office/powerpoint/2010/main" xmlns="" val="92691152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r>
              <a:rPr lang="en-US" smtClean="0"/>
              <a:t>August 2011</a:t>
            </a:r>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Interpreting in Palliative Care, CHCF</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4500CCAE-B838-4202-B994-4544D878C56E}" type="slidenum">
              <a:rPr lang="en-US" smtClean="0"/>
              <a:pPr/>
              <a:t>‹#›</a:t>
            </a:fld>
            <a:endParaRPr lang="en-US"/>
          </a:p>
        </p:txBody>
      </p:sp>
    </p:spTree>
    <p:extLst>
      <p:ext uri="{BB962C8B-B14F-4D97-AF65-F5344CB8AC3E}">
        <p14:creationId xmlns:p14="http://schemas.microsoft.com/office/powerpoint/2010/main" xmlns="" val="18237780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Advances in medicine have transformed our society. Fewer people today die of infectious disease, and more people are living longer. But in addition, more people are living longer with serious and chronic illnesses.</a:t>
            </a:r>
            <a:r>
              <a:rPr lang="en-US" sz="1300" i="1" dirty="0" smtClean="0"/>
              <a:t> </a:t>
            </a:r>
            <a:r>
              <a:rPr lang="en-US" sz="1300" dirty="0" smtClean="0"/>
              <a:t>Many of these patients live with the ongoing physical, functional, mental, and emotional effects of their health conditions. To improve their care, a new field of medicine has emerged. It is called palliative care. </a:t>
            </a:r>
            <a:endParaRPr lang="en-US" sz="2100"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2736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There are other differences as well. Hospice care can be provided at home </a:t>
            </a:r>
            <a:r>
              <a:rPr lang="en-US" sz="1300" i="1" dirty="0" smtClean="0"/>
              <a:t>(advance)</a:t>
            </a:r>
            <a:r>
              <a:rPr lang="en-US" sz="1300" dirty="0" smtClean="0"/>
              <a:t>, in a nursing or assisted living facility, or in an inpatient hospice, but it is NOT usually provided in the hospital. Also, hospice has its own payment structure and regulations under Medicare and Medicaid. </a:t>
            </a:r>
          </a:p>
          <a:p>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10</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18126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This graphic can help explain the relationship between the various forms of care. Usually life-prolonging therapy and hospice care do not overlap. Hospice is a specialized form of palliative care. Pain management can be part of all three of these, but each does more than just manage pain. And the management of chronic pain is usually different than all of them.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11</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50531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hear the term </a:t>
            </a:r>
            <a:r>
              <a:rPr lang="en-US" dirty="0" smtClean="0"/>
              <a:t>“comfort </a:t>
            </a:r>
            <a:r>
              <a:rPr lang="en-US" dirty="0" smtClean="0"/>
              <a:t>care</a:t>
            </a:r>
            <a:r>
              <a:rPr lang="en-US" dirty="0" smtClean="0"/>
              <a:t>.”</a:t>
            </a:r>
            <a:r>
              <a:rPr lang="en-US" baseline="0" dirty="0" smtClean="0"/>
              <a:t> </a:t>
            </a:r>
            <a:r>
              <a:rPr lang="en-US" baseline="0" dirty="0" smtClean="0"/>
              <a:t>S</a:t>
            </a:r>
            <a:r>
              <a:rPr lang="en-US" dirty="0" smtClean="0"/>
              <a:t>ome</a:t>
            </a:r>
            <a:r>
              <a:rPr lang="en-US" baseline="0" dirty="0" smtClean="0"/>
              <a:t> people us </a:t>
            </a:r>
            <a:r>
              <a:rPr lang="en-US" dirty="0" smtClean="0"/>
              <a:t>this term</a:t>
            </a:r>
            <a:r>
              <a:rPr lang="en-US" baseline="0" dirty="0" smtClean="0"/>
              <a:t> to </a:t>
            </a:r>
            <a:r>
              <a:rPr lang="en-US" dirty="0" smtClean="0"/>
              <a:t>mean the same thing as palliative care. Sometimes it means "comfort measures only" and is closer to the meaning of hospice care. </a:t>
            </a:r>
            <a:endParaRPr lang="en-US" i="1"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12</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38382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So, let’s look at what palliative care services include. According to the Center to Advance Palliative Care, “Palliative care programs support the primary physician and the patient by providing time to devote to intensive family meetings and patient/family counseling; expertise in managing complex physical and emotional symptoms such as pain, shortness of breath, depression and nausea; support for resolving questions and conflicts between families/patients and physicians concerning care goals, DNR orders and treatment requests, and coordination of care across health care settings.”</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13</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145179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Clearly, providing all these services requires a range of knowledge and skills that spans various disciplines. This is why palliative care is delivered in teams. While teams differ by facility, a palliative care team often includes one or more physicians who specialize in palliative care, nurses, social workers and chaplains. Palliative care is definitely a team effort.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14</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04986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Doctors may call for a palliative care consult for a variety of reasons. Perhaps they want to clarify the patient’s “goals of care.” Or they may need help in managing a patient’s pain or other symptoms. A palliative care team can also help a physician in planning for a patient discharge. The team is often called to help with difficult communication situations such as breaking bad news or discussing withdrawal of life-prolonging treatments.  </a:t>
            </a:r>
          </a:p>
          <a:p>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15</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82187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So what does all this mean for an interpreter? First of all, if you are called to interpret for a palliative care consult, it means that you will probably be interpreting for a patient who feels quite ill. The patient may or may not be dying. There may be difficult issues discussed, and difficult decisions may have to be made. Certainly, the encounter will be longer than the common interpretation and may include family members or multiple caregivers.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16</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34209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One important thing to remember is that palliative care teams are not just concerned with what the patient or family </a:t>
            </a:r>
            <a:r>
              <a:rPr lang="en-US" sz="1300" i="1" dirty="0" smtClean="0"/>
              <a:t>says,</a:t>
            </a:r>
            <a:r>
              <a:rPr lang="en-US" sz="1300" dirty="0" smtClean="0"/>
              <a:t> but about the underlying meaning – what we call “the subtext.” Are there messages that are not being communicated through words? Are there cultural issues that are impacting the communication? It is especially important that doctors be made aware of these things so that they can inquire more deeply. </a:t>
            </a:r>
            <a:endParaRPr lang="en-US" sz="1300"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17</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70117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As I mentioned, palliative care conversations, can be difficult. You may be surprised to hear that physicians often have very limited training in communication and end-of-life care and may themselves have difficult with sharing bad news or shifting the conversation from curing a disease to reducing its symptoms. Add cultural and linguistic differences to the mix, and providers may not be as skillful at these conversations as we would all wish. When clinicians feel uncomfortable, and when patients and families get upset too, the interpreter may often feel caught in the middle. It is normal to want to escape from things that are painful or difficult -- doctors, nurses, social workers, patients, families, and interpreters as well. But the more you know, the better you will be at helping these difficult discussions go more smoothly for everyone involved.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18</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1193409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So, here’s a quick review. </a:t>
            </a:r>
          </a:p>
          <a:p>
            <a:r>
              <a:rPr lang="en-US" sz="1300" dirty="0" smtClean="0"/>
              <a:t> </a:t>
            </a:r>
          </a:p>
          <a:p>
            <a:r>
              <a:rPr lang="en-US" sz="1300" dirty="0" smtClean="0"/>
              <a:t>Palliative care is an approach to treatment that focuses on helping patients with serious or advanced illnesses to maximize their quality of life.  It emphasizes management of pain and symptoms, communication among the treating physicians, coordination of medical and supportive services, assistance with patient decision-making about care, and support for caregivers. It is delivered by a team, and, for patients and families with limited English proficiency, interpreters are a key part of the team. </a:t>
            </a:r>
          </a:p>
        </p:txBody>
      </p:sp>
      <p:sp>
        <p:nvSpPr>
          <p:cNvPr id="4" name="Slide Number Placeholder 3"/>
          <p:cNvSpPr>
            <a:spLocks noGrp="1"/>
          </p:cNvSpPr>
          <p:nvPr>
            <p:ph type="sldNum" sz="quarter" idx="10"/>
          </p:nvPr>
        </p:nvSpPr>
        <p:spPr/>
        <p:txBody>
          <a:bodyPr/>
          <a:lstStyle/>
          <a:p>
            <a:fld id="{4500CCAE-B838-4202-B994-4544D878C56E}" type="slidenum">
              <a:rPr lang="en-US" smtClean="0"/>
              <a:pPr/>
              <a:t>19</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112940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Even interpreters with professional training and solid experience will find that interpreting in palliative care requires some special techniques and vocabulary. That’s why the California </a:t>
            </a:r>
            <a:r>
              <a:rPr lang="en-US" sz="1300" dirty="0" smtClean="0"/>
              <a:t>HealthCare </a:t>
            </a:r>
            <a:r>
              <a:rPr lang="en-US" sz="1300" dirty="0" smtClean="0"/>
              <a:t>Foundation has created this program: to help interpreters be better prepared to interpret in palliative care and end-of-life encounters.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2</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96199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anyone?</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20</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4945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But what is palliative care? Palliative care is a relatively new field of medicine. The name comes from the term “palliate,” which means, to make less severe or intense. In medicine, “palliate” means to lessen the severity of pain or disease without curing or removing the underlying cause. So, for example, palliative chemotherapy usually aims to shrink or slow the growth of a cancer, not to cure the cancer. Palliative radiation therapy usually helps lessen symptoms like shortness of breath, confusion or pain, but will not make the tumor go away. And palliative care in general focuses on  </a:t>
            </a:r>
            <a:r>
              <a:rPr lang="en-US" sz="1300" b="1" dirty="0" smtClean="0"/>
              <a:t>improving the overall quality of life for people facing serious or life-threatening illness, not on curing the cause of the illness.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3</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96195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So this is this first important point. Palliative care treats, prevents or relieves the symptoms of a serious or life-threatening illness, but it does not cure it. </a:t>
            </a:r>
          </a:p>
          <a:p>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4</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59257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The second important thing to remember about palliative care is that it can be delivered at any time in a patient’s illness. It can be delivered at the same time as curative treatment, or it can be delivered by itself, when further curative treatment wouldn’t be useful. The ultimate goal is to improve quality of life for patients who are facing serious illness, as well as for their family and friends.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5</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20457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8"/>
              </a:spcAft>
            </a:pPr>
            <a:r>
              <a:rPr lang="en-US" sz="1300" dirty="0" smtClean="0">
                <a:solidFill>
                  <a:srgbClr val="00B0F0"/>
                </a:solidFill>
              </a:rPr>
              <a:t>So, in a nutshell, p</a:t>
            </a:r>
            <a:r>
              <a:rPr lang="en-US" sz="1300" dirty="0" smtClean="0"/>
              <a:t>alliative care improves the </a:t>
            </a:r>
            <a:r>
              <a:rPr lang="en-US" sz="1300" dirty="0" smtClean="0">
                <a:solidFill>
                  <a:srgbClr val="FF0000"/>
                </a:solidFill>
              </a:rPr>
              <a:t>quality of life </a:t>
            </a:r>
            <a:r>
              <a:rPr lang="en-US" sz="1300" dirty="0" smtClean="0"/>
              <a:t>for patients who are facing </a:t>
            </a:r>
            <a:r>
              <a:rPr lang="en-US" sz="1300" dirty="0" smtClean="0">
                <a:solidFill>
                  <a:srgbClr val="FF0000"/>
                </a:solidFill>
              </a:rPr>
              <a:t>serious illness </a:t>
            </a:r>
            <a:r>
              <a:rPr lang="en-US" sz="1300" dirty="0" smtClean="0"/>
              <a:t>as well as for their </a:t>
            </a:r>
            <a:r>
              <a:rPr lang="en-US" sz="1300" dirty="0" smtClean="0">
                <a:solidFill>
                  <a:srgbClr val="FF0000"/>
                </a:solidFill>
              </a:rPr>
              <a:t>family and friends. </a:t>
            </a:r>
            <a:endParaRPr lang="en-US" sz="1300" b="1" i="1" dirty="0" smtClean="0">
              <a:solidFill>
                <a:srgbClr val="00B0F0"/>
              </a:solidFill>
            </a:endParaRPr>
          </a:p>
          <a:p>
            <a:endParaRPr lang="en-US" dirty="0" smtClean="0"/>
          </a:p>
          <a:p>
            <a:endParaRPr lang="en-US" b="1" dirty="0"/>
          </a:p>
        </p:txBody>
      </p:sp>
      <p:sp>
        <p:nvSpPr>
          <p:cNvPr id="4" name="Date Placeholder 3"/>
          <p:cNvSpPr>
            <a:spLocks noGrp="1"/>
          </p:cNvSpPr>
          <p:nvPr>
            <p:ph type="dt"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 CHCF</a:t>
            </a:r>
            <a:endParaRPr lang="en-US"/>
          </a:p>
        </p:txBody>
      </p:sp>
      <p:sp>
        <p:nvSpPr>
          <p:cNvPr id="6" name="Slide Number Placeholder 5"/>
          <p:cNvSpPr>
            <a:spLocks noGrp="1"/>
          </p:cNvSpPr>
          <p:nvPr>
            <p:ph type="sldNum" sz="quarter" idx="12"/>
          </p:nvPr>
        </p:nvSpPr>
        <p:spPr/>
        <p:txBody>
          <a:bodyPr/>
          <a:lstStyle/>
          <a:p>
            <a:fld id="{4500CCAE-B838-4202-B994-4544D878C56E}" type="slidenum">
              <a:rPr lang="en-US" smtClean="0"/>
              <a:pPr/>
              <a:t>6</a:t>
            </a:fld>
            <a:endParaRPr lang="en-US"/>
          </a:p>
        </p:txBody>
      </p:sp>
    </p:spTree>
    <p:extLst>
      <p:ext uri="{BB962C8B-B14F-4D97-AF65-F5344CB8AC3E}">
        <p14:creationId xmlns:p14="http://schemas.microsoft.com/office/powerpoint/2010/main" xmlns="" val="158132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When a patient is approaching the end of life, you may hear various terms to describe the patient’s options for care. In addition to “palliative care,” you may hear terms like “hospice care”, “pain management”, and “comfort care.” How are these related? </a:t>
            </a: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7</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401769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These various types of medical care have a lot in common. Both palliative care and hospice emphasize comfort and quality of life for patients who have serious illnesses. Both seek to provide comprehensive, holistic care, addressing spiritual and psychosocial issues in addition to physical symptoms. Both are provided by multi-disciplinary teams, and both address patients together with their families.</a:t>
            </a:r>
            <a:r>
              <a:rPr lang="en-US" sz="1300" i="1" dirty="0" smtClean="0"/>
              <a:t> </a:t>
            </a:r>
            <a:br>
              <a:rPr lang="en-US" sz="1300" i="1" dirty="0" smtClean="0"/>
            </a:br>
            <a:endParaRPr lang="en-US" i="1"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8</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88568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smtClean="0"/>
              <a:t>However, hospice care is a specialized form of palliative care, offered to patients who are expected to die within six months and who no longer desire life-prolonging treatments. Unlike hospice patients, patients receiving palliative care may still be getting treatments whose main purpose is to prolong life. </a:t>
            </a:r>
            <a:r>
              <a:rPr lang="en-US" sz="1300" i="1" dirty="0" smtClean="0"/>
              <a:t> </a:t>
            </a:r>
          </a:p>
          <a:p>
            <a:r>
              <a:rPr lang="en-US" sz="1300" dirty="0" smtClean="0"/>
              <a:t/>
            </a:r>
            <a:br>
              <a:rPr lang="en-US" sz="1300" dirty="0" smtClean="0"/>
            </a:br>
            <a:endParaRPr lang="en-US" dirty="0"/>
          </a:p>
        </p:txBody>
      </p:sp>
      <p:sp>
        <p:nvSpPr>
          <p:cNvPr id="4" name="Slide Number Placeholder 3"/>
          <p:cNvSpPr>
            <a:spLocks noGrp="1"/>
          </p:cNvSpPr>
          <p:nvPr>
            <p:ph type="sldNum" sz="quarter" idx="10"/>
          </p:nvPr>
        </p:nvSpPr>
        <p:spPr/>
        <p:txBody>
          <a:bodyPr/>
          <a:lstStyle/>
          <a:p>
            <a:fld id="{4500CCAE-B838-4202-B994-4544D878C56E}" type="slidenum">
              <a:rPr lang="en-US" smtClean="0"/>
              <a:pPr/>
              <a:t>9</a:t>
            </a:fld>
            <a:endParaRPr lang="en-US"/>
          </a:p>
        </p:txBody>
      </p:sp>
      <p:sp>
        <p:nvSpPr>
          <p:cNvPr id="5" name="Date Placeholder 4"/>
          <p:cNvSpPr>
            <a:spLocks noGrp="1"/>
          </p:cNvSpPr>
          <p:nvPr>
            <p:ph type="dt" idx="11"/>
          </p:nvPr>
        </p:nvSpPr>
        <p:spPr/>
        <p:txBody>
          <a:bodyPr/>
          <a:lstStyle/>
          <a:p>
            <a:r>
              <a:rPr lang="en-US" smtClean="0"/>
              <a:t>August 2011</a:t>
            </a:r>
            <a:endParaRPr lang="en-US"/>
          </a:p>
        </p:txBody>
      </p:sp>
      <p:sp>
        <p:nvSpPr>
          <p:cNvPr id="6" name="Footer Placeholder 5"/>
          <p:cNvSpPr>
            <a:spLocks noGrp="1"/>
          </p:cNvSpPr>
          <p:nvPr>
            <p:ph type="ftr" sz="quarter" idx="12"/>
          </p:nvPr>
        </p:nvSpPr>
        <p:spPr/>
        <p:txBody>
          <a:bodyPr/>
          <a:lstStyle/>
          <a:p>
            <a:r>
              <a:rPr lang="en-US" smtClean="0"/>
              <a:t>Interpreting in Palliative Care, CHCF</a:t>
            </a:r>
            <a:endParaRPr lang="en-US"/>
          </a:p>
        </p:txBody>
      </p:sp>
    </p:spTree>
    <p:extLst>
      <p:ext uri="{BB962C8B-B14F-4D97-AF65-F5344CB8AC3E}">
        <p14:creationId xmlns:p14="http://schemas.microsoft.com/office/powerpoint/2010/main" xmlns="" val="324014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284955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226506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81758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281858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149110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August 2011</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172993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August 2011</a:t>
            </a:r>
            <a:endParaRPr lang="en-US"/>
          </a:p>
        </p:txBody>
      </p:sp>
      <p:sp>
        <p:nvSpPr>
          <p:cNvPr id="8" name="Footer Placeholder 7"/>
          <p:cNvSpPr>
            <a:spLocks noGrp="1"/>
          </p:cNvSpPr>
          <p:nvPr>
            <p:ph type="ftr" sz="quarter" idx="11"/>
          </p:nvPr>
        </p:nvSpPr>
        <p:spPr/>
        <p:txBody>
          <a:bodyPr/>
          <a:lstStyle/>
          <a:p>
            <a:r>
              <a:rPr lang="en-US" smtClean="0"/>
              <a:t>Interpreting in Palliative Care</a:t>
            </a:r>
            <a:endParaRPr lang="en-US"/>
          </a:p>
        </p:txBody>
      </p:sp>
      <p:sp>
        <p:nvSpPr>
          <p:cNvPr id="9" name="Slide Number Placeholder 8"/>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419103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38248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2011</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363100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2011</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321930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2011</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359276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Interpreting in Palliative Care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49B30-7CBA-4C17-A41A-291BE21AE3BB}" type="slidenum">
              <a:rPr lang="en-US" smtClean="0"/>
              <a:pPr/>
              <a:t>‹#›</a:t>
            </a:fld>
            <a:endParaRPr lang="en-US"/>
          </a:p>
        </p:txBody>
      </p:sp>
    </p:spTree>
    <p:extLst>
      <p:ext uri="{BB962C8B-B14F-4D97-AF65-F5344CB8AC3E}">
        <p14:creationId xmlns:p14="http://schemas.microsoft.com/office/powerpoint/2010/main" xmlns="" val="3137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hcf.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5203" y="851378"/>
            <a:ext cx="2569368" cy="171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8478" y="4066586"/>
            <a:ext cx="3145632" cy="209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01494" y="2627312"/>
            <a:ext cx="2379346" cy="3569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5555" y="606110"/>
            <a:ext cx="19812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0310" y="606110"/>
            <a:ext cx="7467599" cy="579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August 2011</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7E149B30-7CBA-4C17-A41A-291BE21AE3BB}" type="slidenum">
              <a:rPr lang="en-US" smtClean="0"/>
              <a:pPr/>
              <a:t>1</a:t>
            </a:fld>
            <a:endParaRPr lang="en-US"/>
          </a:p>
        </p:txBody>
      </p:sp>
    </p:spTree>
    <p:extLst>
      <p:ext uri="{BB962C8B-B14F-4D97-AF65-F5344CB8AC3E}">
        <p14:creationId xmlns:p14="http://schemas.microsoft.com/office/powerpoint/2010/main" xmlns="" val="40634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436" y="1371600"/>
            <a:ext cx="3333998" cy="2101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5436" y="1456588"/>
            <a:ext cx="3000744"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68669" y="457200"/>
            <a:ext cx="3066803" cy="707886"/>
          </a:xfrm>
          <a:prstGeom prst="rect">
            <a:avLst/>
          </a:prstGeom>
          <a:noFill/>
        </p:spPr>
        <p:txBody>
          <a:bodyPr wrap="square" rtlCol="0">
            <a:spAutoFit/>
          </a:bodyPr>
          <a:lstStyle/>
          <a:p>
            <a:r>
              <a:rPr lang="en-US" sz="4000" dirty="0" smtClean="0"/>
              <a:t>Hospice . . . </a:t>
            </a:r>
            <a:endParaRPr lang="en-US" sz="4000" dirty="0"/>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4343400"/>
            <a:ext cx="1713772"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quot;No&quot; Symbol 2"/>
          <p:cNvSpPr/>
          <p:nvPr/>
        </p:nvSpPr>
        <p:spPr>
          <a:xfrm>
            <a:off x="3392536" y="4114800"/>
            <a:ext cx="2396299" cy="2438400"/>
          </a:xfrm>
          <a:prstGeom prst="noSmoking">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10</a:t>
            </a:fld>
            <a:endParaRPr lang="en-US"/>
          </a:p>
        </p:txBody>
      </p:sp>
    </p:spTree>
    <p:extLst>
      <p:ext uri="{BB962C8B-B14F-4D97-AF65-F5344CB8AC3E}">
        <p14:creationId xmlns:p14="http://schemas.microsoft.com/office/powerpoint/2010/main" xmlns="" val="36736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47800" y="533401"/>
            <a:ext cx="64770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5" name="TextBox 6"/>
          <p:cNvSpPr txBox="1">
            <a:spLocks noChangeArrowheads="1"/>
          </p:cNvSpPr>
          <p:nvPr/>
        </p:nvSpPr>
        <p:spPr bwMode="auto">
          <a:xfrm>
            <a:off x="2280125" y="1099699"/>
            <a:ext cx="2797954" cy="1722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3200" kern="1200" dirty="0">
                <a:solidFill>
                  <a:srgbClr val="000000"/>
                </a:solidFill>
                <a:effectLst/>
                <a:latin typeface="Arial"/>
                <a:ea typeface="Times New Roman"/>
              </a:rPr>
              <a:t>Palliative</a:t>
            </a:r>
            <a:endParaRPr lang="en-US" sz="4400" dirty="0">
              <a:effectLst/>
              <a:latin typeface="Times New Roman"/>
              <a:ea typeface="Times New Roman"/>
            </a:endParaRPr>
          </a:p>
          <a:p>
            <a:pPr marL="0" marR="0" algn="ctr" fontAlgn="base">
              <a:spcBef>
                <a:spcPts val="0"/>
              </a:spcBef>
              <a:spcAft>
                <a:spcPts val="0"/>
              </a:spcAft>
            </a:pPr>
            <a:r>
              <a:rPr lang="en-US" sz="3200" kern="1200" dirty="0">
                <a:solidFill>
                  <a:srgbClr val="000000"/>
                </a:solidFill>
                <a:effectLst/>
                <a:latin typeface="Arial"/>
                <a:ea typeface="Times New Roman"/>
              </a:rPr>
              <a:t>Care</a:t>
            </a:r>
            <a:endParaRPr lang="en-US" sz="4400" dirty="0">
              <a:effectLst/>
              <a:latin typeface="Times New Roman"/>
              <a:ea typeface="Times New Roman"/>
            </a:endParaRPr>
          </a:p>
        </p:txBody>
      </p:sp>
      <p:pic>
        <p:nvPicPr>
          <p:cNvPr id="3" name="Picture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649" y="1207532"/>
            <a:ext cx="8353301" cy="4831576"/>
          </a:xfrm>
          <a:prstGeom prst="rect">
            <a:avLst/>
          </a:prstGeom>
          <a:noFill/>
          <a:ln>
            <a:noFill/>
          </a:ln>
          <a:effectLst/>
          <a:extLst/>
        </p:spPr>
      </p:pic>
      <p:sp>
        <p:nvSpPr>
          <p:cNvPr id="2" name="TextBox 1"/>
          <p:cNvSpPr txBox="1"/>
          <p:nvPr/>
        </p:nvSpPr>
        <p:spPr>
          <a:xfrm>
            <a:off x="1066800" y="5943600"/>
            <a:ext cx="6553200" cy="369332"/>
          </a:xfrm>
          <a:prstGeom prst="rect">
            <a:avLst/>
          </a:prstGeom>
          <a:noFill/>
        </p:spPr>
        <p:txBody>
          <a:bodyPr wrap="square" rtlCol="0">
            <a:spAutoFit/>
          </a:bodyPr>
          <a:lstStyle/>
          <a:p>
            <a:r>
              <a:rPr lang="en-US" i="1" dirty="0" smtClean="0"/>
              <a:t>Graphic by Anne Kinderman, MD; used with permission.</a:t>
            </a:r>
            <a:endParaRPr lang="en-US" i="1" dirty="0"/>
          </a:p>
        </p:txBody>
      </p:sp>
      <p:sp>
        <p:nvSpPr>
          <p:cNvPr id="6" name="Date Placeholder 5"/>
          <p:cNvSpPr>
            <a:spLocks noGrp="1"/>
          </p:cNvSpPr>
          <p:nvPr>
            <p:ph type="dt" sz="half" idx="10"/>
          </p:nvPr>
        </p:nvSpPr>
        <p:spPr/>
        <p:txBody>
          <a:bodyPr/>
          <a:lstStyle/>
          <a:p>
            <a:r>
              <a:rPr lang="en-US" smtClean="0"/>
              <a:t>August 2011</a:t>
            </a:r>
            <a:endParaRPr lang="en-US"/>
          </a:p>
        </p:txBody>
      </p:sp>
      <p:sp>
        <p:nvSpPr>
          <p:cNvPr id="7" name="Footer Placeholder 6"/>
          <p:cNvSpPr>
            <a:spLocks noGrp="1"/>
          </p:cNvSpPr>
          <p:nvPr>
            <p:ph type="ftr" sz="quarter" idx="11"/>
          </p:nvPr>
        </p:nvSpPr>
        <p:spPr/>
        <p:txBody>
          <a:bodyPr/>
          <a:lstStyle/>
          <a:p>
            <a:r>
              <a:rPr lang="en-US" smtClean="0"/>
              <a:t>Interpreting in Palliative Care</a:t>
            </a:r>
            <a:endParaRPr lang="en-US"/>
          </a:p>
        </p:txBody>
      </p:sp>
      <p:sp>
        <p:nvSpPr>
          <p:cNvPr id="8" name="Slide Number Placeholder 7"/>
          <p:cNvSpPr>
            <a:spLocks noGrp="1"/>
          </p:cNvSpPr>
          <p:nvPr>
            <p:ph type="sldNum" sz="quarter" idx="12"/>
          </p:nvPr>
        </p:nvSpPr>
        <p:spPr/>
        <p:txBody>
          <a:bodyPr/>
          <a:lstStyle/>
          <a:p>
            <a:fld id="{7E149B30-7CBA-4C17-A41A-291BE21AE3BB}" type="slidenum">
              <a:rPr lang="en-US" smtClean="0"/>
              <a:pPr/>
              <a:t>11</a:t>
            </a:fld>
            <a:endParaRPr lang="en-US"/>
          </a:p>
        </p:txBody>
      </p:sp>
    </p:spTree>
    <p:extLst>
      <p:ext uri="{BB962C8B-B14F-4D97-AF65-F5344CB8AC3E}">
        <p14:creationId xmlns:p14="http://schemas.microsoft.com/office/powerpoint/2010/main" xmlns="" val="399299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104" y="1143000"/>
            <a:ext cx="3962400" cy="1938992"/>
          </a:xfrm>
          <a:prstGeom prst="rect">
            <a:avLst/>
          </a:prstGeom>
          <a:noFill/>
        </p:spPr>
        <p:txBody>
          <a:bodyPr wrap="square" rtlCol="0">
            <a:spAutoFit/>
          </a:bodyPr>
          <a:lstStyle/>
          <a:p>
            <a:pPr algn="ctr"/>
            <a:r>
              <a:rPr lang="en-US" sz="4000" dirty="0" smtClean="0"/>
              <a:t>But what about “comfort </a:t>
            </a:r>
            <a:r>
              <a:rPr lang="en-US" sz="4000" dirty="0" smtClean="0"/>
              <a:t>care”?</a:t>
            </a:r>
            <a:endParaRPr lang="en-US" sz="4000" dirty="0" smtClean="0"/>
          </a:p>
          <a:p>
            <a:pPr algn="ct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1505" y="1752600"/>
            <a:ext cx="2592065" cy="3886200"/>
          </a:xfrm>
          <a:prstGeom prst="rect">
            <a:avLst/>
          </a:prstGeom>
        </p:spPr>
      </p:pic>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12</a:t>
            </a:fld>
            <a:endParaRPr lang="en-US"/>
          </a:p>
        </p:txBody>
      </p:sp>
    </p:spTree>
    <p:extLst>
      <p:ext uri="{BB962C8B-B14F-4D97-AF65-F5344CB8AC3E}">
        <p14:creationId xmlns:p14="http://schemas.microsoft.com/office/powerpoint/2010/main" xmlns="" val="943449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696200" cy="4647426"/>
          </a:xfrm>
          <a:prstGeom prst="rect">
            <a:avLst/>
          </a:prstGeom>
          <a:noFill/>
        </p:spPr>
        <p:txBody>
          <a:bodyPr wrap="square" rtlCol="0">
            <a:spAutoFit/>
          </a:bodyPr>
          <a:lstStyle/>
          <a:p>
            <a:pPr>
              <a:spcAft>
                <a:spcPts val="1200"/>
              </a:spcAft>
            </a:pPr>
            <a:r>
              <a:rPr lang="en-US" sz="4000" dirty="0"/>
              <a:t>Palliative care provides: </a:t>
            </a:r>
          </a:p>
          <a:p>
            <a:pPr marL="1028700" lvl="1" indent="-571500">
              <a:spcAft>
                <a:spcPts val="1200"/>
              </a:spcAft>
              <a:buFont typeface="Arial" pitchFamily="34" charset="0"/>
              <a:buChar char="•"/>
            </a:pPr>
            <a:r>
              <a:rPr lang="en-US" sz="3600" dirty="0"/>
              <a:t>Time for meetings and </a:t>
            </a:r>
            <a:r>
              <a:rPr lang="en-US" sz="3600" dirty="0" smtClean="0"/>
              <a:t>counseling.</a:t>
            </a:r>
            <a:endParaRPr lang="en-US" sz="3600" dirty="0"/>
          </a:p>
          <a:p>
            <a:pPr marL="1028700" lvl="1" indent="-571500">
              <a:spcAft>
                <a:spcPts val="1200"/>
              </a:spcAft>
              <a:buFont typeface="Arial" pitchFamily="34" charset="0"/>
              <a:buChar char="•"/>
            </a:pPr>
            <a:r>
              <a:rPr lang="en-US" sz="3600" dirty="0"/>
              <a:t>Expertise in managing physical and emotional symptoms.</a:t>
            </a:r>
          </a:p>
          <a:p>
            <a:pPr marL="1028700" lvl="1" indent="-571500">
              <a:spcAft>
                <a:spcPts val="1200"/>
              </a:spcAft>
              <a:buFont typeface="Arial" pitchFamily="34" charset="0"/>
              <a:buChar char="•"/>
            </a:pPr>
            <a:r>
              <a:rPr lang="en-US" sz="3600" dirty="0"/>
              <a:t>Support in resolving </a:t>
            </a:r>
            <a:r>
              <a:rPr lang="en-US" sz="3600" dirty="0" smtClean="0"/>
              <a:t>conflicts.</a:t>
            </a:r>
            <a:endParaRPr lang="en-US" sz="3600" dirty="0"/>
          </a:p>
          <a:p>
            <a:pPr marL="1028700" lvl="1" indent="-571500">
              <a:spcAft>
                <a:spcPts val="1200"/>
              </a:spcAft>
              <a:buFont typeface="Arial" pitchFamily="34" charset="0"/>
              <a:buChar char="•"/>
            </a:pPr>
            <a:r>
              <a:rPr lang="en-US" sz="3600" dirty="0"/>
              <a:t>Coordination of care across settings. </a:t>
            </a:r>
          </a:p>
        </p:txBody>
      </p:sp>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13</a:t>
            </a:fld>
            <a:endParaRPr lang="en-US"/>
          </a:p>
        </p:txBody>
      </p:sp>
    </p:spTree>
    <p:extLst>
      <p:ext uri="{BB962C8B-B14F-4D97-AF65-F5344CB8AC3E}">
        <p14:creationId xmlns:p14="http://schemas.microsoft.com/office/powerpoint/2010/main" xmlns="" val="24769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5073" y="4305164"/>
            <a:ext cx="2339292" cy="2339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335394"/>
            <a:ext cx="1853517" cy="2778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1395619"/>
            <a:ext cx="1371600" cy="2054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28800" y="3541712"/>
            <a:ext cx="3121025" cy="312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4321" y="3304502"/>
            <a:ext cx="1334868" cy="200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4600" y="531420"/>
            <a:ext cx="22098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37006" y="4205218"/>
            <a:ext cx="1499012" cy="2254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15855" y="188118"/>
            <a:ext cx="1741962" cy="2555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rot="20253112">
            <a:off x="5883584" y="3328259"/>
            <a:ext cx="3180413" cy="584775"/>
          </a:xfrm>
          <a:prstGeom prst="rect">
            <a:avLst/>
          </a:prstGeom>
          <a:noFill/>
        </p:spPr>
        <p:txBody>
          <a:bodyPr wrap="square" rtlCol="0">
            <a:spAutoFit/>
          </a:bodyPr>
          <a:lstStyle/>
          <a:p>
            <a:r>
              <a:rPr lang="en-US" sz="3200" dirty="0" smtClean="0"/>
              <a:t>. .is a team effort!</a:t>
            </a:r>
            <a:endParaRPr lang="en-US" sz="3200" dirty="0"/>
          </a:p>
        </p:txBody>
      </p:sp>
      <p:sp>
        <p:nvSpPr>
          <p:cNvPr id="4" name="TextBox 3"/>
          <p:cNvSpPr txBox="1"/>
          <p:nvPr/>
        </p:nvSpPr>
        <p:spPr>
          <a:xfrm rot="20398167">
            <a:off x="1836334" y="2944328"/>
            <a:ext cx="3062173" cy="584775"/>
          </a:xfrm>
          <a:prstGeom prst="rect">
            <a:avLst/>
          </a:prstGeom>
          <a:noFill/>
        </p:spPr>
        <p:txBody>
          <a:bodyPr wrap="square" rtlCol="0">
            <a:spAutoFit/>
          </a:bodyPr>
          <a:lstStyle/>
          <a:p>
            <a:r>
              <a:rPr lang="en-US" sz="3200" dirty="0" smtClean="0"/>
              <a:t>Palliative Care . .  </a:t>
            </a:r>
            <a:endParaRPr lang="en-US" dirty="0"/>
          </a:p>
        </p:txBody>
      </p:sp>
      <p:sp>
        <p:nvSpPr>
          <p:cNvPr id="3" name="Date Placeholder 2"/>
          <p:cNvSpPr>
            <a:spLocks noGrp="1"/>
          </p:cNvSpPr>
          <p:nvPr>
            <p:ph type="dt" sz="half" idx="10"/>
          </p:nvPr>
        </p:nvSpPr>
        <p:spPr/>
        <p:txBody>
          <a:bodyPr/>
          <a:lstStyle/>
          <a:p>
            <a:r>
              <a:rPr lang="en-US" smtClean="0"/>
              <a:t>August 2011</a:t>
            </a:r>
            <a:endParaRPr lang="en-US"/>
          </a:p>
        </p:txBody>
      </p:sp>
      <p:sp>
        <p:nvSpPr>
          <p:cNvPr id="7" name="Footer Placeholder 6"/>
          <p:cNvSpPr>
            <a:spLocks noGrp="1"/>
          </p:cNvSpPr>
          <p:nvPr>
            <p:ph type="ftr" sz="quarter" idx="11"/>
          </p:nvPr>
        </p:nvSpPr>
        <p:spPr/>
        <p:txBody>
          <a:bodyPr/>
          <a:lstStyle/>
          <a:p>
            <a:r>
              <a:rPr lang="en-US" smtClean="0"/>
              <a:t>Interpreting in Palliative Care</a:t>
            </a:r>
            <a:endParaRPr lang="en-US"/>
          </a:p>
        </p:txBody>
      </p:sp>
      <p:sp>
        <p:nvSpPr>
          <p:cNvPr id="8" name="Slide Number Placeholder 7"/>
          <p:cNvSpPr>
            <a:spLocks noGrp="1"/>
          </p:cNvSpPr>
          <p:nvPr>
            <p:ph type="sldNum" sz="quarter" idx="12"/>
          </p:nvPr>
        </p:nvSpPr>
        <p:spPr/>
        <p:txBody>
          <a:bodyPr/>
          <a:lstStyle/>
          <a:p>
            <a:fld id="{7E149B30-7CBA-4C17-A41A-291BE21AE3BB}" type="slidenum">
              <a:rPr lang="en-US" smtClean="0"/>
              <a:pPr/>
              <a:t>14</a:t>
            </a:fld>
            <a:endParaRPr lang="en-US"/>
          </a:p>
        </p:txBody>
      </p:sp>
    </p:spTree>
    <p:extLst>
      <p:ext uri="{BB962C8B-B14F-4D97-AF65-F5344CB8AC3E}">
        <p14:creationId xmlns:p14="http://schemas.microsoft.com/office/powerpoint/2010/main" xmlns="" val="13556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fade">
                                      <p:cBhvr>
                                        <p:cTn id="15" dur="500"/>
                                        <p:tgtEl>
                                          <p:spTgt spid="819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fade">
                                      <p:cBhvr>
                                        <p:cTn id="23" dur="500"/>
                                        <p:tgtEl>
                                          <p:spTgt spid="8198"/>
                                        </p:tgtEl>
                                      </p:cBhvr>
                                    </p:animEffect>
                                  </p:childTnLst>
                                </p:cTn>
                              </p:par>
                              <p:par>
                                <p:cTn id="24" presetID="10" presetClass="entr" presetSubtype="0" fill="hold" nodeType="with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50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7"/>
                                        </p:tgtEl>
                                        <p:attrNameLst>
                                          <p:attrName>style.visibility</p:attrName>
                                        </p:attrNameLst>
                                      </p:cBhvr>
                                      <p:to>
                                        <p:strVal val="visible"/>
                                      </p:to>
                                    </p:set>
                                    <p:animEffect transition="in" filter="fade">
                                      <p:cBhvr>
                                        <p:cTn id="31" dur="500"/>
                                        <p:tgtEl>
                                          <p:spTgt spid="8197"/>
                                        </p:tgtEl>
                                      </p:cBhvr>
                                    </p:animEffect>
                                  </p:childTnLst>
                                </p:cTn>
                              </p:par>
                              <p:par>
                                <p:cTn id="32" presetID="10" presetClass="entr" presetSubtype="0" fill="hold" nodeType="with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fade">
                                      <p:cBhvr>
                                        <p:cTn id="34" dur="500"/>
                                        <p:tgtEl>
                                          <p:spTgt spid="819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010400" cy="4401205"/>
          </a:xfrm>
          <a:prstGeom prst="rect">
            <a:avLst/>
          </a:prstGeom>
          <a:noFill/>
        </p:spPr>
        <p:txBody>
          <a:bodyPr wrap="square" rtlCol="0">
            <a:spAutoFit/>
          </a:bodyPr>
          <a:lstStyle/>
          <a:p>
            <a:pPr>
              <a:spcAft>
                <a:spcPts val="2400"/>
              </a:spcAft>
            </a:pPr>
            <a:r>
              <a:rPr lang="en-US" sz="4000" dirty="0" smtClean="0"/>
              <a:t>Palliative care teams help with: </a:t>
            </a:r>
          </a:p>
          <a:p>
            <a:pPr marL="742950" lvl="1" indent="-285750">
              <a:spcAft>
                <a:spcPts val="2400"/>
              </a:spcAft>
              <a:buFont typeface="Arial" pitchFamily="34" charset="0"/>
              <a:buChar char="•"/>
            </a:pPr>
            <a:r>
              <a:rPr lang="en-US" sz="4000" dirty="0" smtClean="0"/>
              <a:t>Establishing goals of care</a:t>
            </a:r>
          </a:p>
          <a:p>
            <a:pPr marL="742950" lvl="1" indent="-285750">
              <a:spcAft>
                <a:spcPts val="2400"/>
              </a:spcAft>
              <a:buFont typeface="Arial" pitchFamily="34" charset="0"/>
              <a:buChar char="•"/>
            </a:pPr>
            <a:r>
              <a:rPr lang="en-US" sz="4000" dirty="0" smtClean="0"/>
              <a:t>Managing symptoms</a:t>
            </a:r>
          </a:p>
          <a:p>
            <a:pPr marL="742950" lvl="1" indent="-285750">
              <a:spcAft>
                <a:spcPts val="2400"/>
              </a:spcAft>
              <a:buFont typeface="Arial" pitchFamily="34" charset="0"/>
              <a:buChar char="•"/>
            </a:pPr>
            <a:r>
              <a:rPr lang="en-US" sz="4000" dirty="0" smtClean="0"/>
              <a:t>Patient discharge</a:t>
            </a:r>
          </a:p>
          <a:p>
            <a:pPr marL="742950" lvl="1" indent="-285750">
              <a:buFont typeface="Arial" pitchFamily="34" charset="0"/>
              <a:buChar char="•"/>
            </a:pPr>
            <a:r>
              <a:rPr lang="en-US" sz="4000" dirty="0" smtClean="0"/>
              <a:t>Difficult conversations</a:t>
            </a:r>
            <a:endParaRPr lang="en-US" sz="4000" dirty="0"/>
          </a:p>
        </p:txBody>
      </p:sp>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15</a:t>
            </a:fld>
            <a:endParaRPr lang="en-US"/>
          </a:p>
        </p:txBody>
      </p:sp>
    </p:spTree>
    <p:extLst>
      <p:ext uri="{BB962C8B-B14F-4D97-AF65-F5344CB8AC3E}">
        <p14:creationId xmlns:p14="http://schemas.microsoft.com/office/powerpoint/2010/main" xmlns="" val="3715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990600"/>
            <a:ext cx="3506911"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956" y="342899"/>
            <a:ext cx="2667000" cy="3967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descr="C:\Documents and Settings\Compaq_Administrator\Local Settings\Temporary Internet Files\Content.IE5\BIGAS8BA\MP90028961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469690">
            <a:off x="1954694" y="3339263"/>
            <a:ext cx="3657600" cy="2450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smtClean="0"/>
              <a:t>August 2011</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7E149B30-7CBA-4C17-A41A-291BE21AE3BB}" type="slidenum">
              <a:rPr lang="en-US" smtClean="0"/>
              <a:pPr/>
              <a:t>16</a:t>
            </a:fld>
            <a:endParaRPr lang="en-US"/>
          </a:p>
        </p:txBody>
      </p:sp>
    </p:spTree>
    <p:extLst>
      <p:ext uri="{BB962C8B-B14F-4D97-AF65-F5344CB8AC3E}">
        <p14:creationId xmlns:p14="http://schemas.microsoft.com/office/powerpoint/2010/main" xmlns="" val="18589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fade">
                                      <p:cBhvr>
                                        <p:cTn id="12" dur="5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467600" cy="6001643"/>
          </a:xfrm>
          <a:prstGeom prst="rect">
            <a:avLst/>
          </a:prstGeom>
          <a:noFill/>
        </p:spPr>
        <p:txBody>
          <a:bodyPr wrap="square" rtlCol="0">
            <a:spAutoFit/>
          </a:bodyPr>
          <a:lstStyle/>
          <a:p>
            <a:pPr algn="ctr"/>
            <a:r>
              <a:rPr lang="en-US" sz="4000" b="1" dirty="0" smtClean="0">
                <a:solidFill>
                  <a:srgbClr val="00B0F0"/>
                </a:solidFill>
              </a:rPr>
              <a:t>Remember</a:t>
            </a:r>
          </a:p>
          <a:p>
            <a:endParaRPr lang="en-US" sz="4000" dirty="0"/>
          </a:p>
          <a:p>
            <a:pPr algn="ctr"/>
            <a:r>
              <a:rPr lang="en-US" sz="4000" dirty="0" smtClean="0">
                <a:solidFill>
                  <a:srgbClr val="FF0000"/>
                </a:solidFill>
              </a:rPr>
              <a:t>You are interpreting meaning.</a:t>
            </a:r>
            <a:endParaRPr lang="en-US" sz="4000" dirty="0">
              <a:solidFill>
                <a:srgbClr val="FF0000"/>
              </a:solidFill>
            </a:endParaRPr>
          </a:p>
          <a:p>
            <a:pPr algn="ctr"/>
            <a:r>
              <a:rPr lang="en-US" sz="3200" dirty="0"/>
              <a:t> </a:t>
            </a:r>
          </a:p>
          <a:p>
            <a:pPr algn="ctr"/>
            <a:r>
              <a:rPr lang="en-US" sz="4000" i="1" dirty="0"/>
              <a:t>Are there messages </a:t>
            </a:r>
            <a:r>
              <a:rPr lang="en-US" sz="4000" i="1" dirty="0" smtClean="0"/>
              <a:t/>
            </a:r>
            <a:br>
              <a:rPr lang="en-US" sz="4000" i="1" dirty="0" smtClean="0"/>
            </a:br>
            <a:r>
              <a:rPr lang="en-US" sz="4000" i="1" dirty="0" smtClean="0"/>
              <a:t>communicated </a:t>
            </a:r>
            <a:r>
              <a:rPr lang="en-US" sz="4000" i="1" dirty="0"/>
              <a:t>only </a:t>
            </a:r>
            <a:r>
              <a:rPr lang="en-US" sz="4000" i="1" dirty="0" smtClean="0"/>
              <a:t>by </a:t>
            </a:r>
            <a:br>
              <a:rPr lang="en-US" sz="4000" i="1" dirty="0" smtClean="0"/>
            </a:br>
            <a:r>
              <a:rPr lang="en-US" sz="4000" i="1" dirty="0" smtClean="0"/>
              <a:t>context</a:t>
            </a:r>
            <a:r>
              <a:rPr lang="en-US" sz="4000" i="1" dirty="0"/>
              <a:t>, tone or word choice?</a:t>
            </a:r>
          </a:p>
          <a:p>
            <a:pPr algn="ctr"/>
            <a:r>
              <a:rPr lang="en-US" sz="3200" i="1" dirty="0"/>
              <a:t> </a:t>
            </a:r>
          </a:p>
          <a:p>
            <a:pPr algn="ctr"/>
            <a:r>
              <a:rPr lang="en-US" sz="4000" i="1" dirty="0"/>
              <a:t>Are there cultural issues?</a:t>
            </a:r>
          </a:p>
          <a:p>
            <a:endParaRPr lang="en-US" sz="4000" dirty="0"/>
          </a:p>
        </p:txBody>
      </p:sp>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17</a:t>
            </a:fld>
            <a:endParaRPr lang="en-US"/>
          </a:p>
        </p:txBody>
      </p:sp>
    </p:spTree>
    <p:extLst>
      <p:ext uri="{BB962C8B-B14F-4D97-AF65-F5344CB8AC3E}">
        <p14:creationId xmlns:p14="http://schemas.microsoft.com/office/powerpoint/2010/main" xmlns="" val="10520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85800"/>
            <a:ext cx="25908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2971800"/>
            <a:ext cx="243205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57405" y="795624"/>
            <a:ext cx="2438400" cy="3666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August 2011</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7E149B30-7CBA-4C17-A41A-291BE21AE3BB}" type="slidenum">
              <a:rPr lang="en-US" smtClean="0"/>
              <a:pPr/>
              <a:t>18</a:t>
            </a:fld>
            <a:endParaRPr lang="en-US"/>
          </a:p>
        </p:txBody>
      </p:sp>
    </p:spTree>
    <p:extLst>
      <p:ext uri="{BB962C8B-B14F-4D97-AF65-F5344CB8AC3E}">
        <p14:creationId xmlns:p14="http://schemas.microsoft.com/office/powerpoint/2010/main" xmlns="" val="24813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620000" cy="6217087"/>
          </a:xfrm>
          <a:prstGeom prst="rect">
            <a:avLst/>
          </a:prstGeom>
          <a:noFill/>
        </p:spPr>
        <p:txBody>
          <a:bodyPr wrap="square" rtlCol="0">
            <a:spAutoFit/>
          </a:bodyPr>
          <a:lstStyle/>
          <a:p>
            <a:pPr algn="ctr"/>
            <a:r>
              <a:rPr lang="en-US" dirty="0"/>
              <a:t> </a:t>
            </a:r>
            <a:r>
              <a:rPr lang="en-US" sz="4000" dirty="0" smtClean="0"/>
              <a:t>Palliative care emphasizes</a:t>
            </a:r>
          </a:p>
          <a:p>
            <a:pPr algn="ctr"/>
            <a:r>
              <a:rPr lang="en-US" sz="1600" dirty="0" smtClean="0"/>
              <a:t> </a:t>
            </a:r>
            <a:endParaRPr lang="en-US" sz="800" i="1" dirty="0" smtClean="0"/>
          </a:p>
          <a:p>
            <a:pPr marL="285750" lvl="0" indent="-285750">
              <a:buFont typeface="Arial" pitchFamily="34" charset="0"/>
              <a:buChar char="•"/>
            </a:pPr>
            <a:r>
              <a:rPr lang="en-US" sz="3200" i="1" dirty="0" smtClean="0"/>
              <a:t>Maximizing </a:t>
            </a:r>
            <a:r>
              <a:rPr lang="en-US" sz="3200" b="1" i="1" dirty="0" smtClean="0"/>
              <a:t>quality of life.</a:t>
            </a:r>
          </a:p>
          <a:p>
            <a:pPr marL="285750" lvl="0" indent="-285750">
              <a:buFont typeface="Arial" pitchFamily="34" charset="0"/>
              <a:buChar char="•"/>
            </a:pPr>
            <a:r>
              <a:rPr lang="en-US" sz="3200" i="1" dirty="0" smtClean="0"/>
              <a:t>Management </a:t>
            </a:r>
            <a:r>
              <a:rPr lang="en-US" sz="3200" i="1" dirty="0"/>
              <a:t>of pain and </a:t>
            </a:r>
            <a:r>
              <a:rPr lang="en-US" sz="3200" b="1" i="1" dirty="0" smtClean="0"/>
              <a:t>symptoms.</a:t>
            </a:r>
            <a:endParaRPr lang="en-US" sz="3200" dirty="0"/>
          </a:p>
          <a:p>
            <a:pPr marL="285750" lvl="0" indent="-285750">
              <a:buFont typeface="Arial" pitchFamily="34" charset="0"/>
              <a:buChar char="•"/>
            </a:pPr>
            <a:r>
              <a:rPr lang="en-US" sz="3200" b="1" i="1" dirty="0"/>
              <a:t>Communication </a:t>
            </a:r>
            <a:r>
              <a:rPr lang="en-US" sz="3200" i="1" dirty="0"/>
              <a:t>among the treating </a:t>
            </a:r>
            <a:r>
              <a:rPr lang="en-US" sz="3200" i="1" dirty="0" smtClean="0"/>
              <a:t>physicians. </a:t>
            </a:r>
            <a:endParaRPr lang="en-US" sz="3200" dirty="0"/>
          </a:p>
          <a:p>
            <a:pPr marL="285750" lvl="0" indent="-285750">
              <a:buFont typeface="Arial" pitchFamily="34" charset="0"/>
              <a:buChar char="•"/>
            </a:pPr>
            <a:r>
              <a:rPr lang="en-US" sz="3200" b="1" i="1" dirty="0"/>
              <a:t>Coordination </a:t>
            </a:r>
            <a:r>
              <a:rPr lang="en-US" sz="3200" i="1" dirty="0"/>
              <a:t>of medical and supportive </a:t>
            </a:r>
            <a:r>
              <a:rPr lang="en-US" sz="3200" i="1" dirty="0" smtClean="0"/>
              <a:t>services. </a:t>
            </a:r>
            <a:endParaRPr lang="en-US" sz="3200" dirty="0"/>
          </a:p>
          <a:p>
            <a:pPr marL="285750" lvl="0" indent="-285750">
              <a:buFont typeface="Arial" pitchFamily="34" charset="0"/>
              <a:buChar char="•"/>
            </a:pPr>
            <a:r>
              <a:rPr lang="en-US" sz="3200" i="1" dirty="0"/>
              <a:t>Assistance with </a:t>
            </a:r>
            <a:r>
              <a:rPr lang="en-US" sz="3200" b="1" i="1" dirty="0"/>
              <a:t>patient decision-making</a:t>
            </a:r>
            <a:r>
              <a:rPr lang="en-US" sz="3200" i="1" dirty="0"/>
              <a:t> about </a:t>
            </a:r>
            <a:r>
              <a:rPr lang="en-US" sz="3200" i="1" dirty="0" smtClean="0"/>
              <a:t>care</a:t>
            </a:r>
            <a:r>
              <a:rPr lang="en-US" sz="3200" i="1" dirty="0"/>
              <a:t>.</a:t>
            </a:r>
            <a:r>
              <a:rPr lang="en-US" sz="3200" i="1" dirty="0" smtClean="0"/>
              <a:t> </a:t>
            </a:r>
            <a:endParaRPr lang="en-US" sz="3200" dirty="0"/>
          </a:p>
          <a:p>
            <a:pPr marL="285750" lvl="0" indent="-285750">
              <a:buFont typeface="Arial" pitchFamily="34" charset="0"/>
              <a:buChar char="•"/>
            </a:pPr>
            <a:r>
              <a:rPr lang="en-US" sz="3200" b="1" i="1" dirty="0"/>
              <a:t>Support </a:t>
            </a:r>
            <a:r>
              <a:rPr lang="en-US" sz="3200" i="1" dirty="0"/>
              <a:t>for caregivers</a:t>
            </a:r>
            <a:r>
              <a:rPr lang="en-US" sz="3200" i="1" dirty="0" smtClean="0"/>
              <a:t>.</a:t>
            </a:r>
          </a:p>
          <a:p>
            <a:pPr marL="285750" lvl="0" indent="-285750">
              <a:buFont typeface="Arial" pitchFamily="34" charset="0"/>
              <a:buChar char="•"/>
            </a:pPr>
            <a:r>
              <a:rPr lang="en-US" sz="3200" i="1" dirty="0" smtClean="0"/>
              <a:t>Delivery by a </a:t>
            </a:r>
            <a:r>
              <a:rPr lang="en-US" sz="3200" b="1" i="1" dirty="0" smtClean="0"/>
              <a:t>team,</a:t>
            </a:r>
            <a:r>
              <a:rPr lang="en-US" sz="3200" i="1" dirty="0" smtClean="0"/>
              <a:t> including interpreters.</a:t>
            </a:r>
            <a:endParaRPr lang="en-US" sz="3200" dirty="0"/>
          </a:p>
          <a:p>
            <a:endParaRPr lang="en-US" dirty="0"/>
          </a:p>
        </p:txBody>
      </p:sp>
      <p:sp>
        <p:nvSpPr>
          <p:cNvPr id="3" name="Date Placeholder 2"/>
          <p:cNvSpPr>
            <a:spLocks noGrp="1"/>
          </p:cNvSpPr>
          <p:nvPr>
            <p:ph type="dt" sz="half" idx="10"/>
          </p:nvPr>
        </p:nvSpPr>
        <p:spPr/>
        <p:txBody>
          <a:bodyPr/>
          <a:lstStyle/>
          <a:p>
            <a:r>
              <a:rPr lang="en-US" dirty="0" smtClean="0"/>
              <a:t>August 2011</a:t>
            </a:r>
            <a:endParaRPr lang="en-US" dirty="0"/>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19</a:t>
            </a:fld>
            <a:endParaRPr lang="en-US"/>
          </a:p>
        </p:txBody>
      </p:sp>
    </p:spTree>
    <p:extLst>
      <p:ext uri="{BB962C8B-B14F-4D97-AF65-F5344CB8AC3E}">
        <p14:creationId xmlns:p14="http://schemas.microsoft.com/office/powerpoint/2010/main" xmlns="" val="39844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0763" y="-25968325"/>
            <a:ext cx="1466850" cy="866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0763" y="-51977925"/>
            <a:ext cx="1466850" cy="866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03163" y="-25815925"/>
            <a:ext cx="1466850" cy="866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66800" y="914400"/>
            <a:ext cx="7162800" cy="1323439"/>
          </a:xfrm>
          <a:prstGeom prst="rect">
            <a:avLst/>
          </a:prstGeom>
          <a:noFill/>
        </p:spPr>
        <p:txBody>
          <a:bodyPr wrap="square" rtlCol="0">
            <a:spAutoFit/>
          </a:bodyPr>
          <a:lstStyle/>
          <a:p>
            <a:pPr algn="ctr"/>
            <a:r>
              <a:rPr lang="en-US" sz="4000" dirty="0" smtClean="0"/>
              <a:t>Interpreting in Palliative Care</a:t>
            </a:r>
          </a:p>
          <a:p>
            <a:pPr algn="ctr"/>
            <a:endParaRPr lang="en-US" sz="4000" dirty="0" smtClean="0"/>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69029" y="1557316"/>
            <a:ext cx="3895344" cy="2377440"/>
          </a:xfrm>
          <a:prstGeom prst="rect">
            <a:avLst/>
          </a:prstGeom>
        </p:spPr>
      </p:pic>
      <p:sp>
        <p:nvSpPr>
          <p:cNvPr id="3" name="TextBox 2"/>
          <p:cNvSpPr txBox="1"/>
          <p:nvPr/>
        </p:nvSpPr>
        <p:spPr>
          <a:xfrm>
            <a:off x="1191985" y="3924860"/>
            <a:ext cx="6912429" cy="2369880"/>
          </a:xfrm>
          <a:prstGeom prst="rect">
            <a:avLst/>
          </a:prstGeom>
          <a:noFill/>
        </p:spPr>
        <p:txBody>
          <a:bodyPr wrap="square" rtlCol="0">
            <a:spAutoFit/>
          </a:bodyPr>
          <a:lstStyle/>
          <a:p>
            <a:pPr algn="ctr"/>
            <a:r>
              <a:rPr lang="en-US" sz="2800" dirty="0"/>
              <a:t>Produced with the support of the </a:t>
            </a:r>
            <a:r>
              <a:rPr lang="en-US" sz="2800" dirty="0" smtClean="0"/>
              <a:t/>
            </a:r>
            <a:br>
              <a:rPr lang="en-US" sz="2800" dirty="0" smtClean="0"/>
            </a:br>
            <a:r>
              <a:rPr lang="en-US" sz="2800" dirty="0" smtClean="0"/>
              <a:t>California HealthCare </a:t>
            </a:r>
            <a:r>
              <a:rPr lang="en-US" sz="2800" dirty="0"/>
              <a:t>Foundation</a:t>
            </a:r>
          </a:p>
          <a:p>
            <a:pPr algn="ctr"/>
            <a:endParaRPr lang="en-US" sz="3200" dirty="0"/>
          </a:p>
          <a:p>
            <a:pPr algn="ctr"/>
            <a:r>
              <a:rPr lang="en-US" sz="3200" dirty="0" smtClean="0">
                <a:hlinkClick r:id="rId3"/>
              </a:rPr>
              <a:t>www.chcf.org</a:t>
            </a:r>
            <a:r>
              <a:rPr lang="en-US" sz="3200" dirty="0" smtClean="0"/>
              <a:t> </a:t>
            </a:r>
            <a:endParaRPr lang="en-US" sz="3200" dirty="0"/>
          </a:p>
          <a:p>
            <a:endParaRPr lang="en-US" sz="2800" dirty="0"/>
          </a:p>
        </p:txBody>
      </p:sp>
      <p:sp>
        <p:nvSpPr>
          <p:cNvPr id="5" name="Date Placeholder 4"/>
          <p:cNvSpPr>
            <a:spLocks noGrp="1"/>
          </p:cNvSpPr>
          <p:nvPr>
            <p:ph type="dt" sz="half" idx="10"/>
          </p:nvPr>
        </p:nvSpPr>
        <p:spPr/>
        <p:txBody>
          <a:bodyPr/>
          <a:lstStyle/>
          <a:p>
            <a:r>
              <a:rPr lang="en-US" smtClean="0"/>
              <a:t>August 2011</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7E149B30-7CBA-4C17-A41A-291BE21AE3BB}" type="slidenum">
              <a:rPr lang="en-US" smtClean="0"/>
              <a:pPr/>
              <a:t>2</a:t>
            </a:fld>
            <a:endParaRPr lang="en-US"/>
          </a:p>
        </p:txBody>
      </p:sp>
      <p:sp>
        <p:nvSpPr>
          <p:cNvPr id="8" name="TextBox 7"/>
          <p:cNvSpPr txBox="1"/>
          <p:nvPr/>
        </p:nvSpPr>
        <p:spPr>
          <a:xfrm>
            <a:off x="457200" y="6477000"/>
            <a:ext cx="85344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413736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ropped quest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9188" y="0"/>
            <a:ext cx="69056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20</a:t>
            </a:fld>
            <a:endParaRPr lang="en-US"/>
          </a:p>
        </p:txBody>
      </p:sp>
    </p:spTree>
    <p:extLst>
      <p:ext uri="{BB962C8B-B14F-4D97-AF65-F5344CB8AC3E}">
        <p14:creationId xmlns:p14="http://schemas.microsoft.com/office/powerpoint/2010/main" xmlns="" val="17693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71600"/>
            <a:ext cx="2133600" cy="707886"/>
          </a:xfrm>
          <a:prstGeom prst="rect">
            <a:avLst/>
          </a:prstGeom>
          <a:noFill/>
        </p:spPr>
        <p:txBody>
          <a:bodyPr wrap="square" rtlCol="0">
            <a:spAutoFit/>
          </a:bodyPr>
          <a:lstStyle/>
          <a:p>
            <a:r>
              <a:rPr lang="en-US" sz="4000" dirty="0" smtClean="0"/>
              <a:t>Palliate =</a:t>
            </a:r>
            <a:endParaRPr lang="en-US" sz="4000" dirty="0"/>
          </a:p>
        </p:txBody>
      </p:sp>
      <p:sp>
        <p:nvSpPr>
          <p:cNvPr id="4" name="TextBox 3"/>
          <p:cNvSpPr txBox="1"/>
          <p:nvPr/>
        </p:nvSpPr>
        <p:spPr>
          <a:xfrm>
            <a:off x="3429000" y="1371600"/>
            <a:ext cx="5486400" cy="984885"/>
          </a:xfrm>
          <a:prstGeom prst="rect">
            <a:avLst/>
          </a:prstGeom>
          <a:noFill/>
        </p:spPr>
        <p:txBody>
          <a:bodyPr wrap="square" rtlCol="0">
            <a:spAutoFit/>
          </a:bodyPr>
          <a:lstStyle/>
          <a:p>
            <a:r>
              <a:rPr lang="en-US" sz="4000" dirty="0"/>
              <a:t>to make less severe</a:t>
            </a:r>
          </a:p>
          <a:p>
            <a:endParaRPr lang="en-US" dirty="0"/>
          </a:p>
        </p:txBody>
      </p:sp>
      <p:sp>
        <p:nvSpPr>
          <p:cNvPr id="7" name="TextBox 6"/>
          <p:cNvSpPr txBox="1"/>
          <p:nvPr/>
        </p:nvSpPr>
        <p:spPr>
          <a:xfrm>
            <a:off x="609600" y="2667000"/>
            <a:ext cx="7772400" cy="2923877"/>
          </a:xfrm>
          <a:prstGeom prst="rect">
            <a:avLst/>
          </a:prstGeom>
          <a:noFill/>
        </p:spPr>
        <p:txBody>
          <a:bodyPr wrap="square" rtlCol="0">
            <a:spAutoFit/>
          </a:bodyPr>
          <a:lstStyle/>
          <a:p>
            <a:pPr algn="ctr"/>
            <a:r>
              <a:rPr lang="en-US" sz="3600" dirty="0" smtClean="0"/>
              <a:t>In health care, to palliate means </a:t>
            </a:r>
            <a:br>
              <a:rPr lang="en-US" sz="3600" dirty="0" smtClean="0"/>
            </a:br>
            <a:r>
              <a:rPr lang="en-US" sz="3600" dirty="0" smtClean="0"/>
              <a:t>to </a:t>
            </a:r>
            <a:r>
              <a:rPr lang="en-US" sz="3600" dirty="0"/>
              <a:t>lessen the severity of pain or disease </a:t>
            </a:r>
            <a:r>
              <a:rPr lang="en-US" sz="3600" dirty="0" smtClean="0"/>
              <a:t/>
            </a:r>
            <a:br>
              <a:rPr lang="en-US" sz="3600" dirty="0" smtClean="0"/>
            </a:br>
            <a:r>
              <a:rPr lang="en-US" sz="3600" dirty="0" smtClean="0"/>
              <a:t>without </a:t>
            </a:r>
            <a:r>
              <a:rPr lang="en-US" sz="3600" dirty="0"/>
              <a:t>curing </a:t>
            </a:r>
            <a:br>
              <a:rPr lang="en-US" sz="3600" dirty="0"/>
            </a:br>
            <a:r>
              <a:rPr lang="en-US" sz="3600" dirty="0"/>
              <a:t>or removing the underlying cause. </a:t>
            </a:r>
          </a:p>
          <a:p>
            <a:pPr algn="ctr"/>
            <a:endParaRPr lang="en-US" sz="4000" dirty="0"/>
          </a:p>
        </p:txBody>
      </p:sp>
      <p:sp>
        <p:nvSpPr>
          <p:cNvPr id="3" name="Date Placeholder 2"/>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3</a:t>
            </a:fld>
            <a:endParaRPr lang="en-US"/>
          </a:p>
        </p:txBody>
      </p:sp>
    </p:spTree>
    <p:extLst>
      <p:ext uri="{BB962C8B-B14F-4D97-AF65-F5344CB8AC3E}">
        <p14:creationId xmlns:p14="http://schemas.microsoft.com/office/powerpoint/2010/main" xmlns="" val="360405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2192908"/>
          </a:xfrm>
          <a:prstGeom prst="rect">
            <a:avLst/>
          </a:prstGeom>
          <a:noFill/>
        </p:spPr>
        <p:txBody>
          <a:bodyPr wrap="square" rtlCol="0">
            <a:spAutoFit/>
          </a:bodyPr>
          <a:lstStyle/>
          <a:p>
            <a:pPr algn="ctr">
              <a:spcAft>
                <a:spcPts val="1200"/>
              </a:spcAft>
            </a:pPr>
            <a:r>
              <a:rPr lang="en-US" sz="4400" b="1" i="1" dirty="0" smtClean="0">
                <a:solidFill>
                  <a:srgbClr val="00B0F0"/>
                </a:solidFill>
              </a:rPr>
              <a:t>Remember this!</a:t>
            </a:r>
          </a:p>
          <a:p>
            <a:pPr algn="ctr">
              <a:spcAft>
                <a:spcPts val="1200"/>
              </a:spcAft>
            </a:pPr>
            <a:endParaRPr lang="en-US" sz="1050" b="1" i="1" dirty="0" smtClean="0">
              <a:solidFill>
                <a:srgbClr val="00B0F0"/>
              </a:solidFill>
            </a:endParaRPr>
          </a:p>
          <a:p>
            <a:pPr algn="ctr"/>
            <a:r>
              <a:rPr lang="en-US" sz="4400" dirty="0" smtClean="0"/>
              <a:t>Palliative </a:t>
            </a:r>
            <a:r>
              <a:rPr lang="en-US" sz="4400" dirty="0"/>
              <a:t>care</a:t>
            </a:r>
          </a:p>
          <a:p>
            <a:endParaRPr lang="en-US" dirty="0"/>
          </a:p>
        </p:txBody>
      </p:sp>
      <p:sp>
        <p:nvSpPr>
          <p:cNvPr id="3" name="TextBox 2"/>
          <p:cNvSpPr txBox="1"/>
          <p:nvPr/>
        </p:nvSpPr>
        <p:spPr>
          <a:xfrm>
            <a:off x="1598715" y="2781572"/>
            <a:ext cx="1605148" cy="707886"/>
          </a:xfrm>
          <a:prstGeom prst="rect">
            <a:avLst/>
          </a:prstGeom>
          <a:noFill/>
        </p:spPr>
        <p:txBody>
          <a:bodyPr wrap="square" rtlCol="0">
            <a:spAutoFit/>
          </a:bodyPr>
          <a:lstStyle/>
          <a:p>
            <a:pPr algn="ctr"/>
            <a:r>
              <a:rPr lang="en-US" sz="4000" dirty="0">
                <a:solidFill>
                  <a:srgbClr val="FF0000"/>
                </a:solidFill>
              </a:rPr>
              <a:t>t</a:t>
            </a:r>
            <a:r>
              <a:rPr lang="en-US" sz="4000" dirty="0" smtClean="0">
                <a:solidFill>
                  <a:srgbClr val="FF0000"/>
                </a:solidFill>
              </a:rPr>
              <a:t>reats,</a:t>
            </a:r>
            <a:endParaRPr lang="en-US" sz="4000" dirty="0"/>
          </a:p>
        </p:txBody>
      </p:sp>
      <p:sp>
        <p:nvSpPr>
          <p:cNvPr id="5" name="TextBox 4"/>
          <p:cNvSpPr txBox="1"/>
          <p:nvPr/>
        </p:nvSpPr>
        <p:spPr>
          <a:xfrm>
            <a:off x="3203863" y="2763675"/>
            <a:ext cx="2810494" cy="707886"/>
          </a:xfrm>
          <a:prstGeom prst="rect">
            <a:avLst/>
          </a:prstGeom>
          <a:noFill/>
        </p:spPr>
        <p:txBody>
          <a:bodyPr wrap="square" rtlCol="0">
            <a:spAutoFit/>
          </a:bodyPr>
          <a:lstStyle/>
          <a:p>
            <a:r>
              <a:rPr lang="en-US" sz="4000" dirty="0">
                <a:solidFill>
                  <a:srgbClr val="FF0000"/>
                </a:solidFill>
              </a:rPr>
              <a:t>p</a:t>
            </a:r>
            <a:r>
              <a:rPr lang="en-US" sz="4000" dirty="0" smtClean="0">
                <a:solidFill>
                  <a:srgbClr val="FF0000"/>
                </a:solidFill>
              </a:rPr>
              <a:t>revents, or</a:t>
            </a:r>
            <a:endParaRPr lang="en-US" sz="4000" dirty="0"/>
          </a:p>
        </p:txBody>
      </p:sp>
      <p:sp>
        <p:nvSpPr>
          <p:cNvPr id="6" name="TextBox 5"/>
          <p:cNvSpPr txBox="1"/>
          <p:nvPr/>
        </p:nvSpPr>
        <p:spPr>
          <a:xfrm>
            <a:off x="5825341" y="2772052"/>
            <a:ext cx="2438400" cy="707886"/>
          </a:xfrm>
          <a:prstGeom prst="rect">
            <a:avLst/>
          </a:prstGeom>
          <a:noFill/>
        </p:spPr>
        <p:txBody>
          <a:bodyPr wrap="square" rtlCol="0">
            <a:spAutoFit/>
          </a:bodyPr>
          <a:lstStyle/>
          <a:p>
            <a:r>
              <a:rPr lang="en-US" sz="4000" dirty="0" smtClean="0">
                <a:solidFill>
                  <a:srgbClr val="FF0000"/>
                </a:solidFill>
              </a:rPr>
              <a:t>relieves</a:t>
            </a:r>
            <a:endParaRPr lang="en-US" sz="4000" dirty="0">
              <a:solidFill>
                <a:srgbClr val="FF0000"/>
              </a:solidFill>
            </a:endParaRPr>
          </a:p>
        </p:txBody>
      </p:sp>
      <p:sp>
        <p:nvSpPr>
          <p:cNvPr id="7" name="TextBox 6"/>
          <p:cNvSpPr txBox="1"/>
          <p:nvPr/>
        </p:nvSpPr>
        <p:spPr>
          <a:xfrm>
            <a:off x="762000" y="3657600"/>
            <a:ext cx="7543800" cy="1323439"/>
          </a:xfrm>
          <a:prstGeom prst="rect">
            <a:avLst/>
          </a:prstGeom>
          <a:noFill/>
        </p:spPr>
        <p:txBody>
          <a:bodyPr wrap="square" rtlCol="0">
            <a:spAutoFit/>
          </a:bodyPr>
          <a:lstStyle/>
          <a:p>
            <a:pPr algn="ctr"/>
            <a:r>
              <a:rPr lang="en-US" sz="4000" dirty="0"/>
              <a:t>the symptoms </a:t>
            </a:r>
            <a:r>
              <a:rPr lang="en-US" sz="4000" dirty="0" smtClean="0"/>
              <a:t> </a:t>
            </a:r>
          </a:p>
          <a:p>
            <a:pPr algn="ctr"/>
            <a:r>
              <a:rPr lang="en-US" sz="4000" dirty="0" smtClean="0"/>
              <a:t>of </a:t>
            </a:r>
            <a:r>
              <a:rPr lang="en-US" sz="4000" dirty="0"/>
              <a:t>a serious or chronic </a:t>
            </a:r>
            <a:r>
              <a:rPr lang="en-US" sz="4000" dirty="0" smtClean="0"/>
              <a:t>illness</a:t>
            </a:r>
            <a:endParaRPr lang="en-US" sz="4000" dirty="0"/>
          </a:p>
        </p:txBody>
      </p:sp>
      <p:sp>
        <p:nvSpPr>
          <p:cNvPr id="8" name="TextBox 7"/>
          <p:cNvSpPr txBox="1"/>
          <p:nvPr/>
        </p:nvSpPr>
        <p:spPr>
          <a:xfrm>
            <a:off x="2361210" y="5257800"/>
            <a:ext cx="4495800" cy="707886"/>
          </a:xfrm>
          <a:prstGeom prst="rect">
            <a:avLst/>
          </a:prstGeom>
          <a:noFill/>
        </p:spPr>
        <p:txBody>
          <a:bodyPr wrap="square" rtlCol="0">
            <a:spAutoFit/>
          </a:bodyPr>
          <a:lstStyle/>
          <a:p>
            <a:r>
              <a:rPr lang="en-US" sz="4000" dirty="0"/>
              <a:t>but </a:t>
            </a:r>
            <a:r>
              <a:rPr lang="en-US" sz="4000" dirty="0">
                <a:solidFill>
                  <a:srgbClr val="FF0000"/>
                </a:solidFill>
              </a:rPr>
              <a:t>does not cure</a:t>
            </a:r>
            <a:r>
              <a:rPr lang="en-US" sz="4000" dirty="0"/>
              <a:t> it</a:t>
            </a:r>
            <a:r>
              <a:rPr lang="en-US" sz="4000" dirty="0" smtClean="0"/>
              <a:t>.</a:t>
            </a:r>
            <a:endParaRPr lang="en-US" sz="4000" dirty="0"/>
          </a:p>
        </p:txBody>
      </p:sp>
      <p:sp>
        <p:nvSpPr>
          <p:cNvPr id="4" name="Date Placeholder 3"/>
          <p:cNvSpPr>
            <a:spLocks noGrp="1"/>
          </p:cNvSpPr>
          <p:nvPr>
            <p:ph type="dt" sz="half" idx="10"/>
          </p:nvPr>
        </p:nvSpPr>
        <p:spPr/>
        <p:txBody>
          <a:bodyPr/>
          <a:lstStyle/>
          <a:p>
            <a:r>
              <a:rPr lang="en-US" smtClean="0"/>
              <a:t>August 2011</a:t>
            </a:r>
            <a:endParaRPr lang="en-US"/>
          </a:p>
        </p:txBody>
      </p:sp>
      <p:sp>
        <p:nvSpPr>
          <p:cNvPr id="9" name="Footer Placeholder 8"/>
          <p:cNvSpPr>
            <a:spLocks noGrp="1"/>
          </p:cNvSpPr>
          <p:nvPr>
            <p:ph type="ftr" sz="quarter" idx="11"/>
          </p:nvPr>
        </p:nvSpPr>
        <p:spPr/>
        <p:txBody>
          <a:bodyPr/>
          <a:lstStyle/>
          <a:p>
            <a:r>
              <a:rPr lang="en-US" smtClean="0"/>
              <a:t>Interpreting in Palliative Care</a:t>
            </a:r>
            <a:endParaRPr lang="en-US"/>
          </a:p>
        </p:txBody>
      </p:sp>
      <p:sp>
        <p:nvSpPr>
          <p:cNvPr id="10" name="Slide Number Placeholder 9"/>
          <p:cNvSpPr>
            <a:spLocks noGrp="1"/>
          </p:cNvSpPr>
          <p:nvPr>
            <p:ph type="sldNum" sz="quarter" idx="12"/>
          </p:nvPr>
        </p:nvSpPr>
        <p:spPr/>
        <p:txBody>
          <a:bodyPr/>
          <a:lstStyle/>
          <a:p>
            <a:fld id="{7E149B30-7CBA-4C17-A41A-291BE21AE3BB}" type="slidenum">
              <a:rPr lang="en-US" smtClean="0"/>
              <a:pPr/>
              <a:t>4</a:t>
            </a:fld>
            <a:endParaRPr lang="en-US"/>
          </a:p>
        </p:txBody>
      </p:sp>
    </p:spTree>
    <p:extLst>
      <p:ext uri="{BB962C8B-B14F-4D97-AF65-F5344CB8AC3E}">
        <p14:creationId xmlns:p14="http://schemas.microsoft.com/office/powerpoint/2010/main" xmlns="" val="33377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6"/>
                                        </p:tgtEl>
                                        <p:attrNameLst>
                                          <p:attrName>style.color</p:attrName>
                                        </p:attrNameLst>
                                      </p:cBhvr>
                                      <p:to>
                                        <a:schemeClr val="bg1"/>
                                      </p:to>
                                    </p:animClr>
                                    <p:animClr clrSpc="rgb" dir="cw">
                                      <p:cBhvr>
                                        <p:cTn id="21" dur="250" autoRev="1" fill="remove"/>
                                        <p:tgtEl>
                                          <p:spTgt spid="6"/>
                                        </p:tgtEl>
                                        <p:attrNameLst>
                                          <p:attrName>fillcolor</p:attrName>
                                        </p:attrNameLst>
                                      </p:cBhvr>
                                      <p:to>
                                        <a:schemeClr val="bg1"/>
                                      </p:to>
                                    </p:animClr>
                                    <p:set>
                                      <p:cBhvr>
                                        <p:cTn id="22" dur="250" autoRev="1" fill="remove"/>
                                        <p:tgtEl>
                                          <p:spTgt spid="6"/>
                                        </p:tgtEl>
                                        <p:attrNameLst>
                                          <p:attrName>fill.type</p:attrName>
                                        </p:attrNameLst>
                                      </p:cBhvr>
                                      <p:to>
                                        <p:strVal val="solid"/>
                                      </p:to>
                                    </p:set>
                                    <p:set>
                                      <p:cBhvr>
                                        <p:cTn id="23" dur="250" autoRev="1" fill="remove"/>
                                        <p:tgtEl>
                                          <p:spTgt spid="6"/>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8"/>
                                        </p:tgtEl>
                                        <p:attrNameLst>
                                          <p:attrName>style.color</p:attrName>
                                        </p:attrNameLst>
                                      </p:cBhvr>
                                      <p:to>
                                        <a:schemeClr val="bg1"/>
                                      </p:to>
                                    </p:animClr>
                                    <p:animClr clrSpc="rgb" dir="cw">
                                      <p:cBhvr>
                                        <p:cTn id="28" dur="250" autoRev="1" fill="remove"/>
                                        <p:tgtEl>
                                          <p:spTgt spid="8"/>
                                        </p:tgtEl>
                                        <p:attrNameLst>
                                          <p:attrName>fillcolor</p:attrName>
                                        </p:attrNameLst>
                                      </p:cBhvr>
                                      <p:to>
                                        <a:schemeClr val="bg1"/>
                                      </p:to>
                                    </p:animClr>
                                    <p:set>
                                      <p:cBhvr>
                                        <p:cTn id="29" dur="250" autoRev="1" fill="remove"/>
                                        <p:tgtEl>
                                          <p:spTgt spid="8"/>
                                        </p:tgtEl>
                                        <p:attrNameLst>
                                          <p:attrName>fill.type</p:attrName>
                                        </p:attrNameLst>
                                      </p:cBhvr>
                                      <p:to>
                                        <p:strVal val="solid"/>
                                      </p:to>
                                    </p:set>
                                    <p:set>
                                      <p:cBhvr>
                                        <p:cTn id="30"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1676400"/>
            <a:ext cx="3810000" cy="1323439"/>
          </a:xfrm>
          <a:prstGeom prst="rect">
            <a:avLst/>
          </a:prstGeom>
          <a:noFill/>
        </p:spPr>
        <p:txBody>
          <a:bodyPr wrap="square" rtlCol="0">
            <a:spAutoFit/>
          </a:bodyPr>
          <a:lstStyle/>
          <a:p>
            <a:pPr algn="ctr"/>
            <a:r>
              <a:rPr lang="en-US" sz="4000" i="1" dirty="0" smtClean="0"/>
              <a:t>Palliative </a:t>
            </a:r>
            <a:r>
              <a:rPr lang="en-US" sz="4000" i="1" dirty="0"/>
              <a:t>care </a:t>
            </a:r>
            <a:r>
              <a:rPr lang="en-US" sz="4000" i="1" dirty="0">
                <a:solidFill>
                  <a:srgbClr val="FF0000"/>
                </a:solidFill>
              </a:rPr>
              <a:t>+</a:t>
            </a:r>
            <a:r>
              <a:rPr lang="en-US" sz="4000" i="1" dirty="0"/>
              <a:t> curative </a:t>
            </a:r>
            <a:r>
              <a:rPr lang="en-US" sz="4000" i="1" dirty="0" smtClean="0"/>
              <a:t>care</a:t>
            </a:r>
            <a:endParaRPr lang="en-US" sz="4000" dirty="0"/>
          </a:p>
        </p:txBody>
      </p:sp>
      <p:sp>
        <p:nvSpPr>
          <p:cNvPr id="3" name="TextBox 2"/>
          <p:cNvSpPr txBox="1"/>
          <p:nvPr/>
        </p:nvSpPr>
        <p:spPr>
          <a:xfrm>
            <a:off x="1676400" y="457200"/>
            <a:ext cx="5867400" cy="984885"/>
          </a:xfrm>
          <a:prstGeom prst="rect">
            <a:avLst/>
          </a:prstGeom>
          <a:noFill/>
        </p:spPr>
        <p:txBody>
          <a:bodyPr wrap="square" rtlCol="0">
            <a:spAutoFit/>
          </a:bodyPr>
          <a:lstStyle/>
          <a:p>
            <a:pPr algn="ctr"/>
            <a:r>
              <a:rPr lang="en-US" sz="4000" b="1" i="1" dirty="0">
                <a:solidFill>
                  <a:srgbClr val="00B0F0"/>
                </a:solidFill>
              </a:rPr>
              <a:t>Remember this too!</a:t>
            </a:r>
          </a:p>
          <a:p>
            <a:endParaRPr lang="en-US" dirty="0"/>
          </a:p>
        </p:txBody>
      </p:sp>
      <p:sp>
        <p:nvSpPr>
          <p:cNvPr id="5" name="TextBox 4"/>
          <p:cNvSpPr txBox="1"/>
          <p:nvPr/>
        </p:nvSpPr>
        <p:spPr>
          <a:xfrm>
            <a:off x="431471" y="4398473"/>
            <a:ext cx="4495800" cy="1938992"/>
          </a:xfrm>
          <a:prstGeom prst="rect">
            <a:avLst/>
          </a:prstGeom>
          <a:noFill/>
        </p:spPr>
        <p:txBody>
          <a:bodyPr wrap="square" rtlCol="0">
            <a:spAutoFit/>
          </a:bodyPr>
          <a:lstStyle/>
          <a:p>
            <a:pPr algn="ctr"/>
            <a:r>
              <a:rPr lang="en-US" sz="4000" i="1" dirty="0" smtClean="0"/>
              <a:t>Palliative </a:t>
            </a:r>
            <a:r>
              <a:rPr lang="en-US" sz="4000" i="1" dirty="0"/>
              <a:t>care </a:t>
            </a:r>
            <a:r>
              <a:rPr lang="en-US" sz="4000" i="1" dirty="0">
                <a:solidFill>
                  <a:srgbClr val="FF0000"/>
                </a:solidFill>
              </a:rPr>
              <a:t>alone, </a:t>
            </a:r>
            <a:r>
              <a:rPr lang="en-US" sz="4000" i="1" dirty="0"/>
              <a:t/>
            </a:r>
            <a:br>
              <a:rPr lang="en-US" sz="4000" i="1" dirty="0"/>
            </a:br>
            <a:r>
              <a:rPr lang="en-US" sz="4000" i="1" dirty="0"/>
              <a:t>when curative care </a:t>
            </a:r>
            <a:br>
              <a:rPr lang="en-US" sz="4000" i="1" dirty="0"/>
            </a:br>
            <a:r>
              <a:rPr lang="en-US" sz="4000" i="1" dirty="0"/>
              <a:t>is no </a:t>
            </a:r>
            <a:r>
              <a:rPr lang="en-US" sz="4000" i="1" dirty="0" smtClean="0"/>
              <a:t>longer </a:t>
            </a:r>
            <a:r>
              <a:rPr lang="en-US" sz="4000" i="1" dirty="0"/>
              <a:t>helpful</a:t>
            </a:r>
            <a:r>
              <a:rPr lang="en-US" sz="4000" i="1" dirty="0" smtClean="0"/>
              <a:t>.</a:t>
            </a:r>
            <a:endParaRPr lang="en-US" sz="4000" dirty="0"/>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4035026"/>
            <a:ext cx="3347985" cy="2302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554" y="1439116"/>
            <a:ext cx="3986646"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938650" y="3371173"/>
            <a:ext cx="900050" cy="707886"/>
          </a:xfrm>
          <a:prstGeom prst="rect">
            <a:avLst/>
          </a:prstGeom>
          <a:noFill/>
        </p:spPr>
        <p:txBody>
          <a:bodyPr wrap="square" rtlCol="0">
            <a:spAutoFit/>
          </a:bodyPr>
          <a:lstStyle/>
          <a:p>
            <a:r>
              <a:rPr lang="en-US" sz="4000" i="1" dirty="0" smtClean="0">
                <a:solidFill>
                  <a:srgbClr val="FF0000"/>
                </a:solidFill>
              </a:rPr>
              <a:t>OR</a:t>
            </a:r>
            <a:endParaRPr lang="en-US" sz="4000" i="1" dirty="0">
              <a:solidFill>
                <a:srgbClr val="FF0000"/>
              </a:solidFill>
            </a:endParaRPr>
          </a:p>
        </p:txBody>
      </p:sp>
      <p:sp>
        <p:nvSpPr>
          <p:cNvPr id="6" name="Date Placeholder 5"/>
          <p:cNvSpPr>
            <a:spLocks noGrp="1"/>
          </p:cNvSpPr>
          <p:nvPr>
            <p:ph type="dt" sz="half" idx="10"/>
          </p:nvPr>
        </p:nvSpPr>
        <p:spPr/>
        <p:txBody>
          <a:bodyPr/>
          <a:lstStyle/>
          <a:p>
            <a:r>
              <a:rPr lang="en-US" smtClean="0"/>
              <a:t>August 2011</a:t>
            </a:r>
            <a:endParaRPr lang="en-US"/>
          </a:p>
        </p:txBody>
      </p:sp>
      <p:sp>
        <p:nvSpPr>
          <p:cNvPr id="7" name="Footer Placeholder 6"/>
          <p:cNvSpPr>
            <a:spLocks noGrp="1"/>
          </p:cNvSpPr>
          <p:nvPr>
            <p:ph type="ftr" sz="quarter" idx="11"/>
          </p:nvPr>
        </p:nvSpPr>
        <p:spPr/>
        <p:txBody>
          <a:bodyPr/>
          <a:lstStyle/>
          <a:p>
            <a:r>
              <a:rPr lang="en-US" smtClean="0"/>
              <a:t>Interpreting in Palliative Care</a:t>
            </a:r>
            <a:endParaRPr lang="en-US"/>
          </a:p>
        </p:txBody>
      </p:sp>
      <p:sp>
        <p:nvSpPr>
          <p:cNvPr id="8" name="Slide Number Placeholder 7"/>
          <p:cNvSpPr>
            <a:spLocks noGrp="1"/>
          </p:cNvSpPr>
          <p:nvPr>
            <p:ph type="sldNum" sz="quarter" idx="12"/>
          </p:nvPr>
        </p:nvSpPr>
        <p:spPr/>
        <p:txBody>
          <a:bodyPr/>
          <a:lstStyle/>
          <a:p>
            <a:fld id="{7E149B30-7CBA-4C17-A41A-291BE21AE3BB}" type="slidenum">
              <a:rPr lang="en-US" smtClean="0"/>
              <a:pPr/>
              <a:t>5</a:t>
            </a:fld>
            <a:endParaRPr lang="en-US"/>
          </a:p>
        </p:txBody>
      </p:sp>
    </p:spTree>
    <p:extLst>
      <p:ext uri="{BB962C8B-B14F-4D97-AF65-F5344CB8AC3E}">
        <p14:creationId xmlns:p14="http://schemas.microsoft.com/office/powerpoint/2010/main" xmlns="" val="253363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457200"/>
            <a:ext cx="5867400" cy="984885"/>
          </a:xfrm>
          <a:prstGeom prst="rect">
            <a:avLst/>
          </a:prstGeom>
          <a:noFill/>
        </p:spPr>
        <p:txBody>
          <a:bodyPr wrap="square" rtlCol="0">
            <a:spAutoFit/>
          </a:bodyPr>
          <a:lstStyle/>
          <a:p>
            <a:pPr algn="ctr"/>
            <a:r>
              <a:rPr lang="en-US" sz="4000" b="1" i="1" dirty="0" smtClean="0">
                <a:solidFill>
                  <a:srgbClr val="00B0F0"/>
                </a:solidFill>
              </a:rPr>
              <a:t>In a nutshell</a:t>
            </a:r>
            <a:endParaRPr lang="en-US" sz="4000" b="1" i="1" dirty="0">
              <a:solidFill>
                <a:srgbClr val="00B0F0"/>
              </a:solidFill>
            </a:endParaRPr>
          </a:p>
          <a:p>
            <a:endParaRPr lang="en-US" dirty="0"/>
          </a:p>
        </p:txBody>
      </p:sp>
      <p:sp>
        <p:nvSpPr>
          <p:cNvPr id="4" name="TextBox 3"/>
          <p:cNvSpPr txBox="1"/>
          <p:nvPr/>
        </p:nvSpPr>
        <p:spPr>
          <a:xfrm>
            <a:off x="762000" y="1219200"/>
            <a:ext cx="7620000" cy="707886"/>
          </a:xfrm>
          <a:prstGeom prst="rect">
            <a:avLst/>
          </a:prstGeom>
          <a:noFill/>
        </p:spPr>
        <p:txBody>
          <a:bodyPr wrap="square" rtlCol="0">
            <a:spAutoFit/>
          </a:bodyPr>
          <a:lstStyle/>
          <a:p>
            <a:pPr algn="ctr">
              <a:spcAft>
                <a:spcPts val="600"/>
              </a:spcAft>
            </a:pPr>
            <a:r>
              <a:rPr lang="en-US" sz="4000" dirty="0" smtClean="0"/>
              <a:t>Palliative care </a:t>
            </a:r>
          </a:p>
        </p:txBody>
      </p:sp>
      <p:sp>
        <p:nvSpPr>
          <p:cNvPr id="2" name="Date Placeholder 1"/>
          <p:cNvSpPr>
            <a:spLocks noGrp="1"/>
          </p:cNvSpPr>
          <p:nvPr>
            <p:ph type="dt" sz="half" idx="10"/>
          </p:nvPr>
        </p:nvSpPr>
        <p:spPr/>
        <p:txBody>
          <a:bodyPr/>
          <a:lstStyle/>
          <a:p>
            <a:r>
              <a:rPr lang="en-US" smtClean="0"/>
              <a:t>August 2011</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7E149B30-7CBA-4C17-A41A-291BE21AE3BB}" type="slidenum">
              <a:rPr lang="en-US" smtClean="0"/>
              <a:pPr/>
              <a:t>6</a:t>
            </a:fld>
            <a:endParaRPr lang="en-US"/>
          </a:p>
        </p:txBody>
      </p:sp>
      <p:sp>
        <p:nvSpPr>
          <p:cNvPr id="7" name="TextBox 6"/>
          <p:cNvSpPr txBox="1"/>
          <p:nvPr/>
        </p:nvSpPr>
        <p:spPr>
          <a:xfrm>
            <a:off x="4343400" y="2362200"/>
            <a:ext cx="4191000" cy="3554819"/>
          </a:xfrm>
          <a:prstGeom prst="rect">
            <a:avLst/>
          </a:prstGeom>
          <a:noFill/>
        </p:spPr>
        <p:txBody>
          <a:bodyPr wrap="square" rtlCol="0">
            <a:spAutoFit/>
          </a:bodyPr>
          <a:lstStyle/>
          <a:p>
            <a:pPr marL="571500" indent="-571500">
              <a:spcAft>
                <a:spcPts val="600"/>
              </a:spcAft>
              <a:buFont typeface="Wingdings" pitchFamily="2" charset="2"/>
              <a:buChar char="ü"/>
            </a:pPr>
            <a:r>
              <a:rPr lang="en-US" sz="3200" dirty="0"/>
              <a:t>improves the </a:t>
            </a:r>
            <a:r>
              <a:rPr lang="en-US" sz="3200" dirty="0">
                <a:solidFill>
                  <a:srgbClr val="FF0000"/>
                </a:solidFill>
              </a:rPr>
              <a:t>quality of life </a:t>
            </a:r>
          </a:p>
          <a:p>
            <a:pPr marL="571500" indent="-571500">
              <a:spcAft>
                <a:spcPts val="600"/>
              </a:spcAft>
              <a:buFont typeface="Wingdings" pitchFamily="2" charset="2"/>
              <a:buChar char="ü"/>
            </a:pPr>
            <a:r>
              <a:rPr lang="en-US" sz="3200" dirty="0"/>
              <a:t>for patients who are facing </a:t>
            </a:r>
            <a:r>
              <a:rPr lang="en-US" sz="3200" dirty="0">
                <a:solidFill>
                  <a:srgbClr val="FF0000"/>
                </a:solidFill>
              </a:rPr>
              <a:t>serious illness </a:t>
            </a:r>
          </a:p>
          <a:p>
            <a:pPr marL="571500" indent="-571500">
              <a:spcAft>
                <a:spcPts val="600"/>
              </a:spcAft>
              <a:buFont typeface="Wingdings" pitchFamily="2" charset="2"/>
              <a:buChar char="ü"/>
            </a:pPr>
            <a:r>
              <a:rPr lang="en-US" sz="3200" dirty="0"/>
              <a:t>as well as for their </a:t>
            </a:r>
            <a:r>
              <a:rPr lang="en-US" sz="3200" dirty="0">
                <a:solidFill>
                  <a:srgbClr val="FF0000"/>
                </a:solidFill>
              </a:rPr>
              <a:t>family and friends.</a:t>
            </a:r>
          </a:p>
          <a:p>
            <a:endParaRPr lang="en-US" dirty="0"/>
          </a:p>
        </p:txBody>
      </p:sp>
      <p:pic>
        <p:nvPicPr>
          <p:cNvPr id="1026" name="Picture 2" descr="C:\Users\Cindy\Pictures\MP90042213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667000"/>
            <a:ext cx="3696257" cy="24632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7328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320" y="958009"/>
            <a:ext cx="3352800" cy="707886"/>
          </a:xfrm>
          <a:prstGeom prst="rect">
            <a:avLst/>
          </a:prstGeom>
          <a:noFill/>
        </p:spPr>
        <p:txBody>
          <a:bodyPr wrap="square" rtlCol="0">
            <a:spAutoFit/>
          </a:bodyPr>
          <a:lstStyle/>
          <a:p>
            <a:r>
              <a:rPr lang="en-US" sz="4000" dirty="0" smtClean="0"/>
              <a:t>Palliative care</a:t>
            </a:r>
            <a:endParaRPr lang="en-US" sz="4000" dirty="0"/>
          </a:p>
        </p:txBody>
      </p:sp>
      <p:sp>
        <p:nvSpPr>
          <p:cNvPr id="3" name="TextBox 2"/>
          <p:cNvSpPr txBox="1"/>
          <p:nvPr/>
        </p:nvSpPr>
        <p:spPr>
          <a:xfrm>
            <a:off x="2021280" y="2405863"/>
            <a:ext cx="3935680" cy="707886"/>
          </a:xfrm>
          <a:prstGeom prst="rect">
            <a:avLst/>
          </a:prstGeom>
          <a:noFill/>
        </p:spPr>
        <p:txBody>
          <a:bodyPr wrap="square" rtlCol="0">
            <a:spAutoFit/>
          </a:bodyPr>
          <a:lstStyle/>
          <a:p>
            <a:r>
              <a:rPr lang="en-US" sz="4000" dirty="0" smtClean="0"/>
              <a:t>Hospice care</a:t>
            </a:r>
            <a:endParaRPr lang="en-US" sz="4000" dirty="0"/>
          </a:p>
        </p:txBody>
      </p:sp>
      <p:sp>
        <p:nvSpPr>
          <p:cNvPr id="4" name="TextBox 3"/>
          <p:cNvSpPr txBox="1"/>
          <p:nvPr/>
        </p:nvSpPr>
        <p:spPr>
          <a:xfrm>
            <a:off x="3276600" y="3571092"/>
            <a:ext cx="4392880" cy="707886"/>
          </a:xfrm>
          <a:prstGeom prst="rect">
            <a:avLst/>
          </a:prstGeom>
          <a:noFill/>
        </p:spPr>
        <p:txBody>
          <a:bodyPr wrap="square" rtlCol="0">
            <a:spAutoFit/>
          </a:bodyPr>
          <a:lstStyle/>
          <a:p>
            <a:r>
              <a:rPr lang="en-US" sz="4000" dirty="0" smtClean="0"/>
              <a:t>Pain management</a:t>
            </a:r>
            <a:endParaRPr lang="en-US" sz="4000" dirty="0"/>
          </a:p>
        </p:txBody>
      </p:sp>
      <p:sp>
        <p:nvSpPr>
          <p:cNvPr id="5" name="TextBox 4"/>
          <p:cNvSpPr txBox="1"/>
          <p:nvPr/>
        </p:nvSpPr>
        <p:spPr>
          <a:xfrm>
            <a:off x="5257800" y="5100429"/>
            <a:ext cx="3189514" cy="707886"/>
          </a:xfrm>
          <a:prstGeom prst="rect">
            <a:avLst/>
          </a:prstGeom>
          <a:noFill/>
        </p:spPr>
        <p:txBody>
          <a:bodyPr wrap="square" rtlCol="0">
            <a:spAutoFit/>
          </a:bodyPr>
          <a:lstStyle/>
          <a:p>
            <a:r>
              <a:rPr lang="en-US" sz="4000" dirty="0" smtClean="0"/>
              <a:t>Comfort care</a:t>
            </a:r>
            <a:endParaRPr lang="en-US" sz="4000" dirty="0"/>
          </a:p>
        </p:txBody>
      </p:sp>
      <p:pic>
        <p:nvPicPr>
          <p:cNvPr id="3074" name="Picture 2" descr="C:\Documents and Settings\Compaq_Administrator\Local Settings\Temporary Internet Files\Content.IE5\T1IWLRPB\MC90043156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143" y="3957572"/>
            <a:ext cx="2285714" cy="22857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ate Placeholder 5"/>
          <p:cNvSpPr>
            <a:spLocks noGrp="1"/>
          </p:cNvSpPr>
          <p:nvPr>
            <p:ph type="dt" sz="half" idx="10"/>
          </p:nvPr>
        </p:nvSpPr>
        <p:spPr/>
        <p:txBody>
          <a:bodyPr/>
          <a:lstStyle/>
          <a:p>
            <a:r>
              <a:rPr lang="en-US" smtClean="0"/>
              <a:t>August 2011</a:t>
            </a:r>
            <a:endParaRPr lang="en-US"/>
          </a:p>
        </p:txBody>
      </p:sp>
      <p:sp>
        <p:nvSpPr>
          <p:cNvPr id="7" name="Footer Placeholder 6"/>
          <p:cNvSpPr>
            <a:spLocks noGrp="1"/>
          </p:cNvSpPr>
          <p:nvPr>
            <p:ph type="ftr" sz="quarter" idx="11"/>
          </p:nvPr>
        </p:nvSpPr>
        <p:spPr/>
        <p:txBody>
          <a:bodyPr/>
          <a:lstStyle/>
          <a:p>
            <a:r>
              <a:rPr lang="en-US" smtClean="0"/>
              <a:t>Interpreting in Palliative Care</a:t>
            </a:r>
            <a:endParaRPr lang="en-US"/>
          </a:p>
        </p:txBody>
      </p:sp>
      <p:sp>
        <p:nvSpPr>
          <p:cNvPr id="8" name="Slide Number Placeholder 7"/>
          <p:cNvSpPr>
            <a:spLocks noGrp="1"/>
          </p:cNvSpPr>
          <p:nvPr>
            <p:ph type="sldNum" sz="quarter" idx="12"/>
          </p:nvPr>
        </p:nvSpPr>
        <p:spPr/>
        <p:txBody>
          <a:bodyPr/>
          <a:lstStyle/>
          <a:p>
            <a:fld id="{7E149B30-7CBA-4C17-A41A-291BE21AE3BB}" type="slidenum">
              <a:rPr lang="en-US" smtClean="0"/>
              <a:pPr/>
              <a:t>7</a:t>
            </a:fld>
            <a:endParaRPr lang="en-US"/>
          </a:p>
        </p:txBody>
      </p:sp>
    </p:spTree>
    <p:extLst>
      <p:ext uri="{BB962C8B-B14F-4D97-AF65-F5344CB8AC3E}">
        <p14:creationId xmlns:p14="http://schemas.microsoft.com/office/powerpoint/2010/main" xmlns="" val="41735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676400"/>
            <a:ext cx="3657600" cy="239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733800"/>
            <a:ext cx="2601537" cy="2990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0" y="609600"/>
            <a:ext cx="7848600" cy="707886"/>
          </a:xfrm>
          <a:prstGeom prst="rect">
            <a:avLst/>
          </a:prstGeom>
          <a:noFill/>
        </p:spPr>
        <p:txBody>
          <a:bodyPr wrap="square" rtlCol="0">
            <a:spAutoFit/>
          </a:bodyPr>
          <a:lstStyle/>
          <a:p>
            <a:r>
              <a:rPr lang="en-US" sz="4000" dirty="0" smtClean="0"/>
              <a:t>BOTH palliative care and hospice . . . </a:t>
            </a:r>
            <a:endParaRPr lang="en-US" sz="4000" dirty="0"/>
          </a:p>
        </p:txBody>
      </p:sp>
      <p:pic>
        <p:nvPicPr>
          <p:cNvPr id="717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5000" y="1343210"/>
            <a:ext cx="2667000" cy="2821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86200" y="3733800"/>
            <a:ext cx="3991099" cy="2660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8</a:t>
            </a:fld>
            <a:endParaRPr lang="en-US"/>
          </a:p>
        </p:txBody>
      </p:sp>
    </p:spTree>
    <p:extLst>
      <p:ext uri="{BB962C8B-B14F-4D97-AF65-F5344CB8AC3E}">
        <p14:creationId xmlns:p14="http://schemas.microsoft.com/office/powerpoint/2010/main" xmlns="" val="24331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fade">
                                      <p:cBhvr>
                                        <p:cTn id="2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2568332" cy="707886"/>
          </a:xfrm>
          <a:prstGeom prst="rect">
            <a:avLst/>
          </a:prstGeom>
          <a:noFill/>
        </p:spPr>
        <p:txBody>
          <a:bodyPr wrap="none" rtlCol="0">
            <a:spAutoFit/>
          </a:bodyPr>
          <a:lstStyle/>
          <a:p>
            <a:r>
              <a:rPr lang="en-US" sz="4000" dirty="0" smtClean="0"/>
              <a:t>Hospice . . .</a:t>
            </a:r>
            <a:endParaRPr lang="en-US" sz="4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522" y="1198733"/>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4876800"/>
            <a:ext cx="2667000" cy="1779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005" y="1770233"/>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2524" y="2398237"/>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8057" y="3048000"/>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224" y="3586843"/>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5214" y="4099788"/>
            <a:ext cx="1510333" cy="107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August 2011</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7E149B30-7CBA-4C17-A41A-291BE21AE3BB}" type="slidenum">
              <a:rPr lang="en-US" smtClean="0"/>
              <a:pPr/>
              <a:t>9</a:t>
            </a:fld>
            <a:endParaRPr lang="en-US"/>
          </a:p>
        </p:txBody>
      </p:sp>
    </p:spTree>
    <p:extLst>
      <p:ext uri="{BB962C8B-B14F-4D97-AF65-F5344CB8AC3E}">
        <p14:creationId xmlns:p14="http://schemas.microsoft.com/office/powerpoint/2010/main" xmlns="" val="8085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1817</Words>
  <Application>Microsoft Office PowerPoint</Application>
  <PresentationFormat>Letter Paper (8.5x11 in)</PresentationFormat>
  <Paragraphs>207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Roat</dc:creator>
  <cp:lastModifiedBy>mlucas</cp:lastModifiedBy>
  <cp:revision>76</cp:revision>
  <cp:lastPrinted>2011-08-15T04:00:37Z</cp:lastPrinted>
  <dcterms:created xsi:type="dcterms:W3CDTF">2011-03-15T16:50:52Z</dcterms:created>
  <dcterms:modified xsi:type="dcterms:W3CDTF">2011-11-08T23:05:18Z</dcterms:modified>
</cp:coreProperties>
</file>