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86" r:id="rId2"/>
    <p:sldId id="257" r:id="rId3"/>
    <p:sldId id="258" r:id="rId4"/>
    <p:sldId id="287" r:id="rId5"/>
    <p:sldId id="259" r:id="rId6"/>
    <p:sldId id="28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90" r:id="rId33"/>
    <p:sldId id="285" r:id="rId34"/>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96" autoAdjust="0"/>
  </p:normalViewPr>
  <p:slideViewPr>
    <p:cSldViewPr>
      <p:cViewPr>
        <p:scale>
          <a:sx n="70" d="100"/>
          <a:sy n="70" d="100"/>
        </p:scale>
        <p:origin x="-1488"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E8AE2FD6-F107-42E2-A4D9-47A3C2FDF148}" type="datetimeFigureOut">
              <a:rPr lang="en-US" smtClean="0"/>
              <a:pPr/>
              <a:t>6/18/2012</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DFDE6799-67BB-485D-834F-C118E91A570A}" type="slidenum">
              <a:rPr lang="en-US" smtClean="0"/>
              <a:pPr/>
              <a:t>‹#›</a:t>
            </a:fld>
            <a:endParaRPr lang="en-US"/>
          </a:p>
        </p:txBody>
      </p:sp>
    </p:spTree>
    <p:extLst>
      <p:ext uri="{BB962C8B-B14F-4D97-AF65-F5344CB8AC3E}">
        <p14:creationId xmlns:p14="http://schemas.microsoft.com/office/powerpoint/2010/main" xmlns="" val="244724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i="0" baseline="0" dirty="0" smtClean="0"/>
              <a:t>The goal of this presentation is to introduce you to the fields of hospice and palliative care.  </a:t>
            </a:r>
            <a:br>
              <a:rPr lang="en-US" i="0" baseline="0" dirty="0" smtClean="0"/>
            </a:br>
            <a:endParaRPr lang="en-US" i="0" baseline="0" dirty="0" smtClean="0"/>
          </a:p>
          <a:p>
            <a:pPr marL="176336" indent="-176336">
              <a:spcBef>
                <a:spcPct val="0"/>
              </a:spcBef>
              <a:buFont typeface="Arial" pitchFamily="34" charset="0"/>
              <a:buChar char="•"/>
            </a:pPr>
            <a:r>
              <a:rPr lang="en-US" dirty="0" smtClean="0"/>
              <a:t>PAGE ADVANCE</a:t>
            </a:r>
          </a:p>
        </p:txBody>
      </p:sp>
      <p:sp>
        <p:nvSpPr>
          <p:cNvPr id="36868"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
        <p:nvSpPr>
          <p:cNvPr id="36870"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13A0B21-C51D-4767-A5B1-2DEAC111E38B}"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Palliative care also focuses on understanding a patient or family’s values, to help guide medical care.</a:t>
            </a:r>
            <a:br>
              <a:rPr lang="en-US" dirty="0" smtClean="0"/>
            </a:br>
            <a:endParaRPr lang="en-US" dirty="0" smtClean="0"/>
          </a:p>
          <a:p>
            <a:pPr marL="176336" indent="-176336">
              <a:spcBef>
                <a:spcPct val="0"/>
              </a:spcBef>
              <a:buFont typeface="Arial" pitchFamily="34" charset="0"/>
              <a:buChar char="•"/>
            </a:pPr>
            <a:r>
              <a:rPr lang="en-US" dirty="0" smtClean="0"/>
              <a:t>How do we know what an individual’s or family’s values are?  We have conversations with them – </a:t>
            </a:r>
            <a:r>
              <a:rPr lang="en-US" i="1" dirty="0" smtClean="0"/>
              <a:t>often more than one!</a:t>
            </a:r>
            <a:r>
              <a:rPr lang="en-US" dirty="0" smtClean="0"/>
              <a:t> – and ask a lot of questions. </a:t>
            </a:r>
            <a:br>
              <a:rPr lang="en-US" dirty="0" smtClean="0"/>
            </a:br>
            <a:endParaRPr lang="en-US" dirty="0" smtClean="0"/>
          </a:p>
          <a:p>
            <a:pPr marL="176336" indent="-176336" defTabSz="940460">
              <a:spcBef>
                <a:spcPct val="0"/>
              </a:spcBef>
              <a:buFont typeface="Arial" pitchFamily="34" charset="0"/>
              <a:buChar char="•"/>
              <a:defRPr/>
            </a:pPr>
            <a:r>
              <a:rPr lang="en-US" dirty="0" smtClean="0"/>
              <a:t>Some typical questions that might come up would include: </a:t>
            </a:r>
            <a:r>
              <a:rPr lang="en-US" i="1" dirty="0" smtClean="0"/>
              <a:t>(advance)</a:t>
            </a:r>
            <a:endParaRPr lang="en-US" dirty="0" smtClean="0"/>
          </a:p>
          <a:p>
            <a:pPr marL="646567" lvl="1" indent="-176336" defTabSz="940460">
              <a:spcBef>
                <a:spcPct val="0"/>
              </a:spcBef>
              <a:buFont typeface="Arial" pitchFamily="34" charset="0"/>
              <a:buChar char="•"/>
              <a:defRPr/>
            </a:pPr>
            <a:r>
              <a:rPr lang="en-US" i="0" dirty="0" smtClean="0"/>
              <a:t>“When you think about the future, what do you hope for?” </a:t>
            </a:r>
            <a:r>
              <a:rPr lang="en-US" i="1" dirty="0" smtClean="0"/>
              <a:t>(advance) </a:t>
            </a:r>
            <a:r>
              <a:rPr lang="en-US" i="0" dirty="0" smtClean="0"/>
              <a:t>or</a:t>
            </a:r>
          </a:p>
          <a:p>
            <a:pPr marL="646567" lvl="1" indent="-176336">
              <a:spcBef>
                <a:spcPct val="0"/>
              </a:spcBef>
              <a:buFont typeface="Arial" pitchFamily="34" charset="0"/>
              <a:buChar char="•"/>
            </a:pPr>
            <a:r>
              <a:rPr lang="en-US" i="0" dirty="0" smtClean="0"/>
              <a:t>“If you knew your time were short, are there certain things you’d want to be able to do, or see, or experience?  Where would you want to be?”</a:t>
            </a:r>
            <a:br>
              <a:rPr lang="en-US" i="0" dirty="0" smtClean="0"/>
            </a:br>
            <a:endParaRPr lang="en-US" i="0" dirty="0" smtClean="0"/>
          </a:p>
          <a:p>
            <a:pPr marL="176336" indent="-176336">
              <a:spcBef>
                <a:spcPct val="0"/>
              </a:spcBef>
              <a:buFont typeface="Arial" pitchFamily="34" charset="0"/>
              <a:buChar char="•"/>
            </a:pPr>
            <a:r>
              <a:rPr lang="en-US" dirty="0" smtClean="0"/>
              <a:t>Values and hopes often change over time, so these conversations have to happen on a regular basis, throughout the course of illness.</a:t>
            </a:r>
            <a:br>
              <a:rPr lang="en-US" dirty="0" smtClean="0"/>
            </a:br>
            <a:endParaRPr lang="en-US" dirty="0" smtClean="0"/>
          </a:p>
          <a:p>
            <a:pPr marL="176336" indent="-176336">
              <a:spcBef>
                <a:spcPct val="0"/>
              </a:spcBef>
              <a:buFont typeface="Arial" pitchFamily="34" charset="0"/>
              <a:buChar char="•"/>
            </a:pPr>
            <a:r>
              <a:rPr lang="en-US" dirty="0" smtClean="0"/>
              <a:t>Through</a:t>
            </a:r>
            <a:r>
              <a:rPr lang="en-US" baseline="0" dirty="0" smtClean="0"/>
              <a:t> these conversations, doctors and nurses come to understand a patient’s or family’s values and can then recommend the treatments that are consistent with those values. </a:t>
            </a:r>
            <a:r>
              <a:rPr lang="en-US" dirty="0" smtClean="0"/>
              <a:t>Sometimes, this leads to the creation of documents like living wills, or to a physician making advance treatment plans, like orders for various life-sustaining treatments.</a:t>
            </a:r>
            <a:br>
              <a:rPr lang="en-US" dirty="0" smtClean="0"/>
            </a:br>
            <a:endParaRPr lang="en-US" dirty="0" smtClean="0"/>
          </a:p>
          <a:p>
            <a:pPr marL="176336" indent="-176336">
              <a:spcBef>
                <a:spcPct val="0"/>
              </a:spcBef>
              <a:buFont typeface="Arial" pitchFamily="34" charset="0"/>
              <a:buChar char="•"/>
            </a:pPr>
            <a:r>
              <a:rPr lang="en-US" dirty="0" smtClean="0"/>
              <a:t>PAGE ADVANCE</a:t>
            </a:r>
          </a:p>
        </p:txBody>
      </p:sp>
      <p:sp>
        <p:nvSpPr>
          <p:cNvPr id="44036"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44037"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
        <p:nvSpPr>
          <p:cNvPr id="44038"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C568F10-C332-4CB6-A7E2-BD884A4EACCE}"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2EFDA9F-5454-4E6A-807F-CA1F83B4D4A0}" type="slidenum">
              <a:rPr lang="en-US"/>
              <a:pPr fontAlgn="base">
                <a:spcBef>
                  <a:spcPct val="0"/>
                </a:spcBef>
                <a:spcAft>
                  <a:spcPct val="0"/>
                </a:spcAft>
              </a:pPr>
              <a:t>11</a:t>
            </a:fld>
            <a:endParaRPr lang="en-US"/>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xfrm>
            <a:off x="944880" y="4451985"/>
            <a:ext cx="5196840" cy="421767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marL="176336" indent="-176336">
              <a:spcBef>
                <a:spcPct val="0"/>
              </a:spcBef>
              <a:buFont typeface="Arial" pitchFamily="34" charset="0"/>
              <a:buChar char="•"/>
            </a:pPr>
            <a:r>
              <a:rPr lang="en-US" dirty="0" smtClean="0"/>
              <a:t>When can patients and families get palliative care?</a:t>
            </a:r>
            <a:br>
              <a:rPr lang="en-US" dirty="0" smtClean="0"/>
            </a:br>
            <a:endParaRPr lang="en-US" dirty="0" smtClean="0"/>
          </a:p>
          <a:p>
            <a:pPr marL="176336" indent="-176336">
              <a:spcBef>
                <a:spcPct val="0"/>
              </a:spcBef>
              <a:buFont typeface="Arial" pitchFamily="34" charset="0"/>
              <a:buChar char="•"/>
            </a:pPr>
            <a:r>
              <a:rPr lang="en-US" dirty="0" smtClean="0"/>
              <a:t>This diagram can be helpful in explaining when patients can start receiving palliative care.  Along the bottom, looking left to right, we move from the time when a serious illness is diagnosed, through the weeks and months after someone dies, to the far right.</a:t>
            </a:r>
          </a:p>
          <a:p>
            <a:pPr marL="176336" indent="-176336">
              <a:spcBef>
                <a:spcPct val="0"/>
              </a:spcBef>
              <a:buFont typeface="Arial" pitchFamily="34" charset="0"/>
              <a:buChar char="•"/>
            </a:pPr>
            <a:r>
              <a:rPr lang="en-US" dirty="0" smtClean="0"/>
              <a:t>Up</a:t>
            </a:r>
            <a:r>
              <a:rPr lang="en-US" baseline="0" dirty="0" smtClean="0"/>
              <a:t> the side</a:t>
            </a:r>
            <a:r>
              <a:rPr lang="en-US" dirty="0" smtClean="0"/>
              <a:t>, looking from bottom to top, we look at the amount of energy the health care team spends on different types of care: curative care (in dark purple), which tries to cure disease or prolong life; and palliative care (in blue), which tries to ease the suffering that comes along with serious illness.</a:t>
            </a:r>
            <a:br>
              <a:rPr lang="en-US" dirty="0" smtClean="0"/>
            </a:br>
            <a:endParaRPr lang="en-US" dirty="0" smtClean="0"/>
          </a:p>
          <a:p>
            <a:pPr marL="176336" indent="-176336">
              <a:spcBef>
                <a:spcPct val="0"/>
              </a:spcBef>
              <a:buFont typeface="Arial" pitchFamily="34" charset="0"/>
              <a:buChar char="•"/>
            </a:pPr>
            <a:r>
              <a:rPr lang="en-US" dirty="0" smtClean="0"/>
              <a:t>Patients can start receiving palliative care from the very beginning, when they receive the diagnosis of a serious illness.  Palliative care can offer a variety of different things, depending on how advanced a patient’s illness has become.</a:t>
            </a:r>
          </a:p>
          <a:p>
            <a:pPr marL="646567" lvl="1" indent="-176336">
              <a:spcBef>
                <a:spcPct val="0"/>
              </a:spcBef>
              <a:buFont typeface="Arial" pitchFamily="34" charset="0"/>
              <a:buChar char="•"/>
            </a:pPr>
            <a:r>
              <a:rPr lang="en-US" dirty="0" smtClean="0"/>
              <a:t>In the early phase of illness, palliative care usually focuses on managing symptoms, and starting to understand a patient’s or family’s values, so that those values can be applied to the present and future medical choices that a patient has.</a:t>
            </a:r>
          </a:p>
          <a:p>
            <a:pPr marL="646567" lvl="1" indent="-176336">
              <a:spcBef>
                <a:spcPct val="0"/>
              </a:spcBef>
              <a:buFont typeface="Arial" pitchFamily="34" charset="0"/>
              <a:buChar char="•"/>
            </a:pPr>
            <a:r>
              <a:rPr lang="en-US" dirty="0" smtClean="0"/>
              <a:t>As the illness progresses into the terminal phase, and there are fewer and fewer treatments that will be helpful in prolonging life or curing the illness, palliative care gradually takes on a more important role.  This is important because often a patient’s symptoms may get worse over time, and families may need more support over time.</a:t>
            </a:r>
          </a:p>
          <a:p>
            <a:pPr marL="646567" lvl="1" indent="-176336">
              <a:spcBef>
                <a:spcPct val="0"/>
              </a:spcBef>
              <a:buFont typeface="Arial" pitchFamily="34" charset="0"/>
              <a:buChar char="•"/>
            </a:pPr>
            <a:r>
              <a:rPr lang="en-US" dirty="0" smtClean="0"/>
              <a:t>At the point at which a patient has only a short time left, and no longer wants to (or no longer can) pursue aggressive life-prolonging treatments, he or she becomes eligible for </a:t>
            </a:r>
            <a:r>
              <a:rPr lang="en-US" i="1" dirty="0" smtClean="0"/>
              <a:t>hospice care</a:t>
            </a:r>
            <a:r>
              <a:rPr lang="en-US" dirty="0" smtClean="0"/>
              <a:t>.  We’ll talk more about hospice care later.</a:t>
            </a:r>
          </a:p>
          <a:p>
            <a:pPr marL="646567" lvl="1" indent="-176336">
              <a:spcBef>
                <a:spcPct val="0"/>
              </a:spcBef>
              <a:buFont typeface="Arial" pitchFamily="34" charset="0"/>
              <a:buChar char="•"/>
            </a:pPr>
            <a:r>
              <a:rPr lang="en-US" dirty="0" smtClean="0"/>
              <a:t>But care doesn’t stop when a patient dies.</a:t>
            </a:r>
            <a:r>
              <a:rPr lang="en-US" baseline="0" dirty="0" smtClean="0"/>
              <a:t> </a:t>
            </a:r>
            <a:r>
              <a:rPr lang="en-US" dirty="0" smtClean="0"/>
              <a:t>In purple, you see that care continues, for the surviving friends and family.  Through hospice care, the grieving family can continue to get emotional support for a</a:t>
            </a:r>
            <a:r>
              <a:rPr lang="en-US" baseline="0" dirty="0" smtClean="0"/>
              <a:t> year or more</a:t>
            </a:r>
            <a:r>
              <a:rPr lang="en-US" dirty="0" smtClean="0"/>
              <a:t>.</a:t>
            </a:r>
            <a:br>
              <a:rPr lang="en-US" dirty="0" smtClean="0"/>
            </a:br>
            <a:endParaRPr lang="en-US" dirty="0" smtClean="0"/>
          </a:p>
          <a:p>
            <a:pPr marL="176336" indent="-176336">
              <a:spcBef>
                <a:spcPct val="0"/>
              </a:spcBef>
              <a:buFont typeface="Arial" pitchFamily="34" charset="0"/>
              <a:buChar char="•"/>
            </a:pPr>
            <a:r>
              <a:rPr lang="en-US" dirty="0" smtClean="0"/>
              <a:t>PAGE ADVANCE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So, the second important thing to remember about palliative care is that it can be delivered at any time in a patient’s illness. </a:t>
            </a:r>
            <a:r>
              <a:rPr lang="en-US" i="1" dirty="0" smtClean="0"/>
              <a:t>(advance)</a:t>
            </a:r>
            <a:r>
              <a:rPr lang="en-US" i="1" baseline="0" dirty="0" smtClean="0"/>
              <a:t> </a:t>
            </a:r>
            <a:r>
              <a:rPr lang="en-US" dirty="0" smtClean="0"/>
              <a:t>It can be delivered at the same time as curative treatment, </a:t>
            </a:r>
            <a:r>
              <a:rPr lang="en-US" i="1" dirty="0" smtClean="0"/>
              <a:t>(advance) </a:t>
            </a:r>
            <a:r>
              <a:rPr lang="en-US" dirty="0" smtClean="0"/>
              <a:t>or </a:t>
            </a:r>
            <a:r>
              <a:rPr lang="en-US" i="1" dirty="0" smtClean="0"/>
              <a:t>(advance) </a:t>
            </a:r>
            <a:r>
              <a:rPr lang="en-US" dirty="0" smtClean="0"/>
              <a:t>it can be delivered by itself, when further curative treatment wouldn’t be useful. </a:t>
            </a:r>
            <a:br>
              <a:rPr lang="en-US" dirty="0" smtClean="0"/>
            </a:br>
            <a:endParaRPr lang="en-US" dirty="0" smtClean="0"/>
          </a:p>
          <a:p>
            <a:pPr marL="176336" indent="-176336">
              <a:spcBef>
                <a:spcPct val="0"/>
              </a:spcBef>
              <a:buFont typeface="Arial" pitchFamily="34" charset="0"/>
              <a:buChar char="•"/>
            </a:pPr>
            <a:r>
              <a:rPr lang="en-US" dirty="0" smtClean="0"/>
              <a:t>Patients, you, or your family members shouldn’t have to wait to get palliative care until there are no longer any curative options for treatment.</a:t>
            </a:r>
            <a:r>
              <a:rPr lang="en-US" baseline="0" dirty="0" smtClean="0"/>
              <a:t> </a:t>
            </a:r>
            <a:r>
              <a:rPr lang="en-US" dirty="0" smtClean="0"/>
              <a:t>It can start much earlier, so that the patient and family can get the most benefit.</a:t>
            </a:r>
            <a:br>
              <a:rPr lang="en-US" dirty="0" smtClean="0"/>
            </a:br>
            <a:endParaRPr lang="en-US" dirty="0" smtClean="0"/>
          </a:p>
          <a:p>
            <a:pPr marL="176336" indent="-176336">
              <a:spcBef>
                <a:spcPct val="0"/>
              </a:spcBef>
              <a:buFont typeface="Arial" pitchFamily="34" charset="0"/>
              <a:buChar char="•"/>
            </a:pPr>
            <a:r>
              <a:rPr lang="en-US" dirty="0" smtClean="0"/>
              <a:t>PAGE ADVANCE</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33E431B-D567-4BB3-993B-2D0FEF0F106C}" type="slidenum">
              <a:rPr lang="en-US"/>
              <a:pPr fontAlgn="base">
                <a:spcBef>
                  <a:spcPct val="0"/>
                </a:spcBef>
                <a:spcAft>
                  <a:spcPct val="0"/>
                </a:spcAft>
              </a:pPr>
              <a:t>12</a:t>
            </a:fld>
            <a:endParaRPr lang="en-US"/>
          </a:p>
        </p:txBody>
      </p:sp>
      <p:sp>
        <p:nvSpPr>
          <p:cNvPr id="46085"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46086"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spcAft>
                <a:spcPts val="617"/>
              </a:spcAft>
              <a:buFont typeface="Arial" pitchFamily="34" charset="0"/>
              <a:buChar char="•"/>
            </a:pPr>
            <a:r>
              <a:rPr lang="en-US" dirty="0" smtClean="0">
                <a:solidFill>
                  <a:srgbClr val="00B0F0"/>
                </a:solidFill>
              </a:rPr>
              <a:t>So, in a nutshell, p</a:t>
            </a:r>
            <a:r>
              <a:rPr lang="en-US" dirty="0" smtClean="0"/>
              <a:t>alliative care </a:t>
            </a:r>
            <a:r>
              <a:rPr lang="en-US" i="1" dirty="0" smtClean="0"/>
              <a:t>(advance) </a:t>
            </a:r>
            <a:r>
              <a:rPr lang="en-US" dirty="0" smtClean="0"/>
              <a:t>seeks to improve the </a:t>
            </a:r>
            <a:r>
              <a:rPr lang="en-US" dirty="0" smtClean="0">
                <a:solidFill>
                  <a:srgbClr val="FF0000"/>
                </a:solidFill>
              </a:rPr>
              <a:t>quality of life </a:t>
            </a:r>
            <a:r>
              <a:rPr lang="en-US" i="1" dirty="0" smtClean="0">
                <a:solidFill>
                  <a:srgbClr val="FF0000"/>
                </a:solidFill>
              </a:rPr>
              <a:t>(advance) </a:t>
            </a:r>
            <a:r>
              <a:rPr lang="en-US" dirty="0" smtClean="0"/>
              <a:t>for patients who are facing </a:t>
            </a:r>
            <a:r>
              <a:rPr lang="en-US" dirty="0" smtClean="0">
                <a:solidFill>
                  <a:srgbClr val="FF0000"/>
                </a:solidFill>
              </a:rPr>
              <a:t>serious illness </a:t>
            </a:r>
            <a:r>
              <a:rPr lang="en-US" i="1" dirty="0" smtClean="0">
                <a:solidFill>
                  <a:srgbClr val="FF0000"/>
                </a:solidFill>
              </a:rPr>
              <a:t>(advance)</a:t>
            </a:r>
            <a:r>
              <a:rPr lang="en-US" i="1" baseline="0" dirty="0" smtClean="0">
                <a:solidFill>
                  <a:srgbClr val="FF0000"/>
                </a:solidFill>
              </a:rPr>
              <a:t> </a:t>
            </a:r>
            <a:r>
              <a:rPr lang="en-US" dirty="0" smtClean="0"/>
              <a:t>as well as for their </a:t>
            </a:r>
            <a:r>
              <a:rPr lang="en-US" dirty="0" smtClean="0">
                <a:solidFill>
                  <a:srgbClr val="FF0000"/>
                </a:solidFill>
              </a:rPr>
              <a:t>family and friends. And</a:t>
            </a:r>
            <a:r>
              <a:rPr lang="en-US" baseline="0" dirty="0" smtClean="0">
                <a:solidFill>
                  <a:srgbClr val="FF0000"/>
                </a:solidFill>
              </a:rPr>
              <a:t> </a:t>
            </a:r>
            <a:r>
              <a:rPr lang="en-US" i="1" baseline="0" dirty="0" smtClean="0">
                <a:solidFill>
                  <a:srgbClr val="FF0000"/>
                </a:solidFill>
              </a:rPr>
              <a:t>(advance) </a:t>
            </a:r>
            <a:r>
              <a:rPr lang="en-US" baseline="0" dirty="0" smtClean="0">
                <a:solidFill>
                  <a:srgbClr val="FF0000"/>
                </a:solidFill>
              </a:rPr>
              <a:t>i</a:t>
            </a:r>
            <a:r>
              <a:rPr lang="en-US" dirty="0" smtClean="0">
                <a:solidFill>
                  <a:srgbClr val="FF0000"/>
                </a:solidFill>
              </a:rPr>
              <a:t>t can be provided</a:t>
            </a:r>
            <a:r>
              <a:rPr lang="en-US" baseline="0" dirty="0" smtClean="0">
                <a:solidFill>
                  <a:srgbClr val="FF0000"/>
                </a:solidFill>
              </a:rPr>
              <a:t> at any time in the course of a serious illness.</a:t>
            </a:r>
            <a:br>
              <a:rPr lang="en-US" baseline="0" dirty="0" smtClean="0">
                <a:solidFill>
                  <a:srgbClr val="FF0000"/>
                </a:solidFill>
              </a:rPr>
            </a:br>
            <a:endParaRPr lang="en-US" dirty="0" smtClean="0">
              <a:solidFill>
                <a:srgbClr val="FF0000"/>
              </a:solidFill>
            </a:endParaRPr>
          </a:p>
          <a:p>
            <a:pPr marL="176336" indent="-176336">
              <a:spcBef>
                <a:spcPct val="0"/>
              </a:spcBef>
              <a:spcAft>
                <a:spcPts val="617"/>
              </a:spcAft>
              <a:buFont typeface="Arial" pitchFamily="34" charset="0"/>
              <a:buChar char="•"/>
            </a:pPr>
            <a:r>
              <a:rPr lang="en-US" dirty="0" smtClean="0">
                <a:solidFill>
                  <a:srgbClr val="FF0000"/>
                </a:solidFill>
              </a:rPr>
              <a:t>PAGE</a:t>
            </a:r>
            <a:r>
              <a:rPr lang="en-US" baseline="0" dirty="0" smtClean="0">
                <a:solidFill>
                  <a:srgbClr val="FF0000"/>
                </a:solidFill>
              </a:rPr>
              <a:t> </a:t>
            </a:r>
            <a:r>
              <a:rPr lang="en-US" dirty="0" smtClean="0">
                <a:solidFill>
                  <a:srgbClr val="FF0000"/>
                </a:solidFill>
              </a:rPr>
              <a:t>ADVANCE</a:t>
            </a:r>
          </a:p>
          <a:p>
            <a:pPr>
              <a:spcBef>
                <a:spcPct val="0"/>
              </a:spcBef>
              <a:spcAft>
                <a:spcPts val="617"/>
              </a:spcAft>
            </a:pPr>
            <a:endParaRPr lang="en-US" b="1" i="1" dirty="0" smtClean="0">
              <a:solidFill>
                <a:srgbClr val="00B0F0"/>
              </a:solidFill>
            </a:endParaRPr>
          </a:p>
          <a:p>
            <a:pPr>
              <a:spcBef>
                <a:spcPct val="0"/>
              </a:spcBef>
            </a:pPr>
            <a:endParaRPr lang="en-US" dirty="0" smtClean="0"/>
          </a:p>
          <a:p>
            <a:pPr>
              <a:spcBef>
                <a:spcPct val="0"/>
              </a:spcBef>
            </a:pPr>
            <a:endParaRPr lang="en-US" b="1" dirty="0" smtClean="0"/>
          </a:p>
        </p:txBody>
      </p:sp>
      <p:sp>
        <p:nvSpPr>
          <p:cNvPr id="47108"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47109"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
        <p:nvSpPr>
          <p:cNvPr id="47110"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220A2DA-6A63-41F1-99C9-827A06E5F841}"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176336" indent="-176336">
              <a:spcBef>
                <a:spcPct val="0"/>
              </a:spcBef>
              <a:buFont typeface="Arial" pitchFamily="34" charset="0"/>
              <a:buChar char="•"/>
            </a:pPr>
            <a:r>
              <a:rPr lang="en-US" dirty="0" smtClean="0"/>
              <a:t>So far we’ve talked about what palliative care is, and when it can be provided. The next big questions that often come up are how and where palliative care is provided.</a:t>
            </a:r>
            <a:br>
              <a:rPr lang="en-US" dirty="0" smtClean="0"/>
            </a:br>
            <a:endParaRPr lang="en-US" dirty="0" smtClean="0"/>
          </a:p>
          <a:p>
            <a:pPr marL="176336" indent="-176336">
              <a:spcBef>
                <a:spcPct val="0"/>
              </a:spcBef>
              <a:buFont typeface="Arial" pitchFamily="34" charset="0"/>
              <a:buChar char="•"/>
            </a:pPr>
            <a:r>
              <a:rPr lang="en-US" dirty="0" smtClean="0"/>
              <a:t>Let’s look at where palliative care is provided first</a:t>
            </a:r>
            <a:r>
              <a:rPr lang="en-US" i="0" dirty="0" smtClean="0"/>
              <a:t>.</a:t>
            </a:r>
            <a:r>
              <a:rPr lang="en-US" i="1" dirty="0" smtClean="0"/>
              <a:t> (advance) </a:t>
            </a:r>
            <a:br>
              <a:rPr lang="en-US" i="1" dirty="0" smtClean="0"/>
            </a:br>
            <a:endParaRPr lang="en-US" i="1" dirty="0" smtClean="0"/>
          </a:p>
          <a:p>
            <a:pPr marL="176336" indent="-176336">
              <a:spcBef>
                <a:spcPct val="0"/>
              </a:spcBef>
              <a:buFont typeface="Arial" pitchFamily="34" charset="0"/>
              <a:buChar char="•"/>
            </a:pPr>
            <a:r>
              <a:rPr lang="en-US" dirty="0" smtClean="0"/>
              <a:t>Palliative care is most often provided in hospitals, by an inpatient consultation service.  Consultants give their advice to the primary medical or surgical team caring for the patient. </a:t>
            </a:r>
            <a:r>
              <a:rPr lang="en-US" i="1" dirty="0" smtClean="0"/>
              <a:t>(advance)</a:t>
            </a:r>
            <a:br>
              <a:rPr lang="en-US" i="1" dirty="0" smtClean="0"/>
            </a:br>
            <a:endParaRPr lang="en-US" i="1" dirty="0" smtClean="0"/>
          </a:p>
          <a:p>
            <a:pPr marL="176336" indent="-176336">
              <a:spcBef>
                <a:spcPct val="0"/>
              </a:spcBef>
              <a:buFont typeface="Arial" pitchFamily="34" charset="0"/>
              <a:buChar char="•"/>
            </a:pPr>
            <a:r>
              <a:rPr lang="en-US" dirty="0" smtClean="0"/>
              <a:t>Palliative care is also sometimes provided in an outpatient clinic.  Palliative care is a relatively new subspecialty, and</a:t>
            </a:r>
            <a:r>
              <a:rPr lang="en-US" baseline="0" dirty="0" smtClean="0"/>
              <a:t> outpatient palliative care is a relatively </a:t>
            </a:r>
            <a:r>
              <a:rPr lang="en-US" i="1" baseline="0" dirty="0" smtClean="0"/>
              <a:t>new way </a:t>
            </a:r>
            <a:r>
              <a:rPr lang="en-US" baseline="0" dirty="0" smtClean="0"/>
              <a:t>to provide palliative care, so there aren’t too many of these clinics yet</a:t>
            </a:r>
            <a:r>
              <a:rPr lang="en-US" dirty="0" smtClean="0"/>
              <a:t>. </a:t>
            </a:r>
            <a:r>
              <a:rPr lang="en-US" i="1" dirty="0" smtClean="0"/>
              <a:t>(advance)</a:t>
            </a:r>
            <a:br>
              <a:rPr lang="en-US" i="1" dirty="0" smtClean="0"/>
            </a:br>
            <a:endParaRPr lang="en-US" i="1" dirty="0" smtClean="0"/>
          </a:p>
          <a:p>
            <a:pPr marL="176336" indent="-176336">
              <a:spcBef>
                <a:spcPct val="0"/>
              </a:spcBef>
              <a:buFont typeface="Arial" pitchFamily="34" charset="0"/>
              <a:buChar char="•"/>
            </a:pPr>
            <a:r>
              <a:rPr lang="en-US" dirty="0" smtClean="0"/>
              <a:t>Palliative care can also sometimes be provided in nursing homes, by</a:t>
            </a:r>
            <a:r>
              <a:rPr lang="en-US" baseline="0" dirty="0" smtClean="0"/>
              <a:t> palliative care teams. </a:t>
            </a:r>
            <a:r>
              <a:rPr lang="en-US" i="1" baseline="0" dirty="0" smtClean="0"/>
              <a:t>(advance)</a:t>
            </a:r>
            <a:br>
              <a:rPr lang="en-US" i="1" baseline="0" dirty="0" smtClean="0"/>
            </a:br>
            <a:endParaRPr lang="en-US" i="1" dirty="0" smtClean="0"/>
          </a:p>
          <a:p>
            <a:pPr marL="176336" indent="-176336">
              <a:spcBef>
                <a:spcPct val="0"/>
              </a:spcBef>
              <a:buFont typeface="Arial" pitchFamily="34" charset="0"/>
              <a:buChar char="•"/>
            </a:pPr>
            <a:r>
              <a:rPr lang="en-US" dirty="0" smtClean="0"/>
              <a:t>And sometimes it can be provided in the home, by home healthcare agencies or hospice agencies that have special palliative care programs.</a:t>
            </a:r>
            <a:br>
              <a:rPr lang="en-US" dirty="0" smtClean="0"/>
            </a:br>
            <a:endParaRPr lang="en-US" dirty="0" smtClean="0"/>
          </a:p>
          <a:p>
            <a:pPr marL="176336" indent="-176336">
              <a:spcBef>
                <a:spcPct val="0"/>
              </a:spcBef>
              <a:buFont typeface="Arial" pitchFamily="34" charset="0"/>
              <a:buChar char="•"/>
            </a:pPr>
            <a:r>
              <a:rPr lang="en-US" dirty="0" smtClean="0"/>
              <a:t>The goal of all of these different palliative care services is to help manage symptoms, understand a patient’s or family’s values so that they can make the best medical decisions, and provide necessary support throughout the course of illness, wherever the patient is.</a:t>
            </a:r>
            <a:br>
              <a:rPr lang="en-US" dirty="0" smtClean="0"/>
            </a:br>
            <a:endParaRPr lang="en-US" dirty="0" smtClean="0"/>
          </a:p>
          <a:p>
            <a:pPr marL="176336" indent="-176336">
              <a:spcBef>
                <a:spcPct val="0"/>
              </a:spcBef>
              <a:buFont typeface="Arial" pitchFamily="34" charset="0"/>
              <a:buChar char="•"/>
            </a:pPr>
            <a:r>
              <a:rPr lang="en-US" dirty="0" smtClean="0"/>
              <a:t>PAGE</a:t>
            </a:r>
            <a:r>
              <a:rPr lang="en-US" baseline="0" dirty="0" smtClean="0"/>
              <a:t> </a:t>
            </a:r>
            <a:r>
              <a:rPr lang="en-US" dirty="0" smtClean="0"/>
              <a:t>ADVANCE</a:t>
            </a:r>
          </a:p>
        </p:txBody>
      </p:sp>
      <p:sp>
        <p:nvSpPr>
          <p:cNvPr id="49156"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49157"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
        <p:nvSpPr>
          <p:cNvPr id="49158"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7BA667E-C442-40D5-8305-0F071597FA12}"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Who provides palliative care? </a:t>
            </a:r>
            <a:r>
              <a:rPr lang="en-US" i="1" dirty="0" smtClean="0"/>
              <a:t>(advance)</a:t>
            </a:r>
            <a:r>
              <a:rPr lang="en-US" i="1" baseline="0" dirty="0" smtClean="0"/>
              <a:t> </a:t>
            </a:r>
            <a:br>
              <a:rPr lang="en-US" i="1" baseline="0" dirty="0" smtClean="0"/>
            </a:br>
            <a:endParaRPr lang="en-US" i="1" dirty="0" smtClean="0"/>
          </a:p>
          <a:p>
            <a:pPr marL="176336" indent="-176336">
              <a:spcBef>
                <a:spcPct val="0"/>
              </a:spcBef>
              <a:buFont typeface="Arial" pitchFamily="34" charset="0"/>
              <a:buChar char="•"/>
            </a:pPr>
            <a:r>
              <a:rPr lang="en-US" dirty="0" smtClean="0"/>
              <a:t>As we’ve discussed, palliative care is holistic. It addresses not just the physical symptoms, but the emotional, social, and spiritual aspects of serious illness. </a:t>
            </a:r>
            <a:r>
              <a:rPr lang="en-US" i="1" dirty="0" smtClean="0"/>
              <a:t>(advance) </a:t>
            </a:r>
            <a:br>
              <a:rPr lang="en-US" i="1" dirty="0" smtClean="0"/>
            </a:br>
            <a:endParaRPr lang="en-US" i="1" dirty="0" smtClean="0"/>
          </a:p>
          <a:p>
            <a:pPr marL="176336" indent="-176336">
              <a:spcBef>
                <a:spcPct val="0"/>
              </a:spcBef>
              <a:buFont typeface="Arial" pitchFamily="34" charset="0"/>
              <a:buChar char="•"/>
            </a:pPr>
            <a:r>
              <a:rPr lang="en-US" dirty="0" smtClean="0"/>
              <a:t>Since different health care providers have different types of training, and therefore have different expertise, palliative care is interdisciplinary. </a:t>
            </a:r>
            <a:r>
              <a:rPr lang="en-US" i="1" dirty="0" smtClean="0"/>
              <a:t>(advance) </a:t>
            </a:r>
            <a:br>
              <a:rPr lang="en-US" i="1" dirty="0" smtClean="0"/>
            </a:br>
            <a:endParaRPr lang="en-US" i="1" dirty="0" smtClean="0"/>
          </a:p>
          <a:p>
            <a:pPr marL="176336" indent="-176336">
              <a:spcBef>
                <a:spcPct val="0"/>
              </a:spcBef>
              <a:buFont typeface="Arial" pitchFamily="34" charset="0"/>
              <a:buChar char="•"/>
            </a:pPr>
            <a:r>
              <a:rPr lang="en-US" dirty="0" smtClean="0"/>
              <a:t>Palliative care teams often include some combination of </a:t>
            </a:r>
            <a:r>
              <a:rPr lang="en-US" i="1" dirty="0" smtClean="0"/>
              <a:t>(advance) </a:t>
            </a:r>
            <a:r>
              <a:rPr lang="en-US" dirty="0" smtClean="0"/>
              <a:t>doctors, </a:t>
            </a:r>
            <a:r>
              <a:rPr lang="en-US" i="1" dirty="0" smtClean="0"/>
              <a:t>(advance) </a:t>
            </a:r>
            <a:r>
              <a:rPr lang="en-US" dirty="0" smtClean="0"/>
              <a:t>nurses, </a:t>
            </a:r>
            <a:r>
              <a:rPr lang="en-US" i="1" dirty="0" smtClean="0"/>
              <a:t>(advance) </a:t>
            </a:r>
            <a:r>
              <a:rPr lang="en-US" dirty="0" smtClean="0"/>
              <a:t>social workers, chaplains</a:t>
            </a:r>
            <a:r>
              <a:rPr lang="en-US" i="1" dirty="0" smtClean="0"/>
              <a:t>, (advance) </a:t>
            </a:r>
            <a:r>
              <a:rPr lang="en-US" dirty="0" smtClean="0"/>
              <a:t>psychologists, and/or pharmacists.  And when the patient and provider don’t speak the same languages, </a:t>
            </a:r>
            <a:r>
              <a:rPr lang="en-US" i="1" dirty="0" smtClean="0"/>
              <a:t>(advance)</a:t>
            </a:r>
            <a:r>
              <a:rPr lang="en-US" dirty="0" smtClean="0"/>
              <a:t> the interpreter becomes an </a:t>
            </a:r>
            <a:r>
              <a:rPr lang="en-US" i="1" dirty="0" smtClean="0"/>
              <a:t>essential</a:t>
            </a:r>
            <a:r>
              <a:rPr lang="en-US" dirty="0" smtClean="0"/>
              <a:t> part of the palliative care team.</a:t>
            </a:r>
            <a:br>
              <a:rPr lang="en-US" dirty="0" smtClean="0"/>
            </a:br>
            <a:endParaRPr lang="en-US" dirty="0" smtClean="0"/>
          </a:p>
          <a:p>
            <a:pPr marL="176336" indent="-176336">
              <a:spcBef>
                <a:spcPct val="0"/>
              </a:spcBef>
              <a:buFont typeface="Arial" pitchFamily="34" charset="0"/>
              <a:buChar char="•"/>
            </a:pPr>
            <a:r>
              <a:rPr lang="en-US" dirty="0" smtClean="0"/>
              <a:t>PAGE ADVANCE</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DD1DF3B-795C-438B-A124-6DB9DDDCEB59}" type="slidenum">
              <a:rPr lang="en-US"/>
              <a:pPr fontAlgn="base">
                <a:spcBef>
                  <a:spcPct val="0"/>
                </a:spcBef>
                <a:spcAft>
                  <a:spcPct val="0"/>
                </a:spcAft>
              </a:pPr>
              <a:t>15</a:t>
            </a:fld>
            <a:endParaRPr lang="en-US"/>
          </a:p>
        </p:txBody>
      </p:sp>
      <p:sp>
        <p:nvSpPr>
          <p:cNvPr id="50181"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50182"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176336" indent="-176336">
              <a:spcBef>
                <a:spcPct val="0"/>
              </a:spcBef>
              <a:buFont typeface="Arial" pitchFamily="34" charset="0"/>
              <a:buChar char="•"/>
            </a:pPr>
            <a:r>
              <a:rPr lang="en-US" baseline="0" dirty="0" smtClean="0"/>
              <a:t>But w</a:t>
            </a:r>
            <a:r>
              <a:rPr lang="en-US" dirty="0" smtClean="0"/>
              <a:t>hat do palliative care teams do?</a:t>
            </a:r>
            <a:br>
              <a:rPr lang="en-US" dirty="0" smtClean="0"/>
            </a:br>
            <a:endParaRPr lang="en-US" dirty="0" smtClean="0"/>
          </a:p>
          <a:p>
            <a:pPr marL="176336" indent="-176336">
              <a:spcBef>
                <a:spcPct val="0"/>
              </a:spcBef>
              <a:buFont typeface="Arial" pitchFamily="34" charset="0"/>
              <a:buChar char="•"/>
            </a:pPr>
            <a:r>
              <a:rPr lang="en-US" dirty="0" smtClean="0"/>
              <a:t>The Center to Advance Palliative Care describes 4 main aspects of palliative care that we’ll cover on the next 2 slides.</a:t>
            </a:r>
            <a:br>
              <a:rPr lang="en-US" dirty="0" smtClean="0"/>
            </a:br>
            <a:endParaRPr lang="en-US" dirty="0" smtClean="0"/>
          </a:p>
          <a:p>
            <a:pPr marL="176336" indent="-176336">
              <a:spcBef>
                <a:spcPct val="0"/>
              </a:spcBef>
              <a:buFont typeface="Arial" pitchFamily="34" charset="0"/>
              <a:buChar char="•"/>
            </a:pPr>
            <a:r>
              <a:rPr lang="en-US" dirty="0" smtClean="0"/>
              <a:t>Let’s look at each of these aspects </a:t>
            </a:r>
            <a:r>
              <a:rPr lang="en-US" i="1" dirty="0" smtClean="0"/>
              <a:t>(advance)</a:t>
            </a:r>
          </a:p>
          <a:p>
            <a:pPr marL="646567" lvl="1" indent="-176336">
              <a:spcBef>
                <a:spcPct val="0"/>
              </a:spcBef>
              <a:buFont typeface="Arial" pitchFamily="34" charset="0"/>
              <a:buChar char="•"/>
            </a:pPr>
            <a:r>
              <a:rPr lang="en-US" u="none" dirty="0" smtClean="0"/>
              <a:t>Palliative</a:t>
            </a:r>
            <a:r>
              <a:rPr lang="en-US" u="none" baseline="0" dirty="0" smtClean="0"/>
              <a:t> care teams dedicate a significant amount of their time to family meetings and patient or family counseling.  T</a:t>
            </a:r>
            <a:r>
              <a:rPr lang="en-US" dirty="0" smtClean="0"/>
              <a:t>his is the primary way that interpreters will be involved as part of the palliative care team.  In modern medicine, primary medical or surgical teams are being asked to do more and more, making it sometimes difficult to devote the time needed to fully understand a patient or family’s wishes or concerns.  When treatment decisions need to be made, a palliative care team may help </a:t>
            </a:r>
            <a:r>
              <a:rPr lang="en-US" i="1" dirty="0" smtClean="0"/>
              <a:t>(advance) </a:t>
            </a:r>
            <a:r>
              <a:rPr lang="en-US" dirty="0" smtClean="0"/>
              <a:t>coordinate and facilitate a “family meeting” involving the patient, family, and other important healthcare providers, such as oncologists, surgeons, nurses, rehab specialists, etc.</a:t>
            </a:r>
            <a:r>
              <a:rPr lang="en-US" baseline="0" dirty="0" smtClean="0"/>
              <a:t>  Often these meetings involve discussing prognosis, treatment options, or </a:t>
            </a:r>
            <a:r>
              <a:rPr lang="en-US" i="1" baseline="0" dirty="0" smtClean="0"/>
              <a:t>(advance)</a:t>
            </a:r>
            <a:r>
              <a:rPr lang="en-US" baseline="0" dirty="0" smtClean="0"/>
              <a:t> establishing what we call the “goals of care.”</a:t>
            </a:r>
            <a:r>
              <a:rPr lang="en-US" dirty="0" smtClean="0"/>
              <a:t> </a:t>
            </a:r>
            <a:endParaRPr lang="en-US" i="1" dirty="0" smtClean="0"/>
          </a:p>
          <a:p>
            <a:pPr marL="646567" lvl="1" indent="-176336">
              <a:spcBef>
                <a:spcPct val="0"/>
              </a:spcBef>
              <a:buFont typeface="Arial" pitchFamily="34" charset="0"/>
              <a:buChar char="•"/>
            </a:pPr>
            <a:r>
              <a:rPr lang="en-US" u="none" dirty="0" smtClean="0"/>
              <a:t>Palliative care teams</a:t>
            </a:r>
            <a:r>
              <a:rPr lang="en-US" u="none" baseline="0" dirty="0" smtClean="0"/>
              <a:t> also have </a:t>
            </a:r>
            <a:r>
              <a:rPr lang="en-US" i="1" u="none" baseline="0" dirty="0" smtClean="0"/>
              <a:t>(advance) </a:t>
            </a:r>
            <a:r>
              <a:rPr lang="en-US" u="none" baseline="0" dirty="0" smtClean="0"/>
              <a:t>special expertise in managing the physical and emotional symptoms that accompany serious illness.  For example, a palliative care specialist might help treat symptoms like </a:t>
            </a:r>
            <a:r>
              <a:rPr lang="en-US" dirty="0" smtClean="0"/>
              <a:t>pain, shortness of breath, nausea, depression, anxiety, and more.  The treatments a palliative care specialist will recommend will often include medications, as well as simple caregiving interventions.</a:t>
            </a:r>
            <a:br>
              <a:rPr lang="en-US" dirty="0" smtClean="0"/>
            </a:br>
            <a:endParaRPr lang="en-US" dirty="0" smtClean="0"/>
          </a:p>
          <a:p>
            <a:pPr marL="176336" indent="-176336">
              <a:spcBef>
                <a:spcPct val="0"/>
              </a:spcBef>
              <a:buFont typeface="Arial" pitchFamily="34" charset="0"/>
              <a:buChar char="•"/>
            </a:pPr>
            <a:r>
              <a:rPr lang="en-US" dirty="0" smtClean="0"/>
              <a:t>ADVANCE</a:t>
            </a:r>
          </a:p>
          <a:p>
            <a:pPr lvl="1">
              <a:spcBef>
                <a:spcPct val="0"/>
              </a:spcBef>
              <a:buFontTx/>
              <a:buChar char="•"/>
            </a:pPr>
            <a:endParaRPr 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00467B5-314B-4714-8452-0618F3C21E12}" type="slidenum">
              <a:rPr lang="en-US"/>
              <a:pPr fontAlgn="base">
                <a:spcBef>
                  <a:spcPct val="0"/>
                </a:spcBef>
                <a:spcAft>
                  <a:spcPct val="0"/>
                </a:spcAft>
              </a:pPr>
              <a:t>16</a:t>
            </a:fld>
            <a:endParaRPr lang="en-US"/>
          </a:p>
        </p:txBody>
      </p:sp>
      <p:sp>
        <p:nvSpPr>
          <p:cNvPr id="51205"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51206"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176336" indent="-176336">
              <a:spcBef>
                <a:spcPct val="0"/>
              </a:spcBef>
              <a:buFont typeface="Arial" pitchFamily="34" charset="0"/>
              <a:buChar char="•"/>
            </a:pPr>
            <a:r>
              <a:rPr lang="en-US" dirty="0" smtClean="0"/>
              <a:t>Palliative care also provides </a:t>
            </a:r>
            <a:r>
              <a:rPr lang="en-US" i="1" dirty="0" smtClean="0"/>
              <a:t>(advance)</a:t>
            </a:r>
            <a:br>
              <a:rPr lang="en-US" i="1" dirty="0" smtClean="0"/>
            </a:br>
            <a:endParaRPr lang="en-US" i="1" dirty="0" smtClean="0"/>
          </a:p>
          <a:p>
            <a:pPr marL="646567" lvl="1" indent="-176336">
              <a:spcBef>
                <a:spcPct val="0"/>
              </a:spcBef>
              <a:buFont typeface="Arial" pitchFamily="34" charset="0"/>
              <a:buChar char="•"/>
            </a:pPr>
            <a:r>
              <a:rPr lang="en-US" u="sng" dirty="0" smtClean="0"/>
              <a:t>Support for resolving conflicts </a:t>
            </a:r>
            <a:r>
              <a:rPr lang="en-US" dirty="0" smtClean="0"/>
              <a:t>– When a patient’s life is at stake, tensions run high, for patients and their families, but also for healthcare providers.  Families fear the loss of a loved one, and healthcare providers may feel as if they’ve failed, even if they know that death is an inevitable part of life.  In addition to those emotional tensions, modern life support technologies have created ethical tensions so that healthcare providers fear that, in some cases, our treatments have shifted from prolonging life to prolonging death.  In situations like this, conflicts can arise between healthcare providers, within</a:t>
            </a:r>
            <a:r>
              <a:rPr lang="en-US" baseline="0" dirty="0" smtClean="0"/>
              <a:t> </a:t>
            </a:r>
            <a:r>
              <a:rPr lang="en-US" dirty="0" smtClean="0"/>
              <a:t>families, or between healthcare providers and families.  These conflicts may involve </a:t>
            </a:r>
            <a:r>
              <a:rPr lang="en-US" i="1" dirty="0" smtClean="0"/>
              <a:t>(advance)</a:t>
            </a:r>
            <a:r>
              <a:rPr lang="en-US" i="1" baseline="0" dirty="0" smtClean="0"/>
              <a:t> </a:t>
            </a:r>
            <a:r>
              <a:rPr lang="en-US" dirty="0" smtClean="0"/>
              <a:t>the patient’s goals of care, </a:t>
            </a:r>
            <a:r>
              <a:rPr lang="en-US" i="1" dirty="0" smtClean="0"/>
              <a:t>(advance) </a:t>
            </a:r>
            <a:r>
              <a:rPr lang="en-US" dirty="0" smtClean="0"/>
              <a:t>DNR orders and treatment requests, or other subjects related to the patient’s life or illness.  Palliative care consultants can come into these high-tension situations and try to mediate and resolve conflict, as neutral parties trying to hear and understand both sides. </a:t>
            </a:r>
            <a:br>
              <a:rPr lang="en-US" dirty="0" smtClean="0"/>
            </a:br>
            <a:endParaRPr lang="en-US" dirty="0" smtClean="0"/>
          </a:p>
          <a:p>
            <a:pPr marL="646567" lvl="1" indent="-176336">
              <a:spcBef>
                <a:spcPct val="0"/>
              </a:spcBef>
              <a:buFont typeface="Arial" pitchFamily="34" charset="0"/>
              <a:buChar char="•"/>
            </a:pPr>
            <a:r>
              <a:rPr lang="en-US" u="none" dirty="0" smtClean="0"/>
              <a:t>Palliative care also provides </a:t>
            </a:r>
            <a:r>
              <a:rPr lang="en-US" i="1" u="none" dirty="0" smtClean="0"/>
              <a:t>(advance) </a:t>
            </a:r>
            <a:r>
              <a:rPr lang="en-US" u="sng" dirty="0" smtClean="0"/>
              <a:t>Coordination of care across settings</a:t>
            </a:r>
            <a:r>
              <a:rPr lang="en-US" dirty="0" smtClean="0"/>
              <a:t> – Palliative care consultants can follow patients across settings inside of the hospital (for example, from the emergency department to the ICU to the medical/surgical ward and the rehabilitation unit).  When the patient is ready, the</a:t>
            </a:r>
            <a:r>
              <a:rPr lang="en-US" baseline="0" dirty="0" smtClean="0"/>
              <a:t> team</a:t>
            </a:r>
            <a:r>
              <a:rPr lang="en-US" dirty="0" smtClean="0"/>
              <a:t> can then </a:t>
            </a:r>
            <a:r>
              <a:rPr lang="en-US" i="1" dirty="0" smtClean="0"/>
              <a:t>(advance)</a:t>
            </a:r>
            <a:r>
              <a:rPr lang="en-US" i="1" baseline="0" dirty="0" smtClean="0"/>
              <a:t> </a:t>
            </a:r>
            <a:r>
              <a:rPr lang="en-US" dirty="0" smtClean="0"/>
              <a:t>help make preparations for a patient’s care after they leave the hospital.  Outpatient palliative care teams can also help coordinate hospital admissions and communicate preferences that the patient has for his or her care during hospitalization.  We know that patients are very vulnerable during care transitions, so having this continuity is increasingly important.  </a:t>
            </a:r>
            <a:br>
              <a:rPr lang="en-US" dirty="0" smtClean="0"/>
            </a:br>
            <a:endParaRPr lang="en-US" dirty="0" smtClean="0"/>
          </a:p>
          <a:p>
            <a:pPr marL="176336" indent="-176336">
              <a:spcBef>
                <a:spcPct val="0"/>
              </a:spcBef>
              <a:buFont typeface="Arial" pitchFamily="34" charset="0"/>
              <a:buChar char="•"/>
            </a:pPr>
            <a:r>
              <a:rPr lang="en-US" dirty="0" smtClean="0"/>
              <a:t>PAGE</a:t>
            </a:r>
            <a:r>
              <a:rPr lang="en-US" baseline="0" dirty="0" smtClean="0"/>
              <a:t> </a:t>
            </a:r>
            <a:r>
              <a:rPr lang="en-US" dirty="0" smtClean="0"/>
              <a:t>ADVANCE</a:t>
            </a:r>
            <a:endParaRPr lang="en-US" u="sng" dirty="0" smtClean="0"/>
          </a:p>
          <a:p>
            <a:pPr>
              <a:spcBef>
                <a:spcPct val="0"/>
              </a:spcBef>
            </a:pPr>
            <a:endParaRPr 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7CA7BC6-6179-49A4-9656-7EECDF07290E}" type="slidenum">
              <a:rPr lang="en-US"/>
              <a:pPr fontAlgn="base">
                <a:spcBef>
                  <a:spcPct val="0"/>
                </a:spcBef>
                <a:spcAft>
                  <a:spcPct val="0"/>
                </a:spcAft>
              </a:pPr>
              <a:t>17</a:t>
            </a:fld>
            <a:endParaRPr lang="en-US"/>
          </a:p>
        </p:txBody>
      </p:sp>
      <p:sp>
        <p:nvSpPr>
          <p:cNvPr id="52229"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52230"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6336" indent="-176336">
              <a:buFont typeface="Arial" pitchFamily="34" charset="0"/>
              <a:buChar char="•"/>
            </a:pPr>
            <a:r>
              <a:rPr lang="en-US" dirty="0" smtClean="0"/>
              <a:t>One specific task that palliative care teams sometimes assist</a:t>
            </a:r>
            <a:r>
              <a:rPr lang="en-US" baseline="0" dirty="0" smtClean="0"/>
              <a:t> with is called “Advance Care Planning.”  Advance Care Planning is a </a:t>
            </a:r>
            <a:r>
              <a:rPr lang="en-US" i="1" baseline="0" dirty="0" smtClean="0"/>
              <a:t>process</a:t>
            </a:r>
            <a:r>
              <a:rPr lang="en-US" i="0" baseline="0" dirty="0" smtClean="0"/>
              <a:t> that usually involves multiple conversations over time, and may or may not result in completion of an advance directive or living will.</a:t>
            </a:r>
            <a:br>
              <a:rPr lang="en-US" i="0" baseline="0" dirty="0" smtClean="0"/>
            </a:br>
            <a:endParaRPr lang="en-US" i="0" baseline="0" dirty="0" smtClean="0"/>
          </a:p>
          <a:p>
            <a:pPr marL="176336" indent="-176336">
              <a:buFont typeface="Arial" pitchFamily="34" charset="0"/>
              <a:buChar char="•"/>
            </a:pPr>
            <a:r>
              <a:rPr lang="en-US" i="0" baseline="0" dirty="0" smtClean="0"/>
              <a:t>On this slide you see two standard types of advance directives. It’s helpful for you to be familiar with these forms, because interpreters may be asked to help facilitate discussions about advance directives, between healthcare providers and patients.  It should be noted, though, that all of the forms presented in this slide and the next slide are already available in multiple languages.</a:t>
            </a:r>
            <a:br>
              <a:rPr lang="en-US" i="0" baseline="0" dirty="0" smtClean="0"/>
            </a:br>
            <a:endParaRPr lang="en-US" i="0" baseline="0" dirty="0" smtClean="0"/>
          </a:p>
          <a:p>
            <a:pPr marL="176336" indent="-176336">
              <a:buFont typeface="Arial" pitchFamily="34" charset="0"/>
              <a:buChar char="•"/>
            </a:pPr>
            <a:r>
              <a:rPr lang="en-US" i="0" baseline="0" dirty="0" smtClean="0"/>
              <a:t>The image on the left is the “low-literacy” advance directive used in California.  This form was developed to be comprehensible for individuals with a 5</a:t>
            </a:r>
            <a:r>
              <a:rPr lang="en-US" i="0" baseline="30000" dirty="0" smtClean="0"/>
              <a:t>th</a:t>
            </a:r>
            <a:r>
              <a:rPr lang="en-US" i="0" baseline="0" dirty="0" smtClean="0"/>
              <a:t> grade reading level.  It has a lot of pictures and graphics, and it has been well-accepted by patients.  Your state may not have a “low literacy” advance directive, so the forms you use may just look like long legal documents.  A few other states are trying to develop their own low-literacy Advance Directive forms, similar to California’s, because this form has been very well-received among Californians with limited English proficiency.</a:t>
            </a:r>
            <a:br>
              <a:rPr lang="en-US" i="0" baseline="0" dirty="0" smtClean="0"/>
            </a:br>
            <a:endParaRPr lang="en-US" i="0" baseline="0" dirty="0" smtClean="0"/>
          </a:p>
          <a:p>
            <a:pPr marL="176336" indent="-176336">
              <a:buFont typeface="Arial" pitchFamily="34" charset="0"/>
              <a:buChar char="•"/>
            </a:pPr>
            <a:r>
              <a:rPr lang="en-US" i="0" baseline="0" dirty="0" smtClean="0"/>
              <a:t>The image on the right is of another standard Advance Directive, known as the “Five Wishes” form.  Like other advance directives, it allows individuals to designate a surrogate decision-maker (also known as a Durable Power of Attorney for Health Care), as well as express what they </a:t>
            </a:r>
            <a:r>
              <a:rPr lang="en-US" i="1" baseline="0" dirty="0" smtClean="0"/>
              <a:t>do</a:t>
            </a:r>
            <a:r>
              <a:rPr lang="en-US" i="0" baseline="0" dirty="0" smtClean="0"/>
              <a:t> and </a:t>
            </a:r>
            <a:r>
              <a:rPr lang="en-US" i="1" baseline="0" dirty="0" smtClean="0"/>
              <a:t>don’t</a:t>
            </a:r>
            <a:r>
              <a:rPr lang="en-US" i="0" baseline="0" dirty="0" smtClean="0"/>
              <a:t> want for their future treatments.  The 5 Wishes booklet is honored as a formal legal document by 42 states in the US.</a:t>
            </a:r>
            <a:br>
              <a:rPr lang="en-US" i="0" baseline="0" dirty="0" smtClean="0"/>
            </a:br>
            <a:endParaRPr lang="en-US" i="0" baseline="0" dirty="0" smtClean="0"/>
          </a:p>
          <a:p>
            <a:pPr marL="176336" indent="-176336">
              <a:buFont typeface="Arial" pitchFamily="34" charset="0"/>
              <a:buChar char="•"/>
            </a:pPr>
            <a:r>
              <a:rPr lang="en-US" i="0" baseline="0" dirty="0" smtClean="0"/>
              <a:t>PAGE ADVANCE</a:t>
            </a:r>
            <a:endParaRPr lang="en-US" dirty="0"/>
          </a:p>
        </p:txBody>
      </p:sp>
      <p:sp>
        <p:nvSpPr>
          <p:cNvPr id="4" name="Date Placeholder 3"/>
          <p:cNvSpPr>
            <a:spLocks noGrp="1"/>
          </p:cNvSpPr>
          <p:nvPr>
            <p:ph type="dt" idx="10"/>
          </p:nvPr>
        </p:nvSpPr>
        <p:spPr/>
        <p:txBody>
          <a:bodyPr/>
          <a:lstStyle/>
          <a:p>
            <a:pPr>
              <a:defRPr/>
            </a:pPr>
            <a:r>
              <a:rPr lang="en-US" smtClean="0"/>
              <a:t>August 2011</a:t>
            </a:r>
            <a:endParaRPr lang="en-US"/>
          </a:p>
        </p:txBody>
      </p:sp>
      <p:sp>
        <p:nvSpPr>
          <p:cNvPr id="5" name="Footer Placeholder 4"/>
          <p:cNvSpPr>
            <a:spLocks noGrp="1"/>
          </p:cNvSpPr>
          <p:nvPr>
            <p:ph type="ftr" sz="quarter" idx="11"/>
          </p:nvPr>
        </p:nvSpPr>
        <p:spPr/>
        <p:txBody>
          <a:bodyPr/>
          <a:lstStyle/>
          <a:p>
            <a:pPr>
              <a:defRPr/>
            </a:pPr>
            <a:r>
              <a:rPr lang="en-US" smtClean="0"/>
              <a:t>Interpreting in Palliative Care, CHCF</a:t>
            </a:r>
            <a:endParaRPr lang="en-US"/>
          </a:p>
        </p:txBody>
      </p:sp>
      <p:sp>
        <p:nvSpPr>
          <p:cNvPr id="6" name="Slide Number Placeholder 5"/>
          <p:cNvSpPr>
            <a:spLocks noGrp="1"/>
          </p:cNvSpPr>
          <p:nvPr>
            <p:ph type="sldNum" sz="quarter" idx="12"/>
          </p:nvPr>
        </p:nvSpPr>
        <p:spPr/>
        <p:txBody>
          <a:bodyPr/>
          <a:lstStyle/>
          <a:p>
            <a:pPr>
              <a:defRPr/>
            </a:pPr>
            <a:fld id="{BEDC6B06-BEE1-4B76-9967-5B45523C8A0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6336" indent="-176336">
              <a:buFont typeface="Arial" pitchFamily="34" charset="0"/>
              <a:buChar char="•"/>
            </a:pPr>
            <a:r>
              <a:rPr lang="en-US" dirty="0" smtClean="0"/>
              <a:t>Interpreters may also be asked to assist with discussions about physician</a:t>
            </a:r>
            <a:r>
              <a:rPr lang="en-US" baseline="0" dirty="0" smtClean="0"/>
              <a:t> orders for future treatments.  Here are two of the most common forms used in California. These are the forms that will be used in the sight translation exercises of this course.  If you work outside of California, your state may have its own versions of both of these forms, but they will probably use many of the same concepts and vocabulary.</a:t>
            </a:r>
            <a:br>
              <a:rPr lang="en-US" baseline="0" dirty="0" smtClean="0"/>
            </a:br>
            <a:endParaRPr lang="en-US" baseline="0" dirty="0" smtClean="0"/>
          </a:p>
          <a:p>
            <a:pPr marL="176336" indent="-176336">
              <a:buFont typeface="Arial" pitchFamily="34" charset="0"/>
              <a:buChar char="•"/>
            </a:pPr>
            <a:r>
              <a:rPr lang="en-US" baseline="0" dirty="0" smtClean="0"/>
              <a:t>The image on the left is the “POLST” form, which stands for Physician Orders for Life-Sustaining Treatment.  It’s supposed to be printed on bright pink paper so that it’s easily identifiable in the medical record, but it’s accepted in plain white, too.  It is honored in any setting of care – hospital, home, nursing home, or outpatient clinic.  It allows the patient and physician to communicate preferences for emergency care like resuscitation, hospitalization, and artificial nutrition.  It is currently available in 9 languages.</a:t>
            </a:r>
            <a:br>
              <a:rPr lang="en-US" baseline="0" dirty="0" smtClean="0"/>
            </a:br>
            <a:endParaRPr lang="en-US" baseline="0" dirty="0" smtClean="0"/>
          </a:p>
          <a:p>
            <a:pPr marL="176336" indent="-176336">
              <a:buFont typeface="Arial" pitchFamily="34" charset="0"/>
              <a:buChar char="•"/>
            </a:pPr>
            <a:r>
              <a:rPr lang="en-US" baseline="0" dirty="0" smtClean="0"/>
              <a:t>The image on the right is the “Pre-hospital Do Not Resuscitate (or DNR) Form.”  This is another way that individuals can communicate preferences to avoid CPR or other resuscitation attempts outside of the hospital.  It is currently available in 7 languages in this program.</a:t>
            </a:r>
            <a:br>
              <a:rPr lang="en-US" baseline="0" dirty="0" smtClean="0"/>
            </a:br>
            <a:endParaRPr lang="en-US" baseline="0" dirty="0" smtClean="0"/>
          </a:p>
          <a:p>
            <a:pPr marL="176336" indent="-176336">
              <a:buFont typeface="Arial" pitchFamily="34" charset="0"/>
              <a:buChar char="•"/>
            </a:pPr>
            <a:r>
              <a:rPr lang="en-US" baseline="0" dirty="0" smtClean="0"/>
              <a:t>PAGE ADVANCE</a:t>
            </a:r>
            <a:endParaRPr lang="en-US" dirty="0"/>
          </a:p>
        </p:txBody>
      </p:sp>
      <p:sp>
        <p:nvSpPr>
          <p:cNvPr id="4" name="Date Placeholder 3"/>
          <p:cNvSpPr>
            <a:spLocks noGrp="1"/>
          </p:cNvSpPr>
          <p:nvPr>
            <p:ph type="dt" idx="10"/>
          </p:nvPr>
        </p:nvSpPr>
        <p:spPr/>
        <p:txBody>
          <a:bodyPr/>
          <a:lstStyle/>
          <a:p>
            <a:pPr>
              <a:defRPr/>
            </a:pPr>
            <a:r>
              <a:rPr lang="en-US" smtClean="0"/>
              <a:t>August 2011</a:t>
            </a:r>
            <a:endParaRPr lang="en-US"/>
          </a:p>
        </p:txBody>
      </p:sp>
      <p:sp>
        <p:nvSpPr>
          <p:cNvPr id="5" name="Footer Placeholder 4"/>
          <p:cNvSpPr>
            <a:spLocks noGrp="1"/>
          </p:cNvSpPr>
          <p:nvPr>
            <p:ph type="ftr" sz="quarter" idx="11"/>
          </p:nvPr>
        </p:nvSpPr>
        <p:spPr/>
        <p:txBody>
          <a:bodyPr/>
          <a:lstStyle/>
          <a:p>
            <a:pPr>
              <a:defRPr/>
            </a:pPr>
            <a:r>
              <a:rPr lang="en-US" smtClean="0"/>
              <a:t>Interpreting in Palliative Care, CHCF</a:t>
            </a:r>
            <a:endParaRPr lang="en-US"/>
          </a:p>
        </p:txBody>
      </p:sp>
      <p:sp>
        <p:nvSpPr>
          <p:cNvPr id="6" name="Slide Number Placeholder 5"/>
          <p:cNvSpPr>
            <a:spLocks noGrp="1"/>
          </p:cNvSpPr>
          <p:nvPr>
            <p:ph type="sldNum" sz="quarter" idx="12"/>
          </p:nvPr>
        </p:nvSpPr>
        <p:spPr/>
        <p:txBody>
          <a:bodyPr/>
          <a:lstStyle/>
          <a:p>
            <a:pPr>
              <a:defRPr/>
            </a:pPr>
            <a:fld id="{BEDC6B06-BEE1-4B76-9967-5B45523C8A0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In</a:t>
            </a:r>
            <a:r>
              <a:rPr lang="en-US" baseline="0" dirty="0" smtClean="0"/>
              <a:t> 2008,  the California HealthCare Foundation started a multi-million-dollar initiative to expand the understanding and use of palliative care in the public hospitals in California. </a:t>
            </a:r>
            <a:br>
              <a:rPr lang="en-US" baseline="0" dirty="0" smtClean="0"/>
            </a:br>
            <a:endParaRPr lang="en-US" baseline="0" dirty="0" smtClean="0"/>
          </a:p>
          <a:p>
            <a:pPr marL="176336" indent="-176336">
              <a:spcBef>
                <a:spcPct val="0"/>
              </a:spcBef>
              <a:buFont typeface="Arial" pitchFamily="34" charset="0"/>
              <a:buChar char="•"/>
            </a:pPr>
            <a:r>
              <a:rPr lang="en-US" baseline="0" dirty="0" smtClean="0"/>
              <a:t>As part of this initiative, the Foundation recognized the importance of professional health care interpreters in providing high-quality palliative care for the growing number of patients in the United States with limited English proficiency.</a:t>
            </a:r>
            <a:br>
              <a:rPr lang="en-US" baseline="0" dirty="0" smtClean="0"/>
            </a:br>
            <a:endParaRPr lang="en-US" baseline="0" dirty="0" smtClean="0"/>
          </a:p>
          <a:p>
            <a:pPr marL="176336" indent="-176336">
              <a:spcBef>
                <a:spcPct val="0"/>
              </a:spcBef>
              <a:buFont typeface="Arial" pitchFamily="34" charset="0"/>
              <a:buChar char="•"/>
            </a:pPr>
            <a:r>
              <a:rPr lang="en-US" baseline="0" dirty="0" smtClean="0"/>
              <a:t>In response, the Foundation created a curriculum for on-site trainers to prepare interpreters to work in palliative care settings, and supported local trainings throughout California. Then, in order to make this important information even more widely available, the Foundation developed the on-line training that you are now taking.</a:t>
            </a:r>
            <a:br>
              <a:rPr lang="en-US" baseline="0" dirty="0" smtClean="0"/>
            </a:br>
            <a:endParaRPr lang="en-US" dirty="0" smtClean="0"/>
          </a:p>
          <a:p>
            <a:pPr marL="176336" indent="-176336">
              <a:spcBef>
                <a:spcPct val="0"/>
              </a:spcBef>
              <a:buFont typeface="Arial" pitchFamily="34" charset="0"/>
              <a:buChar char="•"/>
            </a:pPr>
            <a:r>
              <a:rPr lang="en-US" dirty="0" smtClean="0"/>
              <a:t>PAGE</a:t>
            </a:r>
            <a:r>
              <a:rPr lang="en-US" baseline="0" dirty="0" smtClean="0"/>
              <a:t> </a:t>
            </a:r>
            <a:r>
              <a:rPr lang="en-US" dirty="0" smtClean="0"/>
              <a:t>ADVANCE</a:t>
            </a:r>
          </a:p>
          <a:p>
            <a:pPr>
              <a:spcBef>
                <a:spcPct val="0"/>
              </a:spcBef>
            </a:pP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4E626C8-8D2D-4A8F-BC0B-96FBA37EB086}" type="slidenum">
              <a:rPr lang="en-US"/>
              <a:pPr fontAlgn="base">
                <a:spcBef>
                  <a:spcPct val="0"/>
                </a:spcBef>
                <a:spcAft>
                  <a:spcPct val="0"/>
                </a:spcAft>
              </a:pPr>
              <a:t>2</a:t>
            </a:fld>
            <a:endParaRPr lang="en-US"/>
          </a:p>
        </p:txBody>
      </p:sp>
      <p:sp>
        <p:nvSpPr>
          <p:cNvPr id="37893"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37894"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By now we’ve discussed palliative care in detail. </a:t>
            </a:r>
            <a:br>
              <a:rPr lang="en-US" dirty="0" smtClean="0"/>
            </a:br>
            <a:endParaRPr lang="en-US" dirty="0" smtClean="0"/>
          </a:p>
          <a:p>
            <a:pPr marL="176336" indent="-176336">
              <a:spcBef>
                <a:spcPct val="0"/>
              </a:spcBef>
              <a:buFont typeface="Arial" pitchFamily="34" charset="0"/>
              <a:buChar char="•"/>
            </a:pPr>
            <a:r>
              <a:rPr lang="en-US" dirty="0" smtClean="0"/>
              <a:t>The next thing that confuses people about palliative care is terminology.  </a:t>
            </a:r>
            <a:r>
              <a:rPr lang="en-US" i="1" dirty="0" smtClean="0"/>
              <a:t>(advance) </a:t>
            </a:r>
            <a:r>
              <a:rPr lang="en-US" dirty="0" smtClean="0"/>
              <a:t>Sometimes you hear terms like </a:t>
            </a:r>
            <a:r>
              <a:rPr lang="en-US" i="1" dirty="0" smtClean="0"/>
              <a:t>(advance)</a:t>
            </a:r>
            <a:r>
              <a:rPr lang="en-US" dirty="0" smtClean="0"/>
              <a:t> “hospice care”, </a:t>
            </a:r>
            <a:r>
              <a:rPr lang="en-US" i="1" dirty="0" smtClean="0"/>
              <a:t>(advance)</a:t>
            </a:r>
            <a:r>
              <a:rPr lang="en-US" dirty="0" smtClean="0"/>
              <a:t> “pain management”, and </a:t>
            </a:r>
            <a:r>
              <a:rPr lang="en-US" i="1" dirty="0" smtClean="0"/>
              <a:t>(advance) </a:t>
            </a:r>
            <a:r>
              <a:rPr lang="en-US" dirty="0" smtClean="0"/>
              <a:t>“comfort care” used almost interchangeably with “palliative care.” </a:t>
            </a:r>
            <a:r>
              <a:rPr lang="en-US" i="1" dirty="0" smtClean="0"/>
              <a:t>(advance)</a:t>
            </a:r>
            <a:br>
              <a:rPr lang="en-US" i="1" dirty="0" smtClean="0"/>
            </a:br>
            <a:endParaRPr lang="en-US" i="1" dirty="0" smtClean="0"/>
          </a:p>
          <a:p>
            <a:pPr marL="176336" indent="-176336">
              <a:spcBef>
                <a:spcPct val="0"/>
              </a:spcBef>
              <a:buFont typeface="Arial" pitchFamily="34" charset="0"/>
              <a:buChar char="•"/>
            </a:pPr>
            <a:r>
              <a:rPr lang="en-US" dirty="0" smtClean="0"/>
              <a:t>In reality, they</a:t>
            </a:r>
            <a:r>
              <a:rPr lang="en-US" baseline="0" dirty="0" smtClean="0"/>
              <a:t> are </a:t>
            </a:r>
            <a:r>
              <a:rPr lang="en-US" i="1" baseline="0" dirty="0" smtClean="0"/>
              <a:t>not</a:t>
            </a:r>
            <a:r>
              <a:rPr lang="en-US" i="0" baseline="0" dirty="0" smtClean="0"/>
              <a:t> the same</a:t>
            </a:r>
            <a:r>
              <a:rPr lang="en-US" dirty="0" smtClean="0"/>
              <a:t> – they all describe </a:t>
            </a:r>
            <a:r>
              <a:rPr lang="en-US" i="1" dirty="0" smtClean="0"/>
              <a:t>different</a:t>
            </a:r>
            <a:r>
              <a:rPr lang="en-US" dirty="0" smtClean="0"/>
              <a:t>, but related, types of care.  Let’s explore how these terms are related.   </a:t>
            </a:r>
            <a:br>
              <a:rPr lang="en-US" dirty="0" smtClean="0"/>
            </a:br>
            <a:endParaRPr lang="en-US" dirty="0" smtClean="0"/>
          </a:p>
          <a:p>
            <a:pPr marL="176336" indent="-176336">
              <a:spcBef>
                <a:spcPct val="0"/>
              </a:spcBef>
              <a:buFont typeface="Arial" pitchFamily="34" charset="0"/>
              <a:buChar char="•"/>
            </a:pPr>
            <a:r>
              <a:rPr lang="en-US" dirty="0" smtClean="0"/>
              <a:t>PAGE ADVANCE</a:t>
            </a:r>
          </a:p>
          <a:p>
            <a:pPr>
              <a:spcBef>
                <a:spcPct val="0"/>
              </a:spcBef>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483B42E-4736-4F00-A3B3-68E7F92C4326}" type="slidenum">
              <a:rPr lang="en-US"/>
              <a:pPr fontAlgn="base">
                <a:spcBef>
                  <a:spcPct val="0"/>
                </a:spcBef>
                <a:spcAft>
                  <a:spcPct val="0"/>
                </a:spcAft>
              </a:pPr>
              <a:t>20</a:t>
            </a:fld>
            <a:endParaRPr lang="en-US"/>
          </a:p>
        </p:txBody>
      </p:sp>
      <p:sp>
        <p:nvSpPr>
          <p:cNvPr id="53253"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53254"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marL="176336" indent="-176336">
              <a:buFont typeface="Arial" pitchFamily="34" charset="0"/>
              <a:buChar char="•"/>
              <a:defRPr/>
            </a:pPr>
            <a:r>
              <a:rPr lang="en-US" dirty="0" smtClean="0"/>
              <a:t>Let’s talk about hospice care first.  When people first hear</a:t>
            </a:r>
            <a:r>
              <a:rPr lang="en-US" baseline="0" dirty="0" smtClean="0"/>
              <a:t> the word</a:t>
            </a:r>
            <a:r>
              <a:rPr lang="en-US" dirty="0" smtClean="0"/>
              <a:t> “hospice,” they often think of a specific place.  In reality, hospice is a type of care, that can be provided in many different settings.  In the U.S., hospice care is most often provided in the patient’s home.</a:t>
            </a:r>
            <a:br>
              <a:rPr lang="en-US" dirty="0" smtClean="0"/>
            </a:br>
            <a:endParaRPr lang="en-US" dirty="0" smtClean="0"/>
          </a:p>
          <a:p>
            <a:pPr marL="176336" indent="-176336">
              <a:buFont typeface="Arial" pitchFamily="34" charset="0"/>
              <a:buChar char="•"/>
              <a:defRPr/>
            </a:pPr>
            <a:r>
              <a:rPr lang="en-US" dirty="0" smtClean="0"/>
              <a:t>So, what is hospice care?</a:t>
            </a:r>
            <a:br>
              <a:rPr lang="en-US" dirty="0" smtClean="0"/>
            </a:br>
            <a:endParaRPr lang="en-US" dirty="0" smtClean="0"/>
          </a:p>
          <a:p>
            <a:pPr marL="176336" indent="-176336">
              <a:buFont typeface="Arial" pitchFamily="34" charset="0"/>
              <a:buChar char="•"/>
              <a:defRPr/>
            </a:pPr>
            <a:r>
              <a:rPr lang="en-US" dirty="0" smtClean="0"/>
              <a:t>Hospice care is a specialized form of palliative care, for people who are coming to the end of life, who want to maximize comfort</a:t>
            </a:r>
          </a:p>
          <a:p>
            <a:pPr marL="646567" lvl="1" indent="-176336">
              <a:buFont typeface="Arial" pitchFamily="34" charset="0"/>
              <a:buChar char="•"/>
              <a:defRPr/>
            </a:pPr>
            <a:r>
              <a:rPr lang="en-US" dirty="0" smtClean="0"/>
              <a:t>People usually stop invasive medical procedures or aggressive life-prolonging treatments so that they can spend as much time as possible at home (or in a home-like medical</a:t>
            </a:r>
            <a:r>
              <a:rPr lang="en-US" baseline="0" dirty="0" smtClean="0"/>
              <a:t> facility</a:t>
            </a:r>
            <a:r>
              <a:rPr lang="en-US" dirty="0" smtClean="0"/>
              <a:t>)</a:t>
            </a:r>
          </a:p>
          <a:p>
            <a:pPr marL="646567" lvl="1" indent="-176336">
              <a:buFont typeface="Arial" pitchFamily="34" charset="0"/>
              <a:buChar char="•"/>
              <a:defRPr/>
            </a:pPr>
            <a:r>
              <a:rPr lang="en-US" dirty="0" smtClean="0"/>
              <a:t>Nurses make visits to patients receiving hospice care to assess for any type of suffering (this includes physical, emotional, social,</a:t>
            </a:r>
            <a:r>
              <a:rPr lang="en-US" baseline="0" dirty="0" smtClean="0"/>
              <a:t> or </a:t>
            </a:r>
            <a:r>
              <a:rPr lang="en-US" dirty="0" smtClean="0"/>
              <a:t>spiritual suffering).  They then seek help from other team members to address those problems:</a:t>
            </a:r>
          </a:p>
          <a:p>
            <a:pPr lvl="2">
              <a:buFont typeface="Arial" pitchFamily="34" charset="0"/>
              <a:buChar char="•"/>
              <a:defRPr/>
            </a:pPr>
            <a:r>
              <a:rPr lang="en-US" dirty="0" smtClean="0"/>
              <a:t> They</a:t>
            </a:r>
            <a:r>
              <a:rPr lang="en-US" baseline="0" dirty="0" smtClean="0"/>
              <a:t> might c</a:t>
            </a:r>
            <a:r>
              <a:rPr lang="en-US" dirty="0" smtClean="0"/>
              <a:t>onsult with the team physician or patient’s primary care doctor about using medications to treat the patient’s symptoms;</a:t>
            </a:r>
          </a:p>
          <a:p>
            <a:pPr lvl="2">
              <a:buFont typeface="Arial" pitchFamily="34" charset="0"/>
              <a:buChar char="•"/>
              <a:defRPr/>
            </a:pPr>
            <a:r>
              <a:rPr lang="en-US" dirty="0" smtClean="0"/>
              <a:t> They</a:t>
            </a:r>
            <a:r>
              <a:rPr lang="en-US" baseline="0" dirty="0" smtClean="0"/>
              <a:t> might r</a:t>
            </a:r>
            <a:r>
              <a:rPr lang="en-US" dirty="0" smtClean="0"/>
              <a:t>equest visits from health aides or volunteers to provide companionship and care for patient and/or family;</a:t>
            </a:r>
          </a:p>
          <a:p>
            <a:pPr lvl="2">
              <a:buFont typeface="Arial" pitchFamily="34" charset="0"/>
              <a:buChar char="•"/>
              <a:defRPr/>
            </a:pPr>
            <a:r>
              <a:rPr lang="en-US" dirty="0" smtClean="0"/>
              <a:t> They</a:t>
            </a:r>
            <a:r>
              <a:rPr lang="en-US" baseline="0" dirty="0" smtClean="0"/>
              <a:t> might a</a:t>
            </a:r>
            <a:r>
              <a:rPr lang="en-US" dirty="0" smtClean="0"/>
              <a:t>sk the spiritual care provider (or chaplain) to make a visit; or,</a:t>
            </a:r>
          </a:p>
          <a:p>
            <a:pPr lvl="2">
              <a:buFont typeface="Arial" pitchFamily="34" charset="0"/>
              <a:buChar char="•"/>
              <a:defRPr/>
            </a:pPr>
            <a:r>
              <a:rPr lang="en-US" dirty="0" smtClean="0"/>
              <a:t> They</a:t>
            </a:r>
            <a:r>
              <a:rPr lang="en-US" baseline="0" dirty="0" smtClean="0"/>
              <a:t> may r</a:t>
            </a:r>
            <a:r>
              <a:rPr lang="en-US" dirty="0" smtClean="0"/>
              <a:t>equest help from the social worker to address issues of social/relational strain or getting more help for the family </a:t>
            </a:r>
            <a:br>
              <a:rPr lang="en-US" dirty="0" smtClean="0"/>
            </a:br>
            <a:endParaRPr lang="en-US" dirty="0" smtClean="0"/>
          </a:p>
          <a:p>
            <a:pPr marL="176336" indent="-176336">
              <a:buFont typeface="Arial" pitchFamily="34" charset="0"/>
              <a:buChar char="•"/>
              <a:defRPr/>
            </a:pPr>
            <a:r>
              <a:rPr lang="en-US" dirty="0" smtClean="0"/>
              <a:t>It’s important to be aware that many people already have ideas about what “hospice” is.  Sometimes they are right, but other times they have misinformation. </a:t>
            </a:r>
            <a:r>
              <a:rPr lang="en-US" i="1" dirty="0" smtClean="0"/>
              <a:t>(advance)</a:t>
            </a:r>
            <a:br>
              <a:rPr lang="en-US" i="1" dirty="0" smtClean="0"/>
            </a:br>
            <a:endParaRPr lang="en-US" i="1" dirty="0" smtClean="0"/>
          </a:p>
          <a:p>
            <a:pPr marL="176336" indent="-176336">
              <a:buFont typeface="Arial" pitchFamily="34" charset="0"/>
              <a:buChar char="•"/>
              <a:defRPr/>
            </a:pPr>
            <a:r>
              <a:rPr lang="en-US" dirty="0" smtClean="0"/>
              <a:t>In</a:t>
            </a:r>
            <a:r>
              <a:rPr lang="en-US" baseline="0" dirty="0" smtClean="0"/>
              <a:t> some cases,</a:t>
            </a:r>
            <a:r>
              <a:rPr lang="en-US" dirty="0" smtClean="0"/>
              <a:t> people have never heard of hospice</a:t>
            </a:r>
            <a:r>
              <a:rPr lang="en-US" baseline="0" dirty="0" smtClean="0"/>
              <a:t> care</a:t>
            </a:r>
            <a:r>
              <a:rPr lang="en-US" dirty="0" smtClean="0"/>
              <a:t>, and they need more basic information.  It is important for the providers to assess</a:t>
            </a:r>
            <a:r>
              <a:rPr lang="en-US" baseline="0" dirty="0" smtClean="0"/>
              <a:t> and understand the patient’s or family’s literacy level and their understanding of hospice, before describing hospice care in more detail. </a:t>
            </a:r>
            <a:r>
              <a:rPr lang="en-US" i="1" baseline="0" dirty="0" smtClean="0"/>
              <a:t>(advance) </a:t>
            </a:r>
            <a:br>
              <a:rPr lang="en-US" i="1" baseline="0" dirty="0" smtClean="0"/>
            </a:br>
            <a:endParaRPr lang="en-US" i="1" dirty="0" smtClean="0"/>
          </a:p>
          <a:p>
            <a:pPr marL="176336" indent="-176336">
              <a:buFont typeface="Arial" pitchFamily="34" charset="0"/>
              <a:buChar char="•"/>
              <a:defRPr/>
            </a:pPr>
            <a:r>
              <a:rPr lang="en-US" dirty="0" smtClean="0"/>
              <a:t>Some people may have had a loved one receive hospice care in the past, and may have had a positive experience with it.  These people likely don’t need much more information.  In this case, the providers will likely just talk about the specific care that would be provided, where it would be provided, and who would provide it. </a:t>
            </a:r>
            <a:r>
              <a:rPr lang="en-US" i="1" dirty="0" smtClean="0"/>
              <a:t>(advance)</a:t>
            </a:r>
            <a:br>
              <a:rPr lang="en-US" i="1" dirty="0" smtClean="0"/>
            </a:br>
            <a:endParaRPr lang="en-US" i="1" dirty="0" smtClean="0"/>
          </a:p>
          <a:p>
            <a:pPr marL="176336" indent="-176336">
              <a:buFont typeface="Arial" pitchFamily="34" charset="0"/>
              <a:buChar char="•"/>
              <a:defRPr/>
            </a:pPr>
            <a:r>
              <a:rPr lang="en-US" dirty="0" smtClean="0"/>
              <a:t>Some people may become fearful or shocked when the idea of hospice is introduced.  This can be for a variety of personal or cultural reasons.</a:t>
            </a:r>
          </a:p>
          <a:p>
            <a:pPr marL="646567" lvl="1" indent="-176336">
              <a:buFont typeface="Arial" pitchFamily="34" charset="0"/>
              <a:buChar char="•"/>
              <a:defRPr/>
            </a:pPr>
            <a:r>
              <a:rPr lang="en-US" dirty="0" smtClean="0"/>
              <a:t>In the United States, because hospice eligibility depends on the patient having a limited prognosis, patients are often only referred for hospice services at the very end of life, often in their final days or weeks.  Family members may not realize that a patient is this sick.</a:t>
            </a:r>
          </a:p>
          <a:p>
            <a:pPr marL="646567" lvl="1" indent="-176336">
              <a:buFont typeface="Arial" pitchFamily="34" charset="0"/>
              <a:buChar char="•"/>
              <a:defRPr/>
            </a:pPr>
            <a:r>
              <a:rPr lang="en-US" dirty="0" smtClean="0"/>
              <a:t>Another reason why people might be surprised is because the word “hospice” means different things in different cultures.</a:t>
            </a:r>
            <a:r>
              <a:rPr lang="en-US" baseline="0" dirty="0" smtClean="0"/>
              <a:t> Or the concept may not exist at all. </a:t>
            </a:r>
            <a:r>
              <a:rPr lang="en-US" dirty="0" smtClean="0"/>
              <a:t>This is particularly important for interpreters to know and understand.</a:t>
            </a:r>
          </a:p>
          <a:p>
            <a:pPr marL="1116797" lvl="2" indent="-176336">
              <a:buFont typeface="Arial" pitchFamily="34" charset="0"/>
              <a:buChar char="•"/>
              <a:defRPr/>
            </a:pPr>
            <a:r>
              <a:rPr lang="en-US" dirty="0" smtClean="0"/>
              <a:t>For example, in Spanish, the word “</a:t>
            </a:r>
            <a:r>
              <a:rPr lang="en-US" dirty="0" err="1" smtClean="0"/>
              <a:t>hospicio</a:t>
            </a:r>
            <a:r>
              <a:rPr lang="en-US" dirty="0" smtClean="0"/>
              <a:t>” can mean a</a:t>
            </a:r>
            <a:r>
              <a:rPr lang="en-US" baseline="0" dirty="0" smtClean="0"/>
              <a:t> place where the elderly are abandoned to die</a:t>
            </a:r>
            <a:r>
              <a:rPr lang="en-US" dirty="0" smtClean="0"/>
              <a:t>, a mental institution, or an orphanage.</a:t>
            </a:r>
            <a:r>
              <a:rPr lang="en-US" baseline="0" dirty="0" smtClean="0"/>
              <a:t> I</a:t>
            </a:r>
            <a:r>
              <a:rPr lang="en-US" dirty="0" smtClean="0"/>
              <a:t>t often is associated with negative feelings</a:t>
            </a:r>
            <a:r>
              <a:rPr lang="en-US" baseline="0" dirty="0" smtClean="0"/>
              <a:t> and fear</a:t>
            </a:r>
            <a:r>
              <a:rPr lang="en-US" dirty="0" smtClean="0"/>
              <a:t>.</a:t>
            </a:r>
            <a:r>
              <a:rPr lang="en-US" baseline="0" dirty="0" smtClean="0"/>
              <a:t> </a:t>
            </a:r>
            <a:r>
              <a:rPr lang="en-US" dirty="0" smtClean="0"/>
              <a:t>So this is not a good translation</a:t>
            </a:r>
            <a:r>
              <a:rPr lang="en-US" baseline="0" dirty="0" smtClean="0"/>
              <a:t> for hospice. However, there really isn’t another term that is accurate and readily understood. So that the patient doesn’t react to the word without understanding how it is being used, it</a:t>
            </a:r>
            <a:r>
              <a:rPr lang="en-US" dirty="0" smtClean="0"/>
              <a:t> would be appropriate</a:t>
            </a:r>
            <a:r>
              <a:rPr lang="en-US" baseline="0" dirty="0" smtClean="0"/>
              <a:t> </a:t>
            </a:r>
            <a:r>
              <a:rPr lang="en-US" dirty="0" smtClean="0"/>
              <a:t>to alert the provider and suggest that he or she explain what hospice care is like in the U.S.</a:t>
            </a:r>
            <a:br>
              <a:rPr lang="en-US" dirty="0" smtClean="0"/>
            </a:br>
            <a:endParaRPr lang="en-US" dirty="0" smtClean="0"/>
          </a:p>
          <a:p>
            <a:pPr>
              <a:buFont typeface="Arial" pitchFamily="34" charset="0"/>
              <a:buChar char="•"/>
              <a:defRPr/>
            </a:pPr>
            <a:r>
              <a:rPr lang="en-US" dirty="0" smtClean="0"/>
              <a:t> PAGE ADVANCE</a:t>
            </a:r>
          </a:p>
          <a:p>
            <a:pPr>
              <a:buFont typeface="Arial" pitchFamily="34" charset="0"/>
              <a:buChar char="•"/>
              <a:defRPr/>
            </a:pPr>
            <a:endParaRPr lang="en-US" dirty="0"/>
          </a:p>
        </p:txBody>
      </p:sp>
      <p:sp>
        <p:nvSpPr>
          <p:cNvPr id="54276"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54277"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
        <p:nvSpPr>
          <p:cNvPr id="54278"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731B6BC-76F1-4B85-B3A2-20917AC68734}"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As we discussed, people are only eligible for hospice care if they choose to forego aggressive life-prolonging treatments, and if their life expectancy is short.  Technically, two doctors need to “certify” that, if the disease takes its expected course, the patient is likely to pass away in the next six months.</a:t>
            </a:r>
            <a:br>
              <a:rPr lang="en-US" dirty="0" smtClean="0"/>
            </a:br>
            <a:endParaRPr lang="en-US" dirty="0" smtClean="0"/>
          </a:p>
          <a:p>
            <a:pPr marL="176336" indent="-176336">
              <a:spcBef>
                <a:spcPct val="0"/>
              </a:spcBef>
              <a:buFont typeface="Arial" pitchFamily="34" charset="0"/>
              <a:buChar char="•"/>
            </a:pPr>
            <a:r>
              <a:rPr lang="en-US" dirty="0" smtClean="0"/>
              <a:t>Some patients live longer than expected,</a:t>
            </a:r>
            <a:r>
              <a:rPr lang="en-US" baseline="0" dirty="0" smtClean="0"/>
              <a:t> which means that they live </a:t>
            </a:r>
            <a:r>
              <a:rPr lang="en-US" dirty="0" smtClean="0"/>
              <a:t>more than 6 months.  If the patient’s condition has continued to decline over the first six months of hospice care, then the</a:t>
            </a:r>
            <a:r>
              <a:rPr lang="en-US" baseline="0" dirty="0" smtClean="0"/>
              <a:t> patient</a:t>
            </a:r>
            <a:r>
              <a:rPr lang="en-US" dirty="0" smtClean="0"/>
              <a:t> usually stays in hospice care.  Sometimes, the</a:t>
            </a:r>
            <a:r>
              <a:rPr lang="en-US" baseline="0" dirty="0" smtClean="0"/>
              <a:t> patient’s</a:t>
            </a:r>
            <a:r>
              <a:rPr lang="en-US" dirty="0" smtClean="0"/>
              <a:t> condition has actually improved, and the patient is discharged from hospice care because</a:t>
            </a:r>
            <a:r>
              <a:rPr lang="en-US" baseline="0" dirty="0" smtClean="0"/>
              <a:t> the providers think that the patient will </a:t>
            </a:r>
            <a:r>
              <a:rPr lang="en-US" dirty="0" smtClean="0"/>
              <a:t>live longer than 6 months.</a:t>
            </a:r>
            <a:br>
              <a:rPr lang="en-US" dirty="0" smtClean="0"/>
            </a:br>
            <a:endParaRPr lang="en-US" dirty="0" smtClean="0"/>
          </a:p>
          <a:p>
            <a:pPr marL="176336" indent="-176336">
              <a:spcBef>
                <a:spcPct val="0"/>
              </a:spcBef>
              <a:buFont typeface="Arial" pitchFamily="34" charset="0"/>
              <a:buChar char="•"/>
            </a:pPr>
            <a:r>
              <a:rPr lang="en-US" dirty="0" smtClean="0"/>
              <a:t>PAGE</a:t>
            </a:r>
            <a:r>
              <a:rPr lang="en-US" baseline="0" dirty="0" smtClean="0"/>
              <a:t> </a:t>
            </a:r>
            <a:r>
              <a:rPr lang="en-US" dirty="0" smtClean="0"/>
              <a:t>ADVANCE</a:t>
            </a:r>
          </a:p>
          <a:p>
            <a:pPr>
              <a:spcBef>
                <a:spcPct val="0"/>
              </a:spcBef>
            </a:pPr>
            <a:r>
              <a:rPr lang="en-US" dirty="0" smtClean="0"/>
              <a:t/>
            </a:r>
            <a:br>
              <a:rPr lang="en-US" dirty="0" smtClean="0"/>
            </a:br>
            <a:endParaRPr 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A33DF68-7CCC-4BD0-84DE-1EFB54CC6B42}" type="slidenum">
              <a:rPr lang="en-US"/>
              <a:pPr fontAlgn="base">
                <a:spcBef>
                  <a:spcPct val="0"/>
                </a:spcBef>
                <a:spcAft>
                  <a:spcPct val="0"/>
                </a:spcAft>
              </a:pPr>
              <a:t>22</a:t>
            </a:fld>
            <a:endParaRPr lang="en-US"/>
          </a:p>
        </p:txBody>
      </p:sp>
      <p:sp>
        <p:nvSpPr>
          <p:cNvPr id="55301"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55302"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176336" indent="-176336">
              <a:spcBef>
                <a:spcPct val="0"/>
              </a:spcBef>
              <a:buFont typeface="Arial" pitchFamily="34" charset="0"/>
              <a:buChar char="•"/>
            </a:pPr>
            <a:r>
              <a:rPr lang="en-US" dirty="0" smtClean="0"/>
              <a:t>Another difference between hospice care and palliative care is where they’re provided.</a:t>
            </a:r>
            <a:r>
              <a:rPr lang="en-US" i="1" dirty="0" smtClean="0"/>
              <a:t> (advance</a:t>
            </a:r>
            <a:r>
              <a:rPr lang="en-US" dirty="0" smtClean="0"/>
              <a:t>)</a:t>
            </a:r>
            <a:r>
              <a:rPr lang="en-US" baseline="0" dirty="0" smtClean="0"/>
              <a:t> </a:t>
            </a:r>
            <a:br>
              <a:rPr lang="en-US" baseline="0" dirty="0" smtClean="0"/>
            </a:br>
            <a:endParaRPr lang="en-US" dirty="0" smtClean="0"/>
          </a:p>
          <a:p>
            <a:pPr marL="176336" indent="-176336">
              <a:spcBef>
                <a:spcPct val="0"/>
              </a:spcBef>
              <a:buFont typeface="Arial" pitchFamily="34" charset="0"/>
              <a:buChar char="•"/>
            </a:pPr>
            <a:r>
              <a:rPr lang="en-US" dirty="0" smtClean="0"/>
              <a:t>Hospice care is usually provided in the home, or </a:t>
            </a:r>
            <a:r>
              <a:rPr lang="en-US" i="1" dirty="0" smtClean="0"/>
              <a:t>(advance) </a:t>
            </a:r>
            <a:r>
              <a:rPr lang="en-US" dirty="0" smtClean="0"/>
              <a:t>a home-like setting like a nursing facility, if patients are there for “long-term care”. Sometimes hospice care is provided in a specialized care facility known as an “inpatient hospice.”  In California, inpatient hospices are relatively rare; but in some other states, they’re more common.  (You can ask your colleagues or social workers if there are any inpatient hospice facilities in your area.)</a:t>
            </a:r>
            <a:br>
              <a:rPr lang="en-US" dirty="0" smtClean="0"/>
            </a:br>
            <a:endParaRPr lang="en-US" dirty="0" smtClean="0"/>
          </a:p>
          <a:p>
            <a:pPr marL="176336" indent="-176336">
              <a:spcBef>
                <a:spcPct val="0"/>
              </a:spcBef>
              <a:buFont typeface="Arial" pitchFamily="34" charset="0"/>
              <a:buChar char="•"/>
            </a:pPr>
            <a:r>
              <a:rPr lang="en-US" dirty="0" smtClean="0"/>
              <a:t>Unlike palliative care, </a:t>
            </a:r>
            <a:r>
              <a:rPr lang="en-US" i="1" dirty="0" smtClean="0"/>
              <a:t>(advance) </a:t>
            </a:r>
            <a:r>
              <a:rPr lang="en-US" dirty="0" smtClean="0"/>
              <a:t>hospice care is almost </a:t>
            </a:r>
            <a:r>
              <a:rPr lang="en-US" i="1" dirty="0" smtClean="0"/>
              <a:t>(advance) </a:t>
            </a:r>
            <a:r>
              <a:rPr lang="en-US" dirty="0" smtClean="0"/>
              <a:t>never provided in the hospital. This is</a:t>
            </a:r>
            <a:r>
              <a:rPr lang="en-US" baseline="0" dirty="0" smtClean="0"/>
              <a:t> because of the way hospice care is reimbursed, as well as the fact that hospitals usually specialize in acute care, which often involves invasive testing or procedures.  Hospice care usually tries to maximize comfort, and minimize unnecessary testing and procedures.  </a:t>
            </a:r>
            <a:br>
              <a:rPr lang="en-US" baseline="0" dirty="0" smtClean="0"/>
            </a:br>
            <a:endParaRPr lang="en-US" dirty="0" smtClean="0"/>
          </a:p>
          <a:p>
            <a:pPr marL="176336" indent="-176336">
              <a:spcBef>
                <a:spcPct val="0"/>
              </a:spcBef>
              <a:buFont typeface="Arial" pitchFamily="34" charset="0"/>
              <a:buChar char="•"/>
            </a:pPr>
            <a:r>
              <a:rPr lang="en-US" baseline="0" dirty="0" smtClean="0"/>
              <a:t>Hospice care is best for people who prefer NOT to have to go back to the hospital.  For this group of people, hospice care is actually a very good fit, because it allows them to </a:t>
            </a:r>
            <a:r>
              <a:rPr lang="en-US" dirty="0" smtClean="0"/>
              <a:t>maximize their time at home, and avoid transferring back and forth from the hospital in their last weeks and months of life.</a:t>
            </a:r>
            <a:br>
              <a:rPr lang="en-US" dirty="0" smtClean="0"/>
            </a:br>
            <a:endParaRPr lang="en-US" dirty="0" smtClean="0"/>
          </a:p>
          <a:p>
            <a:pPr marL="176336" indent="-176336">
              <a:spcBef>
                <a:spcPct val="0"/>
              </a:spcBef>
              <a:buFont typeface="Arial" pitchFamily="34" charset="0"/>
              <a:buChar char="•"/>
            </a:pPr>
            <a:r>
              <a:rPr lang="en-US" dirty="0" smtClean="0"/>
              <a:t>PAGE ADVANCE</a:t>
            </a:r>
          </a:p>
          <a:p>
            <a:pPr>
              <a:spcBef>
                <a:spcPct val="0"/>
              </a:spcBef>
              <a:buFontTx/>
              <a:buNone/>
            </a:pPr>
            <a:r>
              <a:rPr lang="en-US" dirty="0" smtClean="0"/>
              <a:t> </a:t>
            </a:r>
          </a:p>
          <a:p>
            <a:pPr>
              <a:spcBef>
                <a:spcPct val="0"/>
              </a:spcBef>
            </a:pP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26FFDB5-F339-4CB0-BF34-F21906FA0E3C}" type="slidenum">
              <a:rPr lang="en-US"/>
              <a:pPr fontAlgn="base">
                <a:spcBef>
                  <a:spcPct val="0"/>
                </a:spcBef>
                <a:spcAft>
                  <a:spcPct val="0"/>
                </a:spcAft>
              </a:pPr>
              <a:t>23</a:t>
            </a:fld>
            <a:endParaRPr lang="en-US"/>
          </a:p>
        </p:txBody>
      </p:sp>
      <p:sp>
        <p:nvSpPr>
          <p:cNvPr id="56325"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56326"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So, as you can see, there are differences between palliative care and hospice care.  But how are they similar? </a:t>
            </a:r>
            <a:r>
              <a:rPr lang="en-US" i="1" dirty="0" smtClean="0"/>
              <a:t>(advance)</a:t>
            </a:r>
            <a:br>
              <a:rPr lang="en-US" i="1" dirty="0" smtClean="0"/>
            </a:br>
            <a:endParaRPr lang="en-US" i="1" dirty="0" smtClean="0"/>
          </a:p>
          <a:p>
            <a:pPr marL="176336" indent="-176336">
              <a:spcBef>
                <a:spcPct val="0"/>
              </a:spcBef>
              <a:buFont typeface="Arial" pitchFamily="34" charset="0"/>
              <a:buChar char="•"/>
            </a:pPr>
            <a:r>
              <a:rPr lang="en-US" dirty="0" smtClean="0"/>
              <a:t>Both palliative care and hospice emphasize comfort and quality of life for patients who have serious illnesses. </a:t>
            </a:r>
            <a:r>
              <a:rPr lang="en-US" i="1" dirty="0" smtClean="0"/>
              <a:t>(advance)</a:t>
            </a:r>
            <a:br>
              <a:rPr lang="en-US" i="1" dirty="0" smtClean="0"/>
            </a:br>
            <a:endParaRPr lang="en-US" i="1" dirty="0" smtClean="0"/>
          </a:p>
          <a:p>
            <a:pPr marL="176336" indent="-176336">
              <a:spcBef>
                <a:spcPct val="0"/>
              </a:spcBef>
              <a:buFont typeface="Arial" pitchFamily="34" charset="0"/>
              <a:buChar char="•"/>
            </a:pPr>
            <a:r>
              <a:rPr lang="en-US" dirty="0" smtClean="0"/>
              <a:t>Both seek to provide comprehensive, holistic care, addressing spiritual and psychosocial issues in addition to physical symptoms. </a:t>
            </a:r>
            <a:r>
              <a:rPr lang="en-US" i="1" dirty="0" smtClean="0"/>
              <a:t>(advance)</a:t>
            </a:r>
            <a:r>
              <a:rPr lang="en-US" dirty="0" smtClean="0"/>
              <a:t> </a:t>
            </a:r>
            <a:br>
              <a:rPr lang="en-US" dirty="0" smtClean="0"/>
            </a:br>
            <a:endParaRPr lang="en-US" dirty="0" smtClean="0"/>
          </a:p>
          <a:p>
            <a:pPr marL="176336" indent="-176336">
              <a:spcBef>
                <a:spcPct val="0"/>
              </a:spcBef>
              <a:buFont typeface="Arial" pitchFamily="34" charset="0"/>
              <a:buChar char="•"/>
            </a:pPr>
            <a:r>
              <a:rPr lang="en-US" dirty="0" smtClean="0"/>
              <a:t>Both are provided by multi-disciplinary teams, and</a:t>
            </a:r>
            <a:r>
              <a:rPr lang="en-US" i="1" dirty="0" smtClean="0"/>
              <a:t> (advance)</a:t>
            </a:r>
            <a:br>
              <a:rPr lang="en-US" i="1" dirty="0" smtClean="0"/>
            </a:br>
            <a:endParaRPr lang="en-US" i="1" dirty="0" smtClean="0"/>
          </a:p>
          <a:p>
            <a:pPr marL="176336" indent="-176336">
              <a:spcBef>
                <a:spcPct val="0"/>
              </a:spcBef>
              <a:buFont typeface="Arial" pitchFamily="34" charset="0"/>
              <a:buChar char="•"/>
            </a:pPr>
            <a:r>
              <a:rPr lang="en-US" dirty="0" smtClean="0"/>
              <a:t>Both address patients together with their families.</a:t>
            </a:r>
            <a:r>
              <a:rPr lang="en-US" i="1" dirty="0" smtClean="0"/>
              <a:t> </a:t>
            </a:r>
            <a:br>
              <a:rPr lang="en-US" i="1" dirty="0" smtClean="0"/>
            </a:br>
            <a:endParaRPr lang="en-US" i="1" dirty="0" smtClean="0"/>
          </a:p>
          <a:p>
            <a:pPr marL="176336" indent="-176336">
              <a:spcBef>
                <a:spcPct val="0"/>
              </a:spcBef>
              <a:buFont typeface="Arial" pitchFamily="34" charset="0"/>
              <a:buChar char="•"/>
            </a:pPr>
            <a:r>
              <a:rPr lang="en-US" dirty="0" smtClean="0"/>
              <a:t>PAGE ADVANCE</a:t>
            </a:r>
          </a:p>
          <a:p>
            <a:pPr>
              <a:spcBef>
                <a:spcPct val="0"/>
              </a:spcBef>
            </a:pPr>
            <a:r>
              <a:rPr lang="en-US" i="1" dirty="0" smtClean="0"/>
              <a:t/>
            </a:r>
            <a:br>
              <a:rPr lang="en-US" i="1" dirty="0" smtClean="0"/>
            </a:br>
            <a:endParaRPr lang="en-US" i="1"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C884DBF-3359-4810-982D-3EAE0CD5188B}" type="slidenum">
              <a:rPr lang="en-US"/>
              <a:pPr fontAlgn="base">
                <a:spcBef>
                  <a:spcPct val="0"/>
                </a:spcBef>
                <a:spcAft>
                  <a:spcPct val="0"/>
                </a:spcAft>
              </a:pPr>
              <a:t>24</a:t>
            </a:fld>
            <a:endParaRPr lang="en-US"/>
          </a:p>
        </p:txBody>
      </p:sp>
      <p:sp>
        <p:nvSpPr>
          <p:cNvPr id="57349"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57350"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176336" indent="-176336">
              <a:spcBef>
                <a:spcPct val="0"/>
              </a:spcBef>
              <a:buFont typeface="Arial" pitchFamily="34" charset="0"/>
              <a:buChar char="•"/>
            </a:pPr>
            <a:r>
              <a:rPr lang="en-US" dirty="0" smtClean="0"/>
              <a:t>This</a:t>
            </a:r>
            <a:r>
              <a:rPr lang="en-US" baseline="0" dirty="0" smtClean="0"/>
              <a:t> diagram can also help clarify</a:t>
            </a:r>
            <a:r>
              <a:rPr lang="en-US" dirty="0" smtClean="0"/>
              <a:t> the relationship between hospice care, palliative care, and pain management.</a:t>
            </a:r>
            <a:br>
              <a:rPr lang="en-US" dirty="0" smtClean="0"/>
            </a:br>
            <a:endParaRPr lang="en-US" dirty="0" smtClean="0"/>
          </a:p>
          <a:p>
            <a:pPr marL="176336" indent="-176336">
              <a:spcBef>
                <a:spcPct val="0"/>
              </a:spcBef>
              <a:buFont typeface="Arial" pitchFamily="34" charset="0"/>
              <a:buChar char="•"/>
            </a:pPr>
            <a:r>
              <a:rPr lang="en-US" dirty="0" smtClean="0"/>
              <a:t>We’ve described “hospice care” as a specialized form of palliative care – so you can see that it’s a smaller purple bubble within “palliative care.”  This is because patients are only eligible for hospice care if they have a limited prognosis</a:t>
            </a:r>
            <a:r>
              <a:rPr lang="en-US" baseline="0" dirty="0" smtClean="0"/>
              <a:t> of less than </a:t>
            </a:r>
            <a:r>
              <a:rPr lang="en-US" dirty="0" smtClean="0"/>
              <a:t>6 months, and if they agree to stop aggressive life-prolonging treatments.</a:t>
            </a:r>
            <a:r>
              <a:rPr lang="en-US" baseline="0" dirty="0" smtClean="0"/>
              <a:t> </a:t>
            </a:r>
            <a:r>
              <a:rPr lang="en-US" dirty="0" smtClean="0"/>
              <a:t>So, as you can see, the “life-prolonging therapy” bubble (in yellow) and the “hospice care” bubble don’t overlap.</a:t>
            </a:r>
            <a:br>
              <a:rPr lang="en-US" dirty="0" smtClean="0"/>
            </a:br>
            <a:endParaRPr lang="en-US" dirty="0" smtClean="0"/>
          </a:p>
          <a:p>
            <a:pPr marL="176336" indent="-176336">
              <a:spcBef>
                <a:spcPct val="0"/>
              </a:spcBef>
              <a:buFont typeface="Arial" pitchFamily="34" charset="0"/>
              <a:buChar char="•"/>
            </a:pPr>
            <a:r>
              <a:rPr lang="en-US" dirty="0" smtClean="0"/>
              <a:t>How is pain management related?</a:t>
            </a:r>
            <a:br>
              <a:rPr lang="en-US" dirty="0" smtClean="0"/>
            </a:br>
            <a:endParaRPr lang="en-US" dirty="0" smtClean="0"/>
          </a:p>
          <a:p>
            <a:pPr marL="176336" indent="-176336">
              <a:spcBef>
                <a:spcPct val="0"/>
              </a:spcBef>
              <a:buFont typeface="Arial" pitchFamily="34" charset="0"/>
              <a:buChar char="•"/>
            </a:pPr>
            <a:r>
              <a:rPr lang="en-US" dirty="0" smtClean="0"/>
              <a:t>As you can see, there is significant overlap between palliative care and pain management, and hospice care and pain management.</a:t>
            </a:r>
            <a:r>
              <a:rPr lang="en-US" baseline="0" dirty="0" smtClean="0"/>
              <a:t> </a:t>
            </a:r>
            <a:r>
              <a:rPr lang="en-US" dirty="0" smtClean="0"/>
              <a:t>This is because pain is a very common symptom for people with serious illness, and by now you know that symptom management is an</a:t>
            </a:r>
            <a:r>
              <a:rPr lang="en-US" baseline="0" dirty="0" smtClean="0"/>
              <a:t> important component of both palliative care and hospice care</a:t>
            </a:r>
            <a:r>
              <a:rPr lang="en-US" dirty="0" smtClean="0"/>
              <a:t>.  </a:t>
            </a:r>
            <a:br>
              <a:rPr lang="en-US" dirty="0" smtClean="0"/>
            </a:br>
            <a:endParaRPr lang="en-US" dirty="0" smtClean="0"/>
          </a:p>
          <a:p>
            <a:pPr marL="176336" indent="-176336">
              <a:spcBef>
                <a:spcPct val="0"/>
              </a:spcBef>
              <a:buFont typeface="Arial" pitchFamily="34" charset="0"/>
              <a:buChar char="•"/>
            </a:pPr>
            <a:r>
              <a:rPr lang="en-US" dirty="0" smtClean="0"/>
              <a:t>However, sometimes people develop chronic pain that is not associated with a serious illness – such as with osteoarthritis</a:t>
            </a:r>
            <a:r>
              <a:rPr lang="en-US" baseline="0" dirty="0" smtClean="0"/>
              <a:t> or sports injuries</a:t>
            </a:r>
            <a:r>
              <a:rPr lang="en-US" dirty="0" smtClean="0"/>
              <a:t>. Their life expectancy is not shortened, and they have no incurable illnesses.  Management of chronic pain, when</a:t>
            </a:r>
            <a:r>
              <a:rPr lang="en-US" baseline="0" dirty="0" smtClean="0"/>
              <a:t> it is the only symptom to be addressed,</a:t>
            </a:r>
            <a:r>
              <a:rPr lang="en-US" dirty="0" smtClean="0"/>
              <a:t> is usually outside of the scope of palliative care. </a:t>
            </a:r>
            <a:br>
              <a:rPr lang="en-US" dirty="0" smtClean="0"/>
            </a:br>
            <a:endParaRPr lang="en-US" dirty="0" smtClean="0"/>
          </a:p>
          <a:p>
            <a:pPr marL="176336" indent="-176336">
              <a:spcBef>
                <a:spcPct val="0"/>
              </a:spcBef>
              <a:buFont typeface="Arial" pitchFamily="34" charset="0"/>
              <a:buChar char="•"/>
            </a:pPr>
            <a:r>
              <a:rPr lang="en-US" dirty="0" smtClean="0"/>
              <a:t>PAGE ADVANCE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7DA97DE-4E43-4D41-A2A3-0BFB9EC6BA54}" type="slidenum">
              <a:rPr lang="en-US"/>
              <a:pPr fontAlgn="base">
                <a:spcBef>
                  <a:spcPct val="0"/>
                </a:spcBef>
                <a:spcAft>
                  <a:spcPct val="0"/>
                </a:spcAft>
              </a:pPr>
              <a:t>25</a:t>
            </a:fld>
            <a:endParaRPr lang="en-US"/>
          </a:p>
        </p:txBody>
      </p:sp>
      <p:sp>
        <p:nvSpPr>
          <p:cNvPr id="58373"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58374"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You may also hear the term "comfort care.“ This can be confusing.</a:t>
            </a:r>
            <a:br>
              <a:rPr lang="en-US" dirty="0" smtClean="0"/>
            </a:br>
            <a:endParaRPr lang="en-US" dirty="0" smtClean="0"/>
          </a:p>
          <a:p>
            <a:pPr marL="176336" indent="-176336">
              <a:spcBef>
                <a:spcPct val="0"/>
              </a:spcBef>
              <a:buFont typeface="Arial" pitchFamily="34" charset="0"/>
              <a:buChar char="•"/>
            </a:pPr>
            <a:r>
              <a:rPr lang="en-US" dirty="0" smtClean="0"/>
              <a:t>Some people us this term to mean the same thing as palliative care. Other</a:t>
            </a:r>
            <a:r>
              <a:rPr lang="en-US" baseline="0" dirty="0" smtClean="0"/>
              <a:t> </a:t>
            </a:r>
            <a:r>
              <a:rPr lang="en-US" dirty="0" smtClean="0"/>
              <a:t>times it means "comfort measures only" and is closer to the meaning of hospice care. </a:t>
            </a:r>
            <a:br>
              <a:rPr lang="en-US" dirty="0" smtClean="0"/>
            </a:br>
            <a:endParaRPr lang="en-US" dirty="0" smtClean="0"/>
          </a:p>
          <a:p>
            <a:pPr marL="176336" indent="-176336">
              <a:spcBef>
                <a:spcPct val="0"/>
              </a:spcBef>
              <a:buFont typeface="Arial" pitchFamily="34" charset="0"/>
              <a:buChar char="•"/>
            </a:pPr>
            <a:r>
              <a:rPr lang="en-US" dirty="0" smtClean="0"/>
              <a:t>So, how do you know what the person means by comfort care?  It</a:t>
            </a:r>
            <a:r>
              <a:rPr lang="en-US" baseline="0" dirty="0" smtClean="0"/>
              <a:t> is best to </a:t>
            </a:r>
            <a:r>
              <a:rPr lang="en-US" dirty="0" smtClean="0"/>
              <a:t>try to understand the meaning by the context, or by the way it’s usually used at that institution.  For example, at some hospitals, “comfort care” is only used to describe hospice-type care provided in the hospital, usually in the last hours or days of a patient’s life.</a:t>
            </a:r>
            <a:br>
              <a:rPr lang="en-US" dirty="0" smtClean="0"/>
            </a:br>
            <a:endParaRPr lang="en-US" dirty="0" smtClean="0"/>
          </a:p>
          <a:p>
            <a:pPr marL="176336" indent="-176336">
              <a:spcBef>
                <a:spcPct val="0"/>
              </a:spcBef>
              <a:buFont typeface="Arial" pitchFamily="34" charset="0"/>
              <a:buChar char="•"/>
            </a:pPr>
            <a:r>
              <a:rPr lang="en-US" baseline="0" dirty="0" smtClean="0"/>
              <a:t>If you’re unsure about how this phrase is being used by a speaker, ask for clarification.</a:t>
            </a:r>
            <a:br>
              <a:rPr lang="en-US" baseline="0" dirty="0" smtClean="0"/>
            </a:br>
            <a:endParaRPr lang="en-US" baseline="0" dirty="0" smtClean="0"/>
          </a:p>
          <a:p>
            <a:pPr marL="176336" indent="-176336">
              <a:spcBef>
                <a:spcPct val="0"/>
              </a:spcBef>
              <a:buFont typeface="Arial" pitchFamily="34" charset="0"/>
              <a:buChar char="•"/>
            </a:pPr>
            <a:r>
              <a:rPr lang="en-US" baseline="0" dirty="0" smtClean="0"/>
              <a:t>PAGE ADVANCE</a:t>
            </a:r>
            <a:endParaRPr 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A37F16F-928A-4782-8B9F-177A9B66D5A6}" type="slidenum">
              <a:rPr lang="en-US"/>
              <a:pPr fontAlgn="base">
                <a:spcBef>
                  <a:spcPct val="0"/>
                </a:spcBef>
                <a:spcAft>
                  <a:spcPct val="0"/>
                </a:spcAft>
              </a:pPr>
              <a:t>26</a:t>
            </a:fld>
            <a:endParaRPr lang="en-US"/>
          </a:p>
        </p:txBody>
      </p:sp>
      <p:sp>
        <p:nvSpPr>
          <p:cNvPr id="59397"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59398"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176336" indent="-176336">
              <a:spcBef>
                <a:spcPct val="0"/>
              </a:spcBef>
              <a:buFont typeface="Arial" pitchFamily="34" charset="0"/>
              <a:buChar char="•"/>
            </a:pPr>
            <a:r>
              <a:rPr lang="en-US" dirty="0" smtClean="0"/>
              <a:t>We’ve talked</a:t>
            </a:r>
            <a:r>
              <a:rPr lang="en-US" baseline="0" dirty="0" smtClean="0"/>
              <a:t> about what hospice and palliative care are, and where they’re provided, but what is the role of the interpreter in palliative care encounters?</a:t>
            </a:r>
            <a:br>
              <a:rPr lang="en-US" baseline="0" dirty="0" smtClean="0"/>
            </a:br>
            <a:endParaRPr lang="en-US" dirty="0" smtClean="0"/>
          </a:p>
          <a:p>
            <a:pPr marL="176336" indent="-176336">
              <a:spcBef>
                <a:spcPct val="0"/>
              </a:spcBef>
              <a:buFont typeface="Arial" pitchFamily="34" charset="0"/>
              <a:buChar char="•"/>
            </a:pPr>
            <a:r>
              <a:rPr lang="en-US" dirty="0" smtClean="0"/>
              <a:t>When a patient and provider do not speak the same language, an interpreter becomes a crucial component of the palliative care team.  Like the interdisciplinary providers on the team, the interpreter brings his or her special expertise – in this case, bilingual communication – to provide the best possible care for the patient and family.</a:t>
            </a:r>
            <a:br>
              <a:rPr lang="en-US" dirty="0" smtClean="0"/>
            </a:br>
            <a:endParaRPr lang="en-US" dirty="0" smtClean="0"/>
          </a:p>
          <a:p>
            <a:pPr marL="176336" indent="-176336">
              <a:spcBef>
                <a:spcPct val="0"/>
              </a:spcBef>
              <a:buFont typeface="Arial" pitchFamily="34" charset="0"/>
              <a:buChar char="•"/>
            </a:pPr>
            <a:r>
              <a:rPr lang="en-US" dirty="0" smtClean="0"/>
              <a:t>Functionally, the interpreter’s role and responsibilities are the</a:t>
            </a:r>
            <a:r>
              <a:rPr lang="en-US" baseline="0" dirty="0" smtClean="0"/>
              <a:t> same </a:t>
            </a:r>
            <a:r>
              <a:rPr lang="en-US" dirty="0" smtClean="0"/>
              <a:t>in palliative care</a:t>
            </a:r>
            <a:r>
              <a:rPr lang="en-US" baseline="0" dirty="0" smtClean="0"/>
              <a:t> as they are in </a:t>
            </a:r>
            <a:r>
              <a:rPr lang="en-US" dirty="0" smtClean="0"/>
              <a:t>other health care encounters.  The interpreter is asked to accurately convey meaning from patient to provider, and provider to patient.</a:t>
            </a:r>
            <a:br>
              <a:rPr lang="en-US" dirty="0" smtClean="0"/>
            </a:br>
            <a:endParaRPr lang="en-US" dirty="0" smtClean="0"/>
          </a:p>
          <a:p>
            <a:pPr marL="176336" indent="-176336">
              <a:spcBef>
                <a:spcPct val="0"/>
              </a:spcBef>
              <a:buFont typeface="Arial" pitchFamily="34" charset="0"/>
              <a:buChar char="•"/>
            </a:pPr>
            <a:r>
              <a:rPr lang="en-US" dirty="0" smtClean="0"/>
              <a:t>There</a:t>
            </a:r>
            <a:r>
              <a:rPr lang="en-US" baseline="0" dirty="0" smtClean="0"/>
              <a:t> are some challenges that are unique to interpreting in palliative care, though. For example, there is specialized vocabulary that you may not have heard before. Patients and providers may be quite indirect in what they say, making it hard to understand what message they are really trying to convey. Also, cultural and religious differences can lead to painful misunderstandings. And sometimes, just having to interpret for someone you know to be dying can be hard. We’ll be addressing all of the challenges later in the course. </a:t>
            </a:r>
            <a:r>
              <a:rPr lang="en-US" dirty="0" smtClean="0"/>
              <a:t/>
            </a:r>
            <a:br>
              <a:rPr lang="en-US" dirty="0" smtClean="0"/>
            </a:br>
            <a:endParaRPr lang="en-US" dirty="0" smtClean="0"/>
          </a:p>
          <a:p>
            <a:pPr marL="176336" indent="-176336">
              <a:spcBef>
                <a:spcPct val="0"/>
              </a:spcBef>
              <a:buFont typeface="Arial" pitchFamily="34" charset="0"/>
              <a:buChar char="•"/>
            </a:pPr>
            <a:r>
              <a:rPr lang="en-US" dirty="0" smtClean="0"/>
              <a:t>PAGE ADVANCE</a:t>
            </a:r>
          </a:p>
          <a:p>
            <a:pPr marL="176336" indent="-176336">
              <a:spcBef>
                <a:spcPct val="0"/>
              </a:spcBef>
              <a:buFont typeface="Arial" pitchFamily="34" charset="0"/>
              <a:buChar char="•"/>
            </a:pPr>
            <a:endParaRPr lang="en-US" dirty="0" smtClean="0"/>
          </a:p>
        </p:txBody>
      </p:sp>
      <p:sp>
        <p:nvSpPr>
          <p:cNvPr id="61444"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61445"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
        <p:nvSpPr>
          <p:cNvPr id="61446"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8505DC-80BE-4488-ADF5-E2FF46326CCC}"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One key thing that interpreters should know is that palliative care teams are concerned not just with what words are said, but what patients and families really mean.</a:t>
            </a:r>
            <a:br>
              <a:rPr lang="en-US" dirty="0" smtClean="0"/>
            </a:br>
            <a:endParaRPr lang="en-US" dirty="0" smtClean="0"/>
          </a:p>
          <a:p>
            <a:pPr marL="176336" indent="-176336">
              <a:spcBef>
                <a:spcPct val="0"/>
              </a:spcBef>
              <a:buFont typeface="Arial" pitchFamily="34" charset="0"/>
              <a:buChar char="•"/>
            </a:pPr>
            <a:r>
              <a:rPr lang="en-US" dirty="0" smtClean="0"/>
              <a:t>Sometimes the interpreter may get a sense that there are underlying messages that aren’t coming across in the words alone.  The message might be perceived by the interpreter through the patient or family’s context, tone, or word choice.</a:t>
            </a:r>
            <a:br>
              <a:rPr lang="en-US" dirty="0" smtClean="0"/>
            </a:br>
            <a:endParaRPr lang="en-US" dirty="0" smtClean="0"/>
          </a:p>
          <a:p>
            <a:pPr marL="176336" indent="-176336">
              <a:spcBef>
                <a:spcPct val="0"/>
              </a:spcBef>
              <a:buFont typeface="Arial" pitchFamily="34" charset="0"/>
              <a:buChar char="•"/>
            </a:pPr>
            <a:r>
              <a:rPr lang="en-US" dirty="0" smtClean="0"/>
              <a:t>Sometimes the message comes through in body language, or side comments between family members.</a:t>
            </a:r>
            <a:br>
              <a:rPr lang="en-US" dirty="0" smtClean="0"/>
            </a:br>
            <a:endParaRPr lang="en-US" dirty="0" smtClean="0"/>
          </a:p>
          <a:p>
            <a:pPr marL="176336" indent="-176336">
              <a:spcBef>
                <a:spcPct val="0"/>
              </a:spcBef>
              <a:buFont typeface="Arial" pitchFamily="34" charset="0"/>
              <a:buChar char="•"/>
            </a:pPr>
            <a:r>
              <a:rPr lang="en-US" dirty="0" smtClean="0"/>
              <a:t>Sometimes there are cultural issues that the provider might not be aware of.</a:t>
            </a:r>
            <a:br>
              <a:rPr lang="en-US" dirty="0" smtClean="0"/>
            </a:br>
            <a:endParaRPr lang="en-US" dirty="0" smtClean="0"/>
          </a:p>
          <a:p>
            <a:pPr marL="176336" indent="-176336">
              <a:spcBef>
                <a:spcPct val="0"/>
              </a:spcBef>
              <a:buFont typeface="Arial" pitchFamily="34" charset="0"/>
              <a:buChar char="•"/>
            </a:pPr>
            <a:r>
              <a:rPr lang="en-US" dirty="0" smtClean="0"/>
              <a:t>THESE MESSAGES ARE ALL CRITICALLY IMPORTANT FOR THE PROVIDER TO KNOW.  Interpreters need to know that they</a:t>
            </a:r>
            <a:r>
              <a:rPr lang="en-US" baseline="0" dirty="0" smtClean="0"/>
              <a:t> </a:t>
            </a:r>
            <a:r>
              <a:rPr lang="en-US" i="1" baseline="0" dirty="0" smtClean="0"/>
              <a:t>can</a:t>
            </a:r>
            <a:r>
              <a:rPr lang="en-US" baseline="0" dirty="0" smtClean="0"/>
              <a:t> and </a:t>
            </a:r>
            <a:r>
              <a:rPr lang="en-US" i="1" baseline="0" dirty="0" smtClean="0"/>
              <a:t>should</a:t>
            </a:r>
            <a:r>
              <a:rPr lang="en-US" i="1" dirty="0" smtClean="0"/>
              <a:t> </a:t>
            </a:r>
            <a:r>
              <a:rPr lang="en-US" dirty="0" smtClean="0"/>
              <a:t>interrupt the flow of the session to convey the underlying messages or meaning, if the interpreter is concerned that the provider</a:t>
            </a:r>
            <a:r>
              <a:rPr lang="en-US" baseline="0" dirty="0" smtClean="0"/>
              <a:t> is missing something</a:t>
            </a:r>
            <a:r>
              <a:rPr lang="en-US" dirty="0" smtClean="0"/>
              <a:t>.  If it is impossible to interrupt the flow of conversation, at a minimum, the interpreter should inform the provider of the underlying message after the encounter.</a:t>
            </a:r>
            <a:br>
              <a:rPr lang="en-US" dirty="0" smtClean="0"/>
            </a:br>
            <a:endParaRPr lang="en-US" dirty="0" smtClean="0"/>
          </a:p>
          <a:p>
            <a:pPr marL="176336" indent="-176336">
              <a:spcBef>
                <a:spcPct val="0"/>
              </a:spcBef>
              <a:buFont typeface="Arial" pitchFamily="34" charset="0"/>
              <a:buChar char="•"/>
            </a:pPr>
            <a:r>
              <a:rPr lang="en-US" dirty="0" smtClean="0"/>
              <a:t>PAGE ADVANCE</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248CF92-7E20-4E1D-85B7-DC9DAA22C820}" type="slidenum">
              <a:rPr lang="en-US"/>
              <a:pPr fontAlgn="base">
                <a:spcBef>
                  <a:spcPct val="0"/>
                </a:spcBef>
                <a:spcAft>
                  <a:spcPct val="0"/>
                </a:spcAft>
              </a:pPr>
              <a:t>28</a:t>
            </a:fld>
            <a:endParaRPr lang="en-US"/>
          </a:p>
        </p:txBody>
      </p:sp>
      <p:sp>
        <p:nvSpPr>
          <p:cNvPr id="62469"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62470"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176336" indent="-176336">
              <a:spcBef>
                <a:spcPct val="0"/>
              </a:spcBef>
              <a:buFont typeface="Arial" pitchFamily="34" charset="0"/>
              <a:buChar char="•"/>
            </a:pPr>
            <a:r>
              <a:rPr lang="en-US" dirty="0" smtClean="0"/>
              <a:t>In addition to knowing what to do in these encounters, we also want interpreters to be able to prepare for some of the unique aspects of palliative care encounters.</a:t>
            </a:r>
            <a:br>
              <a:rPr lang="en-US" dirty="0" smtClean="0"/>
            </a:br>
            <a:endParaRPr lang="en-US" dirty="0" smtClean="0"/>
          </a:p>
          <a:p>
            <a:pPr marL="176336" indent="-176336">
              <a:spcBef>
                <a:spcPct val="0"/>
              </a:spcBef>
              <a:buFont typeface="Arial" pitchFamily="34" charset="0"/>
              <a:buChar char="•"/>
            </a:pPr>
            <a:r>
              <a:rPr lang="en-US" dirty="0" smtClean="0"/>
              <a:t>When interpreters are called to help interpret for a palliative care encounter, this likely means that </a:t>
            </a:r>
            <a:r>
              <a:rPr lang="en-US" i="1" dirty="0" smtClean="0"/>
              <a:t>(advance) t</a:t>
            </a:r>
            <a:r>
              <a:rPr lang="en-US" dirty="0" smtClean="0"/>
              <a:t>he patient may be very sick, or might feel quite ill.  Sometimes the patients will be close to dying, other times they will not even know they have a serious illness </a:t>
            </a:r>
            <a:r>
              <a:rPr lang="en-US" i="1" dirty="0" smtClean="0"/>
              <a:t>(advance)</a:t>
            </a:r>
            <a:br>
              <a:rPr lang="en-US" i="1" dirty="0" smtClean="0"/>
            </a:br>
            <a:endParaRPr lang="en-US" i="1" dirty="0" smtClean="0"/>
          </a:p>
          <a:p>
            <a:pPr marL="176336" indent="-176336">
              <a:spcBef>
                <a:spcPct val="0"/>
              </a:spcBef>
              <a:buFont typeface="Arial" pitchFamily="34" charset="0"/>
              <a:buChar char="•"/>
            </a:pPr>
            <a:r>
              <a:rPr lang="en-US" dirty="0" smtClean="0"/>
              <a:t>Interpreters should also know that palliative care encounters often take a lot of time.  This is because it takes special care to approach difficult topics in conversation, especially with patients and families that the team hasn’t known for very long – often they’ve never met!  Interpreter supervisors should be aware when an interpreter is being called to a family meeting or a palliative care consult, so that he/she will not expect the interpreter to be ready to take another call for an extended period of time. </a:t>
            </a:r>
            <a:r>
              <a:rPr lang="en-US" i="1" dirty="0" smtClean="0"/>
              <a:t>(advance) </a:t>
            </a:r>
            <a:br>
              <a:rPr lang="en-US" i="1" dirty="0" smtClean="0"/>
            </a:br>
            <a:endParaRPr lang="en-US" i="1" dirty="0" smtClean="0"/>
          </a:p>
          <a:p>
            <a:pPr marL="176336" indent="-176336">
              <a:spcBef>
                <a:spcPct val="0"/>
              </a:spcBef>
              <a:buFont typeface="Arial" pitchFamily="34" charset="0"/>
              <a:buChar char="•"/>
            </a:pPr>
            <a:r>
              <a:rPr lang="en-US" dirty="0" smtClean="0"/>
              <a:t>The other thing that interpreters should prepare for is the content of the conversation.  Oftentimes serious issues will be discussed, and decisions need to be made.  This can be stressful for the provider, for the patient and family, </a:t>
            </a:r>
            <a:r>
              <a:rPr lang="en-US" i="1" dirty="0" smtClean="0"/>
              <a:t>and</a:t>
            </a:r>
            <a:r>
              <a:rPr lang="en-US" dirty="0" smtClean="0"/>
              <a:t> for the interpreter.  We know that these are “high-stakes” conversations, and the heightene</a:t>
            </a:r>
            <a:r>
              <a:rPr lang="en-US" baseline="0" dirty="0" smtClean="0"/>
              <a:t>d importance of accurate interpretation</a:t>
            </a:r>
            <a:r>
              <a:rPr lang="en-US" dirty="0" smtClean="0"/>
              <a:t> can mean high stress for the interpreter. </a:t>
            </a:r>
            <a:br>
              <a:rPr lang="en-US" dirty="0" smtClean="0"/>
            </a:br>
            <a:endParaRPr lang="en-US" dirty="0" smtClean="0"/>
          </a:p>
          <a:p>
            <a:pPr marL="176336" indent="-176336">
              <a:spcBef>
                <a:spcPct val="0"/>
              </a:spcBef>
              <a:buFont typeface="Arial" pitchFamily="34" charset="0"/>
              <a:buChar char="•"/>
            </a:pPr>
            <a:r>
              <a:rPr lang="en-US" dirty="0" smtClean="0"/>
              <a:t>PAGE ADVANCE</a:t>
            </a:r>
          </a:p>
          <a:p>
            <a:pPr marL="176336" indent="-176336">
              <a:spcBef>
                <a:spcPct val="0"/>
              </a:spcBef>
              <a:buFont typeface="Arial" pitchFamily="34" charset="0"/>
              <a:buChar char="•"/>
            </a:pPr>
            <a:endParaRPr 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7DAB-F127-4455-B559-FE6E360F88B7}" type="slidenum">
              <a:rPr lang="en-US"/>
              <a:pPr fontAlgn="base">
                <a:spcBef>
                  <a:spcPct val="0"/>
                </a:spcBef>
                <a:spcAft>
                  <a:spcPct val="0"/>
                </a:spcAft>
              </a:pPr>
              <a:t>29</a:t>
            </a:fld>
            <a:endParaRPr lang="en-US"/>
          </a:p>
        </p:txBody>
      </p:sp>
      <p:sp>
        <p:nvSpPr>
          <p:cNvPr id="63493"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63494"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defTabSz="940460">
              <a:spcBef>
                <a:spcPct val="0"/>
              </a:spcBef>
              <a:buFont typeface="Arial" pitchFamily="34" charset="0"/>
              <a:buChar char="•"/>
              <a:defRPr/>
            </a:pPr>
            <a:r>
              <a:rPr lang="en-US" dirty="0" smtClean="0"/>
              <a:t>This</a:t>
            </a:r>
            <a:r>
              <a:rPr lang="en-US" baseline="0" dirty="0" smtClean="0"/>
              <a:t> presentation is designed to teach you some basic information about the field of palliative care. </a:t>
            </a:r>
            <a:r>
              <a:rPr lang="en-US" i="1" baseline="0" dirty="0" smtClean="0"/>
              <a:t>(advance) </a:t>
            </a:r>
            <a:r>
              <a:rPr lang="en-US" baseline="0" dirty="0" smtClean="0"/>
              <a:t>When you’re done, you’ll have a clear understanding of</a:t>
            </a:r>
            <a:r>
              <a:rPr lang="en-US" dirty="0" smtClean="0"/>
              <a:t>: </a:t>
            </a:r>
            <a:r>
              <a:rPr lang="en-US" i="1" dirty="0" smtClean="0"/>
              <a:t>(advance)</a:t>
            </a:r>
          </a:p>
          <a:p>
            <a:pPr marL="646567" lvl="1" indent="-176336">
              <a:spcBef>
                <a:spcPct val="0"/>
              </a:spcBef>
              <a:buFont typeface="Arial" pitchFamily="34" charset="0"/>
              <a:buChar char="•"/>
            </a:pPr>
            <a:r>
              <a:rPr lang="en-US" dirty="0" smtClean="0"/>
              <a:t>What palliative care is </a:t>
            </a:r>
            <a:r>
              <a:rPr lang="en-US" i="1" dirty="0" smtClean="0"/>
              <a:t>(advance)</a:t>
            </a:r>
          </a:p>
          <a:p>
            <a:pPr marL="646567" lvl="1" indent="-176336">
              <a:spcBef>
                <a:spcPct val="0"/>
              </a:spcBef>
              <a:buFont typeface="Arial" pitchFamily="34" charset="0"/>
              <a:buChar char="•"/>
            </a:pPr>
            <a:r>
              <a:rPr lang="en-US" dirty="0" smtClean="0"/>
              <a:t>How palliative care is provided </a:t>
            </a:r>
            <a:r>
              <a:rPr lang="en-US" i="1" dirty="0" smtClean="0"/>
              <a:t>(advance)</a:t>
            </a:r>
          </a:p>
          <a:p>
            <a:pPr marL="646567" lvl="1" indent="-176336">
              <a:spcBef>
                <a:spcPct val="0"/>
              </a:spcBef>
              <a:buFont typeface="Arial" pitchFamily="34" charset="0"/>
              <a:buChar char="•"/>
            </a:pPr>
            <a:r>
              <a:rPr lang="en-US" dirty="0" smtClean="0"/>
              <a:t>How palliative care relates to other types of care (for example, </a:t>
            </a:r>
            <a:r>
              <a:rPr lang="en-US" i="1" dirty="0" smtClean="0"/>
              <a:t>(advance)</a:t>
            </a:r>
            <a:r>
              <a:rPr lang="en-US" dirty="0" smtClean="0"/>
              <a:t> hospice care, </a:t>
            </a:r>
            <a:r>
              <a:rPr lang="en-US" i="1" dirty="0" smtClean="0"/>
              <a:t>(advance) </a:t>
            </a:r>
            <a:r>
              <a:rPr lang="en-US" dirty="0" smtClean="0"/>
              <a:t>comfort care, and </a:t>
            </a:r>
            <a:r>
              <a:rPr lang="en-US" i="1" dirty="0" smtClean="0"/>
              <a:t>(advance) </a:t>
            </a:r>
            <a:r>
              <a:rPr lang="en-US" dirty="0" smtClean="0"/>
              <a:t>pain management); and </a:t>
            </a:r>
            <a:r>
              <a:rPr lang="en-US" i="1" dirty="0" smtClean="0"/>
              <a:t>(advance)</a:t>
            </a:r>
          </a:p>
          <a:p>
            <a:pPr marL="646567" lvl="1" indent="-176336">
              <a:spcBef>
                <a:spcPct val="0"/>
              </a:spcBef>
              <a:buFont typeface="Arial" pitchFamily="34" charset="0"/>
              <a:buChar char="•"/>
            </a:pPr>
            <a:r>
              <a:rPr lang="en-US" dirty="0" smtClean="0"/>
              <a:t>Why interpreters are critical</a:t>
            </a:r>
            <a:r>
              <a:rPr lang="en-US" baseline="0" dirty="0" smtClean="0"/>
              <a:t> </a:t>
            </a:r>
            <a:r>
              <a:rPr lang="en-US" dirty="0" smtClean="0"/>
              <a:t>to providing palliative care</a:t>
            </a:r>
            <a:br>
              <a:rPr lang="en-US" dirty="0" smtClean="0"/>
            </a:br>
            <a:endParaRPr lang="en-US" dirty="0" smtClean="0"/>
          </a:p>
          <a:p>
            <a:pPr marL="176336" indent="-176336">
              <a:spcBef>
                <a:spcPct val="0"/>
              </a:spcBef>
              <a:buFont typeface="Arial" pitchFamily="34" charset="0"/>
              <a:buChar char="•"/>
            </a:pPr>
            <a:r>
              <a:rPr lang="en-US" i="0" dirty="0" smtClean="0"/>
              <a:t>PAGE</a:t>
            </a:r>
            <a:r>
              <a:rPr lang="en-US" i="0" baseline="0" dirty="0" smtClean="0"/>
              <a:t> </a:t>
            </a:r>
            <a:r>
              <a:rPr lang="en-US" i="0" dirty="0" smtClean="0"/>
              <a:t>ADVANCE</a:t>
            </a:r>
          </a:p>
          <a:p>
            <a:pPr lvl="1">
              <a:spcBef>
                <a:spcPct val="0"/>
              </a:spcBef>
              <a:buFontTx/>
              <a:buNone/>
            </a:pPr>
            <a:endParaRPr lang="en-US" dirty="0" smtClean="0"/>
          </a:p>
          <a:p>
            <a:pPr>
              <a:spcBef>
                <a:spcPct val="0"/>
              </a:spcBef>
              <a:buFontTx/>
              <a:buChar char="•"/>
            </a:pPr>
            <a:endParaRPr lang="en-US" dirty="0" smtClean="0"/>
          </a:p>
        </p:txBody>
      </p:sp>
      <p:sp>
        <p:nvSpPr>
          <p:cNvPr id="38916"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38917"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
        <p:nvSpPr>
          <p:cNvPr id="38918"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471BE5A-2FB6-4EAA-A848-C36321D84776}"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176336" lvl="1" indent="-176336">
              <a:spcBef>
                <a:spcPct val="0"/>
              </a:spcBef>
              <a:buFont typeface="Arial" pitchFamily="34" charset="0"/>
              <a:buChar char="•"/>
            </a:pPr>
            <a:r>
              <a:rPr lang="en-US" dirty="0" smtClean="0"/>
              <a:t>There are some common reasons why these conversations can be stressful for the interpreter.</a:t>
            </a:r>
            <a:r>
              <a:rPr lang="en-US" baseline="0" dirty="0" smtClean="0"/>
              <a:t> </a:t>
            </a:r>
            <a:r>
              <a:rPr lang="en-US" i="1" baseline="0" dirty="0" smtClean="0"/>
              <a:t>(advance) </a:t>
            </a:r>
            <a:br>
              <a:rPr lang="en-US" i="1" baseline="0" dirty="0" smtClean="0"/>
            </a:br>
            <a:endParaRPr lang="en-US" i="1" dirty="0" smtClean="0"/>
          </a:p>
          <a:p>
            <a:pPr marL="646567" lvl="2" indent="-176336" defTabSz="940460">
              <a:spcBef>
                <a:spcPct val="0"/>
              </a:spcBef>
              <a:buFont typeface="Arial" pitchFamily="34" charset="0"/>
              <a:buChar char="•"/>
              <a:defRPr/>
            </a:pPr>
            <a:r>
              <a:rPr lang="en-US" dirty="0" smtClean="0"/>
              <a:t>Interpreters may be surprised to hear that physicians often have very limited training in communication and end-of-life care, and may themselves have difficulty with sharing bad news or shifting the conversation from curing a disease to reducing its symptoms.  This puts the physicians on edge, even before the conversation has started</a:t>
            </a:r>
            <a:r>
              <a:rPr lang="en-US" i="1" dirty="0" smtClean="0"/>
              <a:t>.  (advance)</a:t>
            </a:r>
            <a:r>
              <a:rPr lang="en-US" i="1" baseline="0" dirty="0" smtClean="0"/>
              <a:t> </a:t>
            </a:r>
            <a:r>
              <a:rPr lang="en-US" dirty="0" smtClean="0"/>
              <a:t>And of course, the patient and family may be emotional, because the conversation may mean that the patient is very sick, or even approaching death.  In</a:t>
            </a:r>
            <a:r>
              <a:rPr lang="en-US" baseline="0" dirty="0" smtClean="0"/>
              <a:t> these conversations</a:t>
            </a:r>
            <a:r>
              <a:rPr lang="en-US" dirty="0" smtClean="0"/>
              <a:t>, </a:t>
            </a:r>
            <a:r>
              <a:rPr lang="en-US" i="1" dirty="0" smtClean="0"/>
              <a:t>(advance)</a:t>
            </a:r>
            <a:r>
              <a:rPr lang="en-US" i="1" baseline="0" dirty="0" smtClean="0"/>
              <a:t> </a:t>
            </a:r>
            <a:r>
              <a:rPr lang="en-US" dirty="0" smtClean="0"/>
              <a:t>the interpreter is in the middle, and sometimes may feel like he or she absorbs the stress from one or both sides.</a:t>
            </a:r>
            <a:br>
              <a:rPr lang="en-US" dirty="0" smtClean="0"/>
            </a:br>
            <a:endParaRPr lang="en-US" dirty="0" smtClean="0"/>
          </a:p>
          <a:p>
            <a:pPr marL="646567" lvl="2" indent="-176336" defTabSz="940460">
              <a:spcBef>
                <a:spcPct val="0"/>
              </a:spcBef>
              <a:buFont typeface="Arial" pitchFamily="34" charset="0"/>
              <a:buChar char="•"/>
              <a:defRPr/>
            </a:pPr>
            <a:r>
              <a:rPr lang="en-US" u="none" baseline="0" dirty="0" smtClean="0"/>
              <a:t>In addition, the </a:t>
            </a:r>
            <a:r>
              <a:rPr lang="en-US" u="sng" dirty="0" smtClean="0"/>
              <a:t>content of these conversations</a:t>
            </a:r>
            <a:r>
              <a:rPr lang="en-US" u="none" dirty="0" smtClean="0"/>
              <a:t> is</a:t>
            </a:r>
            <a:r>
              <a:rPr lang="en-US" u="none" baseline="0" dirty="0" smtClean="0"/>
              <a:t> often difficult</a:t>
            </a:r>
            <a:r>
              <a:rPr lang="en-US" u="none" dirty="0" smtClean="0"/>
              <a:t>.</a:t>
            </a:r>
            <a:r>
              <a:rPr lang="en-US" dirty="0" smtClean="0"/>
              <a:t>  Illness</a:t>
            </a:r>
            <a:r>
              <a:rPr lang="en-US" baseline="0" dirty="0" smtClean="0"/>
              <a:t> and death</a:t>
            </a:r>
            <a:r>
              <a:rPr lang="en-US" dirty="0" smtClean="0"/>
              <a:t> are often difficult or even “taboo” subjects, particularly in some non-American cultures.  The interpreter may even come from one of these cultures and may feel uncomfortable having to speak directly about these subjects.</a:t>
            </a:r>
            <a:br>
              <a:rPr lang="en-US" dirty="0" smtClean="0"/>
            </a:br>
            <a:endParaRPr lang="en-US" dirty="0" smtClean="0"/>
          </a:p>
          <a:p>
            <a:pPr marL="646567" lvl="2" indent="-176336">
              <a:spcBef>
                <a:spcPct val="0"/>
              </a:spcBef>
              <a:buFont typeface="Arial" pitchFamily="34" charset="0"/>
              <a:buChar char="•"/>
            </a:pPr>
            <a:r>
              <a:rPr lang="en-US" u="none" baseline="0" dirty="0" smtClean="0"/>
              <a:t>And finally, these conversations can be stressful because of the interpreter’s own p</a:t>
            </a:r>
            <a:r>
              <a:rPr lang="en-US" u="sng" dirty="0" smtClean="0"/>
              <a:t>ersonal experience</a:t>
            </a:r>
            <a:r>
              <a:rPr lang="en-US" u="none" dirty="0" smtClean="0"/>
              <a:t>.</a:t>
            </a:r>
            <a:r>
              <a:rPr lang="en-US" u="none" baseline="0" dirty="0" smtClean="0"/>
              <a:t>  </a:t>
            </a:r>
            <a:r>
              <a:rPr lang="en-US" dirty="0" smtClean="0"/>
              <a:t>Interpreters are people, too!  They have family members and close friends who get sick and die.  Sometimes they even know the patient or family from their own community.  When these personal issues come up, as they frequently do, it is important for the interpreter to know</a:t>
            </a:r>
            <a:r>
              <a:rPr lang="en-US" baseline="0" dirty="0" smtClean="0"/>
              <a:t> how best to handle the situation</a:t>
            </a:r>
            <a:r>
              <a:rPr lang="en-US" dirty="0" smtClean="0"/>
              <a:t>.</a:t>
            </a:r>
            <a:br>
              <a:rPr lang="en-US" dirty="0" smtClean="0"/>
            </a:br>
            <a:endParaRPr lang="en-US" dirty="0" smtClean="0"/>
          </a:p>
          <a:p>
            <a:pPr marL="176336" lvl="1" indent="-176336">
              <a:spcBef>
                <a:spcPct val="0"/>
              </a:spcBef>
              <a:buFont typeface="Arial" pitchFamily="34" charset="0"/>
              <a:buChar char="•"/>
            </a:pPr>
            <a:r>
              <a:rPr lang="en-US" dirty="0" smtClean="0"/>
              <a:t>Because of the stress that can be involved in these conversations, we have included</a:t>
            </a:r>
            <a:r>
              <a:rPr lang="en-US" baseline="0" dirty="0" smtClean="0"/>
              <a:t> a module in this course that deals with </a:t>
            </a:r>
            <a:r>
              <a:rPr lang="en-US" dirty="0" smtClean="0"/>
              <a:t>managing stress and dealing with one’s emotions.  </a:t>
            </a:r>
            <a:br>
              <a:rPr lang="en-US" dirty="0" smtClean="0"/>
            </a:br>
            <a:endParaRPr lang="en-US" dirty="0" smtClean="0"/>
          </a:p>
          <a:p>
            <a:pPr marL="176336" lvl="1" indent="-176336">
              <a:spcBef>
                <a:spcPct val="0"/>
              </a:spcBef>
              <a:buFont typeface="Arial" pitchFamily="34" charset="0"/>
              <a:buChar char="•"/>
            </a:pPr>
            <a:r>
              <a:rPr lang="en-US" dirty="0" smtClean="0"/>
              <a:t> PAGE ADVANCE</a:t>
            </a:r>
            <a:endParaRPr lang="en-US" u="sng" dirty="0" smtClean="0"/>
          </a:p>
          <a:p>
            <a:pPr marL="470230" lvl="2">
              <a:spcBef>
                <a:spcPct val="0"/>
              </a:spcBef>
            </a:pPr>
            <a:endParaRPr 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50F0912-0DB8-4AAD-A030-5F439C51CFE8}" type="slidenum">
              <a:rPr lang="en-US"/>
              <a:pPr fontAlgn="base">
                <a:spcBef>
                  <a:spcPct val="0"/>
                </a:spcBef>
                <a:spcAft>
                  <a:spcPct val="0"/>
                </a:spcAft>
              </a:pPr>
              <a:t>30</a:t>
            </a:fld>
            <a:endParaRPr lang="en-US"/>
          </a:p>
        </p:txBody>
      </p:sp>
      <p:sp>
        <p:nvSpPr>
          <p:cNvPr id="64517"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64518"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So, here’s a quick review of what</a:t>
            </a:r>
            <a:r>
              <a:rPr lang="en-US" baseline="0" dirty="0" smtClean="0"/>
              <a:t> we’ve talked about in this introduction to hospice and palliative care</a:t>
            </a:r>
            <a:r>
              <a:rPr lang="en-US" dirty="0" smtClean="0"/>
              <a:t>. </a:t>
            </a:r>
          </a:p>
          <a:p>
            <a:pPr>
              <a:spcBef>
                <a:spcPct val="0"/>
              </a:spcBef>
            </a:pPr>
            <a:endParaRPr lang="en-US" dirty="0" smtClean="0"/>
          </a:p>
          <a:p>
            <a:pPr marL="176336" indent="-176336">
              <a:spcBef>
                <a:spcPct val="0"/>
              </a:spcBef>
              <a:buFont typeface="Arial" pitchFamily="34" charset="0"/>
              <a:buChar char="•"/>
            </a:pPr>
            <a:r>
              <a:rPr lang="en-US" dirty="0" smtClean="0"/>
              <a:t>Palliative care is an approach to treatment that focuses on helping patients with serious or advanced illnesses </a:t>
            </a:r>
            <a:r>
              <a:rPr lang="en-US" i="1" dirty="0" smtClean="0"/>
              <a:t>(advance) </a:t>
            </a:r>
            <a:r>
              <a:rPr lang="en-US" dirty="0" smtClean="0"/>
              <a:t>to maximize their quality of life.  </a:t>
            </a:r>
            <a:r>
              <a:rPr lang="en-US" i="1" dirty="0" smtClean="0"/>
              <a:t>(advance) </a:t>
            </a:r>
          </a:p>
          <a:p>
            <a:pPr marL="646567" lvl="1" indent="-176336">
              <a:spcBef>
                <a:spcPct val="0"/>
              </a:spcBef>
              <a:buFont typeface="Arial" pitchFamily="34" charset="0"/>
              <a:buChar char="•"/>
            </a:pPr>
            <a:r>
              <a:rPr lang="en-US" dirty="0" smtClean="0"/>
              <a:t>It emphasizes management of pain and symptoms, </a:t>
            </a:r>
            <a:r>
              <a:rPr lang="en-US" i="1" dirty="0" smtClean="0"/>
              <a:t>(advance)</a:t>
            </a:r>
          </a:p>
          <a:p>
            <a:pPr marL="646567" lvl="1" indent="-176336">
              <a:spcBef>
                <a:spcPct val="0"/>
              </a:spcBef>
              <a:buFont typeface="Arial" pitchFamily="34" charset="0"/>
              <a:buChar char="•"/>
            </a:pPr>
            <a:r>
              <a:rPr lang="en-US" dirty="0" smtClean="0"/>
              <a:t>communication among the treating physicians, </a:t>
            </a:r>
            <a:r>
              <a:rPr lang="en-US" i="1" dirty="0" smtClean="0"/>
              <a:t>(advance)</a:t>
            </a:r>
          </a:p>
          <a:p>
            <a:pPr marL="646567" lvl="1" indent="-176336">
              <a:spcBef>
                <a:spcPct val="0"/>
              </a:spcBef>
              <a:buFont typeface="Arial" pitchFamily="34" charset="0"/>
              <a:buChar char="•"/>
            </a:pPr>
            <a:r>
              <a:rPr lang="en-US" dirty="0" smtClean="0"/>
              <a:t>coordination of medical and supportive services, </a:t>
            </a:r>
            <a:r>
              <a:rPr lang="en-US" i="1" dirty="0" smtClean="0"/>
              <a:t>(advance)</a:t>
            </a:r>
          </a:p>
          <a:p>
            <a:pPr marL="646567" lvl="1" indent="-176336">
              <a:spcBef>
                <a:spcPct val="0"/>
              </a:spcBef>
              <a:buFont typeface="Arial" pitchFamily="34" charset="0"/>
              <a:buChar char="•"/>
            </a:pPr>
            <a:r>
              <a:rPr lang="en-US" dirty="0" smtClean="0"/>
              <a:t>assistance with patient decision-making about care, and </a:t>
            </a:r>
            <a:r>
              <a:rPr lang="en-US" i="1" dirty="0" smtClean="0"/>
              <a:t>(advance)</a:t>
            </a:r>
          </a:p>
          <a:p>
            <a:pPr marL="646567" lvl="1" indent="-176336">
              <a:spcBef>
                <a:spcPct val="0"/>
              </a:spcBef>
              <a:buFont typeface="Arial" pitchFamily="34" charset="0"/>
              <a:buChar char="•"/>
            </a:pPr>
            <a:r>
              <a:rPr lang="en-US" dirty="0" smtClean="0"/>
              <a:t>support for caregivers. </a:t>
            </a:r>
            <a:r>
              <a:rPr lang="en-US" i="1" dirty="0" smtClean="0"/>
              <a:t>(advance)</a:t>
            </a:r>
            <a:br>
              <a:rPr lang="en-US" i="1" dirty="0" smtClean="0"/>
            </a:br>
            <a:endParaRPr lang="en-US" i="1" dirty="0" smtClean="0"/>
          </a:p>
          <a:p>
            <a:pPr marL="176336" indent="-176336">
              <a:spcBef>
                <a:spcPct val="0"/>
              </a:spcBef>
              <a:buFont typeface="Arial" pitchFamily="34" charset="0"/>
              <a:buChar char="•"/>
            </a:pPr>
            <a:r>
              <a:rPr lang="en-US" dirty="0" smtClean="0"/>
              <a:t>It is delivered by a team, and, for patients and families with limited English proficiency, interpreters are a key part of the team. </a:t>
            </a:r>
            <a:br>
              <a:rPr lang="en-US" dirty="0" smtClean="0"/>
            </a:br>
            <a:endParaRPr lang="en-US" dirty="0" smtClean="0"/>
          </a:p>
          <a:p>
            <a:pPr marL="176336" indent="-176336">
              <a:spcBef>
                <a:spcPct val="0"/>
              </a:spcBef>
              <a:buFont typeface="Arial" pitchFamily="34" charset="0"/>
              <a:buChar char="•"/>
            </a:pPr>
            <a:r>
              <a:rPr lang="en-US" dirty="0" smtClean="0"/>
              <a:t>PAGE ADVANCE</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366B0CE-0181-45D7-A40E-A2411898643D}" type="slidenum">
              <a:rPr lang="en-US"/>
              <a:pPr fontAlgn="base">
                <a:spcBef>
                  <a:spcPct val="0"/>
                </a:spcBef>
                <a:spcAft>
                  <a:spcPct val="0"/>
                </a:spcAft>
              </a:pPr>
              <a:t>31</a:t>
            </a:fld>
            <a:endParaRPr lang="en-US"/>
          </a:p>
        </p:txBody>
      </p:sp>
      <p:sp>
        <p:nvSpPr>
          <p:cNvPr id="65541"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65542"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I’ll finish with a quote by Cecily Saunders, who is widely accepted as the person who launched the modern hospice movement.  She founded St. Christopher’s Hospice in London in 1967, and pioneered the idea of holistic, interdisciplinary care for people with serious illness.</a:t>
            </a:r>
            <a:br>
              <a:rPr lang="en-US" dirty="0" smtClean="0"/>
            </a:br>
            <a:endParaRPr lang="en-US" dirty="0" smtClean="0"/>
          </a:p>
          <a:p>
            <a:pPr marL="176336" indent="-176336">
              <a:spcBef>
                <a:spcPct val="0"/>
              </a:spcBef>
              <a:buFont typeface="Arial" pitchFamily="34" charset="0"/>
              <a:buChar char="•"/>
            </a:pPr>
            <a:r>
              <a:rPr lang="en-US" baseline="0" dirty="0" smtClean="0"/>
              <a:t>She said, “You matter to the last moment of your life, and we will do all we can, not only to help you die peacefully, but to live until you die.”</a:t>
            </a:r>
          </a:p>
          <a:p>
            <a:pPr marL="176336" indent="-176336">
              <a:spcBef>
                <a:spcPct val="0"/>
              </a:spcBef>
              <a:buFont typeface="Arial" pitchFamily="34" charset="0"/>
              <a:buChar char="•"/>
            </a:pPr>
            <a:endParaRPr lang="en-US" baseline="0" dirty="0" smtClean="0"/>
          </a:p>
          <a:p>
            <a:pPr marL="176336" indent="-176336">
              <a:spcBef>
                <a:spcPct val="0"/>
              </a:spcBef>
              <a:buFont typeface="Arial" pitchFamily="34" charset="0"/>
              <a:buChar char="•"/>
            </a:pPr>
            <a:r>
              <a:rPr lang="en-US" baseline="0" smtClean="0"/>
              <a:t>PAGE ADVANC E</a:t>
            </a:r>
            <a:endParaRPr lang="en-US" dirty="0" smtClean="0"/>
          </a:p>
        </p:txBody>
      </p:sp>
      <p:sp>
        <p:nvSpPr>
          <p:cNvPr id="66564"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66565"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
        <p:nvSpPr>
          <p:cNvPr id="66566"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E73A471-83FA-45E1-B0EB-BD94AAD855C8}"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so pleased that you have chosen to take the time</a:t>
            </a:r>
            <a:r>
              <a:rPr lang="en-US" baseline="0" dirty="0" smtClean="0"/>
              <a:t> to strengthen your skills in palliative care interpreting. It is our sincere hope that this information will help you do your job better, and with greater confidence. After all, without you, doctors like myself would be unable to give the care we were trained to give, and patients and their families would be unable to get the care they seek and deserve. For the large number of Americans with limited English proficiency, you are the key to communication, which also means that you are the key to providing effective palliative care. </a:t>
            </a:r>
          </a:p>
          <a:p>
            <a:endParaRPr lang="en-US" baseline="0" dirty="0" smtClean="0"/>
          </a:p>
        </p:txBody>
      </p:sp>
      <p:sp>
        <p:nvSpPr>
          <p:cNvPr id="4" name="Slide Number Placeholder 3"/>
          <p:cNvSpPr>
            <a:spLocks noGrp="1"/>
          </p:cNvSpPr>
          <p:nvPr>
            <p:ph type="sldNum" sz="quarter" idx="10"/>
          </p:nvPr>
        </p:nvSpPr>
        <p:spPr/>
        <p:txBody>
          <a:bodyPr/>
          <a:lstStyle/>
          <a:p>
            <a:fld id="{DFDE6799-67BB-485D-834F-C118E91A570A}"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36" indent="-176336">
              <a:spcBef>
                <a:spcPct val="0"/>
              </a:spcBef>
              <a:buFont typeface="Arial" pitchFamily="34" charset="0"/>
              <a:buChar char="•"/>
            </a:pPr>
            <a:r>
              <a:rPr lang="en-US" dirty="0" smtClean="0"/>
              <a:t>As we explore</a:t>
            </a:r>
            <a:r>
              <a:rPr lang="en-US" baseline="0" dirty="0" smtClean="0"/>
              <a:t> these issues, t</a:t>
            </a:r>
            <a:r>
              <a:rPr lang="en-US" dirty="0" smtClean="0"/>
              <a:t>he first question to address</a:t>
            </a:r>
            <a:r>
              <a:rPr lang="en-US" baseline="0" dirty="0" smtClean="0"/>
              <a:t> is: Why do we need palliative care? </a:t>
            </a:r>
            <a:r>
              <a:rPr lang="en-US" i="1" baseline="0" dirty="0" smtClean="0"/>
              <a:t>(advance)</a:t>
            </a:r>
            <a:br>
              <a:rPr lang="en-US" i="1" baseline="0" dirty="0" smtClean="0"/>
            </a:br>
            <a:endParaRPr lang="en-US" i="1" dirty="0" smtClean="0"/>
          </a:p>
          <a:p>
            <a:pPr marL="176336" indent="-176336">
              <a:spcBef>
                <a:spcPct val="0"/>
              </a:spcBef>
              <a:buFont typeface="Arial" pitchFamily="34" charset="0"/>
              <a:buChar char="•"/>
            </a:pPr>
            <a:r>
              <a:rPr lang="en-US" dirty="0" smtClean="0"/>
              <a:t>Advances in medicine have transformed our society. 100 years ago, we didn’t have antibiotics or vaccines, and many work environments were unsafe. People often died suddenly, of infections or accidents. As a result, in 1911, </a:t>
            </a:r>
            <a:r>
              <a:rPr lang="en-US" i="1" dirty="0" smtClean="0"/>
              <a:t>(advance) </a:t>
            </a:r>
            <a:r>
              <a:rPr lang="en-US" dirty="0" smtClean="0"/>
              <a:t>average Americans only lived into their early fifties.  </a:t>
            </a:r>
            <a:br>
              <a:rPr lang="en-US" dirty="0" smtClean="0"/>
            </a:br>
            <a:endParaRPr lang="en-US" dirty="0" smtClean="0"/>
          </a:p>
          <a:p>
            <a:pPr marL="176336" indent="-176336">
              <a:spcBef>
                <a:spcPct val="0"/>
              </a:spcBef>
              <a:buFont typeface="Arial" pitchFamily="34" charset="0"/>
              <a:buChar char="•"/>
            </a:pPr>
            <a:r>
              <a:rPr lang="en-US" dirty="0" smtClean="0"/>
              <a:t>PAGE</a:t>
            </a:r>
            <a:r>
              <a:rPr lang="en-US" baseline="0" dirty="0" smtClean="0"/>
              <a:t> ADVANCE</a:t>
            </a:r>
            <a:endParaRPr lang="en-US" dirty="0" smtClean="0"/>
          </a:p>
          <a:p>
            <a:endParaRPr lang="en-US"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4</a:t>
            </a:fld>
            <a:endParaRPr lang="en-US"/>
          </a:p>
        </p:txBody>
      </p:sp>
    </p:spTree>
    <p:extLst>
      <p:ext uri="{BB962C8B-B14F-4D97-AF65-F5344CB8AC3E}">
        <p14:creationId xmlns:p14="http://schemas.microsoft.com/office/powerpoint/2010/main" xmlns="" val="234207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With incredible advances in medications, medical knowledge, and technology, people are now living much longer.  </a:t>
            </a:r>
            <a:r>
              <a:rPr lang="en-US" i="1" dirty="0" smtClean="0"/>
              <a:t>(advance) </a:t>
            </a:r>
            <a:r>
              <a:rPr lang="en-US" dirty="0" smtClean="0"/>
              <a:t>In 2006,  average Americans lived into their late seventies</a:t>
            </a:r>
            <a:r>
              <a:rPr lang="en-US" i="1" dirty="0" smtClean="0"/>
              <a:t>.</a:t>
            </a:r>
            <a:r>
              <a:rPr lang="en-US" i="1" baseline="0" dirty="0" smtClean="0"/>
              <a:t> (advance) </a:t>
            </a:r>
            <a:r>
              <a:rPr lang="en-US" dirty="0" smtClean="0"/>
              <a:t>The major causes of death in the United States now are chronic illnesses, like heart disease and cancer. </a:t>
            </a:r>
            <a:r>
              <a:rPr lang="en-US" i="1" dirty="0" smtClean="0"/>
              <a:t>(advance) </a:t>
            </a:r>
            <a:r>
              <a:rPr lang="en-US" dirty="0" smtClean="0"/>
              <a:t>As</a:t>
            </a:r>
            <a:r>
              <a:rPr lang="en-US" baseline="0" dirty="0" smtClean="0"/>
              <a:t> a result</a:t>
            </a:r>
            <a:r>
              <a:rPr lang="en-US" dirty="0" smtClean="0"/>
              <a:t>, more people are living longer, </a:t>
            </a:r>
            <a:r>
              <a:rPr lang="en-US" i="1" dirty="0" smtClean="0"/>
              <a:t>(advance) </a:t>
            </a:r>
            <a:r>
              <a:rPr lang="en-US" dirty="0" smtClean="0"/>
              <a:t>but they often spend many years living with serious and chronic illnesses.</a:t>
            </a:r>
            <a:r>
              <a:rPr lang="en-US" i="1" dirty="0" smtClean="0"/>
              <a:t> </a:t>
            </a:r>
            <a:r>
              <a:rPr lang="en-US" dirty="0" smtClean="0"/>
              <a:t>Many of these patients live with the ongoing physical, functional, mental, and emotional effects of their health conditions. </a:t>
            </a:r>
            <a:br>
              <a:rPr lang="en-US" dirty="0" smtClean="0"/>
            </a:br>
            <a:endParaRPr lang="en-US" dirty="0" smtClean="0"/>
          </a:p>
          <a:p>
            <a:pPr marL="176336" indent="-176336" defTabSz="940460">
              <a:spcBef>
                <a:spcPct val="0"/>
              </a:spcBef>
              <a:buFont typeface="Arial" pitchFamily="34" charset="0"/>
              <a:buChar char="•"/>
              <a:defRPr/>
            </a:pPr>
            <a:r>
              <a:rPr lang="en-US" dirty="0" smtClean="0"/>
              <a:t>Although</a:t>
            </a:r>
            <a:r>
              <a:rPr lang="en-US" baseline="0" dirty="0" smtClean="0"/>
              <a:t> longer life expectancy is a wonderful thing</a:t>
            </a:r>
            <a:r>
              <a:rPr lang="en-US" dirty="0" smtClean="0"/>
              <a:t>, we now have many medical technologies and treatments that some people may not want, for personal or moral reasons. Over the past 35 years, there have been several cases in which families fought in the court systems to allow loved ones to die naturally, off of machines.  You may remember the case of Terry </a:t>
            </a:r>
            <a:r>
              <a:rPr lang="en-US" dirty="0" err="1" smtClean="0"/>
              <a:t>Schiavo</a:t>
            </a:r>
            <a:r>
              <a:rPr lang="en-US" dirty="0" smtClean="0"/>
              <a:t>, who died in 2005, after living in a persistent vegetative state for many years.</a:t>
            </a:r>
            <a:br>
              <a:rPr lang="en-US" dirty="0" smtClean="0"/>
            </a:br>
            <a:endParaRPr lang="en-US" dirty="0" smtClean="0"/>
          </a:p>
          <a:p>
            <a:pPr marL="176336" indent="-176336" defTabSz="940460">
              <a:spcBef>
                <a:spcPct val="0"/>
              </a:spcBef>
              <a:buFont typeface="Arial" pitchFamily="34" charset="0"/>
              <a:buChar char="•"/>
              <a:defRPr/>
            </a:pPr>
            <a:r>
              <a:rPr lang="en-US" dirty="0" smtClean="0"/>
              <a:t>To improve the care for people living with serious illnesses, and to ensure that people get the type of care that they actually want, a new field of medicine has emerged. It is called palliative care. </a:t>
            </a:r>
            <a:br>
              <a:rPr lang="en-US" dirty="0" smtClean="0"/>
            </a:br>
            <a:endParaRPr lang="en-US" dirty="0" smtClean="0"/>
          </a:p>
          <a:p>
            <a:pPr marL="176336" indent="-176336">
              <a:spcBef>
                <a:spcPct val="0"/>
              </a:spcBef>
              <a:buFont typeface="Arial" pitchFamily="34" charset="0"/>
              <a:buChar char="•"/>
            </a:pPr>
            <a:r>
              <a:rPr lang="en-US" dirty="0" smtClean="0"/>
              <a:t>PAGE</a:t>
            </a:r>
            <a:r>
              <a:rPr lang="en-US" baseline="0" dirty="0" smtClean="0"/>
              <a:t> </a:t>
            </a:r>
            <a:r>
              <a:rPr lang="en-US" dirty="0" smtClean="0"/>
              <a:t>ADVANCE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E1D5993-61CC-402D-81C2-FEAFFE36E338}" type="slidenum">
              <a:rPr lang="en-US"/>
              <a:pPr fontAlgn="base">
                <a:spcBef>
                  <a:spcPct val="0"/>
                </a:spcBef>
                <a:spcAft>
                  <a:spcPct val="0"/>
                </a:spcAft>
              </a:pPr>
              <a:t>5</a:t>
            </a:fld>
            <a:endParaRPr lang="en-US"/>
          </a:p>
        </p:txBody>
      </p:sp>
      <p:sp>
        <p:nvSpPr>
          <p:cNvPr id="39941"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39942"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36" indent="-176336" defTabSz="940460">
              <a:buFont typeface="Arial" pitchFamily="34" charset="0"/>
              <a:buChar char="•"/>
              <a:defRPr/>
            </a:pPr>
            <a:r>
              <a:rPr lang="en-US" dirty="0" smtClean="0"/>
              <a:t>But what is palliative care? Palliative care is a relatively new approach to care for people with serious illness.  It is also the name for a field of medicine that was first recognized as its own subspecialty in 2006.</a:t>
            </a:r>
            <a:br>
              <a:rPr lang="en-US" dirty="0" smtClean="0"/>
            </a:br>
            <a:endParaRPr lang="en-US" dirty="0" smtClean="0"/>
          </a:p>
          <a:p>
            <a:pPr marL="176336" indent="-176336" defTabSz="940460">
              <a:buFont typeface="Arial" pitchFamily="34" charset="0"/>
              <a:buChar char="•"/>
              <a:defRPr/>
            </a:pPr>
            <a:r>
              <a:rPr lang="en-US" dirty="0" smtClean="0"/>
              <a:t>PAGE</a:t>
            </a:r>
            <a:r>
              <a:rPr lang="en-US" baseline="0" dirty="0" smtClean="0"/>
              <a:t> ADVANCE</a:t>
            </a:r>
            <a:endParaRPr lang="en-US" dirty="0" smtClean="0"/>
          </a:p>
          <a:p>
            <a:pPr marL="176336" indent="-17633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6</a:t>
            </a:fld>
            <a:endParaRPr lang="en-US"/>
          </a:p>
        </p:txBody>
      </p:sp>
    </p:spTree>
    <p:extLst>
      <p:ext uri="{BB962C8B-B14F-4D97-AF65-F5344CB8AC3E}">
        <p14:creationId xmlns:p14="http://schemas.microsoft.com/office/powerpoint/2010/main" xmlns="" val="2636140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The name “palliative care” comes from the term “palliate,” which means, to make less severe or intense. </a:t>
            </a:r>
            <a:br>
              <a:rPr lang="en-US" dirty="0" smtClean="0"/>
            </a:br>
            <a:endParaRPr lang="en-US" dirty="0" smtClean="0"/>
          </a:p>
          <a:p>
            <a:pPr marL="176336" indent="-176336" defTabSz="940460">
              <a:spcBef>
                <a:spcPct val="0"/>
              </a:spcBef>
              <a:buFont typeface="Arial" pitchFamily="34" charset="0"/>
              <a:buChar char="•"/>
              <a:defRPr/>
            </a:pPr>
            <a:r>
              <a:rPr lang="en-US" dirty="0" smtClean="0"/>
              <a:t>One way to remember what this specialty does is by learning where the word came from originally. </a:t>
            </a:r>
            <a:r>
              <a:rPr lang="en-US" i="1" dirty="0" smtClean="0"/>
              <a:t>(advance) </a:t>
            </a:r>
            <a:r>
              <a:rPr lang="en-US" dirty="0" smtClean="0"/>
              <a:t> It came from the Latin term for an outer garment or cloak. This conveys the idea of covering over something underneath, as well as shielding the person from the elements.  In putting on a cloak, we don’t remove or change what’s underneath, and we’re preparing for the external things that affect us. </a:t>
            </a:r>
            <a:r>
              <a:rPr lang="en-US" i="1" dirty="0" smtClean="0"/>
              <a:t>(advance)</a:t>
            </a:r>
            <a:br>
              <a:rPr lang="en-US" i="1" dirty="0" smtClean="0"/>
            </a:br>
            <a:endParaRPr lang="en-US" i="1" dirty="0" smtClean="0"/>
          </a:p>
          <a:p>
            <a:pPr marL="176336" indent="-176336" defTabSz="940460">
              <a:spcBef>
                <a:spcPct val="0"/>
              </a:spcBef>
              <a:buFont typeface="Arial" pitchFamily="34" charset="0"/>
              <a:buChar char="•"/>
              <a:defRPr/>
            </a:pPr>
            <a:r>
              <a:rPr lang="en-US" dirty="0" smtClean="0"/>
              <a:t>In medicine, “palliate” means to lessen the severity of the</a:t>
            </a:r>
            <a:r>
              <a:rPr lang="en-US" baseline="0" dirty="0" smtClean="0"/>
              <a:t> symptoms of an illness </a:t>
            </a:r>
            <a:r>
              <a:rPr lang="en-US" dirty="0" smtClean="0"/>
              <a:t>without curing or removing the underlying cause. There are some diseases, like emphysema,</a:t>
            </a:r>
            <a:r>
              <a:rPr lang="en-US" baseline="0" dirty="0" smtClean="0"/>
              <a:t> or </a:t>
            </a:r>
            <a:r>
              <a:rPr lang="en-US" dirty="0" smtClean="0"/>
              <a:t>ALS (also known as Lou </a:t>
            </a:r>
            <a:r>
              <a:rPr lang="en-US" dirty="0" err="1" smtClean="0"/>
              <a:t>Gherig’s</a:t>
            </a:r>
            <a:r>
              <a:rPr lang="en-US" dirty="0" smtClean="0"/>
              <a:t> Disease) for which we have no cure.  So, in a sense, all of the treatments for these diseases are palliative.  For other diseases like cancer, some treatments can be curative, but others are palliative.  So, for example, palliative chemotherapy usually aims to shrink or slow the growth of a cancer, but not to cure the cancer. Palliative radiation therapy usually helps lessen symptoms like shortness of breath, confusion or pain, but will not make the tumor go away. </a:t>
            </a:r>
            <a:br>
              <a:rPr lang="en-US" dirty="0" smtClean="0"/>
            </a:br>
            <a:endParaRPr lang="en-US" dirty="0" smtClean="0"/>
          </a:p>
          <a:p>
            <a:pPr marL="176336" indent="-176336">
              <a:spcBef>
                <a:spcPct val="0"/>
              </a:spcBef>
              <a:buFont typeface="Arial" pitchFamily="34" charset="0"/>
              <a:buChar char="•"/>
            </a:pPr>
            <a:r>
              <a:rPr lang="en-US" dirty="0" smtClean="0"/>
              <a:t>PAGE ADVANCE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6EA6CC0-20F2-46DC-A1FA-7344CDD678B1}" type="slidenum">
              <a:rPr lang="en-US"/>
              <a:pPr fontAlgn="base">
                <a:spcBef>
                  <a:spcPct val="0"/>
                </a:spcBef>
                <a:spcAft>
                  <a:spcPct val="0"/>
                </a:spcAft>
              </a:pPr>
              <a:t>7</a:t>
            </a:fld>
            <a:endParaRPr lang="en-US"/>
          </a:p>
        </p:txBody>
      </p:sp>
      <p:sp>
        <p:nvSpPr>
          <p:cNvPr id="40965"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40966"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So this is this first important point. Palliative care </a:t>
            </a:r>
            <a:r>
              <a:rPr lang="en-US" i="1" dirty="0" smtClean="0"/>
              <a:t>(advance) </a:t>
            </a:r>
            <a:r>
              <a:rPr lang="en-US" dirty="0" smtClean="0"/>
              <a:t>treats, </a:t>
            </a:r>
            <a:r>
              <a:rPr lang="en-US" i="1" dirty="0" smtClean="0"/>
              <a:t>(advance) </a:t>
            </a:r>
            <a:r>
              <a:rPr lang="en-US" dirty="0" smtClean="0"/>
              <a:t>prevents or </a:t>
            </a:r>
            <a:r>
              <a:rPr lang="en-US" i="1" dirty="0" smtClean="0"/>
              <a:t>(advance) </a:t>
            </a:r>
            <a:r>
              <a:rPr lang="en-US" dirty="0" smtClean="0"/>
              <a:t>relieves </a:t>
            </a:r>
            <a:r>
              <a:rPr lang="en-US" i="1" dirty="0" smtClean="0"/>
              <a:t>(advance) </a:t>
            </a:r>
            <a:r>
              <a:rPr lang="en-US" dirty="0" smtClean="0"/>
              <a:t>the symptoms of a serious or life-threatening illness, but it </a:t>
            </a:r>
            <a:r>
              <a:rPr lang="en-US" i="1" dirty="0" smtClean="0"/>
              <a:t>(advance) </a:t>
            </a:r>
            <a:r>
              <a:rPr lang="en-US" dirty="0" smtClean="0"/>
              <a:t>does not cure it. </a:t>
            </a:r>
            <a:br>
              <a:rPr lang="en-US" dirty="0" smtClean="0"/>
            </a:br>
            <a:endParaRPr lang="en-US" dirty="0" smtClean="0"/>
          </a:p>
          <a:p>
            <a:pPr marL="176336" indent="-176336">
              <a:spcBef>
                <a:spcPct val="0"/>
              </a:spcBef>
              <a:buFont typeface="Arial" pitchFamily="34" charset="0"/>
              <a:buChar char="•"/>
            </a:pPr>
            <a:r>
              <a:rPr lang="en-US" dirty="0" smtClean="0"/>
              <a:t>It’s important to address symptoms, because we know that we don’t do a very good job at this, as a medical system. </a:t>
            </a:r>
          </a:p>
          <a:p>
            <a:pPr marL="646567" lvl="1" indent="-176336">
              <a:spcBef>
                <a:spcPct val="0"/>
              </a:spcBef>
              <a:buFont typeface="Arial" pitchFamily="34" charset="0"/>
              <a:buChar char="•"/>
            </a:pPr>
            <a:r>
              <a:rPr lang="en-US" dirty="0" smtClean="0"/>
              <a:t>A major study in the 1990s found that among patients who died in the hospital, family members reported that their loved one experienced moderate to severe pain more than </a:t>
            </a:r>
            <a:r>
              <a:rPr lang="en-US" i="1" dirty="0" smtClean="0"/>
              <a:t>half the time </a:t>
            </a:r>
            <a:r>
              <a:rPr lang="en-US" dirty="0" smtClean="0"/>
              <a:t>in the last week of life.</a:t>
            </a:r>
          </a:p>
          <a:p>
            <a:pPr marL="646567" lvl="1" indent="-176336">
              <a:spcBef>
                <a:spcPct val="0"/>
              </a:spcBef>
              <a:buFont typeface="Arial" pitchFamily="34" charset="0"/>
              <a:buChar char="•"/>
            </a:pPr>
            <a:r>
              <a:rPr lang="en-US" dirty="0" smtClean="0"/>
              <a:t>We also know that patients with chronic illnesses like heart failure frequently report distressing symptoms.  Some studies report that 78% of patients with heart failure struggle with pain, 60% have shortness of breath, and 69% have depression.</a:t>
            </a:r>
            <a:br>
              <a:rPr lang="en-US" dirty="0" smtClean="0"/>
            </a:br>
            <a:endParaRPr lang="en-US" dirty="0" smtClean="0"/>
          </a:p>
          <a:p>
            <a:pPr marL="176336" indent="-176336">
              <a:spcBef>
                <a:spcPct val="0"/>
              </a:spcBef>
              <a:buFont typeface="Arial" pitchFamily="34" charset="0"/>
              <a:buChar char="•"/>
            </a:pPr>
            <a:r>
              <a:rPr lang="en-US" dirty="0" smtClean="0"/>
              <a:t>Most of the time, healthcare providers focus on treating the underlying illness, rather than the symptoms.  But</a:t>
            </a:r>
            <a:r>
              <a:rPr lang="en-US" baseline="0" dirty="0" smtClean="0"/>
              <a:t> p</a:t>
            </a:r>
            <a:r>
              <a:rPr lang="en-US" dirty="0" smtClean="0"/>
              <a:t>alliative care is different: it focuses on managing symptoms, to try to improve the quality of life of patients, and their families.</a:t>
            </a:r>
            <a:br>
              <a:rPr lang="en-US" dirty="0" smtClean="0"/>
            </a:br>
            <a:endParaRPr lang="en-US" dirty="0" smtClean="0"/>
          </a:p>
          <a:p>
            <a:pPr marL="176336" indent="-176336">
              <a:spcBef>
                <a:spcPct val="0"/>
              </a:spcBef>
              <a:buFont typeface="Arial" pitchFamily="34" charset="0"/>
              <a:buChar char="•"/>
            </a:pPr>
            <a:r>
              <a:rPr lang="en-US" dirty="0" smtClean="0"/>
              <a:t>PAGE ADVANCE</a:t>
            </a:r>
          </a:p>
          <a:p>
            <a:pPr>
              <a:spcBef>
                <a:spcPct val="0"/>
              </a:spcBef>
              <a:buFontTx/>
              <a:buChar char="•"/>
            </a:pPr>
            <a:endParaRPr lang="en-US" dirty="0" smtClean="0"/>
          </a:p>
          <a:p>
            <a:pPr>
              <a:spcBef>
                <a:spcPct val="0"/>
              </a:spcBef>
              <a:buFontTx/>
              <a:buChar char="•"/>
            </a:pPr>
            <a:endParaRPr lang="en-US" dirty="0" smtClean="0"/>
          </a:p>
          <a:p>
            <a:pPr>
              <a:spcBef>
                <a:spcPct val="0"/>
              </a:spcBef>
            </a:pPr>
            <a:endParaRPr 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AF1EF04-43DE-456C-8847-B62DA111198F}" type="slidenum">
              <a:rPr lang="en-US"/>
              <a:pPr fontAlgn="base">
                <a:spcBef>
                  <a:spcPct val="0"/>
                </a:spcBef>
                <a:spcAft>
                  <a:spcPct val="0"/>
                </a:spcAft>
              </a:pPr>
              <a:t>8</a:t>
            </a:fld>
            <a:endParaRPr lang="en-US"/>
          </a:p>
        </p:txBody>
      </p:sp>
      <p:sp>
        <p:nvSpPr>
          <p:cNvPr id="41989"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41990"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6336" indent="-176336">
              <a:spcBef>
                <a:spcPct val="0"/>
              </a:spcBef>
              <a:buFont typeface="Arial" pitchFamily="34" charset="0"/>
              <a:buChar char="•"/>
            </a:pPr>
            <a:r>
              <a:rPr lang="en-US" dirty="0" smtClean="0"/>
              <a:t>Palliative care exte</a:t>
            </a:r>
            <a:r>
              <a:rPr lang="en-US" baseline="0" dirty="0" smtClean="0"/>
              <a:t>nds beyond </a:t>
            </a:r>
            <a:r>
              <a:rPr lang="en-US" dirty="0" smtClean="0"/>
              <a:t>the patient, and</a:t>
            </a:r>
            <a:r>
              <a:rPr lang="en-US" baseline="0" dirty="0" smtClean="0"/>
              <a:t> sees the </a:t>
            </a:r>
            <a:r>
              <a:rPr lang="en-US" i="0" dirty="0" smtClean="0"/>
              <a:t>entire family as</a:t>
            </a:r>
            <a:r>
              <a:rPr lang="en-US" i="0" baseline="0" dirty="0" smtClean="0"/>
              <a:t> the </a:t>
            </a:r>
            <a:r>
              <a:rPr lang="en-US" baseline="0" dirty="0" smtClean="0"/>
              <a:t>focus of care. </a:t>
            </a:r>
            <a:r>
              <a:rPr lang="en-US" dirty="0" smtClean="0"/>
              <a:t/>
            </a:r>
            <a:br>
              <a:rPr lang="en-US" dirty="0" smtClean="0"/>
            </a:br>
            <a:endParaRPr lang="en-US" dirty="0" smtClean="0"/>
          </a:p>
          <a:p>
            <a:pPr marL="176336" indent="-176336">
              <a:spcBef>
                <a:spcPct val="0"/>
              </a:spcBef>
              <a:buFont typeface="Arial" pitchFamily="34" charset="0"/>
              <a:buChar char="•"/>
            </a:pPr>
            <a:r>
              <a:rPr lang="en-US" dirty="0" smtClean="0"/>
              <a:t>We work with whole families because we recognize</a:t>
            </a:r>
            <a:r>
              <a:rPr lang="en-US" baseline="0" dirty="0" smtClean="0"/>
              <a:t> that s</a:t>
            </a:r>
            <a:r>
              <a:rPr lang="en-US" dirty="0" smtClean="0"/>
              <a:t>erious illness affects not just the patient, but their families and caregivers as well.</a:t>
            </a:r>
            <a:br>
              <a:rPr lang="en-US" dirty="0" smtClean="0"/>
            </a:br>
            <a:endParaRPr lang="en-US" dirty="0" smtClean="0"/>
          </a:p>
          <a:p>
            <a:pPr marL="176336" indent="-176336">
              <a:spcBef>
                <a:spcPct val="0"/>
              </a:spcBef>
              <a:buFont typeface="Arial" pitchFamily="34" charset="0"/>
              <a:buChar char="•"/>
            </a:pPr>
            <a:r>
              <a:rPr lang="en-US" dirty="0" smtClean="0"/>
              <a:t>For example, a serious illness can mean that a patient’s spouse or children may need extra help to care for their loved one,</a:t>
            </a:r>
            <a:r>
              <a:rPr lang="en-US" baseline="0" dirty="0" smtClean="0"/>
              <a:t> or to cope with their own emotions or social stresses. Caring for a loved one might result in having to miss work or give up a job and often creates personal or emotional stress</a:t>
            </a:r>
            <a:r>
              <a:rPr lang="en-US" dirty="0" smtClean="0"/>
              <a:t>.  </a:t>
            </a:r>
            <a:br>
              <a:rPr lang="en-US" dirty="0" smtClean="0"/>
            </a:br>
            <a:endParaRPr lang="en-US" dirty="0" smtClean="0"/>
          </a:p>
          <a:p>
            <a:pPr marL="176336" indent="-176336">
              <a:spcBef>
                <a:spcPct val="0"/>
              </a:spcBef>
              <a:buFont typeface="Arial" pitchFamily="34" charset="0"/>
              <a:buChar char="•"/>
            </a:pPr>
            <a:r>
              <a:rPr lang="en-US" dirty="0" smtClean="0"/>
              <a:t>We know that caring for a sick family member can</a:t>
            </a:r>
            <a:r>
              <a:rPr lang="en-US" baseline="0" dirty="0" smtClean="0"/>
              <a:t> take a toll: </a:t>
            </a:r>
            <a:r>
              <a:rPr lang="en-US" dirty="0" smtClean="0"/>
              <a:t>caregivers are themselves have higher risks of serious illness, likely from the strain and stress of dealing with their loved one’s illness.  For</a:t>
            </a:r>
            <a:r>
              <a:rPr lang="en-US" baseline="0" dirty="0" smtClean="0"/>
              <a:t> this reason,</a:t>
            </a:r>
            <a:r>
              <a:rPr lang="en-US" dirty="0" smtClean="0"/>
              <a:t> we always encourage family</a:t>
            </a:r>
            <a:r>
              <a:rPr lang="en-US" baseline="0" dirty="0" smtClean="0"/>
              <a:t> members and caregivers</a:t>
            </a:r>
            <a:r>
              <a:rPr lang="en-US" dirty="0" smtClean="0"/>
              <a:t> to be in close contact with their own primary care providers.</a:t>
            </a:r>
            <a:br>
              <a:rPr lang="en-US" dirty="0" smtClean="0"/>
            </a:br>
            <a:endParaRPr lang="en-US" dirty="0" smtClean="0"/>
          </a:p>
          <a:p>
            <a:pPr marL="176336" indent="-176336">
              <a:spcBef>
                <a:spcPct val="0"/>
              </a:spcBef>
              <a:buFont typeface="Arial" pitchFamily="34" charset="0"/>
              <a:buChar char="•"/>
            </a:pPr>
            <a:r>
              <a:rPr lang="en-US" dirty="0" smtClean="0"/>
              <a:t>PAGE</a:t>
            </a:r>
            <a:r>
              <a:rPr lang="en-US" baseline="0" dirty="0" smtClean="0"/>
              <a:t> </a:t>
            </a:r>
            <a:r>
              <a:rPr lang="en-US" dirty="0" smtClean="0"/>
              <a:t>ADVANCE</a:t>
            </a:r>
          </a:p>
          <a:p>
            <a:pPr>
              <a:spcBef>
                <a:spcPct val="0"/>
              </a:spcBef>
              <a:buFontTx/>
              <a:buChar char="•"/>
            </a:pPr>
            <a:endParaRPr lang="en-US" dirty="0" smtClean="0"/>
          </a:p>
        </p:txBody>
      </p:sp>
      <p:sp>
        <p:nvSpPr>
          <p:cNvPr id="43012"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43013"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
        <p:nvSpPr>
          <p:cNvPr id="43014"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B402547-2CCA-4F94-BB8D-548292A81B3C}"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February 2012</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February 2012</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February 2012</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r>
              <a:rPr lang="en-US" smtClean="0"/>
              <a:t>February 2012</a:t>
            </a: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smtClean="0"/>
              <a:t>Interpreting in Palliative Care</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6FF1DC5A-5BBE-4F09-926C-38446D2B3ECB}" type="slidenum">
              <a:rPr lang="en-US"/>
              <a:pPr>
                <a:defRPr/>
              </a:pPr>
              <a:t>‹#›</a:t>
            </a:fld>
            <a:endParaRPr lang="en-US"/>
          </a:p>
        </p:txBody>
      </p:sp>
    </p:spTree>
    <p:extLst>
      <p:ext uri="{BB962C8B-B14F-4D97-AF65-F5344CB8AC3E}">
        <p14:creationId xmlns:p14="http://schemas.microsoft.com/office/powerpoint/2010/main" xmlns="" val="107967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February 2012</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February 2012</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February 2012</a:t>
            </a:r>
            <a:endParaRPr lang="en-US"/>
          </a:p>
        </p:txBody>
      </p:sp>
      <p:sp>
        <p:nvSpPr>
          <p:cNvPr id="6" name="Footer Placeholder 5"/>
          <p:cNvSpPr>
            <a:spLocks noGrp="1"/>
          </p:cNvSpPr>
          <p:nvPr>
            <p:ph type="ftr" sz="quarter" idx="11"/>
          </p:nvPr>
        </p:nvSpPr>
        <p:spPr/>
        <p:txBody>
          <a:bodyPr/>
          <a:lstStyle/>
          <a:p>
            <a:r>
              <a:rPr lang="en-US" smtClean="0"/>
              <a:t>Interpreting in Palliative Care</a:t>
            </a:r>
            <a:endParaRPr lang="en-US"/>
          </a:p>
        </p:txBody>
      </p:sp>
      <p:sp>
        <p:nvSpPr>
          <p:cNvPr id="7" name="Slide Number Placeholder 6"/>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February 2012</a:t>
            </a:r>
            <a:endParaRPr lang="en-US"/>
          </a:p>
        </p:txBody>
      </p:sp>
      <p:sp>
        <p:nvSpPr>
          <p:cNvPr id="8" name="Footer Placeholder 7"/>
          <p:cNvSpPr>
            <a:spLocks noGrp="1"/>
          </p:cNvSpPr>
          <p:nvPr>
            <p:ph type="ftr" sz="quarter" idx="11"/>
          </p:nvPr>
        </p:nvSpPr>
        <p:spPr/>
        <p:txBody>
          <a:bodyPr/>
          <a:lstStyle/>
          <a:p>
            <a:r>
              <a:rPr lang="en-US" smtClean="0"/>
              <a:t>Interpreting in Palliative Care</a:t>
            </a:r>
            <a:endParaRPr lang="en-US"/>
          </a:p>
        </p:txBody>
      </p:sp>
      <p:sp>
        <p:nvSpPr>
          <p:cNvPr id="9" name="Slide Number Placeholder 8"/>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February 2012</a:t>
            </a:r>
            <a:endParaRPr lang="en-US"/>
          </a:p>
        </p:txBody>
      </p:sp>
      <p:sp>
        <p:nvSpPr>
          <p:cNvPr id="4" name="Footer Placeholder 3"/>
          <p:cNvSpPr>
            <a:spLocks noGrp="1"/>
          </p:cNvSpPr>
          <p:nvPr>
            <p:ph type="ftr" sz="quarter" idx="11"/>
          </p:nvPr>
        </p:nvSpPr>
        <p:spPr/>
        <p:txBody>
          <a:bodyPr/>
          <a:lstStyle/>
          <a:p>
            <a:r>
              <a:rPr lang="en-US" smtClean="0"/>
              <a:t>Interpreting in Palliative Care</a:t>
            </a:r>
            <a:endParaRPr lang="en-US"/>
          </a:p>
        </p:txBody>
      </p:sp>
      <p:sp>
        <p:nvSpPr>
          <p:cNvPr id="5" name="Slide Number Placeholder 4"/>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February 2012</a:t>
            </a:r>
            <a:endParaRPr lang="en-US"/>
          </a:p>
        </p:txBody>
      </p:sp>
      <p:sp>
        <p:nvSpPr>
          <p:cNvPr id="3" name="Footer Placeholder 2"/>
          <p:cNvSpPr>
            <a:spLocks noGrp="1"/>
          </p:cNvSpPr>
          <p:nvPr>
            <p:ph type="ftr" sz="quarter" idx="11"/>
          </p:nvPr>
        </p:nvSpPr>
        <p:spPr/>
        <p:txBody>
          <a:bodyPr/>
          <a:lstStyle/>
          <a:p>
            <a:r>
              <a:rPr lang="en-US" smtClean="0"/>
              <a:t>Interpreting in Palliative Care</a:t>
            </a:r>
            <a:endParaRPr lang="en-US"/>
          </a:p>
        </p:txBody>
      </p:sp>
      <p:sp>
        <p:nvSpPr>
          <p:cNvPr id="4" name="Slide Number Placeholder 3"/>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February 2012</a:t>
            </a:r>
            <a:endParaRPr lang="en-US"/>
          </a:p>
        </p:txBody>
      </p:sp>
      <p:sp>
        <p:nvSpPr>
          <p:cNvPr id="6" name="Footer Placeholder 5"/>
          <p:cNvSpPr>
            <a:spLocks noGrp="1"/>
          </p:cNvSpPr>
          <p:nvPr>
            <p:ph type="ftr" sz="quarter" idx="11"/>
          </p:nvPr>
        </p:nvSpPr>
        <p:spPr/>
        <p:txBody>
          <a:bodyPr/>
          <a:lstStyle/>
          <a:p>
            <a:r>
              <a:rPr lang="en-US" smtClean="0"/>
              <a:t>Interpreting in Palliative Care</a:t>
            </a:r>
            <a:endParaRPr lang="en-US"/>
          </a:p>
        </p:txBody>
      </p:sp>
      <p:sp>
        <p:nvSpPr>
          <p:cNvPr id="7" name="Slide Number Placeholder 6"/>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February 2012</a:t>
            </a:r>
            <a:endParaRPr lang="en-US"/>
          </a:p>
        </p:txBody>
      </p:sp>
      <p:sp>
        <p:nvSpPr>
          <p:cNvPr id="6" name="Footer Placeholder 5"/>
          <p:cNvSpPr>
            <a:spLocks noGrp="1"/>
          </p:cNvSpPr>
          <p:nvPr>
            <p:ph type="ftr" sz="quarter" idx="11"/>
          </p:nvPr>
        </p:nvSpPr>
        <p:spPr/>
        <p:txBody>
          <a:bodyPr/>
          <a:lstStyle/>
          <a:p>
            <a:r>
              <a:rPr lang="en-US" smtClean="0"/>
              <a:t>Interpreting in Palliative Care</a:t>
            </a:r>
            <a:endParaRPr lang="en-US"/>
          </a:p>
        </p:txBody>
      </p:sp>
      <p:sp>
        <p:nvSpPr>
          <p:cNvPr id="7" name="Slide Number Placeholder 6"/>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February 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Interpreting in Palliative Care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33A43-8DEB-438A-A23C-93056FC04C1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hyperlink" Target="http://www.chcf.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676400"/>
            <a:ext cx="7772400" cy="1470025"/>
          </a:xfrm>
        </p:spPr>
        <p:txBody>
          <a:bodyPr/>
          <a:lstStyle/>
          <a:p>
            <a:r>
              <a:rPr lang="en-US" i="1" dirty="0" smtClean="0"/>
              <a:t>An Introduction to Palliative Care</a:t>
            </a:r>
            <a:br>
              <a:rPr lang="en-US" i="1" dirty="0" smtClean="0"/>
            </a:br>
            <a:r>
              <a:rPr lang="en-US" i="1" dirty="0" smtClean="0"/>
              <a:t>for </a:t>
            </a:r>
            <a:r>
              <a:rPr lang="en-US" i="1" dirty="0" smtClean="0"/>
              <a:t>Health </a:t>
            </a:r>
            <a:r>
              <a:rPr lang="en-US" i="1" dirty="0" smtClean="0"/>
              <a:t>C</a:t>
            </a:r>
            <a:r>
              <a:rPr lang="en-US" i="1" dirty="0" smtClean="0"/>
              <a:t>are </a:t>
            </a:r>
            <a:r>
              <a:rPr lang="en-US" i="1" dirty="0" smtClean="0"/>
              <a:t>I</a:t>
            </a:r>
            <a:r>
              <a:rPr lang="en-US" i="1" dirty="0" smtClean="0"/>
              <a:t>nterpreters</a:t>
            </a:r>
            <a:endParaRPr lang="en-US" i="1" dirty="0" smtClean="0"/>
          </a:p>
        </p:txBody>
      </p:sp>
      <p:sp>
        <p:nvSpPr>
          <p:cNvPr id="3" name="Subtitle 2"/>
          <p:cNvSpPr>
            <a:spLocks noGrp="1"/>
          </p:cNvSpPr>
          <p:nvPr>
            <p:ph type="subTitle" idx="1"/>
          </p:nvPr>
        </p:nvSpPr>
        <p:spPr>
          <a:xfrm>
            <a:off x="152400" y="3886200"/>
            <a:ext cx="8534400" cy="1752600"/>
          </a:xfrm>
        </p:spPr>
        <p:txBody>
          <a:bodyPr rtlCol="0">
            <a:normAutofit/>
          </a:bodyPr>
          <a:lstStyle/>
          <a:p>
            <a:pPr fontAlgn="auto">
              <a:spcAft>
                <a:spcPts val="0"/>
              </a:spcAft>
              <a:buFont typeface="Arial" pitchFamily="34" charset="0"/>
              <a:buNone/>
              <a:defRPr/>
            </a:pPr>
            <a:r>
              <a:rPr lang="en-US" dirty="0" smtClean="0"/>
              <a:t>Cynthia </a:t>
            </a:r>
            <a:r>
              <a:rPr lang="en-US" dirty="0" err="1" smtClean="0"/>
              <a:t>Roat</a:t>
            </a:r>
            <a:r>
              <a:rPr lang="en-US" dirty="0" smtClean="0"/>
              <a:t>, MPH</a:t>
            </a:r>
          </a:p>
          <a:p>
            <a:pPr fontAlgn="auto">
              <a:spcAft>
                <a:spcPts val="0"/>
              </a:spcAft>
              <a:buFont typeface="Arial" pitchFamily="34" charset="0"/>
              <a:buNone/>
              <a:defRPr/>
            </a:pPr>
            <a:r>
              <a:rPr lang="en-US" dirty="0" smtClean="0"/>
              <a:t>Anne </a:t>
            </a:r>
            <a:r>
              <a:rPr lang="en-US" dirty="0" err="1" smtClean="0"/>
              <a:t>Kinderman</a:t>
            </a:r>
            <a:r>
              <a:rPr lang="en-US" dirty="0" smtClean="0"/>
              <a:t>, MD</a:t>
            </a:r>
          </a:p>
          <a:p>
            <a:pPr fontAlgn="auto">
              <a:spcAft>
                <a:spcPts val="0"/>
              </a:spcAft>
              <a:buFont typeface="Arial" pitchFamily="34" charset="0"/>
              <a:buNone/>
              <a:defRPr/>
            </a:pPr>
            <a:r>
              <a:rPr lang="en-US" dirty="0" smtClean="0"/>
              <a:t>Alicia Fernandez, MD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143000"/>
          </a:xfrm>
        </p:spPr>
        <p:txBody>
          <a:bodyPr rtlCol="0">
            <a:normAutofit fontScale="90000"/>
          </a:bodyPr>
          <a:lstStyle/>
          <a:p>
            <a:pPr fontAlgn="auto">
              <a:spcAft>
                <a:spcPts val="0"/>
              </a:spcAft>
              <a:defRPr/>
            </a:pPr>
            <a:r>
              <a:rPr lang="en-US" dirty="0" smtClean="0"/>
              <a:t>Palliative care also focuses on understanding a patient or family’s values, to help guide medical care</a:t>
            </a:r>
            <a:endParaRPr lang="en-US" dirty="0"/>
          </a:p>
        </p:txBody>
      </p:sp>
      <p:sp>
        <p:nvSpPr>
          <p:cNvPr id="8" name="Content Placeholder 7"/>
          <p:cNvSpPr>
            <a:spLocks noGrp="1"/>
          </p:cNvSpPr>
          <p:nvPr>
            <p:ph sz="half" idx="2"/>
          </p:nvPr>
        </p:nvSpPr>
        <p:spPr>
          <a:xfrm>
            <a:off x="4648200" y="2286000"/>
            <a:ext cx="4038600" cy="3840163"/>
          </a:xfrm>
        </p:spPr>
        <p:txBody>
          <a:bodyPr rtlCol="0">
            <a:normAutofit fontScale="92500"/>
          </a:bodyPr>
          <a:lstStyle/>
          <a:p>
            <a:pPr fontAlgn="auto">
              <a:spcAft>
                <a:spcPts val="0"/>
              </a:spcAft>
              <a:buFont typeface="Arial" pitchFamily="34" charset="0"/>
              <a:buNone/>
              <a:defRPr/>
            </a:pPr>
            <a:r>
              <a:rPr lang="en-US" i="1" dirty="0" smtClean="0"/>
              <a:t>“When you think about the future, what do you hope for?”</a:t>
            </a:r>
          </a:p>
          <a:p>
            <a:pPr fontAlgn="auto">
              <a:spcAft>
                <a:spcPts val="0"/>
              </a:spcAft>
              <a:buFont typeface="Arial" pitchFamily="34" charset="0"/>
              <a:buNone/>
              <a:defRPr/>
            </a:pPr>
            <a:r>
              <a:rPr lang="en-US" i="1" dirty="0" smtClean="0"/>
              <a:t>“If you knew your time were short, are there certain things you’d want to be able to do, or see, or experience?  Where would you want to be?”</a:t>
            </a:r>
            <a:endParaRPr lang="en-US" i="1" dirty="0"/>
          </a:p>
        </p:txBody>
      </p:sp>
      <p:sp>
        <p:nvSpPr>
          <p:cNvPr id="2" name="Date Placeholder 1"/>
          <p:cNvSpPr>
            <a:spLocks noGrp="1"/>
          </p:cNvSpPr>
          <p:nvPr>
            <p:ph type="dt" sz="quarter" idx="10"/>
          </p:nvPr>
        </p:nvSpPr>
        <p:spPr/>
        <p:txBody>
          <a:bodyPr/>
          <a:lstStyle/>
          <a:p>
            <a:pPr>
              <a:defRPr/>
            </a:pPr>
            <a:r>
              <a:rPr lang="en-US" smtClean="0"/>
              <a:t>February 2012</a:t>
            </a:r>
            <a:endParaRPr lang="en-US"/>
          </a:p>
        </p:txBody>
      </p:sp>
      <p:sp>
        <p:nvSpPr>
          <p:cNvPr id="3" name="Footer Placeholder 2"/>
          <p:cNvSpPr>
            <a:spLocks noGrp="1"/>
          </p:cNvSpPr>
          <p:nvPr>
            <p:ph type="ftr" sz="quarter" idx="11"/>
          </p:nvPr>
        </p:nvSpPr>
        <p:spPr/>
        <p:txBody>
          <a:bodyPr/>
          <a:lstStyle/>
          <a:p>
            <a:pPr>
              <a:defRPr/>
            </a:pPr>
            <a:r>
              <a:rPr lang="en-US"/>
              <a:t>Interpreting in Palliative Care</a:t>
            </a:r>
          </a:p>
        </p:txBody>
      </p:sp>
      <p:sp>
        <p:nvSpPr>
          <p:cNvPr id="4" name="Slide Number Placeholder 3"/>
          <p:cNvSpPr>
            <a:spLocks noGrp="1"/>
          </p:cNvSpPr>
          <p:nvPr>
            <p:ph type="sldNum" sz="quarter" idx="12"/>
          </p:nvPr>
        </p:nvSpPr>
        <p:spPr/>
        <p:txBody>
          <a:bodyPr/>
          <a:lstStyle/>
          <a:p>
            <a:pPr>
              <a:defRPr/>
            </a:pPr>
            <a:fld id="{37426AFA-70CC-44A0-8936-89C52F7FFE3A}" type="slidenum">
              <a:rPr lang="en-US"/>
              <a:pPr>
                <a:defRPr/>
              </a:pPr>
              <a:t>10</a:t>
            </a:fld>
            <a:endParaRPr lang="en-US"/>
          </a:p>
        </p:txBody>
      </p:sp>
      <p:pic>
        <p:nvPicPr>
          <p:cNvPr id="10247" name="Picture 2" descr="C:\Users\Anne\AppData\Local\Microsoft\Windows\Temporary Internet Files\Content.IE5\P2TZO3ZJ\MP900409504[1].jpg"/>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1181100" y="2286000"/>
            <a:ext cx="2590800" cy="38401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smtClean="0"/>
              <a:t>When can palliative care start?</a:t>
            </a:r>
          </a:p>
        </p:txBody>
      </p:sp>
      <p:grpSp>
        <p:nvGrpSpPr>
          <p:cNvPr id="2" name="Group 3"/>
          <p:cNvGrpSpPr>
            <a:grpSpLocks/>
          </p:cNvGrpSpPr>
          <p:nvPr/>
        </p:nvGrpSpPr>
        <p:grpSpPr bwMode="auto">
          <a:xfrm>
            <a:off x="1584247" y="1295270"/>
            <a:ext cx="5029200" cy="3581400"/>
            <a:chOff x="1584" y="1536"/>
            <a:chExt cx="2448" cy="2352"/>
          </a:xfrm>
        </p:grpSpPr>
        <p:sp>
          <p:nvSpPr>
            <p:cNvPr id="11289" name="Freeform 4"/>
            <p:cNvSpPr>
              <a:spLocks/>
            </p:cNvSpPr>
            <p:nvPr/>
          </p:nvSpPr>
          <p:spPr bwMode="auto">
            <a:xfrm>
              <a:off x="1584" y="1680"/>
              <a:ext cx="2160" cy="1728"/>
            </a:xfrm>
            <a:custGeom>
              <a:avLst/>
              <a:gdLst>
                <a:gd name="T0" fmla="*/ 0 w 2160"/>
                <a:gd name="T1" fmla="*/ 0 h 1728"/>
                <a:gd name="T2" fmla="*/ 0 w 2160"/>
                <a:gd name="T3" fmla="*/ 1728 h 1728"/>
                <a:gd name="T4" fmla="*/ 1152 w 2160"/>
                <a:gd name="T5" fmla="*/ 1728 h 1728"/>
                <a:gd name="T6" fmla="*/ 2160 w 2160"/>
                <a:gd name="T7" fmla="*/ 0 h 1728"/>
                <a:gd name="T8" fmla="*/ 0 w 2160"/>
                <a:gd name="T9" fmla="*/ 0 h 1728"/>
                <a:gd name="T10" fmla="*/ 0 60000 65536"/>
                <a:gd name="T11" fmla="*/ 0 60000 65536"/>
                <a:gd name="T12" fmla="*/ 0 60000 65536"/>
                <a:gd name="T13" fmla="*/ 0 60000 65536"/>
                <a:gd name="T14" fmla="*/ 0 60000 65536"/>
                <a:gd name="T15" fmla="*/ 0 w 2160"/>
                <a:gd name="T16" fmla="*/ 0 h 1728"/>
                <a:gd name="T17" fmla="*/ 2160 w 2160"/>
                <a:gd name="T18" fmla="*/ 1728 h 1728"/>
              </a:gdLst>
              <a:ahLst/>
              <a:cxnLst>
                <a:cxn ang="T10">
                  <a:pos x="T0" y="T1"/>
                </a:cxn>
                <a:cxn ang="T11">
                  <a:pos x="T2" y="T3"/>
                </a:cxn>
                <a:cxn ang="T12">
                  <a:pos x="T4" y="T5"/>
                </a:cxn>
                <a:cxn ang="T13">
                  <a:pos x="T6" y="T7"/>
                </a:cxn>
                <a:cxn ang="T14">
                  <a:pos x="T8" y="T9"/>
                </a:cxn>
              </a:cxnLst>
              <a:rect l="T15" t="T16" r="T17" b="T18"/>
              <a:pathLst>
                <a:path w="2160" h="1728">
                  <a:moveTo>
                    <a:pt x="0" y="0"/>
                  </a:moveTo>
                  <a:lnTo>
                    <a:pt x="0" y="1728"/>
                  </a:lnTo>
                  <a:lnTo>
                    <a:pt x="1152" y="1728"/>
                  </a:lnTo>
                  <a:lnTo>
                    <a:pt x="2160" y="0"/>
                  </a:lnTo>
                  <a:lnTo>
                    <a:pt x="0" y="0"/>
                  </a:lnTo>
                  <a:close/>
                </a:path>
              </a:pathLst>
            </a:custGeom>
            <a:solidFill>
              <a:schemeClr val="folHlink"/>
            </a:solidFill>
            <a:ln w="12700" cap="flat" cmpd="sng">
              <a:solidFill>
                <a:schemeClr val="tx1"/>
              </a:solidFill>
              <a:prstDash val="solid"/>
              <a:round/>
              <a:headEnd/>
              <a:tailEnd/>
            </a:ln>
          </p:spPr>
          <p:txBody>
            <a:bodyPr wrap="none" anchor="ctr"/>
            <a:lstStyle/>
            <a:p>
              <a:endParaRPr lang="en-US"/>
            </a:p>
          </p:txBody>
        </p:sp>
        <p:sp>
          <p:nvSpPr>
            <p:cNvPr id="11290" name="Line 5"/>
            <p:cNvSpPr>
              <a:spLocks noChangeShapeType="1"/>
            </p:cNvSpPr>
            <p:nvPr/>
          </p:nvSpPr>
          <p:spPr bwMode="auto">
            <a:xfrm flipV="1">
              <a:off x="1584" y="1536"/>
              <a:ext cx="0"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91" name="Freeform 6"/>
            <p:cNvSpPr>
              <a:spLocks/>
            </p:cNvSpPr>
            <p:nvPr/>
          </p:nvSpPr>
          <p:spPr bwMode="auto">
            <a:xfrm>
              <a:off x="1584" y="1680"/>
              <a:ext cx="2160" cy="2208"/>
            </a:xfrm>
            <a:custGeom>
              <a:avLst/>
              <a:gdLst>
                <a:gd name="T0" fmla="*/ 2160 w 2160"/>
                <a:gd name="T1" fmla="*/ 0 h 2208"/>
                <a:gd name="T2" fmla="*/ 2160 w 2160"/>
                <a:gd name="T3" fmla="*/ 2208 h 2208"/>
                <a:gd name="T4" fmla="*/ 0 w 2160"/>
                <a:gd name="T5" fmla="*/ 2208 h 2208"/>
                <a:gd name="T6" fmla="*/ 0 w 2160"/>
                <a:gd name="T7" fmla="*/ 1728 h 2208"/>
                <a:gd name="T8" fmla="*/ 1152 w 2160"/>
                <a:gd name="T9" fmla="*/ 1728 h 2208"/>
                <a:gd name="T10" fmla="*/ 2160 w 2160"/>
                <a:gd name="T11" fmla="*/ 0 h 2208"/>
                <a:gd name="T12" fmla="*/ 0 60000 65536"/>
                <a:gd name="T13" fmla="*/ 0 60000 65536"/>
                <a:gd name="T14" fmla="*/ 0 60000 65536"/>
                <a:gd name="T15" fmla="*/ 0 60000 65536"/>
                <a:gd name="T16" fmla="*/ 0 60000 65536"/>
                <a:gd name="T17" fmla="*/ 0 60000 65536"/>
                <a:gd name="T18" fmla="*/ 0 w 2160"/>
                <a:gd name="T19" fmla="*/ 0 h 2208"/>
                <a:gd name="T20" fmla="*/ 2160 w 2160"/>
                <a:gd name="T21" fmla="*/ 2208 h 2208"/>
              </a:gdLst>
              <a:ahLst/>
              <a:cxnLst>
                <a:cxn ang="T12">
                  <a:pos x="T0" y="T1"/>
                </a:cxn>
                <a:cxn ang="T13">
                  <a:pos x="T2" y="T3"/>
                </a:cxn>
                <a:cxn ang="T14">
                  <a:pos x="T4" y="T5"/>
                </a:cxn>
                <a:cxn ang="T15">
                  <a:pos x="T6" y="T7"/>
                </a:cxn>
                <a:cxn ang="T16">
                  <a:pos x="T8" y="T9"/>
                </a:cxn>
                <a:cxn ang="T17">
                  <a:pos x="T10" y="T11"/>
                </a:cxn>
              </a:cxnLst>
              <a:rect l="T18" t="T19" r="T20" b="T21"/>
              <a:pathLst>
                <a:path w="2160" h="2208">
                  <a:moveTo>
                    <a:pt x="2160" y="0"/>
                  </a:moveTo>
                  <a:lnTo>
                    <a:pt x="2160" y="2208"/>
                  </a:lnTo>
                  <a:lnTo>
                    <a:pt x="0" y="2208"/>
                  </a:lnTo>
                  <a:lnTo>
                    <a:pt x="0" y="1728"/>
                  </a:lnTo>
                  <a:lnTo>
                    <a:pt x="1152" y="1728"/>
                  </a:lnTo>
                  <a:lnTo>
                    <a:pt x="2160" y="0"/>
                  </a:lnTo>
                  <a:close/>
                </a:path>
              </a:pathLst>
            </a:custGeom>
            <a:solidFill>
              <a:schemeClr val="hlink"/>
            </a:solidFill>
            <a:ln w="12700" cap="flat" cmpd="sng">
              <a:solidFill>
                <a:schemeClr val="tx1"/>
              </a:solidFill>
              <a:prstDash val="solid"/>
              <a:round/>
              <a:headEnd/>
              <a:tailEnd/>
            </a:ln>
          </p:spPr>
          <p:txBody>
            <a:bodyPr wrap="none" anchor="ctr"/>
            <a:lstStyle/>
            <a:p>
              <a:endParaRPr lang="en-US"/>
            </a:p>
          </p:txBody>
        </p:sp>
        <p:sp>
          <p:nvSpPr>
            <p:cNvPr id="11292" name="Line 7"/>
            <p:cNvSpPr>
              <a:spLocks noChangeShapeType="1"/>
            </p:cNvSpPr>
            <p:nvPr/>
          </p:nvSpPr>
          <p:spPr bwMode="auto">
            <a:xfrm>
              <a:off x="3744" y="3888"/>
              <a:ext cx="2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268" name="Text Box 8"/>
          <p:cNvSpPr txBox="1">
            <a:spLocks noChangeArrowheads="1"/>
          </p:cNvSpPr>
          <p:nvPr/>
        </p:nvSpPr>
        <p:spPr bwMode="auto">
          <a:xfrm>
            <a:off x="2133600" y="2600143"/>
            <a:ext cx="19986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400" dirty="0">
                <a:latin typeface="Helvetica" charset="0"/>
              </a:rPr>
              <a:t>Curative care</a:t>
            </a:r>
          </a:p>
        </p:txBody>
      </p:sp>
      <p:sp>
        <p:nvSpPr>
          <p:cNvPr id="11269" name="Text Box 9"/>
          <p:cNvSpPr txBox="1">
            <a:spLocks noChangeArrowheads="1"/>
          </p:cNvSpPr>
          <p:nvPr/>
        </p:nvSpPr>
        <p:spPr bwMode="auto">
          <a:xfrm>
            <a:off x="517479" y="2855504"/>
            <a:ext cx="91281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sz="2400" dirty="0">
                <a:latin typeface="Helvetica" charset="0"/>
              </a:rPr>
              <a:t>%</a:t>
            </a:r>
          </a:p>
          <a:p>
            <a:pPr algn="ctr" eaLnBrk="0" hangingPunct="0"/>
            <a:r>
              <a:rPr lang="en-US" sz="2400" dirty="0">
                <a:latin typeface="Helvetica" charset="0"/>
              </a:rPr>
              <a:t>focus</a:t>
            </a:r>
          </a:p>
        </p:txBody>
      </p:sp>
      <p:sp>
        <p:nvSpPr>
          <p:cNvPr id="11270" name="Text Box 11"/>
          <p:cNvSpPr txBox="1">
            <a:spLocks noChangeArrowheads="1"/>
          </p:cNvSpPr>
          <p:nvPr/>
        </p:nvSpPr>
        <p:spPr bwMode="auto">
          <a:xfrm>
            <a:off x="719137" y="1295270"/>
            <a:ext cx="6937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400" dirty="0">
                <a:latin typeface="Helvetica" charset="0"/>
              </a:rPr>
              <a:t>100</a:t>
            </a:r>
          </a:p>
        </p:txBody>
      </p:sp>
      <p:grpSp>
        <p:nvGrpSpPr>
          <p:cNvPr id="3" name="Group 12"/>
          <p:cNvGrpSpPr>
            <a:grpSpLocks/>
          </p:cNvGrpSpPr>
          <p:nvPr/>
        </p:nvGrpSpPr>
        <p:grpSpPr bwMode="auto">
          <a:xfrm>
            <a:off x="1389062" y="5836444"/>
            <a:ext cx="1844675" cy="457200"/>
            <a:chOff x="1825" y="3682"/>
            <a:chExt cx="1162" cy="288"/>
          </a:xfrm>
        </p:grpSpPr>
        <p:sp>
          <p:nvSpPr>
            <p:cNvPr id="11287" name="Text Box 13"/>
            <p:cNvSpPr txBox="1">
              <a:spLocks noChangeArrowheads="1"/>
            </p:cNvSpPr>
            <p:nvPr/>
          </p:nvSpPr>
          <p:spPr bwMode="auto">
            <a:xfrm>
              <a:off x="1825" y="3682"/>
              <a:ext cx="116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400" dirty="0">
                  <a:latin typeface="Helvetica" charset="0"/>
                </a:rPr>
                <a:t>Time</a:t>
              </a:r>
            </a:p>
          </p:txBody>
        </p:sp>
        <p:sp>
          <p:nvSpPr>
            <p:cNvPr id="11288" name="Line 14"/>
            <p:cNvSpPr>
              <a:spLocks noChangeShapeType="1"/>
            </p:cNvSpPr>
            <p:nvPr/>
          </p:nvSpPr>
          <p:spPr bwMode="auto">
            <a:xfrm>
              <a:off x="2347" y="3818"/>
              <a:ext cx="528"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272" name="Text Box 15"/>
          <p:cNvSpPr txBox="1">
            <a:spLocks noChangeArrowheads="1"/>
          </p:cNvSpPr>
          <p:nvPr/>
        </p:nvSpPr>
        <p:spPr bwMode="auto">
          <a:xfrm>
            <a:off x="7215609" y="5214931"/>
            <a:ext cx="10064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400" dirty="0">
                <a:latin typeface="Helvetica" charset="0"/>
              </a:rPr>
              <a:t>Death</a:t>
            </a:r>
          </a:p>
        </p:txBody>
      </p:sp>
      <p:sp>
        <p:nvSpPr>
          <p:cNvPr id="11273" name="Line 16"/>
          <p:cNvSpPr>
            <a:spLocks noChangeShapeType="1"/>
          </p:cNvSpPr>
          <p:nvPr/>
        </p:nvSpPr>
        <p:spPr bwMode="auto">
          <a:xfrm flipH="1" flipV="1">
            <a:off x="6613447" y="4986331"/>
            <a:ext cx="5334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274" name="Text Box 17"/>
          <p:cNvSpPr txBox="1">
            <a:spLocks noChangeArrowheads="1"/>
          </p:cNvSpPr>
          <p:nvPr/>
        </p:nvSpPr>
        <p:spPr bwMode="auto">
          <a:xfrm>
            <a:off x="3973512" y="4968010"/>
            <a:ext cx="227488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400" dirty="0">
                <a:latin typeface="Helvetica" charset="0"/>
              </a:rPr>
              <a:t>Terminal phase</a:t>
            </a:r>
          </a:p>
          <a:p>
            <a:pPr eaLnBrk="0" hangingPunct="0"/>
            <a:r>
              <a:rPr lang="en-US" sz="2400" dirty="0">
                <a:latin typeface="Helvetica" charset="0"/>
              </a:rPr>
              <a:t>of illness</a:t>
            </a:r>
          </a:p>
        </p:txBody>
      </p:sp>
      <p:sp>
        <p:nvSpPr>
          <p:cNvPr id="11275" name="Line 18"/>
          <p:cNvSpPr>
            <a:spLocks noChangeShapeType="1"/>
          </p:cNvSpPr>
          <p:nvPr/>
        </p:nvSpPr>
        <p:spPr bwMode="auto">
          <a:xfrm flipV="1">
            <a:off x="3905250" y="4979099"/>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276" name="AutoShape 20"/>
          <p:cNvSpPr>
            <a:spLocks noChangeArrowheads="1"/>
          </p:cNvSpPr>
          <p:nvPr/>
        </p:nvSpPr>
        <p:spPr bwMode="auto">
          <a:xfrm>
            <a:off x="6581425" y="1501775"/>
            <a:ext cx="1524000" cy="3352800"/>
          </a:xfrm>
          <a:prstGeom prst="rtTriangle">
            <a:avLst/>
          </a:prstGeom>
          <a:solidFill>
            <a:srgbClr val="CC99FF"/>
          </a:solidFill>
          <a:ln w="12700" cap="sq">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11277" name="Text Box 21"/>
          <p:cNvSpPr txBox="1">
            <a:spLocks noChangeArrowheads="1"/>
          </p:cNvSpPr>
          <p:nvPr/>
        </p:nvSpPr>
        <p:spPr bwMode="auto">
          <a:xfrm>
            <a:off x="7106194" y="1981200"/>
            <a:ext cx="19653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400" dirty="0">
                <a:latin typeface="Helvetica" charset="0"/>
              </a:rPr>
              <a:t>bereavement</a:t>
            </a:r>
            <a:endParaRPr lang="en-US" sz="2400" dirty="0">
              <a:latin typeface="Times New Roman" pitchFamily="18" charset="0"/>
            </a:endParaRPr>
          </a:p>
        </p:txBody>
      </p:sp>
      <p:sp>
        <p:nvSpPr>
          <p:cNvPr id="11278" name="Line 22"/>
          <p:cNvSpPr>
            <a:spLocks noChangeShapeType="1"/>
          </p:cNvSpPr>
          <p:nvPr/>
        </p:nvSpPr>
        <p:spPr bwMode="auto">
          <a:xfrm flipH="1">
            <a:off x="7178675" y="2455364"/>
            <a:ext cx="838200" cy="914400"/>
          </a:xfrm>
          <a:prstGeom prst="line">
            <a:avLst/>
          </a:prstGeom>
          <a:noFill/>
          <a:ln w="12700" cap="sq">
            <a:solidFill>
              <a:schemeClr val="tx1"/>
            </a:solidFill>
            <a:round/>
            <a:headEnd type="none" w="sm" len="sm"/>
            <a:tailEnd type="triangle" w="lg"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279" name="Text Box 23"/>
          <p:cNvSpPr txBox="1">
            <a:spLocks noChangeArrowheads="1"/>
          </p:cNvSpPr>
          <p:nvPr/>
        </p:nvSpPr>
        <p:spPr bwMode="auto">
          <a:xfrm>
            <a:off x="5636623" y="5875906"/>
            <a:ext cx="3505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buFont typeface="Arial" charset="0"/>
              <a:buNone/>
            </a:pPr>
            <a:r>
              <a:rPr lang="en-US" dirty="0"/>
              <a:t>Adapted from S </a:t>
            </a:r>
            <a:r>
              <a:rPr lang="en-US" dirty="0" err="1"/>
              <a:t>Pantilat</a:t>
            </a:r>
            <a:r>
              <a:rPr lang="en-US" dirty="0"/>
              <a:t>, PCLC 2005</a:t>
            </a:r>
          </a:p>
        </p:txBody>
      </p:sp>
      <p:sp>
        <p:nvSpPr>
          <p:cNvPr id="11280" name="Line 24"/>
          <p:cNvSpPr>
            <a:spLocks noChangeShapeType="1"/>
          </p:cNvSpPr>
          <p:nvPr/>
        </p:nvSpPr>
        <p:spPr bwMode="auto">
          <a:xfrm>
            <a:off x="5943600" y="2209800"/>
            <a:ext cx="609600" cy="0"/>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281" name="Rectangle 25"/>
          <p:cNvSpPr>
            <a:spLocks noChangeArrowheads="1"/>
          </p:cNvSpPr>
          <p:nvPr/>
        </p:nvSpPr>
        <p:spPr bwMode="auto">
          <a:xfrm>
            <a:off x="5943600" y="2209800"/>
            <a:ext cx="6096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latin typeface="Calibri" pitchFamily="34" charset="0"/>
            </a:endParaRPr>
          </a:p>
        </p:txBody>
      </p:sp>
      <p:sp>
        <p:nvSpPr>
          <p:cNvPr id="11282" name="Rectangle 26"/>
          <p:cNvSpPr>
            <a:spLocks noChangeArrowheads="1"/>
          </p:cNvSpPr>
          <p:nvPr/>
        </p:nvSpPr>
        <p:spPr bwMode="auto">
          <a:xfrm>
            <a:off x="5956663" y="1501775"/>
            <a:ext cx="609600" cy="3352800"/>
          </a:xfrm>
          <a:prstGeom prst="rect">
            <a:avLst/>
          </a:prstGeom>
          <a:solidFill>
            <a:schemeClr val="hlink"/>
          </a:solidFill>
          <a:ln w="9525" algn="ctr">
            <a:solidFill>
              <a:schemeClr val="tx1"/>
            </a:solidFill>
            <a:prstDash val="dash"/>
            <a:miter lim="800000"/>
            <a:headEnd/>
            <a:tailEnd/>
          </a:ln>
        </p:spPr>
        <p:txBody>
          <a:bodyPr wrap="none" anchor="ctr"/>
          <a:lstStyle/>
          <a:p>
            <a:endParaRPr lang="en-US">
              <a:latin typeface="Calibri" pitchFamily="34" charset="0"/>
            </a:endParaRPr>
          </a:p>
        </p:txBody>
      </p:sp>
      <p:sp>
        <p:nvSpPr>
          <p:cNvPr id="11283" name="Text Box 27"/>
          <p:cNvSpPr txBox="1">
            <a:spLocks noChangeArrowheads="1"/>
          </p:cNvSpPr>
          <p:nvPr/>
        </p:nvSpPr>
        <p:spPr bwMode="auto">
          <a:xfrm rot="16200000">
            <a:off x="5219700" y="3141164"/>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buFont typeface="Arial" charset="0"/>
              <a:buNone/>
            </a:pPr>
            <a:r>
              <a:rPr lang="en-US" sz="2400" dirty="0">
                <a:latin typeface="Helvetica" charset="0"/>
              </a:rPr>
              <a:t>Hospice Care</a:t>
            </a:r>
          </a:p>
        </p:txBody>
      </p:sp>
      <p:sp>
        <p:nvSpPr>
          <p:cNvPr id="11284" name="Text Box 28"/>
          <p:cNvSpPr txBox="1">
            <a:spLocks noChangeArrowheads="1"/>
          </p:cNvSpPr>
          <p:nvPr/>
        </p:nvSpPr>
        <p:spPr bwMode="auto">
          <a:xfrm>
            <a:off x="3066845" y="4267200"/>
            <a:ext cx="21526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400" dirty="0">
                <a:latin typeface="Helvetica" charset="0"/>
              </a:rPr>
              <a:t>Palliative Care</a:t>
            </a:r>
          </a:p>
        </p:txBody>
      </p:sp>
      <p:sp>
        <p:nvSpPr>
          <p:cNvPr id="11285" name="TextBox 28"/>
          <p:cNvSpPr txBox="1">
            <a:spLocks noChangeArrowheads="1"/>
          </p:cNvSpPr>
          <p:nvPr/>
        </p:nvSpPr>
        <p:spPr bwMode="auto">
          <a:xfrm>
            <a:off x="1631950" y="4968011"/>
            <a:ext cx="19177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dirty="0"/>
              <a:t>Diagnosis of </a:t>
            </a:r>
          </a:p>
          <a:p>
            <a:r>
              <a:rPr lang="en-US" sz="2400" dirty="0"/>
              <a:t>serious illness</a:t>
            </a:r>
          </a:p>
        </p:txBody>
      </p:sp>
      <p:sp>
        <p:nvSpPr>
          <p:cNvPr id="11286" name="Line 18"/>
          <p:cNvSpPr>
            <a:spLocks noChangeShapeType="1"/>
          </p:cNvSpPr>
          <p:nvPr/>
        </p:nvSpPr>
        <p:spPr bwMode="auto">
          <a:xfrm flipV="1">
            <a:off x="1584247" y="4986331"/>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 name="Date Placeholder 3"/>
          <p:cNvSpPr>
            <a:spLocks noGrp="1"/>
          </p:cNvSpPr>
          <p:nvPr>
            <p:ph type="dt" sz="half" idx="10"/>
          </p:nvPr>
        </p:nvSpPr>
        <p:spPr/>
        <p:txBody>
          <a:bodyPr/>
          <a:lstStyle/>
          <a:p>
            <a:r>
              <a:rPr lang="en-US" smtClean="0"/>
              <a:t>February 2012</a:t>
            </a:r>
            <a:endParaRPr lang="en-US"/>
          </a:p>
        </p:txBody>
      </p:sp>
      <p:sp>
        <p:nvSpPr>
          <p:cNvPr id="5" name="Footer Placeholder 4"/>
          <p:cNvSpPr>
            <a:spLocks noGrp="1"/>
          </p:cNvSpPr>
          <p:nvPr>
            <p:ph type="ftr" sz="quarter" idx="11"/>
          </p:nvPr>
        </p:nvSpPr>
        <p:spPr/>
        <p:txBody>
          <a:bodyPr/>
          <a:lstStyle/>
          <a:p>
            <a:r>
              <a:rPr lang="en-US" smtClean="0"/>
              <a:t>Interpreting in Palliative Care</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4267200" y="1676400"/>
            <a:ext cx="3810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i="1" dirty="0"/>
              <a:t>Palliative care </a:t>
            </a:r>
            <a:r>
              <a:rPr lang="en-US" sz="4000" i="1" dirty="0">
                <a:solidFill>
                  <a:srgbClr val="FF0000"/>
                </a:solidFill>
              </a:rPr>
              <a:t>+</a:t>
            </a:r>
            <a:r>
              <a:rPr lang="en-US" sz="4000" i="1" dirty="0"/>
              <a:t> curative care</a:t>
            </a:r>
            <a:endParaRPr lang="en-US" sz="4000" dirty="0"/>
          </a:p>
        </p:txBody>
      </p:sp>
      <p:sp>
        <p:nvSpPr>
          <p:cNvPr id="12291" name="TextBox 2"/>
          <p:cNvSpPr txBox="1">
            <a:spLocks noChangeArrowheads="1"/>
          </p:cNvSpPr>
          <p:nvPr/>
        </p:nvSpPr>
        <p:spPr bwMode="auto">
          <a:xfrm>
            <a:off x="152400" y="457200"/>
            <a:ext cx="86106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b="1" i="1" dirty="0">
                <a:solidFill>
                  <a:srgbClr val="FFFF00"/>
                </a:solidFill>
              </a:rPr>
              <a:t>Another important point to remember:</a:t>
            </a:r>
          </a:p>
          <a:p>
            <a:endParaRPr lang="en-US" dirty="0"/>
          </a:p>
        </p:txBody>
      </p:sp>
      <p:sp>
        <p:nvSpPr>
          <p:cNvPr id="12292" name="TextBox 4"/>
          <p:cNvSpPr txBox="1">
            <a:spLocks noChangeArrowheads="1"/>
          </p:cNvSpPr>
          <p:nvPr/>
        </p:nvSpPr>
        <p:spPr bwMode="auto">
          <a:xfrm>
            <a:off x="431800" y="4398963"/>
            <a:ext cx="4495800"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i="1" dirty="0"/>
              <a:t>Palliative care </a:t>
            </a:r>
            <a:r>
              <a:rPr lang="en-US" sz="4000" i="1" dirty="0">
                <a:solidFill>
                  <a:srgbClr val="FF0000"/>
                </a:solidFill>
              </a:rPr>
              <a:t>alone, </a:t>
            </a:r>
            <a:r>
              <a:rPr lang="en-US" sz="4000" i="1" dirty="0"/>
              <a:t/>
            </a:r>
            <a:br>
              <a:rPr lang="en-US" sz="4000" i="1" dirty="0"/>
            </a:br>
            <a:r>
              <a:rPr lang="en-US" sz="4000" i="1" dirty="0"/>
              <a:t>when curative care </a:t>
            </a:r>
            <a:br>
              <a:rPr lang="en-US" sz="4000" i="1" dirty="0"/>
            </a:br>
            <a:r>
              <a:rPr lang="en-US" sz="4000" i="1" dirty="0"/>
              <a:t>is no longer </a:t>
            </a:r>
            <a:r>
              <a:rPr lang="en-US" sz="4000" i="1" dirty="0" smtClean="0"/>
              <a:t>helpful</a:t>
            </a:r>
            <a:endParaRPr lang="en-US" sz="4000" dirty="0"/>
          </a:p>
        </p:txBody>
      </p:sp>
      <p:pic>
        <p:nvPicPr>
          <p:cNvPr id="1229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4035425"/>
            <a:ext cx="3348038" cy="230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0988" y="1439863"/>
            <a:ext cx="3986212"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5" name="TextBox 3"/>
          <p:cNvSpPr txBox="1">
            <a:spLocks noChangeArrowheads="1"/>
          </p:cNvSpPr>
          <p:nvPr/>
        </p:nvSpPr>
        <p:spPr bwMode="auto">
          <a:xfrm>
            <a:off x="4267200" y="3581400"/>
            <a:ext cx="900112"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i="1" dirty="0">
                <a:solidFill>
                  <a:srgbClr val="FF0000"/>
                </a:solidFill>
              </a:rPr>
              <a:t>OR</a:t>
            </a:r>
          </a:p>
        </p:txBody>
      </p:sp>
      <p:sp>
        <p:nvSpPr>
          <p:cNvPr id="6" name="Date Placeholder 5"/>
          <p:cNvSpPr>
            <a:spLocks noGrp="1"/>
          </p:cNvSpPr>
          <p:nvPr>
            <p:ph type="dt" sz="quarter" idx="10"/>
          </p:nvPr>
        </p:nvSpPr>
        <p:spPr/>
        <p:txBody>
          <a:bodyPr/>
          <a:lstStyle/>
          <a:p>
            <a:pPr>
              <a:defRPr/>
            </a:pPr>
            <a:r>
              <a:rPr lang="en-US" smtClean="0"/>
              <a:t>February 2012</a:t>
            </a:r>
            <a:endParaRPr lang="en-US"/>
          </a:p>
        </p:txBody>
      </p:sp>
      <p:sp>
        <p:nvSpPr>
          <p:cNvPr id="7" name="Footer Placeholder 6"/>
          <p:cNvSpPr>
            <a:spLocks noGrp="1"/>
          </p:cNvSpPr>
          <p:nvPr>
            <p:ph type="ftr" sz="quarter" idx="11"/>
          </p:nvPr>
        </p:nvSpPr>
        <p:spPr/>
        <p:txBody>
          <a:bodyPr/>
          <a:lstStyle/>
          <a:p>
            <a:pPr>
              <a:defRPr/>
            </a:pPr>
            <a:r>
              <a:rPr lang="en-US"/>
              <a:t>Interpreting in Palliative Care</a:t>
            </a:r>
          </a:p>
        </p:txBody>
      </p:sp>
      <p:sp>
        <p:nvSpPr>
          <p:cNvPr id="8" name="Slide Number Placeholder 7"/>
          <p:cNvSpPr>
            <a:spLocks noGrp="1"/>
          </p:cNvSpPr>
          <p:nvPr>
            <p:ph type="sldNum" sz="quarter" idx="12"/>
          </p:nvPr>
        </p:nvSpPr>
        <p:spPr/>
        <p:txBody>
          <a:bodyPr/>
          <a:lstStyle/>
          <a:p>
            <a:pPr>
              <a:defRPr/>
            </a:pPr>
            <a:fld id="{065D14B5-AC36-4129-AE23-90C0A52639EC}" type="slidenum">
              <a:rPr lang="en-US"/>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p:bldP spid="122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1676400" y="304800"/>
            <a:ext cx="58674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b="1" i="1" dirty="0">
                <a:solidFill>
                  <a:srgbClr val="FFFF00"/>
                </a:solidFill>
              </a:rPr>
              <a:t>In a nutshell</a:t>
            </a:r>
          </a:p>
          <a:p>
            <a:endParaRPr lang="en-US" dirty="0"/>
          </a:p>
        </p:txBody>
      </p:sp>
      <p:sp>
        <p:nvSpPr>
          <p:cNvPr id="13315" name="TextBox 3"/>
          <p:cNvSpPr txBox="1">
            <a:spLocks noChangeArrowheads="1"/>
          </p:cNvSpPr>
          <p:nvPr/>
        </p:nvSpPr>
        <p:spPr bwMode="auto">
          <a:xfrm>
            <a:off x="762000" y="990600"/>
            <a:ext cx="7620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ts val="600"/>
              </a:spcAft>
            </a:pPr>
            <a:r>
              <a:rPr lang="en-US" sz="4000" dirty="0"/>
              <a:t>Palliative care </a:t>
            </a:r>
          </a:p>
        </p:txBody>
      </p:sp>
      <p:sp>
        <p:nvSpPr>
          <p:cNvPr id="2" name="Date Placeholder 1"/>
          <p:cNvSpPr>
            <a:spLocks noGrp="1"/>
          </p:cNvSpPr>
          <p:nvPr>
            <p:ph type="dt" sz="quarter" idx="10"/>
          </p:nvPr>
        </p:nvSpPr>
        <p:spPr/>
        <p:txBody>
          <a:bodyPr/>
          <a:lstStyle/>
          <a:p>
            <a:pPr>
              <a:defRPr/>
            </a:pPr>
            <a:r>
              <a:rPr lang="en-US" smtClean="0"/>
              <a:t>February 2012</a:t>
            </a:r>
            <a:endParaRPr lang="en-US"/>
          </a:p>
        </p:txBody>
      </p:sp>
      <p:sp>
        <p:nvSpPr>
          <p:cNvPr id="5" name="Footer Placeholder 4"/>
          <p:cNvSpPr>
            <a:spLocks noGrp="1"/>
          </p:cNvSpPr>
          <p:nvPr>
            <p:ph type="ftr" sz="quarter" idx="11"/>
          </p:nvPr>
        </p:nvSpPr>
        <p:spPr/>
        <p:txBody>
          <a:bodyPr/>
          <a:lstStyle/>
          <a:p>
            <a:pPr>
              <a:defRPr/>
            </a:pPr>
            <a:r>
              <a:rPr lang="en-US"/>
              <a:t>Interpreting in Palliative Care</a:t>
            </a:r>
          </a:p>
        </p:txBody>
      </p:sp>
      <p:sp>
        <p:nvSpPr>
          <p:cNvPr id="6" name="Slide Number Placeholder 5"/>
          <p:cNvSpPr>
            <a:spLocks noGrp="1"/>
          </p:cNvSpPr>
          <p:nvPr>
            <p:ph type="sldNum" sz="quarter" idx="12"/>
          </p:nvPr>
        </p:nvSpPr>
        <p:spPr/>
        <p:txBody>
          <a:bodyPr/>
          <a:lstStyle/>
          <a:p>
            <a:pPr>
              <a:defRPr/>
            </a:pPr>
            <a:fld id="{F67BD4B5-60D5-40A1-A13F-EC5355E7E6C1}" type="slidenum">
              <a:rPr lang="en-US"/>
              <a:pPr>
                <a:defRPr/>
              </a:pPr>
              <a:t>13</a:t>
            </a:fld>
            <a:endParaRPr lang="en-US"/>
          </a:p>
        </p:txBody>
      </p:sp>
      <p:sp>
        <p:nvSpPr>
          <p:cNvPr id="7" name="TextBox 6"/>
          <p:cNvSpPr txBox="1"/>
          <p:nvPr/>
        </p:nvSpPr>
        <p:spPr>
          <a:xfrm>
            <a:off x="4267200" y="2057400"/>
            <a:ext cx="4191000" cy="4616648"/>
          </a:xfrm>
          <a:prstGeom prst="rect">
            <a:avLst/>
          </a:prstGeom>
          <a:noFill/>
        </p:spPr>
        <p:txBody>
          <a:bodyPr>
            <a:spAutoFit/>
          </a:bodyPr>
          <a:lstStyle/>
          <a:p>
            <a:pPr marL="571500" indent="-571500" fontAlgn="auto">
              <a:spcBef>
                <a:spcPts val="0"/>
              </a:spcBef>
              <a:spcAft>
                <a:spcPts val="600"/>
              </a:spcAft>
              <a:buFont typeface="Wingdings" pitchFamily="2" charset="2"/>
              <a:buChar char="ü"/>
              <a:defRPr/>
            </a:pPr>
            <a:r>
              <a:rPr lang="en-US" sz="3200" dirty="0">
                <a:latin typeface="+mn-lt"/>
                <a:cs typeface="+mn-cs"/>
              </a:rPr>
              <a:t>aims to improve the </a:t>
            </a:r>
            <a:r>
              <a:rPr lang="en-US" sz="3200" dirty="0">
                <a:solidFill>
                  <a:srgbClr val="FF0000"/>
                </a:solidFill>
                <a:latin typeface="+mn-lt"/>
                <a:cs typeface="+mn-cs"/>
              </a:rPr>
              <a:t>quality of life </a:t>
            </a:r>
          </a:p>
          <a:p>
            <a:pPr marL="571500" indent="-571500" fontAlgn="auto">
              <a:spcBef>
                <a:spcPts val="0"/>
              </a:spcBef>
              <a:spcAft>
                <a:spcPts val="600"/>
              </a:spcAft>
              <a:buFont typeface="Wingdings" pitchFamily="2" charset="2"/>
              <a:buChar char="ü"/>
              <a:defRPr/>
            </a:pPr>
            <a:r>
              <a:rPr lang="en-US" sz="3200" dirty="0">
                <a:latin typeface="+mn-lt"/>
                <a:cs typeface="+mn-cs"/>
              </a:rPr>
              <a:t>for patients who are facing </a:t>
            </a:r>
            <a:r>
              <a:rPr lang="en-US" sz="3200" dirty="0">
                <a:solidFill>
                  <a:srgbClr val="FF0000"/>
                </a:solidFill>
                <a:latin typeface="+mn-lt"/>
                <a:cs typeface="+mn-cs"/>
              </a:rPr>
              <a:t>serious illness </a:t>
            </a:r>
          </a:p>
          <a:p>
            <a:pPr marL="571500" indent="-571500" fontAlgn="auto">
              <a:spcBef>
                <a:spcPts val="0"/>
              </a:spcBef>
              <a:spcAft>
                <a:spcPts val="600"/>
              </a:spcAft>
              <a:buFont typeface="Wingdings" pitchFamily="2" charset="2"/>
              <a:buChar char="ü"/>
              <a:defRPr/>
            </a:pPr>
            <a:r>
              <a:rPr lang="en-US" sz="3200" dirty="0">
                <a:latin typeface="+mn-lt"/>
                <a:cs typeface="+mn-cs"/>
              </a:rPr>
              <a:t>as well as for their </a:t>
            </a:r>
            <a:r>
              <a:rPr lang="en-US" sz="3200" dirty="0">
                <a:solidFill>
                  <a:srgbClr val="FF0000"/>
                </a:solidFill>
                <a:latin typeface="+mn-lt"/>
                <a:cs typeface="+mn-cs"/>
              </a:rPr>
              <a:t>family and friends</a:t>
            </a:r>
            <a:r>
              <a:rPr lang="en-US" sz="3200" dirty="0" smtClean="0">
                <a:solidFill>
                  <a:srgbClr val="FF0000"/>
                </a:solidFill>
                <a:latin typeface="+mn-lt"/>
                <a:cs typeface="+mn-cs"/>
              </a:rPr>
              <a:t>.</a:t>
            </a:r>
          </a:p>
          <a:p>
            <a:pPr marL="571500" indent="-571500" fontAlgn="auto">
              <a:spcBef>
                <a:spcPts val="0"/>
              </a:spcBef>
              <a:spcAft>
                <a:spcPts val="600"/>
              </a:spcAft>
              <a:buFont typeface="Wingdings" pitchFamily="2" charset="2"/>
              <a:buChar char="ü"/>
              <a:defRPr/>
            </a:pPr>
            <a:r>
              <a:rPr lang="en-US" sz="3200" dirty="0" smtClean="0"/>
              <a:t>Can be provided </a:t>
            </a:r>
            <a:r>
              <a:rPr lang="en-US" sz="3200" dirty="0" smtClean="0">
                <a:solidFill>
                  <a:srgbClr val="FF0000"/>
                </a:solidFill>
              </a:rPr>
              <a:t>at any time</a:t>
            </a:r>
            <a:endParaRPr lang="en-US" sz="3200" dirty="0">
              <a:latin typeface="+mn-lt"/>
              <a:cs typeface="+mn-cs"/>
            </a:endParaRPr>
          </a:p>
          <a:p>
            <a:pPr fontAlgn="auto">
              <a:spcBef>
                <a:spcPts val="0"/>
              </a:spcBef>
              <a:spcAft>
                <a:spcPts val="0"/>
              </a:spcAft>
              <a:defRPr/>
            </a:pPr>
            <a:endParaRPr lang="en-US" dirty="0">
              <a:latin typeface="+mn-lt"/>
              <a:cs typeface="+mn-cs"/>
            </a:endParaRPr>
          </a:p>
        </p:txBody>
      </p:sp>
      <p:pic>
        <p:nvPicPr>
          <p:cNvPr id="13320" name="Picture 2" descr="C:\Users\Cindy\Pictures\MP90042213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667000"/>
            <a:ext cx="3695700"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fontAlgn="auto">
              <a:spcAft>
                <a:spcPts val="0"/>
              </a:spcAft>
              <a:defRPr/>
            </a:pPr>
            <a:r>
              <a:rPr lang="en-US" dirty="0" smtClean="0"/>
              <a:t>How and where is palliative care provided?</a:t>
            </a:r>
            <a:endParaRPr lang="en-US" dirty="0"/>
          </a:p>
        </p:txBody>
      </p:sp>
      <p:sp>
        <p:nvSpPr>
          <p:cNvPr id="2" name="Date Placeholder 1"/>
          <p:cNvSpPr>
            <a:spLocks noGrp="1"/>
          </p:cNvSpPr>
          <p:nvPr>
            <p:ph type="dt" sz="quarter" idx="10"/>
          </p:nvPr>
        </p:nvSpPr>
        <p:spPr/>
        <p:txBody>
          <a:bodyPr/>
          <a:lstStyle/>
          <a:p>
            <a:pPr>
              <a:defRPr/>
            </a:pPr>
            <a:r>
              <a:rPr lang="en-US" smtClean="0"/>
              <a:t>February 2012</a:t>
            </a:r>
            <a:endParaRPr lang="en-US"/>
          </a:p>
        </p:txBody>
      </p:sp>
      <p:sp>
        <p:nvSpPr>
          <p:cNvPr id="3" name="Footer Placeholder 2"/>
          <p:cNvSpPr>
            <a:spLocks noGrp="1"/>
          </p:cNvSpPr>
          <p:nvPr>
            <p:ph type="ftr" sz="quarter" idx="11"/>
          </p:nvPr>
        </p:nvSpPr>
        <p:spPr/>
        <p:txBody>
          <a:bodyPr/>
          <a:lstStyle/>
          <a:p>
            <a:pPr>
              <a:defRPr/>
            </a:pPr>
            <a:r>
              <a:rPr lang="en-US"/>
              <a:t>Interpreting in Palliative Care</a:t>
            </a:r>
          </a:p>
        </p:txBody>
      </p:sp>
      <p:sp>
        <p:nvSpPr>
          <p:cNvPr id="4" name="Slide Number Placeholder 3"/>
          <p:cNvSpPr>
            <a:spLocks noGrp="1"/>
          </p:cNvSpPr>
          <p:nvPr>
            <p:ph type="sldNum" sz="quarter" idx="12"/>
          </p:nvPr>
        </p:nvSpPr>
        <p:spPr/>
        <p:txBody>
          <a:bodyPr/>
          <a:lstStyle/>
          <a:p>
            <a:pPr>
              <a:defRPr/>
            </a:pPr>
            <a:fld id="{B4F49452-F38C-4899-A0C5-32D257873344}" type="slidenum">
              <a:rPr lang="en-US"/>
              <a:pPr>
                <a:defRPr/>
              </a:pPr>
              <a:t>14</a:t>
            </a:fld>
            <a:endParaRPr lang="en-US"/>
          </a:p>
        </p:txBody>
      </p:sp>
      <p:pic>
        <p:nvPicPr>
          <p:cNvPr id="7170" name="Picture 2" descr="C:\Users\Anne\AppData\Local\Microsoft\Windows\Temporary Internet Files\Content.IE5\TP4BYO7L\MC90043870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981200"/>
            <a:ext cx="2747963"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4" descr="C:\Users\Anne\AppData\Local\Microsoft\Windows\Temporary Internet Files\Content.IE5\P2TZO3ZJ\MC900014438[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38600" y="2514600"/>
            <a:ext cx="1960563" cy="237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 descr="C:\Users\Anne\AppData\Local\Microsoft\Windows\Temporary Internet Files\Content.IE5\GTJHJ7HD\MC900359005[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77000" y="1752600"/>
            <a:ext cx="1809750" cy="143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6" descr="C:\Program Files (x86)\Microsoft Office\MEDIA\CAGCAT10\j0185604.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77000" y="4191000"/>
            <a:ext cx="1836738" cy="183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2000"/>
                                        <p:tgtEl>
                                          <p:spTgt spid="7172"/>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fade">
                                      <p:cBhvr>
                                        <p:cTn id="17" dur="2000"/>
                                        <p:tgtEl>
                                          <p:spTgt spid="7173"/>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fade">
                                      <p:cBhvr>
                                        <p:cTn id="22"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4488" y="4305300"/>
            <a:ext cx="2339975"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334963"/>
            <a:ext cx="1854200" cy="277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05400" y="1395413"/>
            <a:ext cx="13716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59039" y="3917156"/>
            <a:ext cx="2408161" cy="2408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5100" y="3305175"/>
            <a:ext cx="13335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14600" y="531813"/>
            <a:ext cx="22098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2"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125854" y="4305300"/>
            <a:ext cx="1166975" cy="1755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3" name="Picture 7"/>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715125" y="187325"/>
            <a:ext cx="1743075" cy="255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4" name="TextBox 5"/>
          <p:cNvSpPr txBox="1">
            <a:spLocks noChangeArrowheads="1"/>
          </p:cNvSpPr>
          <p:nvPr/>
        </p:nvSpPr>
        <p:spPr bwMode="auto">
          <a:xfrm rot="-1346888">
            <a:off x="5883275" y="3328988"/>
            <a:ext cx="3181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t>. .is a team effort!</a:t>
            </a:r>
          </a:p>
        </p:txBody>
      </p:sp>
      <p:sp>
        <p:nvSpPr>
          <p:cNvPr id="3" name="Date Placeholder 2"/>
          <p:cNvSpPr>
            <a:spLocks noGrp="1"/>
          </p:cNvSpPr>
          <p:nvPr>
            <p:ph type="dt" sz="quarter" idx="10"/>
          </p:nvPr>
        </p:nvSpPr>
        <p:spPr/>
        <p:txBody>
          <a:bodyPr/>
          <a:lstStyle/>
          <a:p>
            <a:pPr>
              <a:defRPr/>
            </a:pPr>
            <a:r>
              <a:rPr lang="en-US" smtClean="0"/>
              <a:t>February 2012</a:t>
            </a:r>
            <a:endParaRPr lang="en-US"/>
          </a:p>
        </p:txBody>
      </p:sp>
      <p:sp>
        <p:nvSpPr>
          <p:cNvPr id="16395" name="TextBox 3"/>
          <p:cNvSpPr txBox="1">
            <a:spLocks noChangeArrowheads="1"/>
          </p:cNvSpPr>
          <p:nvPr/>
        </p:nvSpPr>
        <p:spPr bwMode="auto">
          <a:xfrm rot="-1201833">
            <a:off x="1836738" y="2944813"/>
            <a:ext cx="306228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t>Palliative </a:t>
            </a:r>
            <a:r>
              <a:rPr lang="en-US" sz="3200" dirty="0" smtClean="0"/>
              <a:t>care </a:t>
            </a:r>
            <a:r>
              <a:rPr lang="en-US" sz="3200" dirty="0"/>
              <a:t>. .  </a:t>
            </a:r>
            <a:endParaRPr lang="en-US" dirty="0"/>
          </a:p>
        </p:txBody>
      </p:sp>
      <p:sp>
        <p:nvSpPr>
          <p:cNvPr id="7" name="Footer Placeholder 6"/>
          <p:cNvSpPr>
            <a:spLocks noGrp="1"/>
          </p:cNvSpPr>
          <p:nvPr>
            <p:ph type="ftr" sz="quarter" idx="11"/>
          </p:nvPr>
        </p:nvSpPr>
        <p:spPr/>
        <p:txBody>
          <a:bodyPr/>
          <a:lstStyle/>
          <a:p>
            <a:pPr>
              <a:defRPr/>
            </a:pPr>
            <a:r>
              <a:rPr lang="en-US"/>
              <a:t>Interpreting in Palliative Care</a:t>
            </a:r>
          </a:p>
        </p:txBody>
      </p:sp>
      <p:sp>
        <p:nvSpPr>
          <p:cNvPr id="8" name="Slide Number Placeholder 7"/>
          <p:cNvSpPr>
            <a:spLocks noGrp="1"/>
          </p:cNvSpPr>
          <p:nvPr>
            <p:ph type="sldNum" sz="quarter" idx="12"/>
          </p:nvPr>
        </p:nvSpPr>
        <p:spPr/>
        <p:txBody>
          <a:bodyPr/>
          <a:lstStyle/>
          <a:p>
            <a:pPr>
              <a:defRPr/>
            </a:pPr>
            <a:fld id="{03111390-394B-4991-9F4D-1AE093B419DE}" type="slidenum">
              <a:rPr lang="en-US"/>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fade">
                                      <p:cBhvr>
                                        <p:cTn id="13" dur="500"/>
                                        <p:tgtEl>
                                          <p:spTgt spid="1638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386"/>
                                        </p:tgtEl>
                                        <p:attrNameLst>
                                          <p:attrName>style.visibility</p:attrName>
                                        </p:attrNameLst>
                                      </p:cBhvr>
                                      <p:to>
                                        <p:strVal val="visible"/>
                                      </p:to>
                                    </p:set>
                                    <p:animEffect transition="in" filter="fade">
                                      <p:cBhvr>
                                        <p:cTn id="18" dur="500"/>
                                        <p:tgtEl>
                                          <p:spTgt spid="163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389"/>
                                        </p:tgtEl>
                                        <p:attrNameLst>
                                          <p:attrName>style.visibility</p:attrName>
                                        </p:attrNameLst>
                                      </p:cBhvr>
                                      <p:to>
                                        <p:strVal val="visible"/>
                                      </p:to>
                                    </p:set>
                                    <p:animEffect transition="in" filter="fade">
                                      <p:cBhvr>
                                        <p:cTn id="23" dur="500"/>
                                        <p:tgtEl>
                                          <p:spTgt spid="1638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393"/>
                                        </p:tgtEl>
                                        <p:attrNameLst>
                                          <p:attrName>style.visibility</p:attrName>
                                        </p:attrNameLst>
                                      </p:cBhvr>
                                      <p:to>
                                        <p:strVal val="visible"/>
                                      </p:to>
                                    </p:set>
                                    <p:animEffect transition="in" filter="fade">
                                      <p:cBhvr>
                                        <p:cTn id="28" dur="500"/>
                                        <p:tgtEl>
                                          <p:spTgt spid="16393"/>
                                        </p:tgtEl>
                                      </p:cBhvr>
                                    </p:animEffect>
                                  </p:childTnLst>
                                </p:cTn>
                              </p:par>
                              <p:par>
                                <p:cTn id="29" presetID="10" presetClass="entr" presetSubtype="0" fill="hold" nodeType="withEffect">
                                  <p:stCondLst>
                                    <p:cond delay="0"/>
                                  </p:stCondLst>
                                  <p:childTnLst>
                                    <p:set>
                                      <p:cBhvr>
                                        <p:cTn id="30" dur="1" fill="hold">
                                          <p:stCondLst>
                                            <p:cond delay="0"/>
                                          </p:stCondLst>
                                        </p:cTn>
                                        <p:tgtEl>
                                          <p:spTgt spid="16392"/>
                                        </p:tgtEl>
                                        <p:attrNameLst>
                                          <p:attrName>style.visibility</p:attrName>
                                        </p:attrNameLst>
                                      </p:cBhvr>
                                      <p:to>
                                        <p:strVal val="visible"/>
                                      </p:to>
                                    </p:set>
                                    <p:animEffect transition="in" filter="fade">
                                      <p:cBhvr>
                                        <p:cTn id="31" dur="500"/>
                                        <p:tgtEl>
                                          <p:spTgt spid="1639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388"/>
                                        </p:tgtEl>
                                        <p:attrNameLst>
                                          <p:attrName>style.visibility</p:attrName>
                                        </p:attrNameLst>
                                      </p:cBhvr>
                                      <p:to>
                                        <p:strVal val="visible"/>
                                      </p:to>
                                    </p:set>
                                    <p:animEffect transition="in" filter="fade">
                                      <p:cBhvr>
                                        <p:cTn id="36" dur="500"/>
                                        <p:tgtEl>
                                          <p:spTgt spid="1638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390"/>
                                        </p:tgtEl>
                                        <p:attrNameLst>
                                          <p:attrName>style.visibility</p:attrName>
                                        </p:attrNameLst>
                                      </p:cBhvr>
                                      <p:to>
                                        <p:strVal val="visible"/>
                                      </p:to>
                                    </p:set>
                                    <p:animEffect transition="in" filter="fade">
                                      <p:cBhvr>
                                        <p:cTn id="41" dur="500"/>
                                        <p:tgtEl>
                                          <p:spTgt spid="1639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391"/>
                                        </p:tgtEl>
                                        <p:attrNameLst>
                                          <p:attrName>style.visibility</p:attrName>
                                        </p:attrNameLst>
                                      </p:cBhvr>
                                      <p:to>
                                        <p:strVal val="visible"/>
                                      </p:to>
                                    </p:set>
                                    <p:animEffect transition="in" filter="fade">
                                      <p:cBhvr>
                                        <p:cTn id="46"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p:bldP spid="163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696200" cy="4493538"/>
          </a:xfrm>
          <a:prstGeom prst="rect">
            <a:avLst/>
          </a:prstGeom>
          <a:noFill/>
        </p:spPr>
        <p:txBody>
          <a:bodyPr>
            <a:spAutoFit/>
          </a:bodyPr>
          <a:lstStyle/>
          <a:p>
            <a:pPr fontAlgn="auto">
              <a:spcBef>
                <a:spcPts val="0"/>
              </a:spcBef>
              <a:spcAft>
                <a:spcPts val="1200"/>
              </a:spcAft>
              <a:defRPr/>
            </a:pPr>
            <a:r>
              <a:rPr lang="en-US" sz="4000" dirty="0">
                <a:latin typeface="+mn-lt"/>
                <a:cs typeface="+mn-cs"/>
              </a:rPr>
              <a:t>Palliative care provides: </a:t>
            </a:r>
          </a:p>
          <a:p>
            <a:pPr marL="1028700" lvl="1" indent="-571500" fontAlgn="auto">
              <a:spcBef>
                <a:spcPts val="0"/>
              </a:spcBef>
              <a:spcAft>
                <a:spcPts val="1200"/>
              </a:spcAft>
              <a:buFont typeface="Arial" pitchFamily="34" charset="0"/>
              <a:buChar char="•"/>
              <a:defRPr/>
            </a:pPr>
            <a:r>
              <a:rPr lang="en-US" sz="3600" dirty="0">
                <a:solidFill>
                  <a:srgbClr val="FF0000"/>
                </a:solidFill>
                <a:latin typeface="+mn-lt"/>
                <a:cs typeface="+mn-cs"/>
              </a:rPr>
              <a:t>Time for family meetings and patient/family counseling</a:t>
            </a:r>
          </a:p>
          <a:p>
            <a:pPr marL="1485900" lvl="2" indent="-571500" fontAlgn="auto">
              <a:spcBef>
                <a:spcPts val="0"/>
              </a:spcBef>
              <a:spcAft>
                <a:spcPts val="1200"/>
              </a:spcAft>
              <a:buFont typeface="Arial" pitchFamily="34" charset="0"/>
              <a:buChar char="•"/>
              <a:defRPr/>
            </a:pPr>
            <a:r>
              <a:rPr lang="en-US" sz="3600" dirty="0" smtClean="0">
                <a:latin typeface="+mn-lt"/>
                <a:cs typeface="+mn-cs"/>
              </a:rPr>
              <a:t>Coordinating </a:t>
            </a:r>
            <a:r>
              <a:rPr lang="en-US" sz="3600" dirty="0">
                <a:latin typeface="+mn-lt"/>
                <a:cs typeface="+mn-cs"/>
              </a:rPr>
              <a:t>interdisciplinary meetings to discuss prognosis and treatment </a:t>
            </a:r>
            <a:r>
              <a:rPr lang="en-US" sz="3600" dirty="0" smtClean="0">
                <a:latin typeface="+mn-lt"/>
                <a:cs typeface="+mn-cs"/>
              </a:rPr>
              <a:t>options</a:t>
            </a:r>
          </a:p>
          <a:p>
            <a:pPr marL="1485900" lvl="2" indent="-571500">
              <a:spcAft>
                <a:spcPts val="1200"/>
              </a:spcAft>
              <a:buFont typeface="Arial" pitchFamily="34" charset="0"/>
              <a:buChar char="•"/>
              <a:defRPr/>
            </a:pPr>
            <a:r>
              <a:rPr lang="en-US" sz="3600" dirty="0" smtClean="0"/>
              <a:t>Establishing goals of care</a:t>
            </a:r>
            <a:endParaRPr lang="en-US" sz="3600" dirty="0">
              <a:latin typeface="+mn-lt"/>
              <a:cs typeface="+mn-cs"/>
            </a:endParaRPr>
          </a:p>
        </p:txBody>
      </p:sp>
      <p:sp>
        <p:nvSpPr>
          <p:cNvPr id="3" name="Date Placeholder 2"/>
          <p:cNvSpPr>
            <a:spLocks noGrp="1"/>
          </p:cNvSpPr>
          <p:nvPr>
            <p:ph type="dt" sz="quarter" idx="10"/>
          </p:nvPr>
        </p:nvSpPr>
        <p:spPr/>
        <p:txBody>
          <a:bodyPr/>
          <a:lstStyle/>
          <a:p>
            <a:pPr>
              <a:defRPr/>
            </a:pPr>
            <a:r>
              <a:rPr lang="en-US" smtClean="0"/>
              <a:t>February 2012</a:t>
            </a:r>
            <a:endParaRPr lang="en-US"/>
          </a:p>
        </p:txBody>
      </p:sp>
      <p:sp>
        <p:nvSpPr>
          <p:cNvPr id="4" name="Footer Placeholder 3"/>
          <p:cNvSpPr>
            <a:spLocks noGrp="1"/>
          </p:cNvSpPr>
          <p:nvPr>
            <p:ph type="ftr" sz="quarter" idx="11"/>
          </p:nvPr>
        </p:nvSpPr>
        <p:spPr/>
        <p:txBody>
          <a:bodyPr/>
          <a:lstStyle/>
          <a:p>
            <a:pPr>
              <a:defRPr/>
            </a:pPr>
            <a:r>
              <a:rPr lang="en-US"/>
              <a:t>Interpreting in Palliative Care</a:t>
            </a:r>
          </a:p>
        </p:txBody>
      </p:sp>
      <p:sp>
        <p:nvSpPr>
          <p:cNvPr id="5" name="Slide Number Placeholder 4"/>
          <p:cNvSpPr>
            <a:spLocks noGrp="1"/>
          </p:cNvSpPr>
          <p:nvPr>
            <p:ph type="sldNum" sz="quarter" idx="12"/>
          </p:nvPr>
        </p:nvSpPr>
        <p:spPr/>
        <p:txBody>
          <a:bodyPr/>
          <a:lstStyle/>
          <a:p>
            <a:pPr>
              <a:defRPr/>
            </a:pPr>
            <a:fld id="{95AFD555-A200-46EF-A60C-7A920E50A3A7}" type="slidenum">
              <a:rPr lang="en-US"/>
              <a:pPr>
                <a:defRPr/>
              </a:pPr>
              <a:t>16</a:t>
            </a:fld>
            <a:endParaRPr lang="en-US"/>
          </a:p>
        </p:txBody>
      </p:sp>
      <p:sp>
        <p:nvSpPr>
          <p:cNvPr id="6" name="TextBox 5"/>
          <p:cNvSpPr txBox="1"/>
          <p:nvPr/>
        </p:nvSpPr>
        <p:spPr>
          <a:xfrm>
            <a:off x="685800" y="4953000"/>
            <a:ext cx="7696200" cy="1477328"/>
          </a:xfrm>
          <a:prstGeom prst="rect">
            <a:avLst/>
          </a:prstGeom>
          <a:noFill/>
        </p:spPr>
        <p:txBody>
          <a:bodyPr wrap="square" rtlCol="0">
            <a:spAutoFit/>
          </a:bodyPr>
          <a:lstStyle/>
          <a:p>
            <a:pPr marL="1028700" lvl="2" indent="-571500">
              <a:buFont typeface="Arial" pitchFamily="34" charset="0"/>
              <a:buChar char="•"/>
            </a:pPr>
            <a:r>
              <a:rPr lang="en-US" sz="3600" dirty="0">
                <a:solidFill>
                  <a:srgbClr val="FF0000"/>
                </a:solidFill>
              </a:rPr>
              <a:t>Expertise in managing physical and emotional </a:t>
            </a:r>
            <a:r>
              <a:rPr lang="en-US" sz="3600" dirty="0" smtClean="0">
                <a:solidFill>
                  <a:srgbClr val="FF0000"/>
                </a:solidFill>
              </a:rPr>
              <a:t>symptoms</a:t>
            </a:r>
            <a:endParaRPr lang="en-US" sz="3600" dirty="0">
              <a:solidFill>
                <a:srgbClr val="FF0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696200" cy="707886"/>
          </a:xfrm>
          <a:prstGeom prst="rect">
            <a:avLst/>
          </a:prstGeom>
          <a:noFill/>
        </p:spPr>
        <p:txBody>
          <a:bodyPr>
            <a:spAutoFit/>
          </a:bodyPr>
          <a:lstStyle/>
          <a:p>
            <a:pPr fontAlgn="auto">
              <a:spcBef>
                <a:spcPts val="0"/>
              </a:spcBef>
              <a:spcAft>
                <a:spcPts val="2400"/>
              </a:spcAft>
              <a:defRPr/>
            </a:pPr>
            <a:r>
              <a:rPr lang="en-US" sz="4000" dirty="0">
                <a:latin typeface="+mn-lt"/>
                <a:cs typeface="+mn-cs"/>
              </a:rPr>
              <a:t>Palliative care provides: </a:t>
            </a:r>
          </a:p>
        </p:txBody>
      </p:sp>
      <p:sp>
        <p:nvSpPr>
          <p:cNvPr id="3" name="Date Placeholder 2"/>
          <p:cNvSpPr>
            <a:spLocks noGrp="1"/>
          </p:cNvSpPr>
          <p:nvPr>
            <p:ph type="dt" sz="quarter" idx="10"/>
          </p:nvPr>
        </p:nvSpPr>
        <p:spPr/>
        <p:txBody>
          <a:bodyPr/>
          <a:lstStyle/>
          <a:p>
            <a:pPr>
              <a:defRPr/>
            </a:pPr>
            <a:r>
              <a:rPr lang="en-US" smtClean="0"/>
              <a:t>February 2012</a:t>
            </a:r>
            <a:endParaRPr lang="en-US"/>
          </a:p>
        </p:txBody>
      </p:sp>
      <p:sp>
        <p:nvSpPr>
          <p:cNvPr id="4" name="Footer Placeholder 3"/>
          <p:cNvSpPr>
            <a:spLocks noGrp="1"/>
          </p:cNvSpPr>
          <p:nvPr>
            <p:ph type="ftr" sz="quarter" idx="11"/>
          </p:nvPr>
        </p:nvSpPr>
        <p:spPr/>
        <p:txBody>
          <a:bodyPr/>
          <a:lstStyle/>
          <a:p>
            <a:pPr>
              <a:defRPr/>
            </a:pPr>
            <a:r>
              <a:rPr lang="en-US"/>
              <a:t>Interpreting in Palliative Care</a:t>
            </a:r>
          </a:p>
        </p:txBody>
      </p:sp>
      <p:sp>
        <p:nvSpPr>
          <p:cNvPr id="5" name="Slide Number Placeholder 4"/>
          <p:cNvSpPr>
            <a:spLocks noGrp="1"/>
          </p:cNvSpPr>
          <p:nvPr>
            <p:ph type="sldNum" sz="quarter" idx="12"/>
          </p:nvPr>
        </p:nvSpPr>
        <p:spPr/>
        <p:txBody>
          <a:bodyPr/>
          <a:lstStyle/>
          <a:p>
            <a:pPr>
              <a:defRPr/>
            </a:pPr>
            <a:fld id="{B45881D6-47E6-4DFA-BB8F-BCF1458E7E16}" type="slidenum">
              <a:rPr lang="en-US"/>
              <a:pPr>
                <a:defRPr/>
              </a:pPr>
              <a:t>17</a:t>
            </a:fld>
            <a:endParaRPr lang="en-US"/>
          </a:p>
        </p:txBody>
      </p:sp>
      <p:sp>
        <p:nvSpPr>
          <p:cNvPr id="6" name="TextBox 5"/>
          <p:cNvSpPr txBox="1"/>
          <p:nvPr/>
        </p:nvSpPr>
        <p:spPr>
          <a:xfrm>
            <a:off x="914400" y="4191000"/>
            <a:ext cx="7696200" cy="2523768"/>
          </a:xfrm>
          <a:prstGeom prst="rect">
            <a:avLst/>
          </a:prstGeom>
          <a:noFill/>
        </p:spPr>
        <p:txBody>
          <a:bodyPr wrap="square" rtlCol="0">
            <a:spAutoFit/>
          </a:bodyPr>
          <a:lstStyle/>
          <a:p>
            <a:pPr marL="1028700" lvl="1" indent="-571500" fontAlgn="auto">
              <a:spcBef>
                <a:spcPts val="0"/>
              </a:spcBef>
              <a:spcAft>
                <a:spcPts val="1200"/>
              </a:spcAft>
              <a:buFont typeface="Arial" pitchFamily="34" charset="0"/>
              <a:buChar char="•"/>
              <a:defRPr/>
            </a:pPr>
            <a:r>
              <a:rPr lang="en-US" sz="4000" dirty="0">
                <a:solidFill>
                  <a:srgbClr val="FF0000"/>
                </a:solidFill>
              </a:rPr>
              <a:t>Coordination of care across settings</a:t>
            </a:r>
          </a:p>
          <a:p>
            <a:pPr marL="1485900" lvl="2" indent="-571500" fontAlgn="auto">
              <a:spcBef>
                <a:spcPts val="0"/>
              </a:spcBef>
              <a:spcAft>
                <a:spcPts val="1200"/>
              </a:spcAft>
              <a:buFont typeface="Arial" pitchFamily="34" charset="0"/>
              <a:buChar char="•"/>
              <a:defRPr/>
            </a:pPr>
            <a:r>
              <a:rPr lang="en-US" sz="4000" dirty="0"/>
              <a:t>Patient admission, discharge</a:t>
            </a:r>
          </a:p>
          <a:p>
            <a:endParaRPr lang="en-US" dirty="0"/>
          </a:p>
        </p:txBody>
      </p:sp>
      <p:sp>
        <p:nvSpPr>
          <p:cNvPr id="7" name="TextBox 6"/>
          <p:cNvSpPr txBox="1"/>
          <p:nvPr/>
        </p:nvSpPr>
        <p:spPr>
          <a:xfrm>
            <a:off x="914400" y="1143000"/>
            <a:ext cx="7772400" cy="3293209"/>
          </a:xfrm>
          <a:prstGeom prst="rect">
            <a:avLst/>
          </a:prstGeom>
          <a:noFill/>
        </p:spPr>
        <p:txBody>
          <a:bodyPr wrap="square" rtlCol="0">
            <a:spAutoFit/>
          </a:bodyPr>
          <a:lstStyle/>
          <a:p>
            <a:pPr marL="1028700" lvl="1" indent="-571500" fontAlgn="auto">
              <a:spcBef>
                <a:spcPts val="0"/>
              </a:spcBef>
              <a:spcAft>
                <a:spcPts val="1200"/>
              </a:spcAft>
              <a:buFont typeface="Arial" pitchFamily="34" charset="0"/>
              <a:buChar char="•"/>
              <a:defRPr/>
            </a:pPr>
            <a:r>
              <a:rPr lang="en-US" sz="4000" dirty="0">
                <a:solidFill>
                  <a:srgbClr val="FF0000"/>
                </a:solidFill>
              </a:rPr>
              <a:t>Support in resolving conflicts</a:t>
            </a:r>
          </a:p>
          <a:p>
            <a:pPr marL="1485900" lvl="2" indent="-571500" fontAlgn="auto">
              <a:spcBef>
                <a:spcPts val="0"/>
              </a:spcBef>
              <a:spcAft>
                <a:spcPts val="1200"/>
              </a:spcAft>
              <a:buFont typeface="Arial" pitchFamily="34" charset="0"/>
              <a:buChar char="•"/>
              <a:defRPr/>
            </a:pPr>
            <a:r>
              <a:rPr lang="en-US" sz="4000" dirty="0"/>
              <a:t>Goals of care</a:t>
            </a:r>
          </a:p>
          <a:p>
            <a:pPr marL="1485900" lvl="2" indent="-571500" fontAlgn="auto">
              <a:spcBef>
                <a:spcPts val="0"/>
              </a:spcBef>
              <a:spcAft>
                <a:spcPts val="1200"/>
              </a:spcAft>
              <a:buFont typeface="Arial" pitchFamily="34" charset="0"/>
              <a:buChar char="•"/>
              <a:defRPr/>
            </a:pPr>
            <a:r>
              <a:rPr lang="en-US" sz="4000" dirty="0"/>
              <a:t>DNR orders and treatment requests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Palliative Care Teams may help patients and families complete </a:t>
            </a:r>
            <a:br>
              <a:rPr lang="en-US" dirty="0" smtClean="0"/>
            </a:br>
            <a:r>
              <a:rPr lang="en-US" dirty="0" smtClean="0"/>
              <a:t>Advance Directives</a:t>
            </a:r>
            <a:endParaRPr lang="en-US" dirty="0"/>
          </a:p>
        </p:txBody>
      </p:sp>
      <p:sp>
        <p:nvSpPr>
          <p:cNvPr id="3" name="Date Placeholder 2"/>
          <p:cNvSpPr>
            <a:spLocks noGrp="1"/>
          </p:cNvSpPr>
          <p:nvPr>
            <p:ph type="dt" sz="half" idx="10"/>
          </p:nvPr>
        </p:nvSpPr>
        <p:spPr/>
        <p:txBody>
          <a:bodyPr/>
          <a:lstStyle/>
          <a:p>
            <a:pPr>
              <a:defRPr/>
            </a:pPr>
            <a:r>
              <a:rPr lang="en-US" smtClean="0"/>
              <a:t>February 2012</a:t>
            </a:r>
            <a:endParaRPr lang="en-US"/>
          </a:p>
        </p:txBody>
      </p:sp>
      <p:sp>
        <p:nvSpPr>
          <p:cNvPr id="4" name="Footer Placeholder 3"/>
          <p:cNvSpPr>
            <a:spLocks noGrp="1"/>
          </p:cNvSpPr>
          <p:nvPr>
            <p:ph type="ftr" sz="quarter" idx="11"/>
          </p:nvPr>
        </p:nvSpPr>
        <p:spPr/>
        <p:txBody>
          <a:bodyPr/>
          <a:lstStyle/>
          <a:p>
            <a:pPr>
              <a:defRPr/>
            </a:pPr>
            <a:r>
              <a:rPr lang="en-US" smtClean="0"/>
              <a:t>Interpreting in Palliative Care</a:t>
            </a:r>
            <a:endParaRPr lang="en-US"/>
          </a:p>
        </p:txBody>
      </p:sp>
      <p:sp>
        <p:nvSpPr>
          <p:cNvPr id="5" name="Slide Number Placeholder 4"/>
          <p:cNvSpPr>
            <a:spLocks noGrp="1"/>
          </p:cNvSpPr>
          <p:nvPr>
            <p:ph type="sldNum" sz="quarter" idx="12"/>
          </p:nvPr>
        </p:nvSpPr>
        <p:spPr/>
        <p:txBody>
          <a:bodyPr/>
          <a:lstStyle/>
          <a:p>
            <a:pPr>
              <a:defRPr/>
            </a:pPr>
            <a:fld id="{CCFC7B55-F03B-410D-B38F-BF2D12A3F4F0}" type="slidenum">
              <a:rPr lang="en-US" smtClean="0"/>
              <a:pPr>
                <a:defRPr/>
              </a:pPr>
              <a:t>18</a:t>
            </a:fld>
            <a:endParaRPr lang="en-US"/>
          </a:p>
        </p:txBody>
      </p:sp>
      <p:pic>
        <p:nvPicPr>
          <p:cNvPr id="6" name="Picture 5" descr="low literacy adv dir cover.jpg"/>
          <p:cNvPicPr>
            <a:picLocks noChangeAspect="1"/>
          </p:cNvPicPr>
          <p:nvPr/>
        </p:nvPicPr>
        <p:blipFill>
          <a:blip r:embed="rId3" cstate="print"/>
          <a:stretch>
            <a:fillRect/>
          </a:stretch>
        </p:blipFill>
        <p:spPr>
          <a:xfrm>
            <a:off x="914400" y="2514600"/>
            <a:ext cx="2808200" cy="3676650"/>
          </a:xfrm>
          <a:prstGeom prst="rect">
            <a:avLst/>
          </a:prstGeom>
        </p:spPr>
      </p:pic>
      <p:pic>
        <p:nvPicPr>
          <p:cNvPr id="7" name="Picture 6" descr="5 Wishes Cover.jpg"/>
          <p:cNvPicPr>
            <a:picLocks noChangeAspect="1"/>
          </p:cNvPicPr>
          <p:nvPr/>
        </p:nvPicPr>
        <p:blipFill>
          <a:blip r:embed="rId4" cstate="print"/>
          <a:stretch>
            <a:fillRect/>
          </a:stretch>
        </p:blipFill>
        <p:spPr>
          <a:xfrm>
            <a:off x="5181600" y="2819400"/>
            <a:ext cx="2443163" cy="314840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Physicians may also help complete</a:t>
            </a:r>
            <a:br>
              <a:rPr lang="en-US" sz="4000" dirty="0" smtClean="0"/>
            </a:br>
            <a:r>
              <a:rPr lang="en-US" sz="4000" dirty="0" smtClean="0"/>
              <a:t>specific orders for future treatment(s)</a:t>
            </a:r>
            <a:endParaRPr lang="en-US" sz="4000" dirty="0"/>
          </a:p>
        </p:txBody>
      </p:sp>
      <p:sp>
        <p:nvSpPr>
          <p:cNvPr id="3" name="Date Placeholder 2"/>
          <p:cNvSpPr>
            <a:spLocks noGrp="1"/>
          </p:cNvSpPr>
          <p:nvPr>
            <p:ph type="dt" sz="half" idx="10"/>
          </p:nvPr>
        </p:nvSpPr>
        <p:spPr/>
        <p:txBody>
          <a:bodyPr/>
          <a:lstStyle/>
          <a:p>
            <a:pPr>
              <a:defRPr/>
            </a:pPr>
            <a:r>
              <a:rPr lang="en-US" smtClean="0"/>
              <a:t>February 2012</a:t>
            </a:r>
            <a:endParaRPr lang="en-US"/>
          </a:p>
        </p:txBody>
      </p:sp>
      <p:sp>
        <p:nvSpPr>
          <p:cNvPr id="4" name="Footer Placeholder 3"/>
          <p:cNvSpPr>
            <a:spLocks noGrp="1"/>
          </p:cNvSpPr>
          <p:nvPr>
            <p:ph type="ftr" sz="quarter" idx="11"/>
          </p:nvPr>
        </p:nvSpPr>
        <p:spPr/>
        <p:txBody>
          <a:bodyPr/>
          <a:lstStyle/>
          <a:p>
            <a:pPr>
              <a:defRPr/>
            </a:pPr>
            <a:r>
              <a:rPr lang="en-US" smtClean="0"/>
              <a:t>Interpreting in Palliative Care</a:t>
            </a:r>
            <a:endParaRPr lang="en-US"/>
          </a:p>
        </p:txBody>
      </p:sp>
      <p:sp>
        <p:nvSpPr>
          <p:cNvPr id="5" name="Slide Number Placeholder 4"/>
          <p:cNvSpPr>
            <a:spLocks noGrp="1"/>
          </p:cNvSpPr>
          <p:nvPr>
            <p:ph type="sldNum" sz="quarter" idx="12"/>
          </p:nvPr>
        </p:nvSpPr>
        <p:spPr/>
        <p:txBody>
          <a:bodyPr/>
          <a:lstStyle/>
          <a:p>
            <a:pPr>
              <a:defRPr/>
            </a:pPr>
            <a:fld id="{CCFC7B55-F03B-410D-B38F-BF2D12A3F4F0}" type="slidenum">
              <a:rPr lang="en-US" smtClean="0"/>
              <a:pPr>
                <a:defRPr/>
              </a:pPr>
              <a:t>19</a:t>
            </a:fld>
            <a:endParaRPr lang="en-US"/>
          </a:p>
        </p:txBody>
      </p:sp>
      <p:pic>
        <p:nvPicPr>
          <p:cNvPr id="6" name="Picture 5" descr="Polst_pink, front page.jpg"/>
          <p:cNvPicPr>
            <a:picLocks noChangeAspect="1"/>
          </p:cNvPicPr>
          <p:nvPr/>
        </p:nvPicPr>
        <p:blipFill>
          <a:blip r:embed="rId3" cstate="print"/>
          <a:stretch>
            <a:fillRect/>
          </a:stretch>
        </p:blipFill>
        <p:spPr>
          <a:xfrm>
            <a:off x="838200" y="1752600"/>
            <a:ext cx="3225800" cy="4173379"/>
          </a:xfrm>
          <a:prstGeom prst="rect">
            <a:avLst/>
          </a:prstGeom>
        </p:spPr>
      </p:pic>
      <p:pic>
        <p:nvPicPr>
          <p:cNvPr id="7" name="Picture 6" descr="Pre-hosp DNR form, image.jpg"/>
          <p:cNvPicPr>
            <a:picLocks noChangeAspect="1"/>
          </p:cNvPicPr>
          <p:nvPr/>
        </p:nvPicPr>
        <p:blipFill>
          <a:blip r:embed="rId4" cstate="print"/>
          <a:stretch>
            <a:fillRect/>
          </a:stretch>
        </p:blipFill>
        <p:spPr>
          <a:xfrm>
            <a:off x="5105400" y="1752600"/>
            <a:ext cx="3224650" cy="418155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alifornia HealthCare Foundation">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0763" y="-25968325"/>
            <a:ext cx="146685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5" descr="California HealthCare Foundation">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0763" y="-51977925"/>
            <a:ext cx="146685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7" descr="California HealthCare Foundation">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303163" y="-25815925"/>
            <a:ext cx="146685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TextBox 3"/>
          <p:cNvSpPr txBox="1">
            <a:spLocks noChangeArrowheads="1"/>
          </p:cNvSpPr>
          <p:nvPr/>
        </p:nvSpPr>
        <p:spPr bwMode="auto">
          <a:xfrm>
            <a:off x="1066800" y="914400"/>
            <a:ext cx="7162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a:t>Interpreting in Palliative Care</a:t>
            </a:r>
          </a:p>
          <a:p>
            <a:pPr algn="ctr"/>
            <a:endParaRPr lang="en-US" sz="4000"/>
          </a:p>
        </p:txBody>
      </p:sp>
      <p:pic>
        <p:nvPicPr>
          <p:cNvPr id="4102"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25414" y="1905000"/>
            <a:ext cx="3245571"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3" name="TextBox 2"/>
          <p:cNvSpPr txBox="1">
            <a:spLocks noChangeArrowheads="1"/>
          </p:cNvSpPr>
          <p:nvPr/>
        </p:nvSpPr>
        <p:spPr bwMode="auto">
          <a:xfrm>
            <a:off x="1192213" y="4191000"/>
            <a:ext cx="6911975" cy="237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dirty="0"/>
              <a:t>Produced with </a:t>
            </a:r>
            <a:r>
              <a:rPr lang="en-US" sz="2800" dirty="0" smtClean="0"/>
              <a:t>support from </a:t>
            </a:r>
            <a:br>
              <a:rPr lang="en-US" sz="2800" dirty="0" smtClean="0"/>
            </a:br>
            <a:r>
              <a:rPr lang="en-US" sz="2800" dirty="0" smtClean="0"/>
              <a:t>the </a:t>
            </a:r>
            <a:r>
              <a:rPr lang="en-US" sz="2800" dirty="0"/>
              <a:t>California </a:t>
            </a:r>
            <a:r>
              <a:rPr lang="en-US" sz="2800" dirty="0" smtClean="0"/>
              <a:t>HealthCare </a:t>
            </a:r>
            <a:r>
              <a:rPr lang="en-US" sz="2800" dirty="0"/>
              <a:t>Foundation</a:t>
            </a:r>
          </a:p>
          <a:p>
            <a:pPr algn="ctr"/>
            <a:endParaRPr lang="en-US" sz="3200" dirty="0"/>
          </a:p>
          <a:p>
            <a:pPr algn="ctr"/>
            <a:r>
              <a:rPr lang="en-US" sz="3200" dirty="0" smtClean="0">
                <a:solidFill>
                  <a:srgbClr val="FFFF00"/>
                </a:solidFill>
              </a:rPr>
              <a:t>www.chcf.org</a:t>
            </a:r>
            <a:endParaRPr lang="en-US" sz="3200" dirty="0"/>
          </a:p>
          <a:p>
            <a:endParaRPr lang="en-US" sz="2800" dirty="0"/>
          </a:p>
        </p:txBody>
      </p:sp>
      <p:sp>
        <p:nvSpPr>
          <p:cNvPr id="5" name="Date Placeholder 4"/>
          <p:cNvSpPr>
            <a:spLocks noGrp="1"/>
          </p:cNvSpPr>
          <p:nvPr>
            <p:ph type="dt" sz="quarter" idx="10"/>
          </p:nvPr>
        </p:nvSpPr>
        <p:spPr/>
        <p:txBody>
          <a:bodyPr/>
          <a:lstStyle/>
          <a:p>
            <a:pPr>
              <a:defRPr/>
            </a:pPr>
            <a:r>
              <a:rPr lang="en-US" smtClean="0"/>
              <a:t>February 2012</a:t>
            </a:r>
            <a:endParaRPr lang="en-US" dirty="0"/>
          </a:p>
        </p:txBody>
      </p:sp>
      <p:sp>
        <p:nvSpPr>
          <p:cNvPr id="6" name="Footer Placeholder 5"/>
          <p:cNvSpPr>
            <a:spLocks noGrp="1"/>
          </p:cNvSpPr>
          <p:nvPr>
            <p:ph type="ftr" sz="quarter" idx="11"/>
          </p:nvPr>
        </p:nvSpPr>
        <p:spPr/>
        <p:txBody>
          <a:bodyPr/>
          <a:lstStyle/>
          <a:p>
            <a:pPr>
              <a:defRPr/>
            </a:pPr>
            <a:r>
              <a:rPr lang="en-US"/>
              <a:t>Interpreting in Palliative Care</a:t>
            </a:r>
          </a:p>
        </p:txBody>
      </p:sp>
      <p:sp>
        <p:nvSpPr>
          <p:cNvPr id="7" name="Slide Number Placeholder 6"/>
          <p:cNvSpPr>
            <a:spLocks noGrp="1"/>
          </p:cNvSpPr>
          <p:nvPr>
            <p:ph type="sldNum" sz="quarter" idx="12"/>
          </p:nvPr>
        </p:nvSpPr>
        <p:spPr/>
        <p:txBody>
          <a:bodyPr/>
          <a:lstStyle/>
          <a:p>
            <a:pPr>
              <a:defRPr/>
            </a:pPr>
            <a:fld id="{669C7518-58B9-4C2F-852A-5120D233A89C}"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636588" y="957263"/>
            <a:ext cx="3352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a:t>Palliative care</a:t>
            </a:r>
          </a:p>
        </p:txBody>
      </p:sp>
      <p:sp>
        <p:nvSpPr>
          <p:cNvPr id="19459" name="TextBox 2"/>
          <p:cNvSpPr txBox="1">
            <a:spLocks noChangeArrowheads="1"/>
          </p:cNvSpPr>
          <p:nvPr/>
        </p:nvSpPr>
        <p:spPr bwMode="auto">
          <a:xfrm>
            <a:off x="1999117" y="2209800"/>
            <a:ext cx="3935412"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a:t>Hospice care</a:t>
            </a:r>
          </a:p>
        </p:txBody>
      </p:sp>
      <p:sp>
        <p:nvSpPr>
          <p:cNvPr id="19460" name="TextBox 3"/>
          <p:cNvSpPr txBox="1">
            <a:spLocks noChangeArrowheads="1"/>
          </p:cNvSpPr>
          <p:nvPr/>
        </p:nvSpPr>
        <p:spPr bwMode="auto">
          <a:xfrm>
            <a:off x="3276600" y="3571875"/>
            <a:ext cx="4392613"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a:t>Pain management</a:t>
            </a:r>
          </a:p>
        </p:txBody>
      </p:sp>
      <p:sp>
        <p:nvSpPr>
          <p:cNvPr id="19461" name="TextBox 4"/>
          <p:cNvSpPr txBox="1">
            <a:spLocks noChangeArrowheads="1"/>
          </p:cNvSpPr>
          <p:nvPr/>
        </p:nvSpPr>
        <p:spPr bwMode="auto">
          <a:xfrm>
            <a:off x="5257800" y="5100638"/>
            <a:ext cx="31892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a:t>Comfort care</a:t>
            </a:r>
          </a:p>
        </p:txBody>
      </p:sp>
      <p:pic>
        <p:nvPicPr>
          <p:cNvPr id="19462" name="Picture 2" descr="C:\Documents and Settings\Compaq_Administrator\Local Settings\Temporary Internet Files\Content.IE5\T1IWLRPB\MC90043156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3957638"/>
            <a:ext cx="2286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quarter" idx="10"/>
          </p:nvPr>
        </p:nvSpPr>
        <p:spPr/>
        <p:txBody>
          <a:bodyPr/>
          <a:lstStyle/>
          <a:p>
            <a:pPr>
              <a:defRPr/>
            </a:pPr>
            <a:r>
              <a:rPr lang="en-US" smtClean="0"/>
              <a:t>February 2012</a:t>
            </a:r>
            <a:endParaRPr lang="en-US"/>
          </a:p>
        </p:txBody>
      </p:sp>
      <p:sp>
        <p:nvSpPr>
          <p:cNvPr id="7" name="Footer Placeholder 6"/>
          <p:cNvSpPr>
            <a:spLocks noGrp="1"/>
          </p:cNvSpPr>
          <p:nvPr>
            <p:ph type="ftr" sz="quarter" idx="11"/>
          </p:nvPr>
        </p:nvSpPr>
        <p:spPr/>
        <p:txBody>
          <a:bodyPr/>
          <a:lstStyle/>
          <a:p>
            <a:pPr>
              <a:defRPr/>
            </a:pPr>
            <a:r>
              <a:rPr lang="en-US"/>
              <a:t>Interpreting in Palliative Care</a:t>
            </a:r>
          </a:p>
        </p:txBody>
      </p:sp>
      <p:sp>
        <p:nvSpPr>
          <p:cNvPr id="8" name="Slide Number Placeholder 7"/>
          <p:cNvSpPr>
            <a:spLocks noGrp="1"/>
          </p:cNvSpPr>
          <p:nvPr>
            <p:ph type="sldNum" sz="quarter" idx="12"/>
          </p:nvPr>
        </p:nvSpPr>
        <p:spPr/>
        <p:txBody>
          <a:bodyPr/>
          <a:lstStyle/>
          <a:p>
            <a:pPr>
              <a:defRPr/>
            </a:pPr>
            <a:fld id="{B59DC6BD-98A9-4B7C-AB91-4FD5BBED7FE1}" type="slidenum">
              <a:rPr lang="en-US"/>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fade">
                                      <p:cBhvr>
                                        <p:cTn id="12" dur="500"/>
                                        <p:tgtEl>
                                          <p:spTgt spid="194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fade">
                                      <p:cBhvr>
                                        <p:cTn id="17" dur="500"/>
                                        <p:tgtEl>
                                          <p:spTgt spid="194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61"/>
                                        </p:tgtEl>
                                        <p:attrNameLst>
                                          <p:attrName>style.visibility</p:attrName>
                                        </p:attrNameLst>
                                      </p:cBhvr>
                                      <p:to>
                                        <p:strVal val="visible"/>
                                      </p:to>
                                    </p:set>
                                    <p:animEffect transition="in" filter="fade">
                                      <p:cBhvr>
                                        <p:cTn id="22" dur="500"/>
                                        <p:tgtEl>
                                          <p:spTgt spid="1946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0" grpId="0"/>
      <p:bldP spid="194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p:txBody>
          <a:bodyPr/>
          <a:lstStyle/>
          <a:p>
            <a:r>
              <a:rPr lang="en-US" smtClean="0"/>
              <a:t>What is hospice care?</a:t>
            </a:r>
          </a:p>
        </p:txBody>
      </p:sp>
      <p:sp>
        <p:nvSpPr>
          <p:cNvPr id="2" name="Date Placeholder 1"/>
          <p:cNvSpPr>
            <a:spLocks noGrp="1"/>
          </p:cNvSpPr>
          <p:nvPr>
            <p:ph type="dt" sz="quarter" idx="10"/>
          </p:nvPr>
        </p:nvSpPr>
        <p:spPr/>
        <p:txBody>
          <a:bodyPr/>
          <a:lstStyle/>
          <a:p>
            <a:pPr>
              <a:defRPr/>
            </a:pPr>
            <a:r>
              <a:rPr lang="en-US" smtClean="0"/>
              <a:t>February 2012</a:t>
            </a:r>
            <a:endParaRPr lang="en-US"/>
          </a:p>
        </p:txBody>
      </p:sp>
      <p:sp>
        <p:nvSpPr>
          <p:cNvPr id="3" name="Footer Placeholder 2"/>
          <p:cNvSpPr>
            <a:spLocks noGrp="1"/>
          </p:cNvSpPr>
          <p:nvPr>
            <p:ph type="ftr" sz="quarter" idx="11"/>
          </p:nvPr>
        </p:nvSpPr>
        <p:spPr/>
        <p:txBody>
          <a:bodyPr/>
          <a:lstStyle/>
          <a:p>
            <a:pPr>
              <a:defRPr/>
            </a:pPr>
            <a:r>
              <a:rPr lang="en-US"/>
              <a:t>Interpreting in Palliative Care</a:t>
            </a:r>
          </a:p>
        </p:txBody>
      </p:sp>
      <p:sp>
        <p:nvSpPr>
          <p:cNvPr id="4" name="Slide Number Placeholder 3"/>
          <p:cNvSpPr>
            <a:spLocks noGrp="1"/>
          </p:cNvSpPr>
          <p:nvPr>
            <p:ph type="sldNum" sz="quarter" idx="12"/>
          </p:nvPr>
        </p:nvSpPr>
        <p:spPr/>
        <p:txBody>
          <a:bodyPr/>
          <a:lstStyle/>
          <a:p>
            <a:pPr>
              <a:defRPr/>
            </a:pPr>
            <a:fld id="{7DB6C20C-EC6C-4127-9089-7CB9D9246D58}" type="slidenum">
              <a:rPr lang="en-US"/>
              <a:pPr>
                <a:defRPr/>
              </a:pPr>
              <a:t>21</a:t>
            </a:fld>
            <a:endParaRPr lang="en-US"/>
          </a:p>
        </p:txBody>
      </p:sp>
      <p:pic>
        <p:nvPicPr>
          <p:cNvPr id="20486" name="Picture 2" descr="C:\Users\Anne\AppData\Local\Microsoft\Windows\Temporary Internet Files\Content.IE5\TP4BYO7L\MC90007132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68613" y="2270125"/>
            <a:ext cx="3406775" cy="231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descr="C:\Users\Anne\AppData\Local\Microsoft\Windows\Temporary Internet Files\Content.IE5\82NR1I93\MC900440579[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4648200"/>
            <a:ext cx="1524000" cy="148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4" descr="C:\Users\Anne\AppData\Local\Microsoft\Windows\Temporary Internet Files\Content.IE5\TP4BYO7L\MC900440583[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56861" y="1447800"/>
            <a:ext cx="1490663"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5" descr="C:\Users\Anne\AppData\Local\Microsoft\Windows\Temporary Internet Files\Content.IE5\P2TZO3ZJ\MC900440673[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2800" y="4648200"/>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6" descr="C:\Users\Anne\AppData\Local\Microsoft\Windows\Temporary Internet Files\Content.IE5\GTJHJ7HD\MC900440675[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9600" y="1295400"/>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533400" y="457200"/>
            <a:ext cx="713663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a:t>Hospice is for people with </a:t>
            </a:r>
            <a:r>
              <a:rPr lang="en-US" sz="4000" dirty="0" smtClean="0"/>
              <a:t>limited</a:t>
            </a:r>
            <a:endParaRPr lang="en-US" sz="4000" dirty="0"/>
          </a:p>
        </p:txBody>
      </p:sp>
      <p:pic>
        <p:nvPicPr>
          <p:cNvPr id="2150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8175" y="1198563"/>
            <a:ext cx="15113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8400" y="4876800"/>
            <a:ext cx="2667000" cy="177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0325" y="1770063"/>
            <a:ext cx="15113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2638" y="2398713"/>
            <a:ext cx="1509712"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68613" y="3048000"/>
            <a:ext cx="150971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2675" y="3586163"/>
            <a:ext cx="15113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95788" y="4100513"/>
            <a:ext cx="1509712"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quarter" idx="10"/>
          </p:nvPr>
        </p:nvSpPr>
        <p:spPr/>
        <p:txBody>
          <a:bodyPr/>
          <a:lstStyle/>
          <a:p>
            <a:pPr>
              <a:defRPr/>
            </a:pPr>
            <a:r>
              <a:rPr lang="en-US" smtClean="0"/>
              <a:t>February 2012</a:t>
            </a:r>
            <a:endParaRPr lang="en-US"/>
          </a:p>
        </p:txBody>
      </p:sp>
      <p:sp>
        <p:nvSpPr>
          <p:cNvPr id="4" name="Footer Placeholder 3"/>
          <p:cNvSpPr>
            <a:spLocks noGrp="1"/>
          </p:cNvSpPr>
          <p:nvPr>
            <p:ph type="ftr" sz="quarter" idx="11"/>
          </p:nvPr>
        </p:nvSpPr>
        <p:spPr/>
        <p:txBody>
          <a:bodyPr/>
          <a:lstStyle/>
          <a:p>
            <a:pPr>
              <a:defRPr/>
            </a:pPr>
            <a:r>
              <a:rPr lang="en-US"/>
              <a:t>Interpreting in Palliative Care</a:t>
            </a:r>
          </a:p>
        </p:txBody>
      </p:sp>
      <p:sp>
        <p:nvSpPr>
          <p:cNvPr id="5" name="Slide Number Placeholder 4"/>
          <p:cNvSpPr>
            <a:spLocks noGrp="1"/>
          </p:cNvSpPr>
          <p:nvPr>
            <p:ph type="sldNum" sz="quarter" idx="12"/>
          </p:nvPr>
        </p:nvSpPr>
        <p:spPr/>
        <p:txBody>
          <a:bodyPr/>
          <a:lstStyle/>
          <a:p>
            <a:pPr>
              <a:defRPr/>
            </a:pPr>
            <a:fld id="{03E0246E-CED0-4AE1-AACE-A1824BBBC12A}" type="slidenum">
              <a:rPr lang="en-US"/>
              <a:pPr>
                <a:defRPr/>
              </a:pPr>
              <a:t>22</a:t>
            </a:fld>
            <a:endParaRPr lang="en-US"/>
          </a:p>
        </p:txBody>
      </p:sp>
      <p:sp>
        <p:nvSpPr>
          <p:cNvPr id="21517" name="TextBox 15"/>
          <p:cNvSpPr txBox="1">
            <a:spLocks noChangeArrowheads="1"/>
          </p:cNvSpPr>
          <p:nvPr/>
        </p:nvSpPr>
        <p:spPr bwMode="auto">
          <a:xfrm>
            <a:off x="5334000" y="914400"/>
            <a:ext cx="3352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smtClean="0"/>
              <a:t>life-expectancy</a:t>
            </a:r>
            <a:endParaRPr lang="en-US"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1371600"/>
            <a:ext cx="3333750" cy="210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05400" y="1457325"/>
            <a:ext cx="3000375"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TextBox 1"/>
          <p:cNvSpPr txBox="1">
            <a:spLocks noChangeArrowheads="1"/>
          </p:cNvSpPr>
          <p:nvPr/>
        </p:nvSpPr>
        <p:spPr bwMode="auto">
          <a:xfrm>
            <a:off x="468313" y="457200"/>
            <a:ext cx="30670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a:t>Hospice . . . </a:t>
            </a:r>
          </a:p>
        </p:txBody>
      </p:sp>
      <p:pic>
        <p:nvPicPr>
          <p:cNvPr id="2253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4343400"/>
            <a:ext cx="17145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quot;No&quot; Symbol 2"/>
          <p:cNvSpPr/>
          <p:nvPr/>
        </p:nvSpPr>
        <p:spPr>
          <a:xfrm>
            <a:off x="2990850" y="3843647"/>
            <a:ext cx="3200400" cy="2743200"/>
          </a:xfrm>
          <a:prstGeom prst="noSmoking">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4" name="Date Placeholder 3"/>
          <p:cNvSpPr>
            <a:spLocks noGrp="1"/>
          </p:cNvSpPr>
          <p:nvPr>
            <p:ph type="dt" sz="quarter" idx="10"/>
          </p:nvPr>
        </p:nvSpPr>
        <p:spPr/>
        <p:txBody>
          <a:bodyPr/>
          <a:lstStyle/>
          <a:p>
            <a:pPr>
              <a:defRPr/>
            </a:pPr>
            <a:r>
              <a:rPr lang="en-US" smtClean="0"/>
              <a:t>February 2012</a:t>
            </a:r>
            <a:endParaRPr lang="en-US"/>
          </a:p>
        </p:txBody>
      </p:sp>
      <p:sp>
        <p:nvSpPr>
          <p:cNvPr id="5" name="Footer Placeholder 4"/>
          <p:cNvSpPr>
            <a:spLocks noGrp="1"/>
          </p:cNvSpPr>
          <p:nvPr>
            <p:ph type="ftr" sz="quarter" idx="11"/>
          </p:nvPr>
        </p:nvSpPr>
        <p:spPr/>
        <p:txBody>
          <a:bodyPr/>
          <a:lstStyle/>
          <a:p>
            <a:pPr>
              <a:defRPr/>
            </a:pPr>
            <a:r>
              <a:rPr lang="en-US"/>
              <a:t>Interpreting in Palliative Care</a:t>
            </a:r>
          </a:p>
        </p:txBody>
      </p:sp>
      <p:sp>
        <p:nvSpPr>
          <p:cNvPr id="6" name="Slide Number Placeholder 5"/>
          <p:cNvSpPr>
            <a:spLocks noGrp="1"/>
          </p:cNvSpPr>
          <p:nvPr>
            <p:ph type="sldNum" sz="quarter" idx="12"/>
          </p:nvPr>
        </p:nvSpPr>
        <p:spPr/>
        <p:txBody>
          <a:bodyPr/>
          <a:lstStyle/>
          <a:p>
            <a:pPr>
              <a:defRPr/>
            </a:pPr>
            <a:fld id="{8913728B-81CB-407F-81A9-F0A9B4D56149}" type="slidenum">
              <a:rPr lang="en-US"/>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1676400"/>
            <a:ext cx="3657600" cy="239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3733800"/>
            <a:ext cx="2601913" cy="299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TextBox 1"/>
          <p:cNvSpPr txBox="1">
            <a:spLocks noChangeArrowheads="1"/>
          </p:cNvSpPr>
          <p:nvPr/>
        </p:nvSpPr>
        <p:spPr bwMode="auto">
          <a:xfrm>
            <a:off x="762000" y="609600"/>
            <a:ext cx="7848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a:t>BOTH palliative care and hospice . . . </a:t>
            </a:r>
          </a:p>
        </p:txBody>
      </p:sp>
      <p:pic>
        <p:nvPicPr>
          <p:cNvPr id="2355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15000" y="1343025"/>
            <a:ext cx="2667000" cy="282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86200" y="3733800"/>
            <a:ext cx="3990975" cy="266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quarter" idx="10"/>
          </p:nvPr>
        </p:nvSpPr>
        <p:spPr/>
        <p:txBody>
          <a:bodyPr/>
          <a:lstStyle/>
          <a:p>
            <a:pPr>
              <a:defRPr/>
            </a:pPr>
            <a:r>
              <a:rPr lang="en-US" smtClean="0"/>
              <a:t>February 2012</a:t>
            </a:r>
            <a:endParaRPr lang="en-US"/>
          </a:p>
        </p:txBody>
      </p:sp>
      <p:sp>
        <p:nvSpPr>
          <p:cNvPr id="4" name="Footer Placeholder 3"/>
          <p:cNvSpPr>
            <a:spLocks noGrp="1"/>
          </p:cNvSpPr>
          <p:nvPr>
            <p:ph type="ftr" sz="quarter" idx="11"/>
          </p:nvPr>
        </p:nvSpPr>
        <p:spPr/>
        <p:txBody>
          <a:bodyPr/>
          <a:lstStyle/>
          <a:p>
            <a:pPr>
              <a:defRPr/>
            </a:pPr>
            <a:r>
              <a:rPr lang="en-US"/>
              <a:t>Interpreting in Palliative Care</a:t>
            </a:r>
          </a:p>
        </p:txBody>
      </p:sp>
      <p:sp>
        <p:nvSpPr>
          <p:cNvPr id="5" name="Slide Number Placeholder 4"/>
          <p:cNvSpPr>
            <a:spLocks noGrp="1"/>
          </p:cNvSpPr>
          <p:nvPr>
            <p:ph type="sldNum" sz="quarter" idx="12"/>
          </p:nvPr>
        </p:nvSpPr>
        <p:spPr/>
        <p:txBody>
          <a:bodyPr/>
          <a:lstStyle/>
          <a:p>
            <a:pPr>
              <a:defRPr/>
            </a:pPr>
            <a:fld id="{952A07B6-D91D-474C-8250-6354DC93A553}" type="slidenum">
              <a:rPr lang="en-US"/>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fade">
                                      <p:cBhvr>
                                        <p:cTn id="12" dur="500"/>
                                        <p:tgtEl>
                                          <p:spTgt spid="2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5"/>
                                        </p:tgtEl>
                                        <p:attrNameLst>
                                          <p:attrName>style.visibility</p:attrName>
                                        </p:attrNameLst>
                                      </p:cBhvr>
                                      <p:to>
                                        <p:strVal val="visible"/>
                                      </p:to>
                                    </p:set>
                                    <p:animEffect transition="in" filter="fade">
                                      <p:cBhvr>
                                        <p:cTn id="17" dur="500"/>
                                        <p:tgtEl>
                                          <p:spTgt spid="235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58"/>
                                        </p:tgtEl>
                                        <p:attrNameLst>
                                          <p:attrName>style.visibility</p:attrName>
                                        </p:attrNameLst>
                                      </p:cBhvr>
                                      <p:to>
                                        <p:strVal val="visible"/>
                                      </p:to>
                                    </p:set>
                                    <p:animEffect transition="in" filter="fade">
                                      <p:cBhvr>
                                        <p:cTn id="22"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lumMod val="65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Oval 3"/>
          <p:cNvSpPr/>
          <p:nvPr/>
        </p:nvSpPr>
        <p:spPr>
          <a:xfrm>
            <a:off x="1447800" y="533400"/>
            <a:ext cx="6477000" cy="426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4579" name="TextBox 6"/>
          <p:cNvSpPr txBox="1">
            <a:spLocks noChangeArrowheads="1"/>
          </p:cNvSpPr>
          <p:nvPr/>
        </p:nvSpPr>
        <p:spPr bwMode="auto">
          <a:xfrm>
            <a:off x="2279650" y="1100138"/>
            <a:ext cx="2798763" cy="172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200">
                <a:solidFill>
                  <a:srgbClr val="000000"/>
                </a:solidFill>
                <a:latin typeface="Arial" charset="0"/>
                <a:cs typeface="Times New Roman" pitchFamily="18" charset="0"/>
              </a:rPr>
              <a:t>Palliative</a:t>
            </a:r>
            <a:endParaRPr lang="en-US" sz="4400">
              <a:latin typeface="Times New Roman" pitchFamily="18" charset="0"/>
              <a:cs typeface="Times New Roman" pitchFamily="18" charset="0"/>
            </a:endParaRPr>
          </a:p>
          <a:p>
            <a:pPr algn="ctr"/>
            <a:r>
              <a:rPr lang="en-US" sz="3200">
                <a:solidFill>
                  <a:srgbClr val="000000"/>
                </a:solidFill>
                <a:latin typeface="Arial" charset="0"/>
                <a:cs typeface="Times New Roman" pitchFamily="18" charset="0"/>
              </a:rPr>
              <a:t>Care</a:t>
            </a:r>
            <a:endParaRPr lang="en-US" sz="4400">
              <a:latin typeface="Times New Roman" pitchFamily="18" charset="0"/>
              <a:cs typeface="Times New Roman" pitchFamily="18" charset="0"/>
            </a:endParaRPr>
          </a:p>
        </p:txBody>
      </p:sp>
      <p:pic>
        <p:nvPicPr>
          <p:cNvPr id="2458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295400"/>
            <a:ext cx="8353425" cy="483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quarter" idx="10"/>
          </p:nvPr>
        </p:nvSpPr>
        <p:spPr/>
        <p:txBody>
          <a:bodyPr/>
          <a:lstStyle/>
          <a:p>
            <a:pPr>
              <a:defRPr/>
            </a:pPr>
            <a:r>
              <a:rPr lang="en-US" smtClean="0"/>
              <a:t>February 2012</a:t>
            </a:r>
            <a:endParaRPr lang="en-US"/>
          </a:p>
        </p:txBody>
      </p:sp>
      <p:sp>
        <p:nvSpPr>
          <p:cNvPr id="7" name="Footer Placeholder 6"/>
          <p:cNvSpPr>
            <a:spLocks noGrp="1"/>
          </p:cNvSpPr>
          <p:nvPr>
            <p:ph type="ftr" sz="quarter" idx="11"/>
          </p:nvPr>
        </p:nvSpPr>
        <p:spPr/>
        <p:txBody>
          <a:bodyPr/>
          <a:lstStyle/>
          <a:p>
            <a:pPr>
              <a:defRPr/>
            </a:pPr>
            <a:r>
              <a:rPr lang="en-US"/>
              <a:t>Interpreting in Palliative Care</a:t>
            </a:r>
          </a:p>
        </p:txBody>
      </p:sp>
      <p:sp>
        <p:nvSpPr>
          <p:cNvPr id="8" name="Slide Number Placeholder 7"/>
          <p:cNvSpPr>
            <a:spLocks noGrp="1"/>
          </p:cNvSpPr>
          <p:nvPr>
            <p:ph type="sldNum" sz="quarter" idx="12"/>
          </p:nvPr>
        </p:nvSpPr>
        <p:spPr/>
        <p:txBody>
          <a:bodyPr/>
          <a:lstStyle/>
          <a:p>
            <a:pPr>
              <a:defRPr/>
            </a:pPr>
            <a:fld id="{1377CD82-9C56-4A9A-82A1-E55F7B178C77}"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752475" y="1143000"/>
            <a:ext cx="39624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dirty="0"/>
              <a:t>But what about “comfort </a:t>
            </a:r>
            <a:r>
              <a:rPr lang="en-US" sz="4000" dirty="0" smtClean="0"/>
              <a:t>care”?</a:t>
            </a:r>
            <a:endParaRPr lang="en-US" sz="4000" dirty="0"/>
          </a:p>
          <a:p>
            <a:pPr algn="ctr"/>
            <a:endParaRPr lang="en-US" sz="4000" dirty="0"/>
          </a:p>
        </p:txBody>
      </p:sp>
      <p:pic>
        <p:nvPicPr>
          <p:cNvPr id="25603"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56291" y="1295400"/>
            <a:ext cx="25908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quarter" idx="10"/>
          </p:nvPr>
        </p:nvSpPr>
        <p:spPr/>
        <p:txBody>
          <a:bodyPr/>
          <a:lstStyle/>
          <a:p>
            <a:pPr>
              <a:defRPr/>
            </a:pPr>
            <a:r>
              <a:rPr lang="en-US" smtClean="0"/>
              <a:t>February 2012</a:t>
            </a:r>
            <a:endParaRPr lang="en-US"/>
          </a:p>
        </p:txBody>
      </p:sp>
      <p:sp>
        <p:nvSpPr>
          <p:cNvPr id="5" name="Footer Placeholder 4"/>
          <p:cNvSpPr>
            <a:spLocks noGrp="1"/>
          </p:cNvSpPr>
          <p:nvPr>
            <p:ph type="ftr" sz="quarter" idx="11"/>
          </p:nvPr>
        </p:nvSpPr>
        <p:spPr/>
        <p:txBody>
          <a:bodyPr/>
          <a:lstStyle/>
          <a:p>
            <a:pPr>
              <a:defRPr/>
            </a:pPr>
            <a:r>
              <a:rPr lang="en-US"/>
              <a:t>Interpreting in Palliative Care</a:t>
            </a:r>
          </a:p>
        </p:txBody>
      </p:sp>
      <p:sp>
        <p:nvSpPr>
          <p:cNvPr id="6" name="Slide Number Placeholder 5"/>
          <p:cNvSpPr>
            <a:spLocks noGrp="1"/>
          </p:cNvSpPr>
          <p:nvPr>
            <p:ph type="sldNum" sz="quarter" idx="12"/>
          </p:nvPr>
        </p:nvSpPr>
        <p:spPr/>
        <p:txBody>
          <a:bodyPr/>
          <a:lstStyle/>
          <a:p>
            <a:pPr>
              <a:defRPr/>
            </a:pPr>
            <a:fld id="{3E083072-8D40-4EB4-8EB8-C5721D97B51F}"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What is the role of the interpreter</a:t>
            </a:r>
            <a:br>
              <a:rPr lang="en-US" dirty="0" smtClean="0"/>
            </a:br>
            <a:r>
              <a:rPr lang="en-US" dirty="0" smtClean="0"/>
              <a:t>in palliative care encounters?</a:t>
            </a:r>
            <a:endParaRPr lang="en-US" dirty="0"/>
          </a:p>
        </p:txBody>
      </p:sp>
      <p:sp>
        <p:nvSpPr>
          <p:cNvPr id="4" name="Date Placeholder 3"/>
          <p:cNvSpPr>
            <a:spLocks noGrp="1"/>
          </p:cNvSpPr>
          <p:nvPr>
            <p:ph type="dt" sz="quarter" idx="10"/>
          </p:nvPr>
        </p:nvSpPr>
        <p:spPr/>
        <p:txBody>
          <a:bodyPr/>
          <a:lstStyle/>
          <a:p>
            <a:pPr>
              <a:defRPr/>
            </a:pPr>
            <a:r>
              <a:rPr lang="en-US" smtClean="0"/>
              <a:t>February 2012</a:t>
            </a:r>
            <a:endParaRPr lang="en-US"/>
          </a:p>
        </p:txBody>
      </p:sp>
      <p:sp>
        <p:nvSpPr>
          <p:cNvPr id="5" name="Footer Placeholder 4"/>
          <p:cNvSpPr>
            <a:spLocks noGrp="1"/>
          </p:cNvSpPr>
          <p:nvPr>
            <p:ph type="ftr" sz="quarter" idx="11"/>
          </p:nvPr>
        </p:nvSpPr>
        <p:spPr/>
        <p:txBody>
          <a:bodyPr/>
          <a:lstStyle/>
          <a:p>
            <a:pPr>
              <a:defRPr/>
            </a:pPr>
            <a:r>
              <a:rPr lang="en-US"/>
              <a:t>Interpreting in Palliative Care</a:t>
            </a:r>
          </a:p>
        </p:txBody>
      </p:sp>
      <p:sp>
        <p:nvSpPr>
          <p:cNvPr id="6" name="Slide Number Placeholder 5"/>
          <p:cNvSpPr>
            <a:spLocks noGrp="1"/>
          </p:cNvSpPr>
          <p:nvPr>
            <p:ph type="sldNum" sz="quarter" idx="12"/>
          </p:nvPr>
        </p:nvSpPr>
        <p:spPr/>
        <p:txBody>
          <a:bodyPr/>
          <a:lstStyle/>
          <a:p>
            <a:pPr>
              <a:defRPr/>
            </a:pPr>
            <a:fld id="{1F75DF86-7B11-447C-9106-26251D59CEAE}" type="slidenum">
              <a:rPr lang="en-US"/>
              <a:pPr>
                <a:defRPr/>
              </a:pPr>
              <a:t>27</a:t>
            </a:fld>
            <a:endParaRPr lang="en-US"/>
          </a:p>
        </p:txBody>
      </p:sp>
      <p:pic>
        <p:nvPicPr>
          <p:cNvPr id="27654" name="Picture 7" descr="C:\Users\Anne\AppData\Local\Microsoft\Windows\Temporary Internet Files\Content.IE5\P2TZO3ZJ\MP900430503[1].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2438400" y="1828800"/>
            <a:ext cx="4038600" cy="40386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14400" y="609600"/>
            <a:ext cx="7467600" cy="6124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b="1" dirty="0">
                <a:solidFill>
                  <a:srgbClr val="FFFF00"/>
                </a:solidFill>
              </a:rPr>
              <a:t>Remember</a:t>
            </a:r>
          </a:p>
          <a:p>
            <a:endParaRPr lang="en-US" sz="4000" dirty="0"/>
          </a:p>
          <a:p>
            <a:pPr algn="ctr"/>
            <a:r>
              <a:rPr lang="en-US" sz="4000" dirty="0">
                <a:solidFill>
                  <a:srgbClr val="FF0000"/>
                </a:solidFill>
              </a:rPr>
              <a:t>Interpreters are asked to convey meaning, not just convert words.</a:t>
            </a:r>
          </a:p>
          <a:p>
            <a:pPr algn="ctr"/>
            <a:r>
              <a:rPr lang="en-US" sz="3200" dirty="0"/>
              <a:t> </a:t>
            </a:r>
          </a:p>
          <a:p>
            <a:pPr algn="ctr"/>
            <a:r>
              <a:rPr lang="en-US" sz="4000" i="1" dirty="0"/>
              <a:t>Are there messages </a:t>
            </a:r>
            <a:br>
              <a:rPr lang="en-US" sz="4000" i="1" dirty="0"/>
            </a:br>
            <a:r>
              <a:rPr lang="en-US" sz="4000" i="1" dirty="0"/>
              <a:t>communicated only by </a:t>
            </a:r>
            <a:br>
              <a:rPr lang="en-US" sz="4000" i="1" dirty="0"/>
            </a:br>
            <a:r>
              <a:rPr lang="en-US" sz="4000" i="1" dirty="0"/>
              <a:t>context, tone or word choice</a:t>
            </a:r>
            <a:r>
              <a:rPr lang="en-US" sz="4000" i="1" dirty="0" smtClean="0"/>
              <a:t>?</a:t>
            </a:r>
            <a:r>
              <a:rPr lang="en-US" sz="3200" i="1" dirty="0"/>
              <a:t> </a:t>
            </a:r>
          </a:p>
          <a:p>
            <a:pPr algn="ctr"/>
            <a:r>
              <a:rPr lang="en-US" sz="4000" i="1" dirty="0"/>
              <a:t>Are there cultural issues?</a:t>
            </a:r>
          </a:p>
          <a:p>
            <a:endParaRPr lang="en-US" sz="4000" dirty="0"/>
          </a:p>
        </p:txBody>
      </p:sp>
      <p:sp>
        <p:nvSpPr>
          <p:cNvPr id="3" name="Date Placeholder 2"/>
          <p:cNvSpPr>
            <a:spLocks noGrp="1"/>
          </p:cNvSpPr>
          <p:nvPr>
            <p:ph type="dt" sz="quarter" idx="10"/>
          </p:nvPr>
        </p:nvSpPr>
        <p:spPr/>
        <p:txBody>
          <a:bodyPr/>
          <a:lstStyle/>
          <a:p>
            <a:pPr>
              <a:defRPr/>
            </a:pPr>
            <a:r>
              <a:rPr lang="en-US" smtClean="0"/>
              <a:t>February 2012</a:t>
            </a:r>
            <a:endParaRPr lang="en-US"/>
          </a:p>
        </p:txBody>
      </p:sp>
      <p:sp>
        <p:nvSpPr>
          <p:cNvPr id="4" name="Footer Placeholder 3"/>
          <p:cNvSpPr>
            <a:spLocks noGrp="1"/>
          </p:cNvSpPr>
          <p:nvPr>
            <p:ph type="ftr" sz="quarter" idx="11"/>
          </p:nvPr>
        </p:nvSpPr>
        <p:spPr/>
        <p:txBody>
          <a:bodyPr/>
          <a:lstStyle/>
          <a:p>
            <a:pPr>
              <a:defRPr/>
            </a:pPr>
            <a:r>
              <a:rPr lang="en-US"/>
              <a:t>Interpreting in Palliative Care</a:t>
            </a:r>
          </a:p>
        </p:txBody>
      </p:sp>
      <p:sp>
        <p:nvSpPr>
          <p:cNvPr id="5" name="Slide Number Placeholder 4"/>
          <p:cNvSpPr>
            <a:spLocks noGrp="1"/>
          </p:cNvSpPr>
          <p:nvPr>
            <p:ph type="sldNum" sz="quarter" idx="12"/>
          </p:nvPr>
        </p:nvSpPr>
        <p:spPr/>
        <p:txBody>
          <a:bodyPr/>
          <a:lstStyle/>
          <a:p>
            <a:pPr>
              <a:defRPr/>
            </a:pPr>
            <a:fld id="{8C6531DA-0C01-445B-B5B5-E47775042948}"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990600"/>
            <a:ext cx="3506788"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699"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175" y="342900"/>
            <a:ext cx="2667000" cy="396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C:\Documents and Settings\Compaq_Administrator\Local Settings\Temporary Internet Files\Content.IE5\BIGAS8BA\MP900289613[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469690">
            <a:off x="1954213" y="3338513"/>
            <a:ext cx="3657600" cy="245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February 2012</a:t>
            </a:r>
            <a:endParaRPr lang="en-US"/>
          </a:p>
        </p:txBody>
      </p:sp>
      <p:sp>
        <p:nvSpPr>
          <p:cNvPr id="3" name="Footer Placeholder 2"/>
          <p:cNvSpPr>
            <a:spLocks noGrp="1"/>
          </p:cNvSpPr>
          <p:nvPr>
            <p:ph type="ftr" sz="quarter" idx="11"/>
          </p:nvPr>
        </p:nvSpPr>
        <p:spPr/>
        <p:txBody>
          <a:bodyPr/>
          <a:lstStyle/>
          <a:p>
            <a:pPr>
              <a:defRPr/>
            </a:pPr>
            <a:r>
              <a:rPr lang="en-US"/>
              <a:t>Interpreting in Palliative Care</a:t>
            </a:r>
          </a:p>
        </p:txBody>
      </p:sp>
      <p:sp>
        <p:nvSpPr>
          <p:cNvPr id="4" name="Slide Number Placeholder 3"/>
          <p:cNvSpPr>
            <a:spLocks noGrp="1"/>
          </p:cNvSpPr>
          <p:nvPr>
            <p:ph type="sldNum" sz="quarter" idx="12"/>
          </p:nvPr>
        </p:nvSpPr>
        <p:spPr/>
        <p:txBody>
          <a:bodyPr/>
          <a:lstStyle/>
          <a:p>
            <a:pPr>
              <a:defRPr/>
            </a:pPr>
            <a:fld id="{D50946A4-0391-41E7-BBF4-E904C2E3994E}" type="slidenum">
              <a:rPr lang="en-US"/>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fade">
                                      <p:cBhvr>
                                        <p:cTn id="12" dur="5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fade">
                                      <p:cBhvr>
                                        <p:cTn id="1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What will you learn?</a:t>
            </a:r>
          </a:p>
        </p:txBody>
      </p:sp>
      <p:sp>
        <p:nvSpPr>
          <p:cNvPr id="5123" name="Content Placeholder 2"/>
          <p:cNvSpPr>
            <a:spLocks noGrp="1"/>
          </p:cNvSpPr>
          <p:nvPr>
            <p:ph idx="1"/>
          </p:nvPr>
        </p:nvSpPr>
        <p:spPr/>
        <p:txBody>
          <a:bodyPr>
            <a:normAutofit lnSpcReduction="10000"/>
          </a:bodyPr>
          <a:lstStyle/>
          <a:p>
            <a:pPr marL="0" indent="0">
              <a:buNone/>
            </a:pPr>
            <a:r>
              <a:rPr lang="en-US" dirty="0" smtClean="0"/>
              <a:t>At the end of this presentation, you’ll have a clear understanding of:</a:t>
            </a:r>
          </a:p>
          <a:p>
            <a:pPr lvl="1"/>
            <a:r>
              <a:rPr lang="en-US" dirty="0" smtClean="0"/>
              <a:t>What palliative care is</a:t>
            </a:r>
          </a:p>
          <a:p>
            <a:pPr lvl="1"/>
            <a:r>
              <a:rPr lang="en-US" dirty="0" smtClean="0"/>
              <a:t>How palliative care is provided</a:t>
            </a:r>
          </a:p>
          <a:p>
            <a:pPr lvl="1"/>
            <a:r>
              <a:rPr lang="en-US" dirty="0" smtClean="0"/>
              <a:t>How palliative care relates to other types of care</a:t>
            </a:r>
          </a:p>
          <a:p>
            <a:pPr lvl="2"/>
            <a:r>
              <a:rPr lang="en-US" dirty="0" smtClean="0"/>
              <a:t>Hospice care</a:t>
            </a:r>
          </a:p>
          <a:p>
            <a:pPr lvl="2"/>
            <a:r>
              <a:rPr lang="en-US" dirty="0" smtClean="0"/>
              <a:t>Comfort care</a:t>
            </a:r>
          </a:p>
          <a:p>
            <a:pPr lvl="2"/>
            <a:r>
              <a:rPr lang="en-US" dirty="0" smtClean="0"/>
              <a:t>Pain management</a:t>
            </a:r>
          </a:p>
          <a:p>
            <a:pPr lvl="1"/>
            <a:r>
              <a:rPr lang="en-US" dirty="0" smtClean="0"/>
              <a:t>Why interpreters are critical to providing palliative care</a:t>
            </a:r>
          </a:p>
          <a:p>
            <a:endParaRPr lang="en-US" dirty="0" smtClean="0"/>
          </a:p>
          <a:p>
            <a:endParaRPr lang="en-US" dirty="0" smtClean="0"/>
          </a:p>
        </p:txBody>
      </p:sp>
      <p:sp>
        <p:nvSpPr>
          <p:cNvPr id="4" name="Date Placeholder 3"/>
          <p:cNvSpPr>
            <a:spLocks noGrp="1"/>
          </p:cNvSpPr>
          <p:nvPr>
            <p:ph type="dt" sz="quarter" idx="10"/>
          </p:nvPr>
        </p:nvSpPr>
        <p:spPr/>
        <p:txBody>
          <a:bodyPr/>
          <a:lstStyle/>
          <a:p>
            <a:pPr>
              <a:defRPr/>
            </a:pPr>
            <a:r>
              <a:rPr lang="en-US" smtClean="0"/>
              <a:t>February 2012</a:t>
            </a:r>
            <a:endParaRPr lang="en-US"/>
          </a:p>
        </p:txBody>
      </p:sp>
      <p:sp>
        <p:nvSpPr>
          <p:cNvPr id="5" name="Footer Placeholder 4"/>
          <p:cNvSpPr>
            <a:spLocks noGrp="1"/>
          </p:cNvSpPr>
          <p:nvPr>
            <p:ph type="ftr" sz="quarter" idx="11"/>
          </p:nvPr>
        </p:nvSpPr>
        <p:spPr/>
        <p:txBody>
          <a:bodyPr/>
          <a:lstStyle/>
          <a:p>
            <a:pPr>
              <a:defRPr/>
            </a:pPr>
            <a:r>
              <a:rPr lang="en-US"/>
              <a:t>Interpreting in Palliative Care</a:t>
            </a:r>
          </a:p>
        </p:txBody>
      </p:sp>
      <p:sp>
        <p:nvSpPr>
          <p:cNvPr id="6" name="Slide Number Placeholder 5"/>
          <p:cNvSpPr>
            <a:spLocks noGrp="1"/>
          </p:cNvSpPr>
          <p:nvPr>
            <p:ph type="sldNum" sz="quarter" idx="12"/>
          </p:nvPr>
        </p:nvSpPr>
        <p:spPr/>
        <p:txBody>
          <a:bodyPr/>
          <a:lstStyle/>
          <a:p>
            <a:pPr>
              <a:defRPr/>
            </a:pPr>
            <a:fld id="{938BF13F-6BA0-4A8E-9244-F2CF68CB78E2}" type="slidenum">
              <a:rPr lang="en-US"/>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85800"/>
            <a:ext cx="25908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57154" y="1371600"/>
            <a:ext cx="243205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February 2012</a:t>
            </a:r>
            <a:endParaRPr lang="en-US"/>
          </a:p>
        </p:txBody>
      </p:sp>
      <p:sp>
        <p:nvSpPr>
          <p:cNvPr id="3" name="Footer Placeholder 2"/>
          <p:cNvSpPr>
            <a:spLocks noGrp="1"/>
          </p:cNvSpPr>
          <p:nvPr>
            <p:ph type="ftr" sz="quarter" idx="11"/>
          </p:nvPr>
        </p:nvSpPr>
        <p:spPr/>
        <p:txBody>
          <a:bodyPr/>
          <a:lstStyle/>
          <a:p>
            <a:pPr>
              <a:defRPr/>
            </a:pPr>
            <a:r>
              <a:rPr lang="en-US"/>
              <a:t>Interpreting in Palliative Care</a:t>
            </a:r>
          </a:p>
        </p:txBody>
      </p:sp>
      <p:sp>
        <p:nvSpPr>
          <p:cNvPr id="4" name="Slide Number Placeholder 3"/>
          <p:cNvSpPr>
            <a:spLocks noGrp="1"/>
          </p:cNvSpPr>
          <p:nvPr>
            <p:ph type="sldNum" sz="quarter" idx="12"/>
          </p:nvPr>
        </p:nvSpPr>
        <p:spPr/>
        <p:txBody>
          <a:bodyPr/>
          <a:lstStyle/>
          <a:p>
            <a:pPr>
              <a:defRPr/>
            </a:pPr>
            <a:fld id="{F0F828A8-1CF0-4458-96B3-AB240445AB4C}" type="slidenum">
              <a:rPr lang="en-US"/>
              <a:pPr>
                <a:defRPr/>
              </a:pPr>
              <a:t>30</a:t>
            </a:fld>
            <a:endParaRPr lang="en-US"/>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34200" y="533400"/>
            <a:ext cx="2016125"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77000" y="3215640"/>
            <a:ext cx="1874072" cy="2819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7"/>
                                        </p:tgtEl>
                                        <p:attrNameLst>
                                          <p:attrName>style.visibility</p:attrName>
                                        </p:attrNameLst>
                                      </p:cBhvr>
                                      <p:to>
                                        <p:strVal val="visible"/>
                                      </p:to>
                                    </p:set>
                                    <p:animEffect transition="in" filter="fade">
                                      <p:cBhvr>
                                        <p:cTn id="2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7620000" cy="6216650"/>
          </a:xfrm>
          <a:prstGeom prst="rect">
            <a:avLst/>
          </a:prstGeom>
          <a:noFill/>
        </p:spPr>
        <p:txBody>
          <a:bodyPr>
            <a:spAutoFit/>
          </a:bodyPr>
          <a:lstStyle/>
          <a:p>
            <a:pPr algn="ctr" fontAlgn="auto">
              <a:spcBef>
                <a:spcPts val="0"/>
              </a:spcBef>
              <a:spcAft>
                <a:spcPts val="0"/>
              </a:spcAft>
              <a:defRPr/>
            </a:pPr>
            <a:r>
              <a:rPr lang="en-US" dirty="0">
                <a:latin typeface="+mn-lt"/>
                <a:cs typeface="+mn-cs"/>
              </a:rPr>
              <a:t> </a:t>
            </a:r>
            <a:r>
              <a:rPr lang="en-US" sz="4000" dirty="0">
                <a:solidFill>
                  <a:srgbClr val="FFFF00"/>
                </a:solidFill>
                <a:latin typeface="+mn-lt"/>
                <a:cs typeface="+mn-cs"/>
              </a:rPr>
              <a:t>Palliative care emphasizes</a:t>
            </a:r>
          </a:p>
          <a:p>
            <a:pPr algn="ctr" fontAlgn="auto">
              <a:spcBef>
                <a:spcPts val="0"/>
              </a:spcBef>
              <a:spcAft>
                <a:spcPts val="0"/>
              </a:spcAft>
              <a:defRPr/>
            </a:pPr>
            <a:r>
              <a:rPr lang="en-US" sz="1600" dirty="0">
                <a:latin typeface="+mn-lt"/>
                <a:cs typeface="+mn-cs"/>
              </a:rPr>
              <a:t> </a:t>
            </a:r>
            <a:endParaRPr lang="en-US" sz="800" i="1" dirty="0">
              <a:latin typeface="+mn-lt"/>
              <a:cs typeface="+mn-cs"/>
            </a:endParaRPr>
          </a:p>
          <a:p>
            <a:pPr marL="285750" indent="-285750" fontAlgn="auto">
              <a:spcBef>
                <a:spcPts val="0"/>
              </a:spcBef>
              <a:spcAft>
                <a:spcPts val="0"/>
              </a:spcAft>
              <a:buFont typeface="Arial" pitchFamily="34" charset="0"/>
              <a:buChar char="•"/>
              <a:defRPr/>
            </a:pPr>
            <a:r>
              <a:rPr lang="en-US" sz="3200" i="1" dirty="0">
                <a:latin typeface="+mn-lt"/>
                <a:cs typeface="+mn-cs"/>
              </a:rPr>
              <a:t>Maximizing </a:t>
            </a:r>
            <a:r>
              <a:rPr lang="en-US" sz="3200" b="1" i="1" dirty="0">
                <a:solidFill>
                  <a:srgbClr val="FF0000"/>
                </a:solidFill>
                <a:latin typeface="+mn-lt"/>
                <a:cs typeface="+mn-cs"/>
              </a:rPr>
              <a:t>quality of </a:t>
            </a:r>
            <a:r>
              <a:rPr lang="en-US" sz="3200" b="1" i="1" dirty="0" smtClean="0">
                <a:solidFill>
                  <a:srgbClr val="FF0000"/>
                </a:solidFill>
                <a:latin typeface="+mn-lt"/>
                <a:cs typeface="+mn-cs"/>
              </a:rPr>
              <a:t>life</a:t>
            </a:r>
            <a:endParaRPr lang="en-US" sz="3200" b="1" i="1" dirty="0">
              <a:solidFill>
                <a:srgbClr val="FF0000"/>
              </a:solidFill>
              <a:latin typeface="+mn-lt"/>
              <a:cs typeface="+mn-cs"/>
            </a:endParaRPr>
          </a:p>
          <a:p>
            <a:pPr marL="285750" indent="-285750" fontAlgn="auto">
              <a:spcBef>
                <a:spcPts val="0"/>
              </a:spcBef>
              <a:spcAft>
                <a:spcPts val="0"/>
              </a:spcAft>
              <a:buFont typeface="Arial" pitchFamily="34" charset="0"/>
              <a:buChar char="•"/>
              <a:defRPr/>
            </a:pPr>
            <a:r>
              <a:rPr lang="en-US" sz="3200" i="1" dirty="0">
                <a:latin typeface="+mn-lt"/>
                <a:cs typeface="+mn-cs"/>
              </a:rPr>
              <a:t>Management of pain and </a:t>
            </a:r>
            <a:r>
              <a:rPr lang="en-US" sz="3200" b="1" i="1" dirty="0" smtClean="0">
                <a:solidFill>
                  <a:srgbClr val="FF0000"/>
                </a:solidFill>
                <a:latin typeface="+mn-lt"/>
                <a:cs typeface="+mn-cs"/>
              </a:rPr>
              <a:t>symptoms</a:t>
            </a:r>
            <a:endParaRPr lang="en-US" sz="3200" dirty="0">
              <a:solidFill>
                <a:srgbClr val="FF0000"/>
              </a:solidFill>
              <a:latin typeface="+mn-lt"/>
              <a:cs typeface="+mn-cs"/>
            </a:endParaRPr>
          </a:p>
          <a:p>
            <a:pPr marL="285750" indent="-285750" fontAlgn="auto">
              <a:spcBef>
                <a:spcPts val="0"/>
              </a:spcBef>
              <a:spcAft>
                <a:spcPts val="0"/>
              </a:spcAft>
              <a:buFont typeface="Arial" pitchFamily="34" charset="0"/>
              <a:buChar char="•"/>
              <a:defRPr/>
            </a:pPr>
            <a:r>
              <a:rPr lang="en-US" sz="3200" b="1" i="1" dirty="0">
                <a:solidFill>
                  <a:srgbClr val="FF0000"/>
                </a:solidFill>
                <a:latin typeface="+mn-lt"/>
                <a:cs typeface="+mn-cs"/>
              </a:rPr>
              <a:t>Communication</a:t>
            </a:r>
            <a:r>
              <a:rPr lang="en-US" sz="3200" b="1" i="1" dirty="0">
                <a:latin typeface="+mn-lt"/>
                <a:cs typeface="+mn-cs"/>
              </a:rPr>
              <a:t> </a:t>
            </a:r>
            <a:r>
              <a:rPr lang="en-US" sz="3200" i="1" dirty="0">
                <a:latin typeface="+mn-lt"/>
                <a:cs typeface="+mn-cs"/>
              </a:rPr>
              <a:t>among the treating </a:t>
            </a:r>
            <a:r>
              <a:rPr lang="en-US" sz="3200" i="1" dirty="0" smtClean="0">
                <a:latin typeface="+mn-lt"/>
                <a:cs typeface="+mn-cs"/>
              </a:rPr>
              <a:t>physicians </a:t>
            </a:r>
            <a:endParaRPr lang="en-US" sz="3200" dirty="0">
              <a:latin typeface="+mn-lt"/>
              <a:cs typeface="+mn-cs"/>
            </a:endParaRPr>
          </a:p>
          <a:p>
            <a:pPr marL="285750" indent="-285750" fontAlgn="auto">
              <a:spcBef>
                <a:spcPts val="0"/>
              </a:spcBef>
              <a:spcAft>
                <a:spcPts val="0"/>
              </a:spcAft>
              <a:buFont typeface="Arial" pitchFamily="34" charset="0"/>
              <a:buChar char="•"/>
              <a:defRPr/>
            </a:pPr>
            <a:r>
              <a:rPr lang="en-US" sz="3200" b="1" i="1" dirty="0">
                <a:solidFill>
                  <a:srgbClr val="FF0000"/>
                </a:solidFill>
                <a:latin typeface="+mn-lt"/>
                <a:cs typeface="+mn-cs"/>
              </a:rPr>
              <a:t>Coordination</a:t>
            </a:r>
            <a:r>
              <a:rPr lang="en-US" sz="3200" b="1" i="1" dirty="0">
                <a:latin typeface="+mn-lt"/>
                <a:cs typeface="+mn-cs"/>
              </a:rPr>
              <a:t> </a:t>
            </a:r>
            <a:r>
              <a:rPr lang="en-US" sz="3200" i="1" dirty="0">
                <a:latin typeface="+mn-lt"/>
                <a:cs typeface="+mn-cs"/>
              </a:rPr>
              <a:t>of medical and supportive </a:t>
            </a:r>
            <a:r>
              <a:rPr lang="en-US" sz="3200" i="1" dirty="0" smtClean="0">
                <a:latin typeface="+mn-lt"/>
                <a:cs typeface="+mn-cs"/>
              </a:rPr>
              <a:t>services </a:t>
            </a:r>
            <a:endParaRPr lang="en-US" sz="3200" dirty="0">
              <a:latin typeface="+mn-lt"/>
              <a:cs typeface="+mn-cs"/>
            </a:endParaRPr>
          </a:p>
          <a:p>
            <a:pPr marL="285750" indent="-285750" fontAlgn="auto">
              <a:spcBef>
                <a:spcPts val="0"/>
              </a:spcBef>
              <a:spcAft>
                <a:spcPts val="0"/>
              </a:spcAft>
              <a:buFont typeface="Arial" pitchFamily="34" charset="0"/>
              <a:buChar char="•"/>
              <a:defRPr/>
            </a:pPr>
            <a:r>
              <a:rPr lang="en-US" sz="3200" i="1" dirty="0">
                <a:latin typeface="+mn-lt"/>
                <a:cs typeface="+mn-cs"/>
              </a:rPr>
              <a:t>Assistance with </a:t>
            </a:r>
            <a:r>
              <a:rPr lang="en-US" sz="3200" b="1" i="1" dirty="0">
                <a:solidFill>
                  <a:srgbClr val="FF0000"/>
                </a:solidFill>
                <a:latin typeface="+mn-lt"/>
                <a:cs typeface="+mn-cs"/>
              </a:rPr>
              <a:t>patient decision-making</a:t>
            </a:r>
            <a:r>
              <a:rPr lang="en-US" sz="3200" i="1" dirty="0">
                <a:solidFill>
                  <a:srgbClr val="FF0000"/>
                </a:solidFill>
                <a:latin typeface="+mn-lt"/>
                <a:cs typeface="+mn-cs"/>
              </a:rPr>
              <a:t> </a:t>
            </a:r>
            <a:r>
              <a:rPr lang="en-US" sz="3200" i="1" dirty="0">
                <a:latin typeface="+mn-lt"/>
                <a:cs typeface="+mn-cs"/>
              </a:rPr>
              <a:t>about </a:t>
            </a:r>
            <a:r>
              <a:rPr lang="en-US" sz="3200" i="1" dirty="0" smtClean="0">
                <a:latin typeface="+mn-lt"/>
                <a:cs typeface="+mn-cs"/>
              </a:rPr>
              <a:t>care </a:t>
            </a:r>
            <a:endParaRPr lang="en-US" sz="3200" dirty="0">
              <a:latin typeface="+mn-lt"/>
              <a:cs typeface="+mn-cs"/>
            </a:endParaRPr>
          </a:p>
          <a:p>
            <a:pPr marL="285750" indent="-285750" fontAlgn="auto">
              <a:spcBef>
                <a:spcPts val="0"/>
              </a:spcBef>
              <a:spcAft>
                <a:spcPts val="0"/>
              </a:spcAft>
              <a:buFont typeface="Arial" pitchFamily="34" charset="0"/>
              <a:buChar char="•"/>
              <a:defRPr/>
            </a:pPr>
            <a:r>
              <a:rPr lang="en-US" sz="3200" b="1" i="1" dirty="0">
                <a:solidFill>
                  <a:srgbClr val="FF0000"/>
                </a:solidFill>
                <a:latin typeface="+mn-lt"/>
                <a:cs typeface="+mn-cs"/>
              </a:rPr>
              <a:t>Support</a:t>
            </a:r>
            <a:r>
              <a:rPr lang="en-US" sz="3200" b="1" i="1" dirty="0">
                <a:latin typeface="+mn-lt"/>
                <a:cs typeface="+mn-cs"/>
              </a:rPr>
              <a:t> </a:t>
            </a:r>
            <a:r>
              <a:rPr lang="en-US" sz="3200" i="1" dirty="0">
                <a:latin typeface="+mn-lt"/>
                <a:cs typeface="+mn-cs"/>
              </a:rPr>
              <a:t>for </a:t>
            </a:r>
            <a:r>
              <a:rPr lang="en-US" sz="3200" i="1" dirty="0" smtClean="0">
                <a:latin typeface="+mn-lt"/>
                <a:cs typeface="+mn-cs"/>
              </a:rPr>
              <a:t>caregivers</a:t>
            </a:r>
            <a:endParaRPr lang="en-US" sz="3200" i="1" dirty="0">
              <a:latin typeface="+mn-lt"/>
              <a:cs typeface="+mn-cs"/>
            </a:endParaRPr>
          </a:p>
          <a:p>
            <a:pPr marL="285750" indent="-285750" fontAlgn="auto">
              <a:spcBef>
                <a:spcPts val="0"/>
              </a:spcBef>
              <a:spcAft>
                <a:spcPts val="0"/>
              </a:spcAft>
              <a:buFont typeface="Arial" pitchFamily="34" charset="0"/>
              <a:buChar char="•"/>
              <a:defRPr/>
            </a:pPr>
            <a:r>
              <a:rPr lang="en-US" sz="3200" i="1" dirty="0">
                <a:latin typeface="+mn-lt"/>
                <a:cs typeface="+mn-cs"/>
              </a:rPr>
              <a:t>Delivery by a </a:t>
            </a:r>
            <a:r>
              <a:rPr lang="en-US" sz="3200" b="1" i="1" dirty="0">
                <a:solidFill>
                  <a:srgbClr val="FF0000"/>
                </a:solidFill>
                <a:latin typeface="+mn-lt"/>
                <a:cs typeface="+mn-cs"/>
              </a:rPr>
              <a:t>team,</a:t>
            </a:r>
            <a:r>
              <a:rPr lang="en-US" sz="3200" i="1" dirty="0">
                <a:latin typeface="+mn-lt"/>
                <a:cs typeface="+mn-cs"/>
              </a:rPr>
              <a:t> including </a:t>
            </a:r>
            <a:r>
              <a:rPr lang="en-US" sz="3200" i="1" dirty="0" smtClean="0">
                <a:latin typeface="+mn-lt"/>
                <a:cs typeface="+mn-cs"/>
              </a:rPr>
              <a:t>interpreters</a:t>
            </a:r>
            <a:endParaRPr lang="en-US" sz="3200" dirty="0">
              <a:latin typeface="+mn-lt"/>
              <a:cs typeface="+mn-cs"/>
            </a:endParaRPr>
          </a:p>
          <a:p>
            <a:pPr fontAlgn="auto">
              <a:spcBef>
                <a:spcPts val="0"/>
              </a:spcBef>
              <a:spcAft>
                <a:spcPts val="0"/>
              </a:spcAft>
              <a:defRPr/>
            </a:pPr>
            <a:endParaRPr lang="en-US" dirty="0">
              <a:latin typeface="+mn-lt"/>
              <a:cs typeface="+mn-cs"/>
            </a:endParaRPr>
          </a:p>
        </p:txBody>
      </p:sp>
      <p:sp>
        <p:nvSpPr>
          <p:cNvPr id="3" name="Date Placeholder 2"/>
          <p:cNvSpPr>
            <a:spLocks noGrp="1"/>
          </p:cNvSpPr>
          <p:nvPr>
            <p:ph type="dt" sz="quarter" idx="10"/>
          </p:nvPr>
        </p:nvSpPr>
        <p:spPr/>
        <p:txBody>
          <a:bodyPr/>
          <a:lstStyle/>
          <a:p>
            <a:pPr>
              <a:defRPr/>
            </a:pPr>
            <a:r>
              <a:rPr lang="en-US" smtClean="0"/>
              <a:t>February 2012</a:t>
            </a:r>
            <a:endParaRPr lang="en-US" dirty="0"/>
          </a:p>
        </p:txBody>
      </p:sp>
      <p:sp>
        <p:nvSpPr>
          <p:cNvPr id="4" name="Footer Placeholder 3"/>
          <p:cNvSpPr>
            <a:spLocks noGrp="1"/>
          </p:cNvSpPr>
          <p:nvPr>
            <p:ph type="ftr" sz="quarter" idx="11"/>
          </p:nvPr>
        </p:nvSpPr>
        <p:spPr/>
        <p:txBody>
          <a:bodyPr/>
          <a:lstStyle/>
          <a:p>
            <a:pPr>
              <a:defRPr/>
            </a:pPr>
            <a:r>
              <a:rPr lang="en-US"/>
              <a:t>Interpreting in Palliative Care</a:t>
            </a:r>
          </a:p>
        </p:txBody>
      </p:sp>
      <p:sp>
        <p:nvSpPr>
          <p:cNvPr id="5" name="Slide Number Placeholder 4"/>
          <p:cNvSpPr>
            <a:spLocks noGrp="1"/>
          </p:cNvSpPr>
          <p:nvPr>
            <p:ph type="sldNum" sz="quarter" idx="12"/>
          </p:nvPr>
        </p:nvSpPr>
        <p:spPr/>
        <p:txBody>
          <a:bodyPr/>
          <a:lstStyle/>
          <a:p>
            <a:pPr>
              <a:defRPr/>
            </a:pPr>
            <a:fld id="{597BB591-D7DB-49BC-9280-882F2076DD59}" type="slidenum">
              <a:rPr lang="en-US"/>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body" sz="half" idx="1"/>
          </p:nvPr>
        </p:nvSpPr>
        <p:spPr>
          <a:xfrm>
            <a:off x="381000" y="838200"/>
            <a:ext cx="4038600" cy="3581400"/>
          </a:xfrm>
        </p:spPr>
        <p:txBody>
          <a:bodyPr/>
          <a:lstStyle/>
          <a:p>
            <a:pPr>
              <a:buFontTx/>
              <a:buNone/>
            </a:pPr>
            <a:r>
              <a:rPr lang="en-US" sz="2800" smtClean="0"/>
              <a:t>"You matter to the last moment of your life, and we will do all we can, not only to help you die peacefully, but to live until you die.“		</a:t>
            </a:r>
          </a:p>
          <a:p>
            <a:pPr algn="r">
              <a:buFontTx/>
              <a:buNone/>
            </a:pPr>
            <a:r>
              <a:rPr lang="en-US" sz="2000" smtClean="0"/>
              <a:t>-Dame Cecily Saunders</a:t>
            </a:r>
          </a:p>
        </p:txBody>
      </p:sp>
      <p:pic>
        <p:nvPicPr>
          <p:cNvPr id="32771" name="Picture 16" descr="MPj04026450000[1]"/>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800600" y="2743200"/>
            <a:ext cx="4038600" cy="3230563"/>
          </a:xfrm>
        </p:spPr>
      </p:pic>
      <p:sp>
        <p:nvSpPr>
          <p:cNvPr id="2" name="Date Placeholder 1"/>
          <p:cNvSpPr>
            <a:spLocks noGrp="1"/>
          </p:cNvSpPr>
          <p:nvPr>
            <p:ph type="dt" sz="half" idx="10"/>
          </p:nvPr>
        </p:nvSpPr>
        <p:spPr/>
        <p:txBody>
          <a:bodyPr/>
          <a:lstStyle/>
          <a:p>
            <a:pPr>
              <a:defRPr/>
            </a:pPr>
            <a:r>
              <a:rPr lang="en-US" smtClean="0"/>
              <a:t>February 2012</a:t>
            </a:r>
            <a:endParaRPr lang="en-US"/>
          </a:p>
        </p:txBody>
      </p:sp>
      <p:sp>
        <p:nvSpPr>
          <p:cNvPr id="3" name="Footer Placeholder 2"/>
          <p:cNvSpPr>
            <a:spLocks noGrp="1"/>
          </p:cNvSpPr>
          <p:nvPr>
            <p:ph type="ftr" sz="quarter" idx="11"/>
          </p:nvPr>
        </p:nvSpPr>
        <p:spPr/>
        <p:txBody>
          <a:bodyPr/>
          <a:lstStyle/>
          <a:p>
            <a:pPr>
              <a:defRPr/>
            </a:pPr>
            <a:r>
              <a:rPr lang="en-US" smtClean="0"/>
              <a:t>Interpreting in Palliative Care</a:t>
            </a:r>
            <a:endParaRPr lang="en-US"/>
          </a:p>
        </p:txBody>
      </p:sp>
      <p:sp>
        <p:nvSpPr>
          <p:cNvPr id="4" name="Slide Number Placeholder 3"/>
          <p:cNvSpPr>
            <a:spLocks noGrp="1"/>
          </p:cNvSpPr>
          <p:nvPr>
            <p:ph type="sldNum" sz="quarter" idx="12"/>
          </p:nvPr>
        </p:nvSpPr>
        <p:spPr/>
        <p:txBody>
          <a:bodyPr/>
          <a:lstStyle/>
          <a:p>
            <a:pPr>
              <a:defRPr/>
            </a:pPr>
            <a:fld id="{6FF1DC5A-5BBE-4F09-926C-38446D2B3ECB}" type="slidenum">
              <a:rPr lang="en-US" smtClean="0"/>
              <a:pPr>
                <a:defRPr/>
              </a:pPr>
              <a:t>32</a:t>
            </a:fld>
            <a:endParaRPr lang="en-US"/>
          </a:p>
        </p:txBody>
      </p:sp>
    </p:spTree>
    <p:extLst>
      <p:ext uri="{BB962C8B-B14F-4D97-AF65-F5344CB8AC3E}">
        <p14:creationId xmlns:p14="http://schemas.microsoft.com/office/powerpoint/2010/main" xmlns="" val="2941301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p:txBody>
          <a:bodyPr/>
          <a:lstStyle/>
          <a:p>
            <a:r>
              <a:rPr lang="en-US" smtClean="0"/>
              <a:t>Thank </a:t>
            </a:r>
            <a:r>
              <a:rPr lang="en-US" smtClean="0"/>
              <a:t>you</a:t>
            </a:r>
            <a:endParaRPr lang="en-US" dirty="0" smtClean="0"/>
          </a:p>
        </p:txBody>
      </p:sp>
      <p:sp>
        <p:nvSpPr>
          <p:cNvPr id="2" name="Date Placeholder 1"/>
          <p:cNvSpPr>
            <a:spLocks noGrp="1"/>
          </p:cNvSpPr>
          <p:nvPr>
            <p:ph type="dt" sz="quarter" idx="10"/>
          </p:nvPr>
        </p:nvSpPr>
        <p:spPr/>
        <p:txBody>
          <a:bodyPr/>
          <a:lstStyle/>
          <a:p>
            <a:pPr>
              <a:defRPr/>
            </a:pPr>
            <a:r>
              <a:rPr lang="en-US" smtClean="0"/>
              <a:t>February 2012</a:t>
            </a:r>
            <a:endParaRPr lang="en-US"/>
          </a:p>
        </p:txBody>
      </p:sp>
      <p:sp>
        <p:nvSpPr>
          <p:cNvPr id="3" name="Footer Placeholder 2"/>
          <p:cNvSpPr>
            <a:spLocks noGrp="1"/>
          </p:cNvSpPr>
          <p:nvPr>
            <p:ph type="ftr" sz="quarter" idx="11"/>
          </p:nvPr>
        </p:nvSpPr>
        <p:spPr/>
        <p:txBody>
          <a:bodyPr/>
          <a:lstStyle/>
          <a:p>
            <a:pPr>
              <a:defRPr/>
            </a:pPr>
            <a:r>
              <a:rPr lang="en-US"/>
              <a:t>Interpreting in Palliative Care</a:t>
            </a:r>
          </a:p>
        </p:txBody>
      </p:sp>
      <p:sp>
        <p:nvSpPr>
          <p:cNvPr id="4" name="Slide Number Placeholder 3"/>
          <p:cNvSpPr>
            <a:spLocks noGrp="1"/>
          </p:cNvSpPr>
          <p:nvPr>
            <p:ph type="sldNum" sz="quarter" idx="12"/>
          </p:nvPr>
        </p:nvSpPr>
        <p:spPr/>
        <p:txBody>
          <a:bodyPr/>
          <a:lstStyle/>
          <a:p>
            <a:pPr>
              <a:defRPr/>
            </a:pPr>
            <a:fld id="{94D95E49-1258-4D0E-B051-F1C3FE99C890}" type="slidenum">
              <a:rPr lang="en-US"/>
              <a:pPr>
                <a:defRPr/>
              </a:pPr>
              <a:t>33</a:t>
            </a:fld>
            <a:endParaRPr lang="en-US"/>
          </a:p>
        </p:txBody>
      </p:sp>
      <p:pic>
        <p:nvPicPr>
          <p:cNvPr id="33799" name="Picture 2" descr="C:\Users\Anne\AppData\Local\Microsoft\Windows\Temporary Internet Files\Content.IE5\GTJHJ7HD\MP900402446[1].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2514600" y="1600200"/>
            <a:ext cx="3987800" cy="4525963"/>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p:cNvSpPr>
            <a:spLocks noGrp="1"/>
          </p:cNvSpPr>
          <p:nvPr>
            <p:ph type="title"/>
          </p:nvPr>
        </p:nvSpPr>
        <p:spPr/>
        <p:txBody>
          <a:bodyPr/>
          <a:lstStyle/>
          <a:p>
            <a:r>
              <a:rPr lang="en-US" dirty="0" smtClean="0"/>
              <a:t>Why do we need palliative care?</a:t>
            </a:r>
          </a:p>
        </p:txBody>
      </p:sp>
      <p:pic>
        <p:nvPicPr>
          <p:cNvPr id="1030" name="Picture 6"/>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618488"/>
            <a:ext cx="3657600" cy="2578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0" y="2913468"/>
            <a:ext cx="4967288" cy="3292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February 2012</a:t>
            </a:r>
            <a:endParaRPr lang="en-US"/>
          </a:p>
        </p:txBody>
      </p:sp>
      <p:sp>
        <p:nvSpPr>
          <p:cNvPr id="3" name="Footer Placeholder 2"/>
          <p:cNvSpPr>
            <a:spLocks noGrp="1"/>
          </p:cNvSpPr>
          <p:nvPr>
            <p:ph type="ftr" sz="quarter" idx="11"/>
          </p:nvPr>
        </p:nvSpPr>
        <p:spPr/>
        <p:txBody>
          <a:bodyPr/>
          <a:lstStyle/>
          <a:p>
            <a:r>
              <a:rPr lang="en-US" smtClean="0"/>
              <a:t>Interpreting in Palliative Care</a:t>
            </a:r>
            <a:endParaRPr lang="en-US"/>
          </a:p>
        </p:txBody>
      </p:sp>
      <p:sp>
        <p:nvSpPr>
          <p:cNvPr id="4" name="Slide Number Placeholder 3"/>
          <p:cNvSpPr>
            <a:spLocks noGrp="1"/>
          </p:cNvSpPr>
          <p:nvPr>
            <p:ph type="sldNum" sz="quarter" idx="12"/>
          </p:nvPr>
        </p:nvSpPr>
        <p:spPr/>
        <p:txBody>
          <a:bodyPr/>
          <a:lstStyle/>
          <a:p>
            <a:fld id="{12133A43-8DEB-438A-A23C-93056FC04C12}" type="slidenum">
              <a:rPr lang="en-US" smtClean="0"/>
              <a:pPr/>
              <a:t>4</a:t>
            </a:fld>
            <a:endParaRPr lang="en-US"/>
          </a:p>
        </p:txBody>
      </p:sp>
    </p:spTree>
    <p:extLst>
      <p:ext uri="{BB962C8B-B14F-4D97-AF65-F5344CB8AC3E}">
        <p14:creationId xmlns:p14="http://schemas.microsoft.com/office/powerpoint/2010/main" xmlns="" val="32274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1295400"/>
            <a:ext cx="2568575" cy="171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77963" y="4067175"/>
            <a:ext cx="3146425" cy="209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00713" y="2627313"/>
            <a:ext cx="2379662" cy="356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43000" y="990600"/>
            <a:ext cx="19812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46162" y="975360"/>
            <a:ext cx="7034213" cy="545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February 2012</a:t>
            </a:r>
            <a:endParaRPr lang="en-US"/>
          </a:p>
        </p:txBody>
      </p:sp>
      <p:sp>
        <p:nvSpPr>
          <p:cNvPr id="3" name="Footer Placeholder 2"/>
          <p:cNvSpPr>
            <a:spLocks noGrp="1"/>
          </p:cNvSpPr>
          <p:nvPr>
            <p:ph type="ftr" sz="quarter" idx="11"/>
          </p:nvPr>
        </p:nvSpPr>
        <p:spPr/>
        <p:txBody>
          <a:bodyPr/>
          <a:lstStyle/>
          <a:p>
            <a:pPr>
              <a:defRPr/>
            </a:pPr>
            <a:r>
              <a:rPr lang="en-US"/>
              <a:t>Interpreting in Palliative Care</a:t>
            </a:r>
          </a:p>
        </p:txBody>
      </p:sp>
      <p:sp>
        <p:nvSpPr>
          <p:cNvPr id="4" name="Slide Number Placeholder 3"/>
          <p:cNvSpPr>
            <a:spLocks noGrp="1"/>
          </p:cNvSpPr>
          <p:nvPr>
            <p:ph type="sldNum" sz="quarter" idx="12"/>
          </p:nvPr>
        </p:nvSpPr>
        <p:spPr/>
        <p:txBody>
          <a:bodyPr/>
          <a:lstStyle/>
          <a:p>
            <a:pPr>
              <a:defRPr/>
            </a:pPr>
            <a:fld id="{3FB71C68-AE60-4624-B61C-B109710A832E}" type="slidenum">
              <a:rPr lang="en-US"/>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600200"/>
            <a:ext cx="5791200" cy="923330"/>
          </a:xfrm>
          <a:prstGeom prst="rect">
            <a:avLst/>
          </a:prstGeom>
          <a:noFill/>
        </p:spPr>
        <p:txBody>
          <a:bodyPr wrap="square" rtlCol="0">
            <a:spAutoFit/>
          </a:bodyPr>
          <a:lstStyle/>
          <a:p>
            <a:pPr algn="ctr"/>
            <a:r>
              <a:rPr lang="en-US" sz="5400" dirty="0" err="1" smtClean="0"/>
              <a:t>Pallia</a:t>
            </a:r>
            <a:r>
              <a:rPr lang="en-US" sz="5400" dirty="0" smtClean="0"/>
              <a:t> – what?</a:t>
            </a:r>
            <a:endParaRPr lang="en-US" sz="5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600" y="3276600"/>
            <a:ext cx="2209800"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February 2012</a:t>
            </a:r>
            <a:endParaRPr lang="en-US"/>
          </a:p>
        </p:txBody>
      </p:sp>
      <p:sp>
        <p:nvSpPr>
          <p:cNvPr id="4" name="Footer Placeholder 3"/>
          <p:cNvSpPr>
            <a:spLocks noGrp="1"/>
          </p:cNvSpPr>
          <p:nvPr>
            <p:ph type="ftr" sz="quarter" idx="11"/>
          </p:nvPr>
        </p:nvSpPr>
        <p:spPr/>
        <p:txBody>
          <a:bodyPr/>
          <a:lstStyle/>
          <a:p>
            <a:r>
              <a:rPr lang="en-US" smtClean="0"/>
              <a:t>Interpreting in Palliative Care</a:t>
            </a:r>
            <a:endParaRPr lang="en-US"/>
          </a:p>
        </p:txBody>
      </p:sp>
      <p:sp>
        <p:nvSpPr>
          <p:cNvPr id="5" name="Slide Number Placeholder 4"/>
          <p:cNvSpPr>
            <a:spLocks noGrp="1"/>
          </p:cNvSpPr>
          <p:nvPr>
            <p:ph type="sldNum" sz="quarter" idx="12"/>
          </p:nvPr>
        </p:nvSpPr>
        <p:spPr/>
        <p:txBody>
          <a:bodyPr/>
          <a:lstStyle/>
          <a:p>
            <a:fld id="{12133A43-8DEB-438A-A23C-93056FC04C12}" type="slidenum">
              <a:rPr lang="en-US" smtClean="0"/>
              <a:pPr/>
              <a:t>6</a:t>
            </a:fld>
            <a:endParaRPr lang="en-US"/>
          </a:p>
        </p:txBody>
      </p:sp>
    </p:spTree>
    <p:extLst>
      <p:ext uri="{BB962C8B-B14F-4D97-AF65-F5344CB8AC3E}">
        <p14:creationId xmlns:p14="http://schemas.microsoft.com/office/powerpoint/2010/main" xmlns="" val="916043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00200" y="533400"/>
            <a:ext cx="2133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a:t>Palliate =</a:t>
            </a:r>
          </a:p>
        </p:txBody>
      </p:sp>
      <p:sp>
        <p:nvSpPr>
          <p:cNvPr id="4" name="TextBox 3"/>
          <p:cNvSpPr txBox="1">
            <a:spLocks noChangeArrowheads="1"/>
          </p:cNvSpPr>
          <p:nvPr/>
        </p:nvSpPr>
        <p:spPr bwMode="auto">
          <a:xfrm>
            <a:off x="3657600" y="533400"/>
            <a:ext cx="54864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a:t>to make less severe</a:t>
            </a:r>
          </a:p>
          <a:p>
            <a:endParaRPr lang="en-US" dirty="0"/>
          </a:p>
        </p:txBody>
      </p:sp>
      <p:sp>
        <p:nvSpPr>
          <p:cNvPr id="7" name="TextBox 6"/>
          <p:cNvSpPr txBox="1">
            <a:spLocks noChangeArrowheads="1"/>
          </p:cNvSpPr>
          <p:nvPr/>
        </p:nvSpPr>
        <p:spPr bwMode="auto">
          <a:xfrm>
            <a:off x="609600" y="3276600"/>
            <a:ext cx="7772400"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dirty="0"/>
              <a:t>In health care, to palliate means </a:t>
            </a:r>
            <a:br>
              <a:rPr lang="en-US" sz="3600" dirty="0"/>
            </a:br>
            <a:r>
              <a:rPr lang="en-US" sz="3600" dirty="0"/>
              <a:t>to lessen the severity </a:t>
            </a:r>
            <a:r>
              <a:rPr lang="en-US" sz="3600" dirty="0" smtClean="0"/>
              <a:t>of </a:t>
            </a:r>
            <a:br>
              <a:rPr lang="en-US" sz="3600" dirty="0" smtClean="0"/>
            </a:br>
            <a:r>
              <a:rPr lang="en-US" sz="3600" dirty="0" smtClean="0"/>
              <a:t>the symptoms of an illness</a:t>
            </a:r>
            <a:r>
              <a:rPr lang="en-US" sz="3600" dirty="0"/>
              <a:t/>
            </a:r>
            <a:br>
              <a:rPr lang="en-US" sz="3600" dirty="0"/>
            </a:br>
            <a:r>
              <a:rPr lang="en-US" sz="3600" dirty="0"/>
              <a:t>without curing </a:t>
            </a:r>
            <a:br>
              <a:rPr lang="en-US" sz="3600" dirty="0"/>
            </a:br>
            <a:r>
              <a:rPr lang="en-US" sz="3600" dirty="0"/>
              <a:t>or removing the underlying cause. </a:t>
            </a:r>
          </a:p>
          <a:p>
            <a:pPr algn="ctr"/>
            <a:endParaRPr lang="en-US" sz="4000" dirty="0"/>
          </a:p>
        </p:txBody>
      </p:sp>
      <p:sp>
        <p:nvSpPr>
          <p:cNvPr id="3" name="Date Placeholder 2"/>
          <p:cNvSpPr>
            <a:spLocks noGrp="1"/>
          </p:cNvSpPr>
          <p:nvPr>
            <p:ph type="dt" sz="quarter" idx="10"/>
          </p:nvPr>
        </p:nvSpPr>
        <p:spPr/>
        <p:txBody>
          <a:bodyPr/>
          <a:lstStyle/>
          <a:p>
            <a:pPr>
              <a:defRPr/>
            </a:pPr>
            <a:r>
              <a:rPr lang="en-US" smtClean="0"/>
              <a:t>February 2012</a:t>
            </a:r>
            <a:endParaRPr lang="en-US"/>
          </a:p>
        </p:txBody>
      </p:sp>
      <p:sp>
        <p:nvSpPr>
          <p:cNvPr id="5" name="Footer Placeholder 4"/>
          <p:cNvSpPr>
            <a:spLocks noGrp="1"/>
          </p:cNvSpPr>
          <p:nvPr>
            <p:ph type="ftr" sz="quarter" idx="11"/>
          </p:nvPr>
        </p:nvSpPr>
        <p:spPr/>
        <p:txBody>
          <a:bodyPr/>
          <a:lstStyle/>
          <a:p>
            <a:pPr>
              <a:defRPr/>
            </a:pPr>
            <a:r>
              <a:rPr lang="en-US"/>
              <a:t>Interpreting in Palliative Care</a:t>
            </a:r>
          </a:p>
        </p:txBody>
      </p:sp>
      <p:sp>
        <p:nvSpPr>
          <p:cNvPr id="6" name="Slide Number Placeholder 5"/>
          <p:cNvSpPr>
            <a:spLocks noGrp="1"/>
          </p:cNvSpPr>
          <p:nvPr>
            <p:ph type="sldNum" sz="quarter" idx="12"/>
          </p:nvPr>
        </p:nvSpPr>
        <p:spPr/>
        <p:txBody>
          <a:bodyPr/>
          <a:lstStyle/>
          <a:p>
            <a:pPr>
              <a:defRPr/>
            </a:pPr>
            <a:fld id="{69FB2158-AFF2-4E4D-B942-4A9CC8757C74}" type="slidenum">
              <a:rPr lang="en-US"/>
              <a:pPr>
                <a:defRPr/>
              </a:pPr>
              <a:t>7</a:t>
            </a:fld>
            <a:endParaRPr lang="en-US"/>
          </a:p>
        </p:txBody>
      </p:sp>
      <p:pic>
        <p:nvPicPr>
          <p:cNvPr id="1026" name="Picture 2" descr="C:\Users\Anne\AppData\Local\Microsoft\Windows\Temporary Internet Files\Content.IE5\P2TZO3ZJ\MC900116128[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1371600"/>
            <a:ext cx="1139825" cy="181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a:spLocks noChangeArrowheads="1"/>
          </p:cNvSpPr>
          <p:nvPr/>
        </p:nvSpPr>
        <p:spPr bwMode="auto">
          <a:xfrm>
            <a:off x="5105400" y="1600200"/>
            <a:ext cx="2624138"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From two Latin terms</a:t>
            </a:r>
          </a:p>
          <a:p>
            <a:r>
              <a:rPr lang="en-US" i="1"/>
              <a:t>pallium</a:t>
            </a:r>
            <a:r>
              <a:rPr lang="en-US"/>
              <a:t>:</a:t>
            </a:r>
          </a:p>
          <a:p>
            <a:r>
              <a:rPr lang="en-US"/>
              <a:t>an outer garment or cloak</a:t>
            </a:r>
          </a:p>
          <a:p>
            <a:endParaRPr lang="en-US"/>
          </a:p>
          <a:p>
            <a:r>
              <a:rPr lang="en-US" i="1"/>
              <a:t>palliare</a:t>
            </a:r>
            <a:r>
              <a:rPr lang="en-US"/>
              <a:t>: to cloak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162800" cy="2192338"/>
          </a:xfrm>
          <a:prstGeom prst="rect">
            <a:avLst/>
          </a:prstGeom>
          <a:noFill/>
        </p:spPr>
        <p:txBody>
          <a:bodyPr>
            <a:spAutoFit/>
          </a:bodyPr>
          <a:lstStyle/>
          <a:p>
            <a:pPr algn="ctr" fontAlgn="auto">
              <a:spcBef>
                <a:spcPts val="0"/>
              </a:spcBef>
              <a:spcAft>
                <a:spcPts val="1200"/>
              </a:spcAft>
              <a:defRPr/>
            </a:pPr>
            <a:r>
              <a:rPr lang="en-US" sz="4400" b="1" i="1" dirty="0">
                <a:solidFill>
                  <a:srgbClr val="FFFF00"/>
                </a:solidFill>
                <a:latin typeface="+mn-lt"/>
                <a:cs typeface="+mn-cs"/>
              </a:rPr>
              <a:t>Remember this!</a:t>
            </a:r>
          </a:p>
          <a:p>
            <a:pPr algn="ctr" fontAlgn="auto">
              <a:spcBef>
                <a:spcPts val="0"/>
              </a:spcBef>
              <a:spcAft>
                <a:spcPts val="1200"/>
              </a:spcAft>
              <a:defRPr/>
            </a:pPr>
            <a:endParaRPr lang="en-US" sz="1050" b="1" i="1" dirty="0">
              <a:solidFill>
                <a:srgbClr val="00B0F0"/>
              </a:solidFill>
              <a:latin typeface="+mn-lt"/>
              <a:cs typeface="+mn-cs"/>
            </a:endParaRPr>
          </a:p>
          <a:p>
            <a:pPr algn="ctr" fontAlgn="auto">
              <a:spcBef>
                <a:spcPts val="0"/>
              </a:spcBef>
              <a:spcAft>
                <a:spcPts val="0"/>
              </a:spcAft>
              <a:defRPr/>
            </a:pPr>
            <a:r>
              <a:rPr lang="en-US" sz="4400" dirty="0">
                <a:latin typeface="+mn-lt"/>
                <a:cs typeface="+mn-cs"/>
              </a:rPr>
              <a:t>Palliative care</a:t>
            </a:r>
          </a:p>
          <a:p>
            <a:pPr fontAlgn="auto">
              <a:spcBef>
                <a:spcPts val="0"/>
              </a:spcBef>
              <a:spcAft>
                <a:spcPts val="0"/>
              </a:spcAft>
              <a:defRPr/>
            </a:pPr>
            <a:endParaRPr lang="en-US" dirty="0">
              <a:latin typeface="+mn-lt"/>
              <a:cs typeface="+mn-cs"/>
            </a:endParaRPr>
          </a:p>
        </p:txBody>
      </p:sp>
      <p:sp>
        <p:nvSpPr>
          <p:cNvPr id="8195" name="TextBox 2"/>
          <p:cNvSpPr txBox="1">
            <a:spLocks noChangeArrowheads="1"/>
          </p:cNvSpPr>
          <p:nvPr/>
        </p:nvSpPr>
        <p:spPr bwMode="auto">
          <a:xfrm>
            <a:off x="1598613" y="2781300"/>
            <a:ext cx="16049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dirty="0">
                <a:solidFill>
                  <a:srgbClr val="FF0000"/>
                </a:solidFill>
              </a:rPr>
              <a:t>treats,</a:t>
            </a:r>
            <a:endParaRPr lang="en-US" sz="4000" dirty="0"/>
          </a:p>
        </p:txBody>
      </p:sp>
      <p:sp>
        <p:nvSpPr>
          <p:cNvPr id="8196" name="TextBox 4"/>
          <p:cNvSpPr txBox="1">
            <a:spLocks noChangeArrowheads="1"/>
          </p:cNvSpPr>
          <p:nvPr/>
        </p:nvSpPr>
        <p:spPr bwMode="auto">
          <a:xfrm>
            <a:off x="3203575" y="2763838"/>
            <a:ext cx="28114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a:solidFill>
                  <a:srgbClr val="FF0000"/>
                </a:solidFill>
              </a:rPr>
              <a:t>prevents, or</a:t>
            </a:r>
            <a:endParaRPr lang="en-US" sz="4000" dirty="0"/>
          </a:p>
        </p:txBody>
      </p:sp>
      <p:sp>
        <p:nvSpPr>
          <p:cNvPr id="8197" name="TextBox 5"/>
          <p:cNvSpPr txBox="1">
            <a:spLocks noChangeArrowheads="1"/>
          </p:cNvSpPr>
          <p:nvPr/>
        </p:nvSpPr>
        <p:spPr bwMode="auto">
          <a:xfrm>
            <a:off x="5826125" y="2771775"/>
            <a:ext cx="2438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a:solidFill>
                  <a:srgbClr val="FF0000"/>
                </a:solidFill>
              </a:rPr>
              <a:t>relieves</a:t>
            </a:r>
          </a:p>
        </p:txBody>
      </p:sp>
      <p:sp>
        <p:nvSpPr>
          <p:cNvPr id="8198" name="TextBox 6"/>
          <p:cNvSpPr txBox="1">
            <a:spLocks noChangeArrowheads="1"/>
          </p:cNvSpPr>
          <p:nvPr/>
        </p:nvSpPr>
        <p:spPr bwMode="auto">
          <a:xfrm>
            <a:off x="762000" y="3657600"/>
            <a:ext cx="7543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dirty="0"/>
              <a:t>the symptoms  </a:t>
            </a:r>
          </a:p>
          <a:p>
            <a:pPr algn="ctr"/>
            <a:r>
              <a:rPr lang="en-US" sz="4000" dirty="0"/>
              <a:t>of a serious or progressive illness</a:t>
            </a:r>
          </a:p>
        </p:txBody>
      </p:sp>
      <p:sp>
        <p:nvSpPr>
          <p:cNvPr id="8199" name="TextBox 7"/>
          <p:cNvSpPr txBox="1">
            <a:spLocks noChangeArrowheads="1"/>
          </p:cNvSpPr>
          <p:nvPr/>
        </p:nvSpPr>
        <p:spPr bwMode="auto">
          <a:xfrm>
            <a:off x="2362200" y="5181600"/>
            <a:ext cx="4495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a:t>but </a:t>
            </a:r>
            <a:r>
              <a:rPr lang="en-US" sz="4000" dirty="0">
                <a:solidFill>
                  <a:srgbClr val="FF0000"/>
                </a:solidFill>
              </a:rPr>
              <a:t>does not cure</a:t>
            </a:r>
            <a:r>
              <a:rPr lang="en-US" sz="4000" dirty="0"/>
              <a:t> it.</a:t>
            </a:r>
          </a:p>
        </p:txBody>
      </p:sp>
      <p:sp>
        <p:nvSpPr>
          <p:cNvPr id="4" name="Date Placeholder 3"/>
          <p:cNvSpPr>
            <a:spLocks noGrp="1"/>
          </p:cNvSpPr>
          <p:nvPr>
            <p:ph type="dt" sz="quarter" idx="10"/>
          </p:nvPr>
        </p:nvSpPr>
        <p:spPr/>
        <p:txBody>
          <a:bodyPr/>
          <a:lstStyle/>
          <a:p>
            <a:pPr>
              <a:defRPr/>
            </a:pPr>
            <a:r>
              <a:rPr lang="en-US" smtClean="0"/>
              <a:t>February 2012</a:t>
            </a:r>
            <a:endParaRPr lang="en-US"/>
          </a:p>
        </p:txBody>
      </p:sp>
      <p:sp>
        <p:nvSpPr>
          <p:cNvPr id="9" name="Footer Placeholder 8"/>
          <p:cNvSpPr>
            <a:spLocks noGrp="1"/>
          </p:cNvSpPr>
          <p:nvPr>
            <p:ph type="ftr" sz="quarter" idx="11"/>
          </p:nvPr>
        </p:nvSpPr>
        <p:spPr/>
        <p:txBody>
          <a:bodyPr/>
          <a:lstStyle/>
          <a:p>
            <a:pPr>
              <a:defRPr/>
            </a:pPr>
            <a:r>
              <a:rPr lang="en-US"/>
              <a:t>Interpreting in Palliative Care</a:t>
            </a:r>
          </a:p>
        </p:txBody>
      </p:sp>
      <p:sp>
        <p:nvSpPr>
          <p:cNvPr id="10" name="Slide Number Placeholder 9"/>
          <p:cNvSpPr>
            <a:spLocks noGrp="1"/>
          </p:cNvSpPr>
          <p:nvPr>
            <p:ph type="sldNum" sz="quarter" idx="12"/>
          </p:nvPr>
        </p:nvSpPr>
        <p:spPr/>
        <p:txBody>
          <a:bodyPr/>
          <a:lstStyle/>
          <a:p>
            <a:pPr>
              <a:defRPr/>
            </a:pPr>
            <a:fld id="{97780E1E-982F-43A1-95A6-0673BD1CD627}" type="slidenum">
              <a:rPr lang="en-US"/>
              <a:pPr>
                <a:defRPr/>
              </a:pPr>
              <a:t>8</a:t>
            </a:fld>
            <a:endParaRPr lang="en-US"/>
          </a:p>
        </p:txBody>
      </p:sp>
      <p:pic>
        <p:nvPicPr>
          <p:cNvPr id="11" name="Picture 2" descr="C:\Users\Anne\AppData\Local\Microsoft\Windows\Temporary Internet Files\Content.IE5\P2TZO3ZJ\MC900116128[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838200"/>
            <a:ext cx="1139825" cy="181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8197" grpId="0"/>
      <p:bldP spid="8198" grpId="0"/>
      <p:bldP spid="81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fontAlgn="auto">
              <a:spcAft>
                <a:spcPts val="0"/>
              </a:spcAft>
              <a:defRPr/>
            </a:pPr>
            <a:r>
              <a:rPr lang="en-US" dirty="0" smtClean="0"/>
              <a:t>Palliative care is for patients</a:t>
            </a:r>
            <a:br>
              <a:rPr lang="en-US" dirty="0" smtClean="0"/>
            </a:br>
            <a:r>
              <a:rPr lang="en-US" i="1" dirty="0" smtClean="0"/>
              <a:t>and </a:t>
            </a:r>
            <a:r>
              <a:rPr lang="en-US" dirty="0" smtClean="0"/>
              <a:t>their families and caregivers</a:t>
            </a:r>
            <a:endParaRPr lang="en-US" dirty="0"/>
          </a:p>
        </p:txBody>
      </p:sp>
      <p:sp>
        <p:nvSpPr>
          <p:cNvPr id="2" name="Date Placeholder 1"/>
          <p:cNvSpPr>
            <a:spLocks noGrp="1"/>
          </p:cNvSpPr>
          <p:nvPr>
            <p:ph type="dt" sz="quarter" idx="10"/>
          </p:nvPr>
        </p:nvSpPr>
        <p:spPr/>
        <p:txBody>
          <a:bodyPr/>
          <a:lstStyle/>
          <a:p>
            <a:pPr>
              <a:defRPr/>
            </a:pPr>
            <a:r>
              <a:rPr lang="en-US" smtClean="0"/>
              <a:t>February 2012</a:t>
            </a:r>
            <a:endParaRPr lang="en-US"/>
          </a:p>
        </p:txBody>
      </p:sp>
      <p:sp>
        <p:nvSpPr>
          <p:cNvPr id="3" name="Footer Placeholder 2"/>
          <p:cNvSpPr>
            <a:spLocks noGrp="1"/>
          </p:cNvSpPr>
          <p:nvPr>
            <p:ph type="ftr" sz="quarter" idx="11"/>
          </p:nvPr>
        </p:nvSpPr>
        <p:spPr/>
        <p:txBody>
          <a:bodyPr/>
          <a:lstStyle/>
          <a:p>
            <a:pPr>
              <a:defRPr/>
            </a:pPr>
            <a:r>
              <a:rPr lang="en-US"/>
              <a:t>Interpreting in Palliative Care</a:t>
            </a:r>
          </a:p>
        </p:txBody>
      </p:sp>
      <p:sp>
        <p:nvSpPr>
          <p:cNvPr id="4" name="Slide Number Placeholder 3"/>
          <p:cNvSpPr>
            <a:spLocks noGrp="1"/>
          </p:cNvSpPr>
          <p:nvPr>
            <p:ph type="sldNum" sz="quarter" idx="12"/>
          </p:nvPr>
        </p:nvSpPr>
        <p:spPr/>
        <p:txBody>
          <a:bodyPr/>
          <a:lstStyle/>
          <a:p>
            <a:pPr>
              <a:defRPr/>
            </a:pPr>
            <a:fld id="{D8356491-9B79-4104-80C2-43BA5002992B}" type="slidenum">
              <a:rPr lang="en-US"/>
              <a:pPr>
                <a:defRPr/>
              </a:pPr>
              <a:t>9</a:t>
            </a:fld>
            <a:endParaRPr lang="en-US"/>
          </a:p>
        </p:txBody>
      </p:sp>
      <p:pic>
        <p:nvPicPr>
          <p:cNvPr id="9222" name="Picture 2" descr="C:\Users\Anne\AppData\Local\Microsoft\Windows\Temporary Internet Files\Content.IE5\GTJHJ7HD\MP900448491[1].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177925" y="1600200"/>
            <a:ext cx="6788150" cy="4525963"/>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2117</TotalTime>
  <Words>2265</Words>
  <Application>Microsoft Office PowerPoint</Application>
  <PresentationFormat>On-screen Show (4:3)</PresentationFormat>
  <Paragraphs>477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An Introduction to Palliative Care for Health Care Interpreters</vt:lpstr>
      <vt:lpstr>Slide 2</vt:lpstr>
      <vt:lpstr>What will you learn?</vt:lpstr>
      <vt:lpstr>Why do we need palliative care?</vt:lpstr>
      <vt:lpstr>Slide 5</vt:lpstr>
      <vt:lpstr>Slide 6</vt:lpstr>
      <vt:lpstr>Slide 7</vt:lpstr>
      <vt:lpstr>Slide 8</vt:lpstr>
      <vt:lpstr>Palliative care is for patients and their families and caregivers</vt:lpstr>
      <vt:lpstr>Palliative care also focuses on understanding a patient or family’s values, to help guide medical care</vt:lpstr>
      <vt:lpstr>When can palliative care start?</vt:lpstr>
      <vt:lpstr>Slide 12</vt:lpstr>
      <vt:lpstr>Slide 13</vt:lpstr>
      <vt:lpstr>How and where is palliative care provided?</vt:lpstr>
      <vt:lpstr>Slide 15</vt:lpstr>
      <vt:lpstr>Slide 16</vt:lpstr>
      <vt:lpstr>Slide 17</vt:lpstr>
      <vt:lpstr>Palliative Care Teams may help patients and families complete  Advance Directives</vt:lpstr>
      <vt:lpstr>Physicians may also help complete specific orders for future treatment(s)</vt:lpstr>
      <vt:lpstr>Slide 20</vt:lpstr>
      <vt:lpstr>What is hospice care?</vt:lpstr>
      <vt:lpstr>Slide 22</vt:lpstr>
      <vt:lpstr>Slide 23</vt:lpstr>
      <vt:lpstr>Slide 24</vt:lpstr>
      <vt:lpstr>Slide 25</vt:lpstr>
      <vt:lpstr>Slide 26</vt:lpstr>
      <vt:lpstr>What is the role of the interpreter in palliative care encounters?</vt:lpstr>
      <vt:lpstr>Slide 28</vt:lpstr>
      <vt:lpstr>Slide 29</vt:lpstr>
      <vt:lpstr>Slide 30</vt:lpstr>
      <vt:lpstr>Slide 31</vt:lpstr>
      <vt:lpstr>Slide 32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Palliative Care for health care interpreters</dc:title>
  <dc:creator>Anne</dc:creator>
  <cp:lastModifiedBy>mlucas</cp:lastModifiedBy>
  <cp:revision>101</cp:revision>
  <cp:lastPrinted>2012-01-31T16:58:54Z</cp:lastPrinted>
  <dcterms:created xsi:type="dcterms:W3CDTF">2012-01-17T23:26:41Z</dcterms:created>
  <dcterms:modified xsi:type="dcterms:W3CDTF">2012-06-18T23:02:40Z</dcterms:modified>
</cp:coreProperties>
</file>