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2.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3.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4.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5.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6.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78" r:id="rId4"/>
    <p:sldMasterId id="2147483943" r:id="rId5"/>
  </p:sldMasterIdLst>
  <p:notesMasterIdLst>
    <p:notesMasterId r:id="rId37"/>
  </p:notesMasterIdLst>
  <p:handoutMasterIdLst>
    <p:handoutMasterId r:id="rId38"/>
  </p:handoutMasterIdLst>
  <p:sldIdLst>
    <p:sldId id="277" r:id="rId6"/>
    <p:sldId id="266" r:id="rId7"/>
    <p:sldId id="267" r:id="rId8"/>
    <p:sldId id="283" r:id="rId9"/>
    <p:sldId id="458" r:id="rId10"/>
    <p:sldId id="257" r:id="rId11"/>
    <p:sldId id="421" r:id="rId12"/>
    <p:sldId id="263" r:id="rId13"/>
    <p:sldId id="431" r:id="rId14"/>
    <p:sldId id="460" r:id="rId15"/>
    <p:sldId id="459" r:id="rId16"/>
    <p:sldId id="462" r:id="rId17"/>
    <p:sldId id="432" r:id="rId18"/>
    <p:sldId id="426" r:id="rId19"/>
    <p:sldId id="417" r:id="rId20"/>
    <p:sldId id="465" r:id="rId21"/>
    <p:sldId id="464" r:id="rId22"/>
    <p:sldId id="457" r:id="rId23"/>
    <p:sldId id="450" r:id="rId24"/>
    <p:sldId id="451" r:id="rId25"/>
    <p:sldId id="466" r:id="rId26"/>
    <p:sldId id="461" r:id="rId27"/>
    <p:sldId id="439" r:id="rId28"/>
    <p:sldId id="436" r:id="rId29"/>
    <p:sldId id="443" r:id="rId30"/>
    <p:sldId id="455" r:id="rId31"/>
    <p:sldId id="463" r:id="rId32"/>
    <p:sldId id="403" r:id="rId33"/>
    <p:sldId id="467" r:id="rId34"/>
    <p:sldId id="468" r:id="rId35"/>
    <p:sldId id="469" r:id="rId36"/>
  </p:sldIdLst>
  <p:sldSz cx="9144000" cy="5143500" type="screen16x9"/>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89" userDrawn="1">
          <p15:clr>
            <a:srgbClr val="A4A3A4"/>
          </p15:clr>
        </p15:guide>
        <p15:guide id="2" orient="horz" pos="2608" userDrawn="1">
          <p15:clr>
            <a:srgbClr val="A4A3A4"/>
          </p15:clr>
        </p15:guide>
        <p15:guide id="3" orient="horz" pos="3024" userDrawn="1">
          <p15:clr>
            <a:srgbClr val="A4A3A4"/>
          </p15:clr>
        </p15:guide>
        <p15:guide id="4" orient="horz" pos="1637" userDrawn="1">
          <p15:clr>
            <a:srgbClr val="A4A3A4"/>
          </p15:clr>
        </p15:guide>
        <p15:guide id="5" orient="horz" pos="215" userDrawn="1">
          <p15:clr>
            <a:srgbClr val="A4A3A4"/>
          </p15:clr>
        </p15:guide>
        <p15:guide id="6" orient="horz" pos="1103" userDrawn="1">
          <p15:clr>
            <a:srgbClr val="A4A3A4"/>
          </p15:clr>
        </p15:guide>
        <p15:guide id="7" orient="horz" pos="401" userDrawn="1">
          <p15:clr>
            <a:srgbClr val="A4A3A4"/>
          </p15:clr>
        </p15:guide>
        <p15:guide id="8" orient="horz" pos="2954" userDrawn="1">
          <p15:clr>
            <a:srgbClr val="A4A3A4"/>
          </p15:clr>
        </p15:guide>
        <p15:guide id="9" orient="horz" pos="173" userDrawn="1">
          <p15:clr>
            <a:srgbClr val="A4A3A4"/>
          </p15:clr>
        </p15:guide>
        <p15:guide id="10" pos="175" userDrawn="1">
          <p15:clr>
            <a:srgbClr val="A4A3A4"/>
          </p15:clr>
        </p15:guide>
        <p15:guide id="11" pos="5590" userDrawn="1">
          <p15:clr>
            <a:srgbClr val="A4A3A4"/>
          </p15:clr>
        </p15:guide>
        <p15:guide id="12" pos="2880" userDrawn="1">
          <p15:clr>
            <a:srgbClr val="A4A3A4"/>
          </p15:clr>
        </p15:guide>
        <p15:guide id="13" pos="776" userDrawn="1">
          <p15:clr>
            <a:srgbClr val="A4A3A4"/>
          </p15:clr>
        </p15:guide>
        <p15:guide id="14" pos="1411" userDrawn="1">
          <p15:clr>
            <a:srgbClr val="A4A3A4"/>
          </p15:clr>
        </p15:guide>
        <p15:guide id="15" pos="5287" userDrawn="1">
          <p15:clr>
            <a:srgbClr val="A4A3A4"/>
          </p15:clr>
        </p15:guide>
        <p15:guide id="16" pos="346" userDrawn="1">
          <p15:clr>
            <a:srgbClr val="A4A3A4"/>
          </p15:clr>
        </p15:guide>
        <p15:guide id="17" pos="4090" userDrawn="1">
          <p15:clr>
            <a:srgbClr val="A4A3A4"/>
          </p15:clr>
        </p15:guide>
      </p15:sldGuideLst>
    </p:ext>
    <p:ext uri="{2D200454-40CA-4A62-9FC3-DE9A4176ACB9}">
      <p15:notesGuideLst xmlns:p15="http://schemas.microsoft.com/office/powerpoint/2012/main">
        <p15:guide id="1" orient="horz" pos="2592" userDrawn="1">
          <p15:clr>
            <a:srgbClr val="A4A3A4"/>
          </p15:clr>
        </p15:guide>
        <p15:guide id="2" orient="horz" pos="5542" userDrawn="1">
          <p15:clr>
            <a:srgbClr val="A4A3A4"/>
          </p15:clr>
        </p15:guide>
        <p15:guide id="3" orient="horz" pos="5777" userDrawn="1">
          <p15:clr>
            <a:srgbClr val="A4A3A4"/>
          </p15:clr>
        </p15:guide>
        <p15:guide id="4" pos="286" userDrawn="1">
          <p15:clr>
            <a:srgbClr val="A4A3A4"/>
          </p15:clr>
        </p15:guide>
        <p15:guide id="5" pos="4033"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A1EAB0D-760E-95F0-FC49-65E3AC2E6A0D}" name="Israelit, Grace" initials="GI" userId="S::Grace.Krueger@ucsf.edu::1d631d39-7664-4c87-9f10-2e1c801909c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D631"/>
    <a:srgbClr val="FFFFFF"/>
    <a:srgbClr val="F48024"/>
    <a:srgbClr val="6C62D0"/>
    <a:srgbClr val="052049"/>
    <a:srgbClr val="90BD31"/>
    <a:srgbClr val="18A3AC"/>
    <a:srgbClr val="178CCB"/>
    <a:srgbClr val="000000"/>
    <a:srgbClr val="EC18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3791" autoAdjust="0"/>
  </p:normalViewPr>
  <p:slideViewPr>
    <p:cSldViewPr snapToGrid="0" showGuides="1">
      <p:cViewPr varScale="1">
        <p:scale>
          <a:sx n="122" d="100"/>
          <a:sy n="122" d="100"/>
        </p:scale>
        <p:origin x="1320" y="102"/>
      </p:cViewPr>
      <p:guideLst>
        <p:guide orient="horz" pos="789"/>
        <p:guide orient="horz" pos="2608"/>
        <p:guide orient="horz" pos="3024"/>
        <p:guide orient="horz" pos="1637"/>
        <p:guide orient="horz" pos="215"/>
        <p:guide orient="horz" pos="1103"/>
        <p:guide orient="horz" pos="401"/>
        <p:guide orient="horz" pos="2954"/>
        <p:guide orient="horz" pos="173"/>
        <p:guide pos="175"/>
        <p:guide pos="5590"/>
        <p:guide pos="2880"/>
        <p:guide pos="776"/>
        <p:guide pos="1411"/>
        <p:guide pos="5287"/>
        <p:guide pos="346"/>
        <p:guide pos="4090"/>
      </p:guideLst>
    </p:cSldViewPr>
  </p:slideViewPr>
  <p:outlineViewPr>
    <p:cViewPr>
      <p:scale>
        <a:sx n="33" d="100"/>
        <a:sy n="33" d="100"/>
      </p:scale>
      <p:origin x="0" y="0"/>
    </p:cViewPr>
  </p:outlineViewPr>
  <p:notesTextViewPr>
    <p:cViewPr>
      <p:scale>
        <a:sx n="3" d="2"/>
        <a:sy n="3" d="2"/>
      </p:scale>
      <p:origin x="0" y="0"/>
    </p:cViewPr>
  </p:notesTextViewPr>
  <p:sorterViewPr>
    <p:cViewPr>
      <p:scale>
        <a:sx n="71" d="100"/>
        <a:sy n="71" d="100"/>
      </p:scale>
      <p:origin x="0" y="0"/>
    </p:cViewPr>
  </p:sorterViewPr>
  <p:notesViewPr>
    <p:cSldViewPr snapToGrid="0">
      <p:cViewPr>
        <p:scale>
          <a:sx n="108" d="100"/>
          <a:sy n="108" d="100"/>
        </p:scale>
        <p:origin x="2576" y="-240"/>
      </p:cViewPr>
      <p:guideLst>
        <p:guide orient="horz" pos="2592"/>
        <p:guide orient="horz" pos="5542"/>
        <p:guide orient="horz" pos="5777"/>
        <p:guide pos="286"/>
        <p:guide pos="4033"/>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8/10/relationships/authors" Target="author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gkrueger\Documents\CHCF%20Manatt\SS\SS%20Tables%20and%20Figures.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gkrueger\Downloads\County+Social+Services+-+CHCF+Manatt+-+Shortened_June+11,+2025_07.47.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gkrueger\Downloads\SS%20Tables%20and%20Figures%20(version%202).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gkrueger\Downloads\SS%20Tables%20and%20Figures%20(version%202).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gkrueger\Documents\CHCF%20Manatt\SS\SS%20Tables%20and%20Figures.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file:///C:\Users\gkrueger\Downloads\SS%20Tables%20and%20Figures%20(version%202).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file:///C:\Users\gkrueger\Downloads\SS%20Tables%20and%20Figures%20(version%202).xlsx" TargetMode="External"/><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3" Type="http://schemas.openxmlformats.org/officeDocument/2006/relationships/oleObject" Target="file:///C:\Users\gkrueger\Documents\CHCF%20Manatt\SS\SS%20Tables%20and%20Figure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gkrueger\Documents\CHCF%20Manatt\SS\SS%20Tables%20and%20Figure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gkrueger\Documents\CHCF%20Manatt\SS\SS%20Tables%20and%20Figures.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gkrueger\Documents\CHCF%20Manatt\SS\SS%20Tables%20and%20Figures.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gkrueger\Downloads\County+Social+Services+-+CHCF+Manatt+-+Shortened_June+11,+2025_07.47.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gkrueger\Documents\CHCF%20Manatt\SS\SS%20Tables%20and%20Figures.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gkrueger\Documents\CHCF%20Manatt\SS\SS%20Tables%20and%20Figures.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gkrueger\Downloads\County+Social+Services+-+CHCF+Manatt+-+Shortened_June+11,+2025_07.47.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1-65EF-4985-A206-44640BF9081C}"/>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Demographics!$A$14:$A$16</c:f>
              <c:strCache>
                <c:ptCount val="3"/>
                <c:pt idx="0">
                  <c:v>None</c:v>
                </c:pt>
                <c:pt idx="1">
                  <c:v>Some</c:v>
                </c:pt>
                <c:pt idx="2">
                  <c:v>Don't Know</c:v>
                </c:pt>
              </c:strCache>
            </c:strRef>
          </c:cat>
          <c:val>
            <c:numRef>
              <c:f>Demographics!$B$14:$B$16</c:f>
              <c:numCache>
                <c:formatCode>0%</c:formatCode>
                <c:ptCount val="3"/>
                <c:pt idx="0">
                  <c:v>0.20833333333333334</c:v>
                </c:pt>
                <c:pt idx="1">
                  <c:v>0.79166666666666663</c:v>
                </c:pt>
                <c:pt idx="2">
                  <c:v>0</c:v>
                </c:pt>
              </c:numCache>
            </c:numRef>
          </c:val>
          <c:extLst>
            <c:ext xmlns:c16="http://schemas.microsoft.com/office/drawing/2014/chart" uri="{C3380CC4-5D6E-409C-BE32-E72D297353CC}">
              <c16:uniqueId val="{00000000-65EF-4985-A206-44640BF9081C}"/>
            </c:ext>
          </c:extLst>
        </c:ser>
        <c:dLbls>
          <c:showLegendKey val="0"/>
          <c:showVal val="0"/>
          <c:showCatName val="0"/>
          <c:showSerName val="0"/>
          <c:showPercent val="0"/>
          <c:showBubbleSize val="0"/>
        </c:dLbls>
        <c:gapWidth val="219"/>
        <c:overlap val="-27"/>
        <c:axId val="81340320"/>
        <c:axId val="81338880"/>
      </c:barChart>
      <c:catAx>
        <c:axId val="813403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81338880"/>
        <c:crosses val="autoZero"/>
        <c:auto val="1"/>
        <c:lblAlgn val="ctr"/>
        <c:lblOffset val="100"/>
        <c:noMultiLvlLbl val="0"/>
      </c:catAx>
      <c:valAx>
        <c:axId val="81338880"/>
        <c:scaling>
          <c:orientation val="minMax"/>
          <c:max val="1"/>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81340320"/>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'[SS Tables and Figures.xlsx]Index'!$C$36</c:f>
              <c:strCache>
                <c:ptCount val="1"/>
                <c:pt idx="0">
                  <c:v>Send</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'[SS Tables and Figures.xlsx]Index'!$B$37:$B$51</c:f>
              <c:strCache>
                <c:ptCount val="15"/>
                <c:pt idx="0">
                  <c:v>Hospitals</c:v>
                </c:pt>
                <c:pt idx="1">
                  <c:v>MCPs</c:v>
                </c:pt>
                <c:pt idx="2">
                  <c:v>ECM/CS Providers</c:v>
                </c:pt>
                <c:pt idx="3">
                  <c:v>Housing CBOs</c:v>
                </c:pt>
                <c:pt idx="4">
                  <c:v>Continuum of Care (CoC)</c:v>
                </c:pt>
                <c:pt idx="5">
                  <c:v>211</c:v>
                </c:pt>
                <c:pt idx="6">
                  <c:v>Criminal/Legal Institutions</c:v>
                </c:pt>
                <c:pt idx="7">
                  <c:v>CBOs</c:v>
                </c:pt>
                <c:pt idx="8">
                  <c:v>Schools/LEAs</c:v>
                </c:pt>
                <c:pt idx="9">
                  <c:v>AAAs</c:v>
                </c:pt>
                <c:pt idx="10">
                  <c:v>Regional Centers</c:v>
                </c:pt>
                <c:pt idx="11">
                  <c:v>County Public Health</c:v>
                </c:pt>
                <c:pt idx="12">
                  <c:v>County Behavioral Health</c:v>
                </c:pt>
                <c:pt idx="13">
                  <c:v>County SUD Services</c:v>
                </c:pt>
                <c:pt idx="14">
                  <c:v>WIC</c:v>
                </c:pt>
              </c:strCache>
            </c:strRef>
          </c:cat>
          <c:val>
            <c:numRef>
              <c:f>'[SS Tables and Figures.xlsx]Index'!$C$37:$C$51</c:f>
              <c:numCache>
                <c:formatCode>0.0</c:formatCode>
                <c:ptCount val="15"/>
                <c:pt idx="0">
                  <c:v>1</c:v>
                </c:pt>
                <c:pt idx="1">
                  <c:v>1.1249999999999998</c:v>
                </c:pt>
                <c:pt idx="2">
                  <c:v>1.2857142857142858</c:v>
                </c:pt>
                <c:pt idx="3">
                  <c:v>1.6249999999999998</c:v>
                </c:pt>
                <c:pt idx="4">
                  <c:v>1.4285714285714286</c:v>
                </c:pt>
                <c:pt idx="5">
                  <c:v>1.2857142857142856</c:v>
                </c:pt>
                <c:pt idx="6">
                  <c:v>1.7</c:v>
                </c:pt>
                <c:pt idx="7">
                  <c:v>1.4999999999999998</c:v>
                </c:pt>
                <c:pt idx="8">
                  <c:v>1.7</c:v>
                </c:pt>
                <c:pt idx="9">
                  <c:v>1.2000000000000002</c:v>
                </c:pt>
                <c:pt idx="10">
                  <c:v>1.3333333333333335</c:v>
                </c:pt>
                <c:pt idx="11">
                  <c:v>1.6</c:v>
                </c:pt>
                <c:pt idx="12">
                  <c:v>1.6</c:v>
                </c:pt>
                <c:pt idx="13">
                  <c:v>1.7</c:v>
                </c:pt>
                <c:pt idx="14">
                  <c:v>1.3333333333333335</c:v>
                </c:pt>
              </c:numCache>
            </c:numRef>
          </c:val>
          <c:extLst>
            <c:ext xmlns:c16="http://schemas.microsoft.com/office/drawing/2014/chart" uri="{C3380CC4-5D6E-409C-BE32-E72D297353CC}">
              <c16:uniqueId val="{00000000-0215-4DC0-9149-470A37443484}"/>
            </c:ext>
          </c:extLst>
        </c:ser>
        <c:ser>
          <c:idx val="1"/>
          <c:order val="1"/>
          <c:tx>
            <c:strRef>
              <c:f>'[SS Tables and Figures.xlsx]Index'!$D$36</c:f>
              <c:strCache>
                <c:ptCount val="1"/>
                <c:pt idx="0">
                  <c:v>Receive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'[SS Tables and Figures.xlsx]Index'!$B$37:$B$51</c:f>
              <c:strCache>
                <c:ptCount val="15"/>
                <c:pt idx="0">
                  <c:v>Hospitals</c:v>
                </c:pt>
                <c:pt idx="1">
                  <c:v>MCPs</c:v>
                </c:pt>
                <c:pt idx="2">
                  <c:v>ECM/CS Providers</c:v>
                </c:pt>
                <c:pt idx="3">
                  <c:v>Housing CBOs</c:v>
                </c:pt>
                <c:pt idx="4">
                  <c:v>Continuum of Care (CoC)</c:v>
                </c:pt>
                <c:pt idx="5">
                  <c:v>211</c:v>
                </c:pt>
                <c:pt idx="6">
                  <c:v>Criminal/Legal Institutions</c:v>
                </c:pt>
                <c:pt idx="7">
                  <c:v>CBOs</c:v>
                </c:pt>
                <c:pt idx="8">
                  <c:v>Schools/LEAs</c:v>
                </c:pt>
                <c:pt idx="9">
                  <c:v>AAAs</c:v>
                </c:pt>
                <c:pt idx="10">
                  <c:v>Regional Centers</c:v>
                </c:pt>
                <c:pt idx="11">
                  <c:v>County Public Health</c:v>
                </c:pt>
                <c:pt idx="12">
                  <c:v>County Behavioral Health</c:v>
                </c:pt>
                <c:pt idx="13">
                  <c:v>County SUD Services</c:v>
                </c:pt>
                <c:pt idx="14">
                  <c:v>WIC</c:v>
                </c:pt>
              </c:strCache>
            </c:strRef>
          </c:cat>
          <c:val>
            <c:numRef>
              <c:f>'[SS Tables and Figures.xlsx]Index'!$D$37:$D$51</c:f>
              <c:numCache>
                <c:formatCode>0.0</c:formatCode>
                <c:ptCount val="15"/>
                <c:pt idx="0">
                  <c:v>1.1249999999999998</c:v>
                </c:pt>
                <c:pt idx="1">
                  <c:v>1.2999999999999998</c:v>
                </c:pt>
                <c:pt idx="2">
                  <c:v>1.4285714285714286</c:v>
                </c:pt>
                <c:pt idx="3">
                  <c:v>1.7777777777777779</c:v>
                </c:pt>
                <c:pt idx="4">
                  <c:v>1.4285714285714286</c:v>
                </c:pt>
                <c:pt idx="5">
                  <c:v>1.2857142857142856</c:v>
                </c:pt>
                <c:pt idx="6">
                  <c:v>1.7272727272727271</c:v>
                </c:pt>
                <c:pt idx="7">
                  <c:v>1.5555555555555556</c:v>
                </c:pt>
                <c:pt idx="8">
                  <c:v>1.6</c:v>
                </c:pt>
                <c:pt idx="9">
                  <c:v>1.142857142857143</c:v>
                </c:pt>
                <c:pt idx="10">
                  <c:v>1.25</c:v>
                </c:pt>
                <c:pt idx="11">
                  <c:v>1.4444444444444446</c:v>
                </c:pt>
                <c:pt idx="12">
                  <c:v>1.375</c:v>
                </c:pt>
                <c:pt idx="13">
                  <c:v>1.3333333333333333</c:v>
                </c:pt>
                <c:pt idx="14">
                  <c:v>1.2857142857142858</c:v>
                </c:pt>
              </c:numCache>
            </c:numRef>
          </c:val>
          <c:extLst>
            <c:ext xmlns:c16="http://schemas.microsoft.com/office/drawing/2014/chart" uri="{C3380CC4-5D6E-409C-BE32-E72D297353CC}">
              <c16:uniqueId val="{00000001-0215-4DC0-9149-470A37443484}"/>
            </c:ext>
          </c:extLst>
        </c:ser>
        <c:dLbls>
          <c:showLegendKey val="0"/>
          <c:showVal val="0"/>
          <c:showCatName val="0"/>
          <c:showSerName val="0"/>
          <c:showPercent val="0"/>
          <c:showBubbleSize val="0"/>
        </c:dLbls>
        <c:gapWidth val="219"/>
        <c:overlap val="-27"/>
        <c:axId val="1262762095"/>
        <c:axId val="1262753455"/>
      </c:barChart>
      <c:catAx>
        <c:axId val="12627620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262753455"/>
        <c:crosses val="autoZero"/>
        <c:auto val="1"/>
        <c:lblAlgn val="ctr"/>
        <c:lblOffset val="100"/>
        <c:noMultiLvlLbl val="0"/>
      </c:catAx>
      <c:valAx>
        <c:axId val="1262753455"/>
        <c:scaling>
          <c:orientation val="minMax"/>
          <c:max val="3"/>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26276209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Index!$C$56</c:f>
              <c:strCache>
                <c:ptCount val="1"/>
                <c:pt idx="0">
                  <c:v>Urban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Index!$B$57:$B$71</c:f>
              <c:strCache>
                <c:ptCount val="15"/>
                <c:pt idx="0">
                  <c:v>Hospitals</c:v>
                </c:pt>
                <c:pt idx="1">
                  <c:v>MCPs</c:v>
                </c:pt>
                <c:pt idx="2">
                  <c:v>ECM/CS Providers</c:v>
                </c:pt>
                <c:pt idx="3">
                  <c:v>Housing CBOs</c:v>
                </c:pt>
                <c:pt idx="4">
                  <c:v>Continuum of Care (CoC)</c:v>
                </c:pt>
                <c:pt idx="5">
                  <c:v>211</c:v>
                </c:pt>
                <c:pt idx="6">
                  <c:v>Criminal/Legal Institutions</c:v>
                </c:pt>
                <c:pt idx="7">
                  <c:v>CBOs</c:v>
                </c:pt>
                <c:pt idx="8">
                  <c:v>Schools/LEAs</c:v>
                </c:pt>
                <c:pt idx="9">
                  <c:v>AAAs</c:v>
                </c:pt>
                <c:pt idx="10">
                  <c:v>Regional Centers</c:v>
                </c:pt>
                <c:pt idx="11">
                  <c:v>County Public Health</c:v>
                </c:pt>
                <c:pt idx="12">
                  <c:v>County Behavioral Health</c:v>
                </c:pt>
                <c:pt idx="13">
                  <c:v>County SUD Services</c:v>
                </c:pt>
                <c:pt idx="14">
                  <c:v>WIC</c:v>
                </c:pt>
              </c:strCache>
            </c:strRef>
          </c:cat>
          <c:val>
            <c:numRef>
              <c:f>Index!$C$57:$C$71</c:f>
              <c:numCache>
                <c:formatCode>0.0</c:formatCode>
                <c:ptCount val="15"/>
                <c:pt idx="0">
                  <c:v>0.99999999999999978</c:v>
                </c:pt>
                <c:pt idx="1">
                  <c:v>1.2499999999999998</c:v>
                </c:pt>
                <c:pt idx="2">
                  <c:v>0.99999999999999978</c:v>
                </c:pt>
                <c:pt idx="3">
                  <c:v>1</c:v>
                </c:pt>
                <c:pt idx="4">
                  <c:v>1</c:v>
                </c:pt>
                <c:pt idx="5">
                  <c:v>1</c:v>
                </c:pt>
                <c:pt idx="6">
                  <c:v>1.5999999999999999</c:v>
                </c:pt>
                <c:pt idx="7">
                  <c:v>1.3333333333333333</c:v>
                </c:pt>
                <c:pt idx="8">
                  <c:v>1.7999999999999998</c:v>
                </c:pt>
                <c:pt idx="9">
                  <c:v>0.99999999999999978</c:v>
                </c:pt>
                <c:pt idx="10">
                  <c:v>1.3333333333333333</c:v>
                </c:pt>
                <c:pt idx="11">
                  <c:v>1.5999999999999999</c:v>
                </c:pt>
                <c:pt idx="12">
                  <c:v>1.5999999999999999</c:v>
                </c:pt>
                <c:pt idx="13">
                  <c:v>1.7999999999999998</c:v>
                </c:pt>
                <c:pt idx="14">
                  <c:v>0.99999999999999978</c:v>
                </c:pt>
              </c:numCache>
            </c:numRef>
          </c:val>
          <c:extLst>
            <c:ext xmlns:c16="http://schemas.microsoft.com/office/drawing/2014/chart" uri="{C3380CC4-5D6E-409C-BE32-E72D297353CC}">
              <c16:uniqueId val="{00000000-9D35-4F88-9C32-A6BF88A27B4B}"/>
            </c:ext>
          </c:extLst>
        </c:ser>
        <c:ser>
          <c:idx val="1"/>
          <c:order val="1"/>
          <c:tx>
            <c:strRef>
              <c:f>Index!$D$56</c:f>
              <c:strCache>
                <c:ptCount val="1"/>
                <c:pt idx="0">
                  <c:v>Suburban</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Index!$B$57:$B$71</c:f>
              <c:strCache>
                <c:ptCount val="15"/>
                <c:pt idx="0">
                  <c:v>Hospitals</c:v>
                </c:pt>
                <c:pt idx="1">
                  <c:v>MCPs</c:v>
                </c:pt>
                <c:pt idx="2">
                  <c:v>ECM/CS Providers</c:v>
                </c:pt>
                <c:pt idx="3">
                  <c:v>Housing CBOs</c:v>
                </c:pt>
                <c:pt idx="4">
                  <c:v>Continuum of Care (CoC)</c:v>
                </c:pt>
                <c:pt idx="5">
                  <c:v>211</c:v>
                </c:pt>
                <c:pt idx="6">
                  <c:v>Criminal/Legal Institutions</c:v>
                </c:pt>
                <c:pt idx="7">
                  <c:v>CBOs</c:v>
                </c:pt>
                <c:pt idx="8">
                  <c:v>Schools/LEAs</c:v>
                </c:pt>
                <c:pt idx="9">
                  <c:v>AAAs</c:v>
                </c:pt>
                <c:pt idx="10">
                  <c:v>Regional Centers</c:v>
                </c:pt>
                <c:pt idx="11">
                  <c:v>County Public Health</c:v>
                </c:pt>
                <c:pt idx="12">
                  <c:v>County Behavioral Health</c:v>
                </c:pt>
                <c:pt idx="13">
                  <c:v>County SUD Services</c:v>
                </c:pt>
                <c:pt idx="14">
                  <c:v>WIC</c:v>
                </c:pt>
              </c:strCache>
            </c:strRef>
          </c:cat>
          <c:val>
            <c:numRef>
              <c:f>Index!$D$57:$D$71</c:f>
              <c:numCache>
                <c:formatCode>0.0</c:formatCode>
                <c:ptCount val="15"/>
                <c:pt idx="0">
                  <c:v>0.99999999999999978</c:v>
                </c:pt>
                <c:pt idx="1">
                  <c:v>1</c:v>
                </c:pt>
                <c:pt idx="2">
                  <c:v>1.4999999999999998</c:v>
                </c:pt>
                <c:pt idx="3">
                  <c:v>2</c:v>
                </c:pt>
                <c:pt idx="4">
                  <c:v>1.6666666666666665</c:v>
                </c:pt>
                <c:pt idx="5">
                  <c:v>1.3333333333333333</c:v>
                </c:pt>
                <c:pt idx="6">
                  <c:v>1.75</c:v>
                </c:pt>
                <c:pt idx="7">
                  <c:v>1.5</c:v>
                </c:pt>
                <c:pt idx="8">
                  <c:v>1.5</c:v>
                </c:pt>
                <c:pt idx="9">
                  <c:v>0.99999999999999978</c:v>
                </c:pt>
                <c:pt idx="10">
                  <c:v>1</c:v>
                </c:pt>
                <c:pt idx="11">
                  <c:v>1.5</c:v>
                </c:pt>
                <c:pt idx="12">
                  <c:v>1.5</c:v>
                </c:pt>
                <c:pt idx="13">
                  <c:v>1.5</c:v>
                </c:pt>
                <c:pt idx="14">
                  <c:v>1.3333333333333333</c:v>
                </c:pt>
              </c:numCache>
            </c:numRef>
          </c:val>
          <c:extLst>
            <c:ext xmlns:c16="http://schemas.microsoft.com/office/drawing/2014/chart" uri="{C3380CC4-5D6E-409C-BE32-E72D297353CC}">
              <c16:uniqueId val="{00000001-9D35-4F88-9C32-A6BF88A27B4B}"/>
            </c:ext>
          </c:extLst>
        </c:ser>
        <c:ser>
          <c:idx val="2"/>
          <c:order val="2"/>
          <c:tx>
            <c:strRef>
              <c:f>Index!$E$56</c:f>
              <c:strCache>
                <c:ptCount val="1"/>
                <c:pt idx="0">
                  <c:v>Rural</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Index!$B$57:$B$71</c:f>
              <c:strCache>
                <c:ptCount val="15"/>
                <c:pt idx="0">
                  <c:v>Hospitals</c:v>
                </c:pt>
                <c:pt idx="1">
                  <c:v>MCPs</c:v>
                </c:pt>
                <c:pt idx="2">
                  <c:v>ECM/CS Providers</c:v>
                </c:pt>
                <c:pt idx="3">
                  <c:v>Housing CBOs</c:v>
                </c:pt>
                <c:pt idx="4">
                  <c:v>Continuum of Care (CoC)</c:v>
                </c:pt>
                <c:pt idx="5">
                  <c:v>211</c:v>
                </c:pt>
                <c:pt idx="6">
                  <c:v>Criminal/Legal Institutions</c:v>
                </c:pt>
                <c:pt idx="7">
                  <c:v>CBOs</c:v>
                </c:pt>
                <c:pt idx="8">
                  <c:v>Schools/LEAs</c:v>
                </c:pt>
                <c:pt idx="9">
                  <c:v>AAAs</c:v>
                </c:pt>
                <c:pt idx="10">
                  <c:v>Regional Centers</c:v>
                </c:pt>
                <c:pt idx="11">
                  <c:v>County Public Health</c:v>
                </c:pt>
                <c:pt idx="12">
                  <c:v>County Behavioral Health</c:v>
                </c:pt>
                <c:pt idx="13">
                  <c:v>County SUD Services</c:v>
                </c:pt>
                <c:pt idx="14">
                  <c:v>WIC</c:v>
                </c:pt>
              </c:strCache>
            </c:strRef>
          </c:cat>
          <c:val>
            <c:numRef>
              <c:f>Index!$E$57:$E$71</c:f>
              <c:numCache>
                <c:formatCode>0.0</c:formatCode>
                <c:ptCount val="15"/>
                <c:pt idx="0">
                  <c:v>1</c:v>
                </c:pt>
                <c:pt idx="1">
                  <c:v>1</c:v>
                </c:pt>
                <c:pt idx="2">
                  <c:v>2</c:v>
                </c:pt>
                <c:pt idx="3">
                  <c:v>2</c:v>
                </c:pt>
                <c:pt idx="4">
                  <c:v>2</c:v>
                </c:pt>
                <c:pt idx="5">
                  <c:v>2</c:v>
                </c:pt>
                <c:pt idx="6">
                  <c:v>2</c:v>
                </c:pt>
                <c:pt idx="7">
                  <c:v>2</c:v>
                </c:pt>
                <c:pt idx="8">
                  <c:v>2</c:v>
                </c:pt>
                <c:pt idx="9">
                  <c:v>2</c:v>
                </c:pt>
                <c:pt idx="10">
                  <c:v>2</c:v>
                </c:pt>
                <c:pt idx="11">
                  <c:v>2</c:v>
                </c:pt>
                <c:pt idx="12">
                  <c:v>2</c:v>
                </c:pt>
                <c:pt idx="13">
                  <c:v>2</c:v>
                </c:pt>
                <c:pt idx="14">
                  <c:v>2</c:v>
                </c:pt>
              </c:numCache>
            </c:numRef>
          </c:val>
          <c:extLst>
            <c:ext xmlns:c16="http://schemas.microsoft.com/office/drawing/2014/chart" uri="{C3380CC4-5D6E-409C-BE32-E72D297353CC}">
              <c16:uniqueId val="{00000002-9D35-4F88-9C32-A6BF88A27B4B}"/>
            </c:ext>
          </c:extLst>
        </c:ser>
        <c:dLbls>
          <c:showLegendKey val="0"/>
          <c:showVal val="0"/>
          <c:showCatName val="0"/>
          <c:showSerName val="0"/>
          <c:showPercent val="0"/>
          <c:showBubbleSize val="0"/>
        </c:dLbls>
        <c:gapWidth val="219"/>
        <c:overlap val="-27"/>
        <c:axId val="419331695"/>
        <c:axId val="419334575"/>
      </c:barChart>
      <c:catAx>
        <c:axId val="4193316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419334575"/>
        <c:crosses val="autoZero"/>
        <c:auto val="1"/>
        <c:lblAlgn val="ctr"/>
        <c:lblOffset val="100"/>
        <c:noMultiLvlLbl val="0"/>
      </c:catAx>
      <c:valAx>
        <c:axId val="419334575"/>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41933169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Index!$C$74</c:f>
              <c:strCache>
                <c:ptCount val="1"/>
                <c:pt idx="0">
                  <c:v>Urban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Index!$B$75:$B$89</c:f>
              <c:strCache>
                <c:ptCount val="15"/>
                <c:pt idx="0">
                  <c:v>Hospitals</c:v>
                </c:pt>
                <c:pt idx="1">
                  <c:v>MCPs</c:v>
                </c:pt>
                <c:pt idx="2">
                  <c:v>ECM/CS Providers</c:v>
                </c:pt>
                <c:pt idx="3">
                  <c:v>Housing CBOs</c:v>
                </c:pt>
                <c:pt idx="4">
                  <c:v>Continuum of Care (CoC)</c:v>
                </c:pt>
                <c:pt idx="5">
                  <c:v>211</c:v>
                </c:pt>
                <c:pt idx="6">
                  <c:v>Criminal/Legal Institutions</c:v>
                </c:pt>
                <c:pt idx="7">
                  <c:v>CBOs</c:v>
                </c:pt>
                <c:pt idx="8">
                  <c:v>Schools/LEAs</c:v>
                </c:pt>
                <c:pt idx="9">
                  <c:v>AAAs</c:v>
                </c:pt>
                <c:pt idx="10">
                  <c:v>Regional Centers</c:v>
                </c:pt>
                <c:pt idx="11">
                  <c:v>County Public Health</c:v>
                </c:pt>
                <c:pt idx="12">
                  <c:v>County Behavioral Health</c:v>
                </c:pt>
                <c:pt idx="13">
                  <c:v>County SUD Services</c:v>
                </c:pt>
                <c:pt idx="14">
                  <c:v>WIC</c:v>
                </c:pt>
              </c:strCache>
            </c:strRef>
          </c:cat>
          <c:val>
            <c:numRef>
              <c:f>Index!$C$75:$C$89</c:f>
              <c:numCache>
                <c:formatCode>0.0</c:formatCode>
                <c:ptCount val="15"/>
                <c:pt idx="0">
                  <c:v>1.2</c:v>
                </c:pt>
                <c:pt idx="1">
                  <c:v>1.3999999999999997</c:v>
                </c:pt>
                <c:pt idx="2">
                  <c:v>1.2499999999999998</c:v>
                </c:pt>
                <c:pt idx="3">
                  <c:v>1.4999999999999998</c:v>
                </c:pt>
                <c:pt idx="4">
                  <c:v>1</c:v>
                </c:pt>
                <c:pt idx="5">
                  <c:v>1</c:v>
                </c:pt>
                <c:pt idx="6">
                  <c:v>1.6666666666666665</c:v>
                </c:pt>
                <c:pt idx="7">
                  <c:v>1.4999999999999998</c:v>
                </c:pt>
                <c:pt idx="8">
                  <c:v>1.6666666666666665</c:v>
                </c:pt>
                <c:pt idx="9">
                  <c:v>0.99999999999999978</c:v>
                </c:pt>
                <c:pt idx="10">
                  <c:v>1.2</c:v>
                </c:pt>
                <c:pt idx="11">
                  <c:v>1.3999999999999997</c:v>
                </c:pt>
                <c:pt idx="12">
                  <c:v>1.2499999999999998</c:v>
                </c:pt>
                <c:pt idx="13">
                  <c:v>1.2</c:v>
                </c:pt>
                <c:pt idx="14">
                  <c:v>1.2499999999999998</c:v>
                </c:pt>
              </c:numCache>
            </c:numRef>
          </c:val>
          <c:extLst>
            <c:ext xmlns:c16="http://schemas.microsoft.com/office/drawing/2014/chart" uri="{C3380CC4-5D6E-409C-BE32-E72D297353CC}">
              <c16:uniqueId val="{00000000-2BBF-4706-946A-0B14C80E7A9A}"/>
            </c:ext>
          </c:extLst>
        </c:ser>
        <c:ser>
          <c:idx val="1"/>
          <c:order val="1"/>
          <c:tx>
            <c:strRef>
              <c:f>Index!$D$74</c:f>
              <c:strCache>
                <c:ptCount val="1"/>
                <c:pt idx="0">
                  <c:v>Suburban</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Index!$B$75:$B$89</c:f>
              <c:strCache>
                <c:ptCount val="15"/>
                <c:pt idx="0">
                  <c:v>Hospitals</c:v>
                </c:pt>
                <c:pt idx="1">
                  <c:v>MCPs</c:v>
                </c:pt>
                <c:pt idx="2">
                  <c:v>ECM/CS Providers</c:v>
                </c:pt>
                <c:pt idx="3">
                  <c:v>Housing CBOs</c:v>
                </c:pt>
                <c:pt idx="4">
                  <c:v>Continuum of Care (CoC)</c:v>
                </c:pt>
                <c:pt idx="5">
                  <c:v>211</c:v>
                </c:pt>
                <c:pt idx="6">
                  <c:v>Criminal/Legal Institutions</c:v>
                </c:pt>
                <c:pt idx="7">
                  <c:v>CBOs</c:v>
                </c:pt>
                <c:pt idx="8">
                  <c:v>Schools/LEAs</c:v>
                </c:pt>
                <c:pt idx="9">
                  <c:v>AAAs</c:v>
                </c:pt>
                <c:pt idx="10">
                  <c:v>Regional Centers</c:v>
                </c:pt>
                <c:pt idx="11">
                  <c:v>County Public Health</c:v>
                </c:pt>
                <c:pt idx="12">
                  <c:v>County Behavioral Health</c:v>
                </c:pt>
                <c:pt idx="13">
                  <c:v>County SUD Services</c:v>
                </c:pt>
                <c:pt idx="14">
                  <c:v>WIC</c:v>
                </c:pt>
              </c:strCache>
            </c:strRef>
          </c:cat>
          <c:val>
            <c:numRef>
              <c:f>Index!$D$75:$D$89</c:f>
              <c:numCache>
                <c:formatCode>0.0</c:formatCode>
                <c:ptCount val="15"/>
                <c:pt idx="0">
                  <c:v>0.99999999999999978</c:v>
                </c:pt>
                <c:pt idx="1">
                  <c:v>1.25</c:v>
                </c:pt>
                <c:pt idx="2">
                  <c:v>1.4999999999999998</c:v>
                </c:pt>
                <c:pt idx="3">
                  <c:v>2</c:v>
                </c:pt>
                <c:pt idx="4">
                  <c:v>1.6666666666666665</c:v>
                </c:pt>
                <c:pt idx="5">
                  <c:v>1.3333333333333333</c:v>
                </c:pt>
                <c:pt idx="6">
                  <c:v>1.75</c:v>
                </c:pt>
                <c:pt idx="7">
                  <c:v>1.5</c:v>
                </c:pt>
                <c:pt idx="8">
                  <c:v>1.3333333333333333</c:v>
                </c:pt>
                <c:pt idx="9">
                  <c:v>0.99999999999999978</c:v>
                </c:pt>
                <c:pt idx="10">
                  <c:v>1</c:v>
                </c:pt>
                <c:pt idx="11">
                  <c:v>1.3333333333333333</c:v>
                </c:pt>
                <c:pt idx="12">
                  <c:v>1.3333333333333333</c:v>
                </c:pt>
                <c:pt idx="13">
                  <c:v>1.3333333333333333</c:v>
                </c:pt>
                <c:pt idx="14">
                  <c:v>0.99999999999999978</c:v>
                </c:pt>
              </c:numCache>
            </c:numRef>
          </c:val>
          <c:extLst>
            <c:ext xmlns:c16="http://schemas.microsoft.com/office/drawing/2014/chart" uri="{C3380CC4-5D6E-409C-BE32-E72D297353CC}">
              <c16:uniqueId val="{00000001-2BBF-4706-946A-0B14C80E7A9A}"/>
            </c:ext>
          </c:extLst>
        </c:ser>
        <c:ser>
          <c:idx val="2"/>
          <c:order val="2"/>
          <c:tx>
            <c:strRef>
              <c:f>Index!$E$74</c:f>
              <c:strCache>
                <c:ptCount val="1"/>
                <c:pt idx="0">
                  <c:v>Rural</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Index!$B$75:$B$89</c:f>
              <c:strCache>
                <c:ptCount val="15"/>
                <c:pt idx="0">
                  <c:v>Hospitals</c:v>
                </c:pt>
                <c:pt idx="1">
                  <c:v>MCPs</c:v>
                </c:pt>
                <c:pt idx="2">
                  <c:v>ECM/CS Providers</c:v>
                </c:pt>
                <c:pt idx="3">
                  <c:v>Housing CBOs</c:v>
                </c:pt>
                <c:pt idx="4">
                  <c:v>Continuum of Care (CoC)</c:v>
                </c:pt>
                <c:pt idx="5">
                  <c:v>211</c:v>
                </c:pt>
                <c:pt idx="6">
                  <c:v>Criminal/Legal Institutions</c:v>
                </c:pt>
                <c:pt idx="7">
                  <c:v>CBOs</c:v>
                </c:pt>
                <c:pt idx="8">
                  <c:v>Schools/LEAs</c:v>
                </c:pt>
                <c:pt idx="9">
                  <c:v>AAAs</c:v>
                </c:pt>
                <c:pt idx="10">
                  <c:v>Regional Centers</c:v>
                </c:pt>
                <c:pt idx="11">
                  <c:v>County Public Health</c:v>
                </c:pt>
                <c:pt idx="12">
                  <c:v>County Behavioral Health</c:v>
                </c:pt>
                <c:pt idx="13">
                  <c:v>County SUD Services</c:v>
                </c:pt>
                <c:pt idx="14">
                  <c:v>WIC</c:v>
                </c:pt>
              </c:strCache>
            </c:strRef>
          </c:cat>
          <c:val>
            <c:numRef>
              <c:f>Index!$E$75:$E$89</c:f>
              <c:numCache>
                <c:formatCode>0.0</c:formatCode>
                <c:ptCount val="15"/>
                <c:pt idx="0">
                  <c:v>1</c:v>
                </c:pt>
                <c:pt idx="1">
                  <c:v>1</c:v>
                </c:pt>
                <c:pt idx="2">
                  <c:v>2</c:v>
                </c:pt>
                <c:pt idx="3">
                  <c:v>2</c:v>
                </c:pt>
                <c:pt idx="4">
                  <c:v>2</c:v>
                </c:pt>
                <c:pt idx="5">
                  <c:v>2</c:v>
                </c:pt>
                <c:pt idx="6">
                  <c:v>2</c:v>
                </c:pt>
                <c:pt idx="7">
                  <c:v>2</c:v>
                </c:pt>
                <c:pt idx="8">
                  <c:v>2</c:v>
                </c:pt>
                <c:pt idx="9">
                  <c:v>2</c:v>
                </c:pt>
                <c:pt idx="10">
                  <c:v>2</c:v>
                </c:pt>
                <c:pt idx="11">
                  <c:v>2</c:v>
                </c:pt>
                <c:pt idx="12">
                  <c:v>2</c:v>
                </c:pt>
                <c:pt idx="13">
                  <c:v>2</c:v>
                </c:pt>
                <c:pt idx="14">
                  <c:v>2</c:v>
                </c:pt>
              </c:numCache>
            </c:numRef>
          </c:val>
          <c:extLst>
            <c:ext xmlns:c16="http://schemas.microsoft.com/office/drawing/2014/chart" uri="{C3380CC4-5D6E-409C-BE32-E72D297353CC}">
              <c16:uniqueId val="{00000002-2BBF-4706-946A-0B14C80E7A9A}"/>
            </c:ext>
          </c:extLst>
        </c:ser>
        <c:dLbls>
          <c:showLegendKey val="0"/>
          <c:showVal val="0"/>
          <c:showCatName val="0"/>
          <c:showSerName val="0"/>
          <c:showPercent val="0"/>
          <c:showBubbleSize val="0"/>
        </c:dLbls>
        <c:gapWidth val="219"/>
        <c:overlap val="-27"/>
        <c:axId val="419431055"/>
        <c:axId val="419434415"/>
      </c:barChart>
      <c:catAx>
        <c:axId val="4194310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solidFill>
                <a:latin typeface="+mn-lt"/>
                <a:ea typeface="+mn-ea"/>
                <a:cs typeface="+mn-cs"/>
              </a:defRPr>
            </a:pPr>
            <a:endParaRPr lang="en-US"/>
          </a:p>
        </c:txPr>
        <c:crossAx val="419434415"/>
        <c:crosses val="autoZero"/>
        <c:auto val="1"/>
        <c:lblAlgn val="ctr"/>
        <c:lblOffset val="100"/>
        <c:noMultiLvlLbl val="0"/>
      </c:catAx>
      <c:valAx>
        <c:axId val="419434415"/>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4194310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Barriers!$C$5</c:f>
              <c:strCache>
                <c:ptCount val="1"/>
                <c:pt idx="0">
                  <c:v>Major Barrier</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Barriers!$B$36:$B$49</c:f>
              <c:strCache>
                <c:ptCount val="14"/>
                <c:pt idx="0">
                  <c:v>Lack of funding to operate / maintain electronic systems and processes for exchange</c:v>
                </c:pt>
                <c:pt idx="1">
                  <c:v>Lack of funding to purchase / configure electronic systems for exchange</c:v>
                </c:pt>
                <c:pt idx="2">
                  <c:v>Privacy laws / regulations prevent sharing</c:v>
                </c:pt>
                <c:pt idx="3">
                  <c:v>We do not have the authority to hire new staff needed to exchange data</c:v>
                </c:pt>
                <c:pt idx="4">
                  <c:v>Data fields / elements do not align between systems</c:v>
                </c:pt>
                <c:pt idx="5">
                  <c:v>Restrictions in how funding can be used (i.e., infrastructure development; workforce)</c:v>
                </c:pt>
                <c:pt idx="6">
                  <c:v>Dearth of qualified technical staff with necessary skills to hire at existing salary scale</c:v>
                </c:pt>
                <c:pt idx="7">
                  <c:v>Dearth of qualified technical staff with necessary skills to hire, regardless of salary</c:v>
                </c:pt>
                <c:pt idx="8">
                  <c:v>Previously obtained consent to share data is allowed but not readily available</c:v>
                </c:pt>
                <c:pt idx="9">
                  <c:v>Burdensome administrative processes to access grant funding for exchange</c:v>
                </c:pt>
                <c:pt idx="10">
                  <c:v>Partner has electronic system but systems are not interoperable</c:v>
                </c:pt>
                <c:pt idx="11">
                  <c:v>Unclear whether information is considered private by law/regulation</c:v>
                </c:pt>
                <c:pt idx="12">
                  <c:v>Existing staff are not adequately trained in necessary skills (e.g., procurement, data entry, system maintenance, programming, analytics)</c:v>
                </c:pt>
                <c:pt idx="13">
                  <c:v>Partner does not have electronic system</c:v>
                </c:pt>
              </c:strCache>
            </c:strRef>
          </c:cat>
          <c:val>
            <c:numRef>
              <c:f>Barriers!$C$36:$C$49</c:f>
              <c:numCache>
                <c:formatCode>0%</c:formatCode>
                <c:ptCount val="14"/>
                <c:pt idx="0">
                  <c:v>0.72727272727272729</c:v>
                </c:pt>
                <c:pt idx="1">
                  <c:v>0.7</c:v>
                </c:pt>
                <c:pt idx="2">
                  <c:v>0.63636363636363635</c:v>
                </c:pt>
                <c:pt idx="3">
                  <c:v>0.63636363636363635</c:v>
                </c:pt>
                <c:pt idx="4">
                  <c:v>0.6</c:v>
                </c:pt>
                <c:pt idx="5">
                  <c:v>0.55555555555555558</c:v>
                </c:pt>
                <c:pt idx="6">
                  <c:v>0.54545454545454541</c:v>
                </c:pt>
                <c:pt idx="7">
                  <c:v>0.45454545454545453</c:v>
                </c:pt>
                <c:pt idx="8">
                  <c:v>0.44444444444444442</c:v>
                </c:pt>
                <c:pt idx="9">
                  <c:v>0.44444444444444442</c:v>
                </c:pt>
                <c:pt idx="10">
                  <c:v>0.375</c:v>
                </c:pt>
                <c:pt idx="11">
                  <c:v>0.36363636363636365</c:v>
                </c:pt>
                <c:pt idx="12">
                  <c:v>0.27272727272727271</c:v>
                </c:pt>
                <c:pt idx="13">
                  <c:v>0.2</c:v>
                </c:pt>
              </c:numCache>
            </c:numRef>
          </c:val>
          <c:extLst>
            <c:ext xmlns:c16="http://schemas.microsoft.com/office/drawing/2014/chart" uri="{C3380CC4-5D6E-409C-BE32-E72D297353CC}">
              <c16:uniqueId val="{00000000-F109-4C56-9279-E7496D592148}"/>
            </c:ext>
          </c:extLst>
        </c:ser>
        <c:ser>
          <c:idx val="1"/>
          <c:order val="1"/>
          <c:tx>
            <c:strRef>
              <c:f>Barriers!$D$5</c:f>
              <c:strCache>
                <c:ptCount val="1"/>
                <c:pt idx="0">
                  <c:v>Not a Major Barrier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Barriers!$B$36:$B$49</c:f>
              <c:strCache>
                <c:ptCount val="14"/>
                <c:pt idx="0">
                  <c:v>Lack of funding to operate / maintain electronic systems and processes for exchange</c:v>
                </c:pt>
                <c:pt idx="1">
                  <c:v>Lack of funding to purchase / configure electronic systems for exchange</c:v>
                </c:pt>
                <c:pt idx="2">
                  <c:v>Privacy laws / regulations prevent sharing</c:v>
                </c:pt>
                <c:pt idx="3">
                  <c:v>We do not have the authority to hire new staff needed to exchange data</c:v>
                </c:pt>
                <c:pt idx="4">
                  <c:v>Data fields / elements do not align between systems</c:v>
                </c:pt>
                <c:pt idx="5">
                  <c:v>Restrictions in how funding can be used (i.e., infrastructure development; workforce)</c:v>
                </c:pt>
                <c:pt idx="6">
                  <c:v>Dearth of qualified technical staff with necessary skills to hire at existing salary scale</c:v>
                </c:pt>
                <c:pt idx="7">
                  <c:v>Dearth of qualified technical staff with necessary skills to hire, regardless of salary</c:v>
                </c:pt>
                <c:pt idx="8">
                  <c:v>Previously obtained consent to share data is allowed but not readily available</c:v>
                </c:pt>
                <c:pt idx="9">
                  <c:v>Burdensome administrative processes to access grant funding for exchange</c:v>
                </c:pt>
                <c:pt idx="10">
                  <c:v>Partner has electronic system but systems are not interoperable</c:v>
                </c:pt>
                <c:pt idx="11">
                  <c:v>Unclear whether information is considered private by law/regulation</c:v>
                </c:pt>
                <c:pt idx="12">
                  <c:v>Existing staff are not adequately trained in necessary skills (e.g., procurement, data entry, system maintenance, programming, analytics)</c:v>
                </c:pt>
                <c:pt idx="13">
                  <c:v>Partner does not have electronic system</c:v>
                </c:pt>
              </c:strCache>
            </c:strRef>
          </c:cat>
          <c:val>
            <c:numRef>
              <c:f>Barriers!$D$36:$D$49</c:f>
              <c:numCache>
                <c:formatCode>0%</c:formatCode>
                <c:ptCount val="14"/>
                <c:pt idx="0">
                  <c:v>0.27272727272727271</c:v>
                </c:pt>
                <c:pt idx="1">
                  <c:v>0.3</c:v>
                </c:pt>
                <c:pt idx="2">
                  <c:v>0.36363636363636365</c:v>
                </c:pt>
                <c:pt idx="3">
                  <c:v>0.36363636363636365</c:v>
                </c:pt>
                <c:pt idx="4">
                  <c:v>0.4</c:v>
                </c:pt>
                <c:pt idx="5">
                  <c:v>0.44444444444444442</c:v>
                </c:pt>
                <c:pt idx="6">
                  <c:v>0.45454545454545453</c:v>
                </c:pt>
                <c:pt idx="7">
                  <c:v>0.54545454545454541</c:v>
                </c:pt>
                <c:pt idx="8">
                  <c:v>0.55555555555555558</c:v>
                </c:pt>
                <c:pt idx="9">
                  <c:v>0.55555555555555558</c:v>
                </c:pt>
                <c:pt idx="10">
                  <c:v>0.625</c:v>
                </c:pt>
                <c:pt idx="11">
                  <c:v>0.63636363636363635</c:v>
                </c:pt>
                <c:pt idx="12">
                  <c:v>0.72727272727272729</c:v>
                </c:pt>
                <c:pt idx="13">
                  <c:v>0.8</c:v>
                </c:pt>
              </c:numCache>
            </c:numRef>
          </c:val>
          <c:extLst>
            <c:ext xmlns:c16="http://schemas.microsoft.com/office/drawing/2014/chart" uri="{C3380CC4-5D6E-409C-BE32-E72D297353CC}">
              <c16:uniqueId val="{00000001-F109-4C56-9279-E7496D592148}"/>
            </c:ext>
          </c:extLst>
        </c:ser>
        <c:dLbls>
          <c:showLegendKey val="0"/>
          <c:showVal val="0"/>
          <c:showCatName val="0"/>
          <c:showSerName val="0"/>
          <c:showPercent val="0"/>
          <c:showBubbleSize val="0"/>
        </c:dLbls>
        <c:gapWidth val="150"/>
        <c:overlap val="100"/>
        <c:axId val="1572667295"/>
        <c:axId val="1572667775"/>
      </c:barChart>
      <c:catAx>
        <c:axId val="157266729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72667775"/>
        <c:crosses val="autoZero"/>
        <c:auto val="1"/>
        <c:lblAlgn val="ctr"/>
        <c:lblOffset val="100"/>
        <c:noMultiLvlLbl val="0"/>
      </c:catAx>
      <c:valAx>
        <c:axId val="1572667775"/>
        <c:scaling>
          <c:orientation val="minMax"/>
          <c:max val="1"/>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7266729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Barriers!$C$62</c:f>
              <c:strCache>
                <c:ptCount val="1"/>
                <c:pt idx="0">
                  <c:v>Major Barrier</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Barriers!$A$63:$B$76</c:f>
              <c:multiLvlStrCache>
                <c:ptCount val="14"/>
                <c:lvl>
                  <c:pt idx="0">
                    <c:v>Privacy laws / regulations prevent sharing</c:v>
                  </c:pt>
                  <c:pt idx="1">
                    <c:v>Previously obtained consent to share data is allowed but not readily available</c:v>
                  </c:pt>
                  <c:pt idx="2">
                    <c:v>Unclear whether information is considered private by law/regulation</c:v>
                  </c:pt>
                  <c:pt idx="3">
                    <c:v>Lack of funding to purchase / configure electronic systems for exchange</c:v>
                  </c:pt>
                  <c:pt idx="4">
                    <c:v>Lack of funding to operate / maintain electronic systems and processes for exchange</c:v>
                  </c:pt>
                  <c:pt idx="5">
                    <c:v>Restrictions in how funding can be used (i.e., infrastructure development; workforce)</c:v>
                  </c:pt>
                  <c:pt idx="6">
                    <c:v>Burdensome administrative processes to access grant funding for exchange</c:v>
                  </c:pt>
                  <c:pt idx="7">
                    <c:v>We do not have the authority to hire new staff needed to exchange data</c:v>
                  </c:pt>
                  <c:pt idx="8">
                    <c:v>Dearth of qualified technical staff with necessary skills to hire at existing salary scale</c:v>
                  </c:pt>
                  <c:pt idx="9">
                    <c:v>Dearth of qualified technical staff with necessary skills to hire, regardless of salary</c:v>
                  </c:pt>
                  <c:pt idx="10">
                    <c:v>Existing staff are not adequately trained in necessary skills (e.g., procurement, data entry, system maintenance, programming, analytics)</c:v>
                  </c:pt>
                  <c:pt idx="11">
                    <c:v>Partner does not have electronic system</c:v>
                  </c:pt>
                  <c:pt idx="12">
                    <c:v>Partner has electronic system but systems are not interoperable</c:v>
                  </c:pt>
                  <c:pt idx="13">
                    <c:v>Data fields / elements do not align between systems</c:v>
                  </c:pt>
                </c:lvl>
                <c:lvl>
                  <c:pt idx="0">
                    <c:v>Privacy/ Consent</c:v>
                  </c:pt>
                  <c:pt idx="3">
                    <c:v>Financial</c:v>
                  </c:pt>
                  <c:pt idx="7">
                    <c:v>Workforce</c:v>
                  </c:pt>
                  <c:pt idx="11">
                    <c:v>Technology</c:v>
                  </c:pt>
                </c:lvl>
              </c:multiLvlStrCache>
            </c:multiLvlStrRef>
          </c:cat>
          <c:val>
            <c:numRef>
              <c:f>Barriers!$C$63:$C$76</c:f>
              <c:numCache>
                <c:formatCode>0%</c:formatCode>
                <c:ptCount val="14"/>
                <c:pt idx="0">
                  <c:v>0.63636363636363635</c:v>
                </c:pt>
                <c:pt idx="1">
                  <c:v>0.44444444444444442</c:v>
                </c:pt>
                <c:pt idx="2">
                  <c:v>0.36363636363636365</c:v>
                </c:pt>
                <c:pt idx="3">
                  <c:v>0.7</c:v>
                </c:pt>
                <c:pt idx="4">
                  <c:v>0.72727272727272729</c:v>
                </c:pt>
                <c:pt idx="5">
                  <c:v>0.55555555555555558</c:v>
                </c:pt>
                <c:pt idx="6">
                  <c:v>0.44444444444444442</c:v>
                </c:pt>
                <c:pt idx="7">
                  <c:v>0.63636363636363635</c:v>
                </c:pt>
                <c:pt idx="8">
                  <c:v>0.54545454545454541</c:v>
                </c:pt>
                <c:pt idx="9">
                  <c:v>0.45454545454545453</c:v>
                </c:pt>
                <c:pt idx="10">
                  <c:v>0.27272727272727271</c:v>
                </c:pt>
                <c:pt idx="11">
                  <c:v>0.2</c:v>
                </c:pt>
                <c:pt idx="12">
                  <c:v>0.375</c:v>
                </c:pt>
                <c:pt idx="13">
                  <c:v>0.6</c:v>
                </c:pt>
              </c:numCache>
            </c:numRef>
          </c:val>
          <c:extLst>
            <c:ext xmlns:c16="http://schemas.microsoft.com/office/drawing/2014/chart" uri="{C3380CC4-5D6E-409C-BE32-E72D297353CC}">
              <c16:uniqueId val="{00000000-D97B-434F-8D14-F14911AE188A}"/>
            </c:ext>
          </c:extLst>
        </c:ser>
        <c:ser>
          <c:idx val="1"/>
          <c:order val="1"/>
          <c:tx>
            <c:strRef>
              <c:f>Barriers!$D$62</c:f>
              <c:strCache>
                <c:ptCount val="1"/>
                <c:pt idx="0">
                  <c:v>Not a Major Barrier</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Barriers!$A$63:$B$76</c:f>
              <c:multiLvlStrCache>
                <c:ptCount val="14"/>
                <c:lvl>
                  <c:pt idx="0">
                    <c:v>Privacy laws / regulations prevent sharing</c:v>
                  </c:pt>
                  <c:pt idx="1">
                    <c:v>Previously obtained consent to share data is allowed but not readily available</c:v>
                  </c:pt>
                  <c:pt idx="2">
                    <c:v>Unclear whether information is considered private by law/regulation</c:v>
                  </c:pt>
                  <c:pt idx="3">
                    <c:v>Lack of funding to purchase / configure electronic systems for exchange</c:v>
                  </c:pt>
                  <c:pt idx="4">
                    <c:v>Lack of funding to operate / maintain electronic systems and processes for exchange</c:v>
                  </c:pt>
                  <c:pt idx="5">
                    <c:v>Restrictions in how funding can be used (i.e., infrastructure development; workforce)</c:v>
                  </c:pt>
                  <c:pt idx="6">
                    <c:v>Burdensome administrative processes to access grant funding for exchange</c:v>
                  </c:pt>
                  <c:pt idx="7">
                    <c:v>We do not have the authority to hire new staff needed to exchange data</c:v>
                  </c:pt>
                  <c:pt idx="8">
                    <c:v>Dearth of qualified technical staff with necessary skills to hire at existing salary scale</c:v>
                  </c:pt>
                  <c:pt idx="9">
                    <c:v>Dearth of qualified technical staff with necessary skills to hire, regardless of salary</c:v>
                  </c:pt>
                  <c:pt idx="10">
                    <c:v>Existing staff are not adequately trained in necessary skills (e.g., procurement, data entry, system maintenance, programming, analytics)</c:v>
                  </c:pt>
                  <c:pt idx="11">
                    <c:v>Partner does not have electronic system</c:v>
                  </c:pt>
                  <c:pt idx="12">
                    <c:v>Partner has electronic system but systems are not interoperable</c:v>
                  </c:pt>
                  <c:pt idx="13">
                    <c:v>Data fields / elements do not align between systems</c:v>
                  </c:pt>
                </c:lvl>
                <c:lvl>
                  <c:pt idx="0">
                    <c:v>Privacy/ Consent</c:v>
                  </c:pt>
                  <c:pt idx="3">
                    <c:v>Financial</c:v>
                  </c:pt>
                  <c:pt idx="7">
                    <c:v>Workforce</c:v>
                  </c:pt>
                  <c:pt idx="11">
                    <c:v>Technology</c:v>
                  </c:pt>
                </c:lvl>
              </c:multiLvlStrCache>
            </c:multiLvlStrRef>
          </c:cat>
          <c:val>
            <c:numRef>
              <c:f>Barriers!$D$63:$D$76</c:f>
              <c:numCache>
                <c:formatCode>0%</c:formatCode>
                <c:ptCount val="14"/>
                <c:pt idx="0">
                  <c:v>0.36363636363636365</c:v>
                </c:pt>
                <c:pt idx="1">
                  <c:v>0.55555555555555558</c:v>
                </c:pt>
                <c:pt idx="2">
                  <c:v>0.63636363636363635</c:v>
                </c:pt>
                <c:pt idx="3">
                  <c:v>0.3</c:v>
                </c:pt>
                <c:pt idx="4">
                  <c:v>0.27272727272727271</c:v>
                </c:pt>
                <c:pt idx="5">
                  <c:v>0.44444444444444442</c:v>
                </c:pt>
                <c:pt idx="6">
                  <c:v>0.55555555555555558</c:v>
                </c:pt>
                <c:pt idx="7">
                  <c:v>0.36363636363636365</c:v>
                </c:pt>
                <c:pt idx="8">
                  <c:v>0.45454545454545453</c:v>
                </c:pt>
                <c:pt idx="9">
                  <c:v>0.54545454545454541</c:v>
                </c:pt>
                <c:pt idx="10">
                  <c:v>0.72727272727272729</c:v>
                </c:pt>
                <c:pt idx="11">
                  <c:v>0.8</c:v>
                </c:pt>
                <c:pt idx="12">
                  <c:v>0.625</c:v>
                </c:pt>
                <c:pt idx="13">
                  <c:v>0.4</c:v>
                </c:pt>
              </c:numCache>
            </c:numRef>
          </c:val>
          <c:extLst>
            <c:ext xmlns:c16="http://schemas.microsoft.com/office/drawing/2014/chart" uri="{C3380CC4-5D6E-409C-BE32-E72D297353CC}">
              <c16:uniqueId val="{00000001-D97B-434F-8D14-F14911AE188A}"/>
            </c:ext>
          </c:extLst>
        </c:ser>
        <c:dLbls>
          <c:showLegendKey val="0"/>
          <c:showVal val="0"/>
          <c:showCatName val="0"/>
          <c:showSerName val="0"/>
          <c:showPercent val="0"/>
          <c:showBubbleSize val="0"/>
        </c:dLbls>
        <c:gapWidth val="150"/>
        <c:overlap val="100"/>
        <c:axId val="822113680"/>
        <c:axId val="822102640"/>
      </c:barChart>
      <c:catAx>
        <c:axId val="82211368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822102640"/>
        <c:crosses val="autoZero"/>
        <c:auto val="1"/>
        <c:lblAlgn val="ctr"/>
        <c:lblOffset val="100"/>
        <c:noMultiLvlLbl val="0"/>
      </c:catAx>
      <c:valAx>
        <c:axId val="822102640"/>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8221136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Barriers!$C$90</c:f>
              <c:strCache>
                <c:ptCount val="1"/>
                <c:pt idx="0">
                  <c:v>Urban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Barriers!$B$91:$B$104</c:f>
              <c:strCache>
                <c:ptCount val="14"/>
                <c:pt idx="0">
                  <c:v>Privacy laws / regulations prevent sharing</c:v>
                </c:pt>
                <c:pt idx="1">
                  <c:v>Previously obtained consent to share data is allowed but not readily available</c:v>
                </c:pt>
                <c:pt idx="2">
                  <c:v>Unclear whether information is considered private by law/regulation</c:v>
                </c:pt>
                <c:pt idx="3">
                  <c:v>Lack of funding to purchase / configure electronic systems for exchange</c:v>
                </c:pt>
                <c:pt idx="4">
                  <c:v>Lack of funding to operate / maintain electronic systems and processes for exchange</c:v>
                </c:pt>
                <c:pt idx="5">
                  <c:v>Restrictions in how funding can be used (i.e., infrastructure development; workforce)</c:v>
                </c:pt>
                <c:pt idx="6">
                  <c:v>Burdensome administrative processes to access grant funding for exchange</c:v>
                </c:pt>
                <c:pt idx="7">
                  <c:v>We do not have the authority to hire new staff needed to exchange data</c:v>
                </c:pt>
                <c:pt idx="8">
                  <c:v>Dearth of qualified technical staff with necessary skills to hire at existing salary scale</c:v>
                </c:pt>
                <c:pt idx="9">
                  <c:v>Dearth of qualified technical staff with necessary skills to hire, regardless of salary</c:v>
                </c:pt>
                <c:pt idx="10">
                  <c:v>Existing staff are not adequately trained in necessary skills</c:v>
                </c:pt>
                <c:pt idx="11">
                  <c:v>Partner does not have electronic system</c:v>
                </c:pt>
                <c:pt idx="12">
                  <c:v>Partner has electronic system but systems are not interoperable</c:v>
                </c:pt>
                <c:pt idx="13">
                  <c:v>Data fields / elements do not align between systems</c:v>
                </c:pt>
              </c:strCache>
            </c:strRef>
          </c:cat>
          <c:val>
            <c:numRef>
              <c:f>Barriers!$C$91:$C$104</c:f>
              <c:numCache>
                <c:formatCode>0%</c:formatCode>
                <c:ptCount val="14"/>
                <c:pt idx="0">
                  <c:v>0.66666666666666663</c:v>
                </c:pt>
                <c:pt idx="1">
                  <c:v>0.4</c:v>
                </c:pt>
                <c:pt idx="2">
                  <c:v>0.33333333333333331</c:v>
                </c:pt>
                <c:pt idx="3">
                  <c:v>0.6</c:v>
                </c:pt>
                <c:pt idx="4">
                  <c:v>0.66666666666666663</c:v>
                </c:pt>
                <c:pt idx="5">
                  <c:v>0.75</c:v>
                </c:pt>
                <c:pt idx="6">
                  <c:v>0.25</c:v>
                </c:pt>
                <c:pt idx="7">
                  <c:v>0.66666666666666663</c:v>
                </c:pt>
                <c:pt idx="8">
                  <c:v>0.66666666666666663</c:v>
                </c:pt>
                <c:pt idx="9">
                  <c:v>0.5</c:v>
                </c:pt>
                <c:pt idx="10">
                  <c:v>0.33333333333333331</c:v>
                </c:pt>
                <c:pt idx="11">
                  <c:v>0.2</c:v>
                </c:pt>
                <c:pt idx="12">
                  <c:v>0.25</c:v>
                </c:pt>
                <c:pt idx="13">
                  <c:v>0.6</c:v>
                </c:pt>
              </c:numCache>
            </c:numRef>
          </c:val>
          <c:extLst>
            <c:ext xmlns:c16="http://schemas.microsoft.com/office/drawing/2014/chart" uri="{C3380CC4-5D6E-409C-BE32-E72D297353CC}">
              <c16:uniqueId val="{00000000-5226-41EA-B44B-5D3AAE35F677}"/>
            </c:ext>
          </c:extLst>
        </c:ser>
        <c:ser>
          <c:idx val="1"/>
          <c:order val="1"/>
          <c:tx>
            <c:strRef>
              <c:f>Barriers!$D$90</c:f>
              <c:strCache>
                <c:ptCount val="1"/>
                <c:pt idx="0">
                  <c:v>Suburban</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Barriers!$B$91:$B$104</c:f>
              <c:strCache>
                <c:ptCount val="14"/>
                <c:pt idx="0">
                  <c:v>Privacy laws / regulations prevent sharing</c:v>
                </c:pt>
                <c:pt idx="1">
                  <c:v>Previously obtained consent to share data is allowed but not readily available</c:v>
                </c:pt>
                <c:pt idx="2">
                  <c:v>Unclear whether information is considered private by law/regulation</c:v>
                </c:pt>
                <c:pt idx="3">
                  <c:v>Lack of funding to purchase / configure electronic systems for exchange</c:v>
                </c:pt>
                <c:pt idx="4">
                  <c:v>Lack of funding to operate / maintain electronic systems and processes for exchange</c:v>
                </c:pt>
                <c:pt idx="5">
                  <c:v>Restrictions in how funding can be used (i.e., infrastructure development; workforce)</c:v>
                </c:pt>
                <c:pt idx="6">
                  <c:v>Burdensome administrative processes to access grant funding for exchange</c:v>
                </c:pt>
                <c:pt idx="7">
                  <c:v>We do not have the authority to hire new staff needed to exchange data</c:v>
                </c:pt>
                <c:pt idx="8">
                  <c:v>Dearth of qualified technical staff with necessary skills to hire at existing salary scale</c:v>
                </c:pt>
                <c:pt idx="9">
                  <c:v>Dearth of qualified technical staff with necessary skills to hire, regardless of salary</c:v>
                </c:pt>
                <c:pt idx="10">
                  <c:v>Existing staff are not adequately trained in necessary skills</c:v>
                </c:pt>
                <c:pt idx="11">
                  <c:v>Partner does not have electronic system</c:v>
                </c:pt>
                <c:pt idx="12">
                  <c:v>Partner has electronic system but systems are not interoperable</c:v>
                </c:pt>
                <c:pt idx="13">
                  <c:v>Data fields / elements do not align between systems</c:v>
                </c:pt>
              </c:strCache>
            </c:strRef>
          </c:cat>
          <c:val>
            <c:numRef>
              <c:f>Barriers!$D$91:$D$104</c:f>
              <c:numCache>
                <c:formatCode>0%</c:formatCode>
                <c:ptCount val="14"/>
                <c:pt idx="0">
                  <c:v>0.75</c:v>
                </c:pt>
                <c:pt idx="1">
                  <c:v>0.66666666666666663</c:v>
                </c:pt>
                <c:pt idx="2">
                  <c:v>0.5</c:v>
                </c:pt>
                <c:pt idx="3">
                  <c:v>1</c:v>
                </c:pt>
                <c:pt idx="4">
                  <c:v>1</c:v>
                </c:pt>
                <c:pt idx="5">
                  <c:v>0.5</c:v>
                </c:pt>
                <c:pt idx="6">
                  <c:v>0.75</c:v>
                </c:pt>
                <c:pt idx="7">
                  <c:v>0.75</c:v>
                </c:pt>
                <c:pt idx="8">
                  <c:v>0.5</c:v>
                </c:pt>
                <c:pt idx="9">
                  <c:v>0.5</c:v>
                </c:pt>
                <c:pt idx="10">
                  <c:v>0.25</c:v>
                </c:pt>
                <c:pt idx="11">
                  <c:v>0.25</c:v>
                </c:pt>
                <c:pt idx="12">
                  <c:v>0.66666666666666663</c:v>
                </c:pt>
                <c:pt idx="13">
                  <c:v>0.75</c:v>
                </c:pt>
              </c:numCache>
            </c:numRef>
          </c:val>
          <c:extLst>
            <c:ext xmlns:c16="http://schemas.microsoft.com/office/drawing/2014/chart" uri="{C3380CC4-5D6E-409C-BE32-E72D297353CC}">
              <c16:uniqueId val="{00000001-5226-41EA-B44B-5D3AAE35F677}"/>
            </c:ext>
          </c:extLst>
        </c:ser>
        <c:ser>
          <c:idx val="2"/>
          <c:order val="2"/>
          <c:tx>
            <c:strRef>
              <c:f>Barriers!$E$90</c:f>
              <c:strCache>
                <c:ptCount val="1"/>
                <c:pt idx="0">
                  <c:v>Rural</c:v>
                </c:pt>
              </c:strCache>
            </c:strRef>
          </c:tx>
          <c:spPr>
            <a:solidFill>
              <a:schemeClr val="accent6"/>
            </a:solidFill>
            <a:ln>
              <a:noFill/>
            </a:ln>
            <a:effectLst/>
          </c:spPr>
          <c:invertIfNegative val="0"/>
          <c:cat>
            <c:strRef>
              <c:f>Barriers!$B$91:$B$104</c:f>
              <c:strCache>
                <c:ptCount val="14"/>
                <c:pt idx="0">
                  <c:v>Privacy laws / regulations prevent sharing</c:v>
                </c:pt>
                <c:pt idx="1">
                  <c:v>Previously obtained consent to share data is allowed but not readily available</c:v>
                </c:pt>
                <c:pt idx="2">
                  <c:v>Unclear whether information is considered private by law/regulation</c:v>
                </c:pt>
                <c:pt idx="3">
                  <c:v>Lack of funding to purchase / configure electronic systems for exchange</c:v>
                </c:pt>
                <c:pt idx="4">
                  <c:v>Lack of funding to operate / maintain electronic systems and processes for exchange</c:v>
                </c:pt>
                <c:pt idx="5">
                  <c:v>Restrictions in how funding can be used (i.e., infrastructure development; workforce)</c:v>
                </c:pt>
                <c:pt idx="6">
                  <c:v>Burdensome administrative processes to access grant funding for exchange</c:v>
                </c:pt>
                <c:pt idx="7">
                  <c:v>We do not have the authority to hire new staff needed to exchange data</c:v>
                </c:pt>
                <c:pt idx="8">
                  <c:v>Dearth of qualified technical staff with necessary skills to hire at existing salary scale</c:v>
                </c:pt>
                <c:pt idx="9">
                  <c:v>Dearth of qualified technical staff with necessary skills to hire, regardless of salary</c:v>
                </c:pt>
                <c:pt idx="10">
                  <c:v>Existing staff are not adequately trained in necessary skills</c:v>
                </c:pt>
                <c:pt idx="11">
                  <c:v>Partner does not have electronic system</c:v>
                </c:pt>
                <c:pt idx="12">
                  <c:v>Partner has electronic system but systems are not interoperable</c:v>
                </c:pt>
                <c:pt idx="13">
                  <c:v>Data fields / elements do not align between systems</c:v>
                </c:pt>
              </c:strCache>
            </c:strRef>
          </c:cat>
          <c:val>
            <c:numRef>
              <c:f>Barriers!$E$91:$E$104</c:f>
              <c:numCache>
                <c:formatCode>0%</c:formatCode>
                <c:ptCount val="14"/>
                <c:pt idx="0">
                  <c:v>0</c:v>
                </c:pt>
                <c:pt idx="1">
                  <c:v>0</c:v>
                </c:pt>
                <c:pt idx="2">
                  <c:v>0</c:v>
                </c:pt>
                <c:pt idx="3">
                  <c:v>0</c:v>
                </c:pt>
                <c:pt idx="4">
                  <c:v>0</c:v>
                </c:pt>
                <c:pt idx="5">
                  <c:v>0</c:v>
                </c:pt>
                <c:pt idx="6">
                  <c:v>0</c:v>
                </c:pt>
                <c:pt idx="7">
                  <c:v>0</c:v>
                </c:pt>
                <c:pt idx="8">
                  <c:v>0</c:v>
                </c:pt>
                <c:pt idx="9">
                  <c:v>0</c:v>
                </c:pt>
                <c:pt idx="10">
                  <c:v>0</c:v>
                </c:pt>
                <c:pt idx="11">
                  <c:v>0</c:v>
                </c:pt>
                <c:pt idx="12">
                  <c:v>0</c:v>
                </c:pt>
                <c:pt idx="13">
                  <c:v>0</c:v>
                </c:pt>
              </c:numCache>
            </c:numRef>
          </c:val>
          <c:extLst>
            <c:ext xmlns:c16="http://schemas.microsoft.com/office/drawing/2014/chart" uri="{C3380CC4-5D6E-409C-BE32-E72D297353CC}">
              <c16:uniqueId val="{00000002-5226-41EA-B44B-5D3AAE35F677}"/>
            </c:ext>
          </c:extLst>
        </c:ser>
        <c:dLbls>
          <c:showLegendKey val="0"/>
          <c:showVal val="0"/>
          <c:showCatName val="0"/>
          <c:showSerName val="0"/>
          <c:showPercent val="0"/>
          <c:showBubbleSize val="0"/>
        </c:dLbls>
        <c:gapWidth val="219"/>
        <c:overlap val="-27"/>
        <c:axId val="355679551"/>
        <c:axId val="355676671"/>
      </c:barChart>
      <c:catAx>
        <c:axId val="3556795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solidFill>
                <a:latin typeface="+mn-lt"/>
                <a:ea typeface="+mn-ea"/>
                <a:cs typeface="+mn-cs"/>
              </a:defRPr>
            </a:pPr>
            <a:endParaRPr lang="en-US"/>
          </a:p>
        </c:txPr>
        <c:crossAx val="355676671"/>
        <c:crosses val="autoZero"/>
        <c:auto val="1"/>
        <c:lblAlgn val="ctr"/>
        <c:lblOffset val="100"/>
        <c:noMultiLvlLbl val="0"/>
      </c:catAx>
      <c:valAx>
        <c:axId val="355676671"/>
        <c:scaling>
          <c:orientation val="minMax"/>
          <c:max val="1"/>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35567955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1-9B70-46D9-98ED-DEADDADFDADE}"/>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2-9B70-46D9-98ED-DEADDADFDADE}"/>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Demographics!$A$2:$A$4</c:f>
              <c:strCache>
                <c:ptCount val="3"/>
                <c:pt idx="0">
                  <c:v>Self-Sufficiency</c:v>
                </c:pt>
                <c:pt idx="1">
                  <c:v>Adults</c:v>
                </c:pt>
                <c:pt idx="2">
                  <c:v>Children</c:v>
                </c:pt>
              </c:strCache>
            </c:strRef>
          </c:cat>
          <c:val>
            <c:numRef>
              <c:f>Demographics!$B$2:$B$4</c:f>
              <c:numCache>
                <c:formatCode>0%</c:formatCode>
                <c:ptCount val="3"/>
                <c:pt idx="0">
                  <c:v>0.83333333333333337</c:v>
                </c:pt>
                <c:pt idx="1">
                  <c:v>0.70833333333333337</c:v>
                </c:pt>
                <c:pt idx="2">
                  <c:v>0.79166666666666663</c:v>
                </c:pt>
              </c:numCache>
            </c:numRef>
          </c:val>
          <c:extLst>
            <c:ext xmlns:c16="http://schemas.microsoft.com/office/drawing/2014/chart" uri="{C3380CC4-5D6E-409C-BE32-E72D297353CC}">
              <c16:uniqueId val="{00000000-9B70-46D9-98ED-DEADDADFDADE}"/>
            </c:ext>
          </c:extLst>
        </c:ser>
        <c:dLbls>
          <c:showLegendKey val="0"/>
          <c:showVal val="0"/>
          <c:showCatName val="0"/>
          <c:showSerName val="0"/>
          <c:showPercent val="0"/>
          <c:showBubbleSize val="0"/>
        </c:dLbls>
        <c:gapWidth val="219"/>
        <c:overlap val="-27"/>
        <c:axId val="1382797952"/>
        <c:axId val="1382800352"/>
      </c:barChart>
      <c:catAx>
        <c:axId val="1382797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382800352"/>
        <c:crosses val="autoZero"/>
        <c:auto val="1"/>
        <c:lblAlgn val="ctr"/>
        <c:lblOffset val="100"/>
        <c:noMultiLvlLbl val="0"/>
      </c:catAx>
      <c:valAx>
        <c:axId val="1382800352"/>
        <c:scaling>
          <c:orientation val="minMax"/>
          <c:max val="1"/>
          <c:min val="0"/>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crossAx val="1382797952"/>
        <c:crosses val="autoZero"/>
        <c:crossBetween val="between"/>
        <c:majorUnit val="0.1"/>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1-0BE4-479F-9CAF-262EA1ECF468}"/>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2-0BE4-479F-9CAF-262EA1ECF468}"/>
              </c:ext>
            </c:extLst>
          </c:dPt>
          <c:dPt>
            <c:idx val="3"/>
            <c:invertIfNegative val="0"/>
            <c:bubble3D val="0"/>
            <c:spPr>
              <a:solidFill>
                <a:schemeClr val="accent6"/>
              </a:solidFill>
              <a:ln>
                <a:noFill/>
              </a:ln>
              <a:effectLst/>
            </c:spPr>
            <c:extLst>
              <c:ext xmlns:c16="http://schemas.microsoft.com/office/drawing/2014/chart" uri="{C3380CC4-5D6E-409C-BE32-E72D297353CC}">
                <c16:uniqueId val="{00000003-0BE4-479F-9CAF-262EA1ECF468}"/>
              </c:ext>
            </c:extLst>
          </c:dPt>
          <c:dPt>
            <c:idx val="4"/>
            <c:invertIfNegative val="0"/>
            <c:bubble3D val="0"/>
            <c:spPr>
              <a:solidFill>
                <a:schemeClr val="accent2"/>
              </a:solidFill>
              <a:ln>
                <a:noFill/>
              </a:ln>
              <a:effectLst/>
            </c:spPr>
            <c:extLst>
              <c:ext xmlns:c16="http://schemas.microsoft.com/office/drawing/2014/chart" uri="{C3380CC4-5D6E-409C-BE32-E72D297353CC}">
                <c16:uniqueId val="{00000004-0BE4-479F-9CAF-262EA1ECF468}"/>
              </c:ext>
            </c:extLst>
          </c:dPt>
          <c:dPt>
            <c:idx val="5"/>
            <c:invertIfNegative val="0"/>
            <c:bubble3D val="0"/>
            <c:spPr>
              <a:solidFill>
                <a:schemeClr val="accent5"/>
              </a:solidFill>
              <a:ln>
                <a:noFill/>
              </a:ln>
              <a:effectLst/>
            </c:spPr>
            <c:extLst>
              <c:ext xmlns:c16="http://schemas.microsoft.com/office/drawing/2014/chart" uri="{C3380CC4-5D6E-409C-BE32-E72D297353CC}">
                <c16:uniqueId val="{00000005-0BE4-479F-9CAF-262EA1ECF468}"/>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Demographics!$A$32:$A$37</c:f>
              <c:strCache>
                <c:ptCount val="6"/>
                <c:pt idx="0">
                  <c:v>Qualified Health Information Organization (QHIO)</c:v>
                </c:pt>
                <c:pt idx="1">
                  <c:v>Social Health Information Exchange (SHIE)</c:v>
                </c:pt>
                <c:pt idx="2">
                  <c:v>Community Information Exchange (CIE)</c:v>
                </c:pt>
                <c:pt idx="3">
                  <c:v>211</c:v>
                </c:pt>
                <c:pt idx="4">
                  <c:v>Other health/social information exchange</c:v>
                </c:pt>
                <c:pt idx="5">
                  <c:v>None</c:v>
                </c:pt>
              </c:strCache>
            </c:strRef>
          </c:cat>
          <c:val>
            <c:numRef>
              <c:f>Demographics!$B$32:$B$37</c:f>
              <c:numCache>
                <c:formatCode>0%</c:formatCode>
                <c:ptCount val="6"/>
                <c:pt idx="0">
                  <c:v>0.17</c:v>
                </c:pt>
                <c:pt idx="1">
                  <c:v>0.04</c:v>
                </c:pt>
                <c:pt idx="2">
                  <c:v>0.04</c:v>
                </c:pt>
                <c:pt idx="3">
                  <c:v>0.25</c:v>
                </c:pt>
                <c:pt idx="4">
                  <c:v>0.21</c:v>
                </c:pt>
                <c:pt idx="5">
                  <c:v>0.54</c:v>
                </c:pt>
              </c:numCache>
            </c:numRef>
          </c:val>
          <c:extLst>
            <c:ext xmlns:c16="http://schemas.microsoft.com/office/drawing/2014/chart" uri="{C3380CC4-5D6E-409C-BE32-E72D297353CC}">
              <c16:uniqueId val="{00000000-0BE4-479F-9CAF-262EA1ECF468}"/>
            </c:ext>
          </c:extLst>
        </c:ser>
        <c:dLbls>
          <c:showLegendKey val="0"/>
          <c:showVal val="0"/>
          <c:showCatName val="0"/>
          <c:showSerName val="0"/>
          <c:showPercent val="0"/>
          <c:showBubbleSize val="0"/>
        </c:dLbls>
        <c:gapWidth val="219"/>
        <c:overlap val="-27"/>
        <c:axId val="353610512"/>
        <c:axId val="353611952"/>
      </c:barChart>
      <c:catAx>
        <c:axId val="3536105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353611952"/>
        <c:crosses val="autoZero"/>
        <c:auto val="1"/>
        <c:lblAlgn val="ctr"/>
        <c:lblOffset val="100"/>
        <c:noMultiLvlLbl val="0"/>
      </c:catAx>
      <c:valAx>
        <c:axId val="353611952"/>
        <c:scaling>
          <c:orientation val="minMax"/>
          <c:max val="1"/>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353610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1-2305-4C42-8779-62EC4C93EA39}"/>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2-2305-4C42-8779-62EC4C93EA39}"/>
              </c:ext>
            </c:extLst>
          </c:dPt>
          <c:dPt>
            <c:idx val="3"/>
            <c:invertIfNegative val="0"/>
            <c:bubble3D val="0"/>
            <c:spPr>
              <a:solidFill>
                <a:schemeClr val="accent6"/>
              </a:solidFill>
              <a:ln>
                <a:noFill/>
              </a:ln>
              <a:effectLst/>
            </c:spPr>
            <c:extLst>
              <c:ext xmlns:c16="http://schemas.microsoft.com/office/drawing/2014/chart" uri="{C3380CC4-5D6E-409C-BE32-E72D297353CC}">
                <c16:uniqueId val="{00000003-2305-4C42-8779-62EC4C93EA39}"/>
              </c:ext>
            </c:extLst>
          </c:dPt>
          <c:dPt>
            <c:idx val="4"/>
            <c:invertIfNegative val="0"/>
            <c:bubble3D val="0"/>
            <c:spPr>
              <a:solidFill>
                <a:schemeClr val="accent2"/>
              </a:solidFill>
              <a:ln>
                <a:noFill/>
              </a:ln>
              <a:effectLst/>
            </c:spPr>
            <c:extLst>
              <c:ext xmlns:c16="http://schemas.microsoft.com/office/drawing/2014/chart" uri="{C3380CC4-5D6E-409C-BE32-E72D297353CC}">
                <c16:uniqueId val="{00000004-2305-4C42-8779-62EC4C93EA39}"/>
              </c:ext>
            </c:extLst>
          </c:dPt>
          <c:dPt>
            <c:idx val="5"/>
            <c:invertIfNegative val="0"/>
            <c:bubble3D val="0"/>
            <c:spPr>
              <a:solidFill>
                <a:schemeClr val="accent5"/>
              </a:solidFill>
              <a:ln>
                <a:noFill/>
              </a:ln>
              <a:effectLst/>
            </c:spPr>
            <c:extLst>
              <c:ext xmlns:c16="http://schemas.microsoft.com/office/drawing/2014/chart" uri="{C3380CC4-5D6E-409C-BE32-E72D297353CC}">
                <c16:uniqueId val="{00000005-2305-4C42-8779-62EC4C93EA39}"/>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Demographics!$A$42:$A$47</c:f>
              <c:strCache>
                <c:ptCount val="6"/>
                <c:pt idx="0">
                  <c:v>Cost</c:v>
                </c:pt>
                <c:pt idx="1">
                  <c:v>Staff</c:v>
                </c:pt>
                <c:pt idx="2">
                  <c:v>Procurement</c:v>
                </c:pt>
                <c:pt idx="3">
                  <c:v>Privacy and/or legal concerns</c:v>
                </c:pt>
                <c:pt idx="4">
                  <c:v>Other: Please explain</c:v>
                </c:pt>
                <c:pt idx="5">
                  <c:v>Don't Know</c:v>
                </c:pt>
              </c:strCache>
            </c:strRef>
          </c:cat>
          <c:val>
            <c:numRef>
              <c:f>Demographics!$B$42:$B$47</c:f>
              <c:numCache>
                <c:formatCode>0%</c:formatCode>
                <c:ptCount val="6"/>
                <c:pt idx="0">
                  <c:v>0.69</c:v>
                </c:pt>
                <c:pt idx="1">
                  <c:v>0.77</c:v>
                </c:pt>
                <c:pt idx="2">
                  <c:v>0.08</c:v>
                </c:pt>
                <c:pt idx="3">
                  <c:v>0.62</c:v>
                </c:pt>
                <c:pt idx="4">
                  <c:v>0.08</c:v>
                </c:pt>
                <c:pt idx="5">
                  <c:v>0.08</c:v>
                </c:pt>
              </c:numCache>
            </c:numRef>
          </c:val>
          <c:extLst>
            <c:ext xmlns:c16="http://schemas.microsoft.com/office/drawing/2014/chart" uri="{C3380CC4-5D6E-409C-BE32-E72D297353CC}">
              <c16:uniqueId val="{00000000-2305-4C42-8779-62EC4C93EA39}"/>
            </c:ext>
          </c:extLst>
        </c:ser>
        <c:dLbls>
          <c:showLegendKey val="0"/>
          <c:showVal val="0"/>
          <c:showCatName val="0"/>
          <c:showSerName val="0"/>
          <c:showPercent val="0"/>
          <c:showBubbleSize val="0"/>
        </c:dLbls>
        <c:gapWidth val="219"/>
        <c:overlap val="-27"/>
        <c:axId val="353242128"/>
        <c:axId val="353240688"/>
      </c:barChart>
      <c:catAx>
        <c:axId val="353242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353240688"/>
        <c:crosses val="autoZero"/>
        <c:auto val="1"/>
        <c:lblAlgn val="ctr"/>
        <c:lblOffset val="100"/>
        <c:noMultiLvlLbl val="0"/>
      </c:catAx>
      <c:valAx>
        <c:axId val="353240688"/>
        <c:scaling>
          <c:orientation val="minMax"/>
          <c:max val="1"/>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3532421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817147856517954E-2"/>
          <c:y val="6.4814814814814811E-2"/>
          <c:w val="0.87129396325459318"/>
          <c:h val="0.84204505686789155"/>
        </c:manualLayout>
      </c:layout>
      <c:barChart>
        <c:barDir val="col"/>
        <c:grouping val="clustered"/>
        <c:varyColors val="0"/>
        <c:ser>
          <c:idx val="0"/>
          <c:order val="0"/>
          <c:spPr>
            <a:solidFill>
              <a:schemeClr val="accent1"/>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1-1665-4FAD-8F98-A052A83AD293}"/>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Demographics!$A$59:$A$60</c:f>
              <c:strCache>
                <c:ptCount val="2"/>
                <c:pt idx="0">
                  <c:v>Yes</c:v>
                </c:pt>
                <c:pt idx="1">
                  <c:v>No</c:v>
                </c:pt>
              </c:strCache>
            </c:strRef>
          </c:cat>
          <c:val>
            <c:numRef>
              <c:f>Demographics!$B$59:$B$60</c:f>
              <c:numCache>
                <c:formatCode>0%</c:formatCode>
                <c:ptCount val="2"/>
                <c:pt idx="0">
                  <c:v>0.45833333333333331</c:v>
                </c:pt>
                <c:pt idx="1">
                  <c:v>0.54166666666666663</c:v>
                </c:pt>
              </c:numCache>
            </c:numRef>
          </c:val>
          <c:extLst>
            <c:ext xmlns:c16="http://schemas.microsoft.com/office/drawing/2014/chart" uri="{C3380CC4-5D6E-409C-BE32-E72D297353CC}">
              <c16:uniqueId val="{00000000-1665-4FAD-8F98-A052A83AD293}"/>
            </c:ext>
          </c:extLst>
        </c:ser>
        <c:dLbls>
          <c:showLegendKey val="0"/>
          <c:showVal val="0"/>
          <c:showCatName val="0"/>
          <c:showSerName val="0"/>
          <c:showPercent val="0"/>
          <c:showBubbleSize val="0"/>
        </c:dLbls>
        <c:gapWidth val="219"/>
        <c:overlap val="-27"/>
        <c:axId val="1262761615"/>
        <c:axId val="1262747215"/>
      </c:barChart>
      <c:catAx>
        <c:axId val="12627616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262747215"/>
        <c:crosses val="autoZero"/>
        <c:auto val="1"/>
        <c:lblAlgn val="ctr"/>
        <c:lblOffset val="100"/>
        <c:noMultiLvlLbl val="0"/>
      </c:catAx>
      <c:valAx>
        <c:axId val="1262747215"/>
        <c:scaling>
          <c:orientation val="minMax"/>
          <c:max val="1"/>
          <c:min val="0"/>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26276161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79900031146452"/>
          <c:y val="4.8230183296849499E-2"/>
          <c:w val="0.85626662864047609"/>
          <c:h val="0.77922823478478542"/>
        </c:manualLayout>
      </c:layout>
      <c:barChart>
        <c:barDir val="col"/>
        <c:grouping val="clustered"/>
        <c:varyColors val="0"/>
        <c:ser>
          <c:idx val="0"/>
          <c:order val="0"/>
          <c:tx>
            <c:strRef>
              <c:f>Sheet4!$E$15</c:f>
              <c:strCache>
                <c:ptCount val="1"/>
                <c:pt idx="0">
                  <c:v>Urban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Sheet4!$F$8:$G$8</c:f>
              <c:strCache>
                <c:ptCount val="2"/>
                <c:pt idx="0">
                  <c:v>Yes</c:v>
                </c:pt>
                <c:pt idx="1">
                  <c:v>No</c:v>
                </c:pt>
              </c:strCache>
            </c:strRef>
          </c:cat>
          <c:val>
            <c:numRef>
              <c:f>Sheet4!$F$15:$G$15</c:f>
              <c:numCache>
                <c:formatCode>0%</c:formatCode>
                <c:ptCount val="2"/>
                <c:pt idx="0">
                  <c:v>0.54545454545454541</c:v>
                </c:pt>
                <c:pt idx="1">
                  <c:v>0.15384615384615385</c:v>
                </c:pt>
              </c:numCache>
            </c:numRef>
          </c:val>
          <c:extLst>
            <c:ext xmlns:c16="http://schemas.microsoft.com/office/drawing/2014/chart" uri="{C3380CC4-5D6E-409C-BE32-E72D297353CC}">
              <c16:uniqueId val="{00000000-1A3B-4FC4-81D5-312AC9BD3540}"/>
            </c:ext>
          </c:extLst>
        </c:ser>
        <c:ser>
          <c:idx val="1"/>
          <c:order val="1"/>
          <c:tx>
            <c:strRef>
              <c:f>Sheet4!$E$16</c:f>
              <c:strCache>
                <c:ptCount val="1"/>
                <c:pt idx="0">
                  <c:v>Suburban</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Sheet4!$F$8:$G$8</c:f>
              <c:strCache>
                <c:ptCount val="2"/>
                <c:pt idx="0">
                  <c:v>Yes</c:v>
                </c:pt>
                <c:pt idx="1">
                  <c:v>No</c:v>
                </c:pt>
              </c:strCache>
            </c:strRef>
          </c:cat>
          <c:val>
            <c:numRef>
              <c:f>Sheet4!$F$16:$G$16</c:f>
              <c:numCache>
                <c:formatCode>0%</c:formatCode>
                <c:ptCount val="2"/>
                <c:pt idx="0">
                  <c:v>0.36363636363636365</c:v>
                </c:pt>
                <c:pt idx="1">
                  <c:v>0.38461538461538464</c:v>
                </c:pt>
              </c:numCache>
            </c:numRef>
          </c:val>
          <c:extLst>
            <c:ext xmlns:c16="http://schemas.microsoft.com/office/drawing/2014/chart" uri="{C3380CC4-5D6E-409C-BE32-E72D297353CC}">
              <c16:uniqueId val="{00000001-1A3B-4FC4-81D5-312AC9BD3540}"/>
            </c:ext>
          </c:extLst>
        </c:ser>
        <c:ser>
          <c:idx val="2"/>
          <c:order val="2"/>
          <c:tx>
            <c:strRef>
              <c:f>Sheet4!$E$17</c:f>
              <c:strCache>
                <c:ptCount val="1"/>
                <c:pt idx="0">
                  <c:v>Rural</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Sheet4!$F$8:$G$8</c:f>
              <c:strCache>
                <c:ptCount val="2"/>
                <c:pt idx="0">
                  <c:v>Yes</c:v>
                </c:pt>
                <c:pt idx="1">
                  <c:v>No</c:v>
                </c:pt>
              </c:strCache>
            </c:strRef>
          </c:cat>
          <c:val>
            <c:numRef>
              <c:f>Sheet4!$F$17:$G$17</c:f>
              <c:numCache>
                <c:formatCode>0%</c:formatCode>
                <c:ptCount val="2"/>
                <c:pt idx="0">
                  <c:v>9.0909090909090912E-2</c:v>
                </c:pt>
                <c:pt idx="1">
                  <c:v>0.46153846153846156</c:v>
                </c:pt>
              </c:numCache>
            </c:numRef>
          </c:val>
          <c:extLst>
            <c:ext xmlns:c16="http://schemas.microsoft.com/office/drawing/2014/chart" uri="{C3380CC4-5D6E-409C-BE32-E72D297353CC}">
              <c16:uniqueId val="{00000002-1A3B-4FC4-81D5-312AC9BD3540}"/>
            </c:ext>
          </c:extLst>
        </c:ser>
        <c:dLbls>
          <c:showLegendKey val="0"/>
          <c:showVal val="0"/>
          <c:showCatName val="0"/>
          <c:showSerName val="0"/>
          <c:showPercent val="0"/>
          <c:showBubbleSize val="0"/>
        </c:dLbls>
        <c:gapWidth val="219"/>
        <c:overlap val="-27"/>
        <c:axId val="385789663"/>
        <c:axId val="385790623"/>
      </c:barChart>
      <c:catAx>
        <c:axId val="3857896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385790623"/>
        <c:crosses val="autoZero"/>
        <c:auto val="1"/>
        <c:lblAlgn val="ctr"/>
        <c:lblOffset val="100"/>
        <c:noMultiLvlLbl val="0"/>
      </c:catAx>
      <c:valAx>
        <c:axId val="385790623"/>
        <c:scaling>
          <c:orientation val="minMax"/>
          <c:max val="1"/>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38578966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'Electronic Systems'!$C$1</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'Electronic Systems'!$B$2:$B$16</c:f>
              <c:strCache>
                <c:ptCount val="15"/>
                <c:pt idx="0">
                  <c:v>Hospitals</c:v>
                </c:pt>
                <c:pt idx="1">
                  <c:v>MCPs</c:v>
                </c:pt>
                <c:pt idx="2">
                  <c:v>ECM/CS Providers</c:v>
                </c:pt>
                <c:pt idx="3">
                  <c:v>Housing CBOs</c:v>
                </c:pt>
                <c:pt idx="4">
                  <c:v>Continuum of Care (CoC)</c:v>
                </c:pt>
                <c:pt idx="5">
                  <c:v>211</c:v>
                </c:pt>
                <c:pt idx="6">
                  <c:v>Criminal/Legal Institutions</c:v>
                </c:pt>
                <c:pt idx="7">
                  <c:v>CBOs</c:v>
                </c:pt>
                <c:pt idx="8">
                  <c:v>Schools/LEAs</c:v>
                </c:pt>
                <c:pt idx="9">
                  <c:v>AAAs</c:v>
                </c:pt>
                <c:pt idx="10">
                  <c:v>Regional Centers</c:v>
                </c:pt>
                <c:pt idx="11">
                  <c:v>County Public Health</c:v>
                </c:pt>
                <c:pt idx="12">
                  <c:v>County Behavioral Health</c:v>
                </c:pt>
                <c:pt idx="13">
                  <c:v>County SUD Services</c:v>
                </c:pt>
                <c:pt idx="14">
                  <c:v>WIC</c:v>
                </c:pt>
              </c:strCache>
            </c:strRef>
          </c:cat>
          <c:val>
            <c:numRef>
              <c:f>'Electronic Systems'!$C$2:$C$16</c:f>
              <c:numCache>
                <c:formatCode>General</c:formatCode>
                <c:ptCount val="15"/>
                <c:pt idx="3" formatCode="0%">
                  <c:v>9.0909090909090912E-2</c:v>
                </c:pt>
                <c:pt idx="4" formatCode="0%">
                  <c:v>0.1111111111111111</c:v>
                </c:pt>
                <c:pt idx="6" formatCode="0%">
                  <c:v>9.0909090909090912E-2</c:v>
                </c:pt>
              </c:numCache>
            </c:numRef>
          </c:val>
          <c:extLst>
            <c:ext xmlns:c16="http://schemas.microsoft.com/office/drawing/2014/chart" uri="{C3380CC4-5D6E-409C-BE32-E72D297353CC}">
              <c16:uniqueId val="{00000000-AFA6-4255-80BC-1C8F84FB58C6}"/>
            </c:ext>
          </c:extLst>
        </c:ser>
        <c:ser>
          <c:idx val="1"/>
          <c:order val="1"/>
          <c:tx>
            <c:strRef>
              <c:f>'Electronic Systems'!$D$1</c:f>
              <c:strCache>
                <c:ptCount val="1"/>
                <c:pt idx="0">
                  <c:v>Some</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'Electronic Systems'!$B$2:$B$16</c:f>
              <c:strCache>
                <c:ptCount val="15"/>
                <c:pt idx="0">
                  <c:v>Hospitals</c:v>
                </c:pt>
                <c:pt idx="1">
                  <c:v>MCPs</c:v>
                </c:pt>
                <c:pt idx="2">
                  <c:v>ECM/CS Providers</c:v>
                </c:pt>
                <c:pt idx="3">
                  <c:v>Housing CBOs</c:v>
                </c:pt>
                <c:pt idx="4">
                  <c:v>Continuum of Care (CoC)</c:v>
                </c:pt>
                <c:pt idx="5">
                  <c:v>211</c:v>
                </c:pt>
                <c:pt idx="6">
                  <c:v>Criminal/Legal Institutions</c:v>
                </c:pt>
                <c:pt idx="7">
                  <c:v>CBOs</c:v>
                </c:pt>
                <c:pt idx="8">
                  <c:v>Schools/LEAs</c:v>
                </c:pt>
                <c:pt idx="9">
                  <c:v>AAAs</c:v>
                </c:pt>
                <c:pt idx="10">
                  <c:v>Regional Centers</c:v>
                </c:pt>
                <c:pt idx="11">
                  <c:v>County Public Health</c:v>
                </c:pt>
                <c:pt idx="12">
                  <c:v>County Behavioral Health</c:v>
                </c:pt>
                <c:pt idx="13">
                  <c:v>County SUD Services</c:v>
                </c:pt>
                <c:pt idx="14">
                  <c:v>WIC</c:v>
                </c:pt>
              </c:strCache>
            </c:strRef>
          </c:cat>
          <c:val>
            <c:numRef>
              <c:f>'Electronic Systems'!$D$2:$D$16</c:f>
              <c:numCache>
                <c:formatCode>0%</c:formatCode>
                <c:ptCount val="15"/>
                <c:pt idx="1">
                  <c:v>0.1</c:v>
                </c:pt>
                <c:pt idx="2">
                  <c:v>0.2</c:v>
                </c:pt>
                <c:pt idx="3">
                  <c:v>0.27272727272727271</c:v>
                </c:pt>
                <c:pt idx="4">
                  <c:v>0.1111111111111111</c:v>
                </c:pt>
                <c:pt idx="5">
                  <c:v>0.18181818181818182</c:v>
                </c:pt>
                <c:pt idx="6">
                  <c:v>0.45454545454545453</c:v>
                </c:pt>
                <c:pt idx="7">
                  <c:v>0.36363636363636365</c:v>
                </c:pt>
                <c:pt idx="8">
                  <c:v>0.63636363636363635</c:v>
                </c:pt>
                <c:pt idx="9">
                  <c:v>0.1</c:v>
                </c:pt>
                <c:pt idx="10">
                  <c:v>0.18181818181818182</c:v>
                </c:pt>
                <c:pt idx="11">
                  <c:v>0.54545454545454541</c:v>
                </c:pt>
                <c:pt idx="12">
                  <c:v>0.54545454545454541</c:v>
                </c:pt>
                <c:pt idx="13">
                  <c:v>0.63636363636363635</c:v>
                </c:pt>
                <c:pt idx="14">
                  <c:v>0.2</c:v>
                </c:pt>
              </c:numCache>
            </c:numRef>
          </c:val>
          <c:extLst>
            <c:ext xmlns:c16="http://schemas.microsoft.com/office/drawing/2014/chart" uri="{C3380CC4-5D6E-409C-BE32-E72D297353CC}">
              <c16:uniqueId val="{00000001-AFA6-4255-80BC-1C8F84FB58C6}"/>
            </c:ext>
          </c:extLst>
        </c:ser>
        <c:ser>
          <c:idx val="2"/>
          <c:order val="2"/>
          <c:tx>
            <c:strRef>
              <c:f>'Electronic Systems'!$E$1</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'Electronic Systems'!$B$2:$B$16</c:f>
              <c:strCache>
                <c:ptCount val="15"/>
                <c:pt idx="0">
                  <c:v>Hospitals</c:v>
                </c:pt>
                <c:pt idx="1">
                  <c:v>MCPs</c:v>
                </c:pt>
                <c:pt idx="2">
                  <c:v>ECM/CS Providers</c:v>
                </c:pt>
                <c:pt idx="3">
                  <c:v>Housing CBOs</c:v>
                </c:pt>
                <c:pt idx="4">
                  <c:v>Continuum of Care (CoC)</c:v>
                </c:pt>
                <c:pt idx="5">
                  <c:v>211</c:v>
                </c:pt>
                <c:pt idx="6">
                  <c:v>Criminal/Legal Institutions</c:v>
                </c:pt>
                <c:pt idx="7">
                  <c:v>CBOs</c:v>
                </c:pt>
                <c:pt idx="8">
                  <c:v>Schools/LEAs</c:v>
                </c:pt>
                <c:pt idx="9">
                  <c:v>AAAs</c:v>
                </c:pt>
                <c:pt idx="10">
                  <c:v>Regional Centers</c:v>
                </c:pt>
                <c:pt idx="11">
                  <c:v>County Public Health</c:v>
                </c:pt>
                <c:pt idx="12">
                  <c:v>County Behavioral Health</c:v>
                </c:pt>
                <c:pt idx="13">
                  <c:v>County SUD Services</c:v>
                </c:pt>
                <c:pt idx="14">
                  <c:v>WIC</c:v>
                </c:pt>
              </c:strCache>
            </c:strRef>
          </c:cat>
          <c:val>
            <c:numRef>
              <c:f>'Electronic Systems'!$E$2:$E$16</c:f>
              <c:numCache>
                <c:formatCode>0%</c:formatCode>
                <c:ptCount val="15"/>
                <c:pt idx="0">
                  <c:v>0.7</c:v>
                </c:pt>
                <c:pt idx="1">
                  <c:v>0.7</c:v>
                </c:pt>
                <c:pt idx="2">
                  <c:v>0.5</c:v>
                </c:pt>
                <c:pt idx="3">
                  <c:v>0.36363636363636365</c:v>
                </c:pt>
                <c:pt idx="4">
                  <c:v>0.55555555555555558</c:v>
                </c:pt>
                <c:pt idx="5">
                  <c:v>0.45454545454545453</c:v>
                </c:pt>
                <c:pt idx="6">
                  <c:v>0.36363636363636365</c:v>
                </c:pt>
                <c:pt idx="7">
                  <c:v>0.36363636363636365</c:v>
                </c:pt>
                <c:pt idx="8">
                  <c:v>0.27272727272727271</c:v>
                </c:pt>
                <c:pt idx="9">
                  <c:v>0.4</c:v>
                </c:pt>
                <c:pt idx="10">
                  <c:v>0.36363636363636365</c:v>
                </c:pt>
                <c:pt idx="11">
                  <c:v>0.36363636363636365</c:v>
                </c:pt>
                <c:pt idx="12">
                  <c:v>0.36363636363636365</c:v>
                </c:pt>
                <c:pt idx="13">
                  <c:v>0.27272727272727271</c:v>
                </c:pt>
                <c:pt idx="14">
                  <c:v>0.4</c:v>
                </c:pt>
              </c:numCache>
            </c:numRef>
          </c:val>
          <c:extLst>
            <c:ext xmlns:c16="http://schemas.microsoft.com/office/drawing/2014/chart" uri="{C3380CC4-5D6E-409C-BE32-E72D297353CC}">
              <c16:uniqueId val="{00000002-AFA6-4255-80BC-1C8F84FB58C6}"/>
            </c:ext>
          </c:extLst>
        </c:ser>
        <c:ser>
          <c:idx val="3"/>
          <c:order val="3"/>
          <c:tx>
            <c:strRef>
              <c:f>'Electronic Systems'!$F$1</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'Electronic Systems'!$B$2:$B$16</c:f>
              <c:strCache>
                <c:ptCount val="15"/>
                <c:pt idx="0">
                  <c:v>Hospitals</c:v>
                </c:pt>
                <c:pt idx="1">
                  <c:v>MCPs</c:v>
                </c:pt>
                <c:pt idx="2">
                  <c:v>ECM/CS Providers</c:v>
                </c:pt>
                <c:pt idx="3">
                  <c:v>Housing CBOs</c:v>
                </c:pt>
                <c:pt idx="4">
                  <c:v>Continuum of Care (CoC)</c:v>
                </c:pt>
                <c:pt idx="5">
                  <c:v>211</c:v>
                </c:pt>
                <c:pt idx="6">
                  <c:v>Criminal/Legal Institutions</c:v>
                </c:pt>
                <c:pt idx="7">
                  <c:v>CBOs</c:v>
                </c:pt>
                <c:pt idx="8">
                  <c:v>Schools/LEAs</c:v>
                </c:pt>
                <c:pt idx="9">
                  <c:v>AAAs</c:v>
                </c:pt>
                <c:pt idx="10">
                  <c:v>Regional Centers</c:v>
                </c:pt>
                <c:pt idx="11">
                  <c:v>County Public Health</c:v>
                </c:pt>
                <c:pt idx="12">
                  <c:v>County Behavioral Health</c:v>
                </c:pt>
                <c:pt idx="13">
                  <c:v>County SUD Services</c:v>
                </c:pt>
                <c:pt idx="14">
                  <c:v>WIC</c:v>
                </c:pt>
              </c:strCache>
            </c:strRef>
          </c:cat>
          <c:val>
            <c:numRef>
              <c:f>'Electronic Systems'!$F$2:$F$16</c:f>
              <c:numCache>
                <c:formatCode>0%</c:formatCode>
                <c:ptCount val="15"/>
                <c:pt idx="0">
                  <c:v>0.2</c:v>
                </c:pt>
                <c:pt idx="1">
                  <c:v>0.1</c:v>
                </c:pt>
                <c:pt idx="2">
                  <c:v>0.2</c:v>
                </c:pt>
                <c:pt idx="3">
                  <c:v>9.0909090909090912E-2</c:v>
                </c:pt>
                <c:pt idx="4">
                  <c:v>0.1111111111111111</c:v>
                </c:pt>
                <c:pt idx="5">
                  <c:v>0.18181818181818182</c:v>
                </c:pt>
                <c:pt idx="6">
                  <c:v>9.0909090909090912E-2</c:v>
                </c:pt>
                <c:pt idx="7">
                  <c:v>0.18181818181818182</c:v>
                </c:pt>
                <c:pt idx="9">
                  <c:v>0.3</c:v>
                </c:pt>
                <c:pt idx="10">
                  <c:v>0.27272727272727271</c:v>
                </c:pt>
                <c:pt idx="11">
                  <c:v>9.0909090909090912E-2</c:v>
                </c:pt>
                <c:pt idx="12">
                  <c:v>9.0909090909090912E-2</c:v>
                </c:pt>
                <c:pt idx="13">
                  <c:v>9.0909090909090912E-2</c:v>
                </c:pt>
                <c:pt idx="14">
                  <c:v>0.2</c:v>
                </c:pt>
              </c:numCache>
            </c:numRef>
          </c:val>
          <c:extLst>
            <c:ext xmlns:c16="http://schemas.microsoft.com/office/drawing/2014/chart" uri="{C3380CC4-5D6E-409C-BE32-E72D297353CC}">
              <c16:uniqueId val="{00000003-AFA6-4255-80BC-1C8F84FB58C6}"/>
            </c:ext>
          </c:extLst>
        </c:ser>
        <c:ser>
          <c:idx val="4"/>
          <c:order val="4"/>
          <c:tx>
            <c:strRef>
              <c:f>'Electronic Systems'!$G$1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'Electronic Systems'!$B$2:$B$16</c:f>
              <c:strCache>
                <c:ptCount val="15"/>
                <c:pt idx="0">
                  <c:v>Hospitals</c:v>
                </c:pt>
                <c:pt idx="1">
                  <c:v>MCPs</c:v>
                </c:pt>
                <c:pt idx="2">
                  <c:v>ECM/CS Providers</c:v>
                </c:pt>
                <c:pt idx="3">
                  <c:v>Housing CBOs</c:v>
                </c:pt>
                <c:pt idx="4">
                  <c:v>Continuum of Care (CoC)</c:v>
                </c:pt>
                <c:pt idx="5">
                  <c:v>211</c:v>
                </c:pt>
                <c:pt idx="6">
                  <c:v>Criminal/Legal Institutions</c:v>
                </c:pt>
                <c:pt idx="7">
                  <c:v>CBOs</c:v>
                </c:pt>
                <c:pt idx="8">
                  <c:v>Schools/LEAs</c:v>
                </c:pt>
                <c:pt idx="9">
                  <c:v>AAAs</c:v>
                </c:pt>
                <c:pt idx="10">
                  <c:v>Regional Centers</c:v>
                </c:pt>
                <c:pt idx="11">
                  <c:v>County Public Health</c:v>
                </c:pt>
                <c:pt idx="12">
                  <c:v>County Behavioral Health</c:v>
                </c:pt>
                <c:pt idx="13">
                  <c:v>County SUD Services</c:v>
                </c:pt>
                <c:pt idx="14">
                  <c:v>WIC</c:v>
                </c:pt>
              </c:strCache>
            </c:strRef>
          </c:cat>
          <c:val>
            <c:numRef>
              <c:f>'Electronic Systems'!$G$2:$G$16</c:f>
              <c:numCache>
                <c:formatCode>0%</c:formatCode>
                <c:ptCount val="15"/>
                <c:pt idx="0">
                  <c:v>0.1</c:v>
                </c:pt>
                <c:pt idx="1">
                  <c:v>0.1</c:v>
                </c:pt>
                <c:pt idx="2">
                  <c:v>0.1</c:v>
                </c:pt>
                <c:pt idx="3">
                  <c:v>0.18181818181818182</c:v>
                </c:pt>
                <c:pt idx="4">
                  <c:v>0.1111111111111111</c:v>
                </c:pt>
                <c:pt idx="5">
                  <c:v>0.18181818181818182</c:v>
                </c:pt>
                <c:pt idx="7">
                  <c:v>9.0909090909090912E-2</c:v>
                </c:pt>
                <c:pt idx="8">
                  <c:v>9.0909090909090912E-2</c:v>
                </c:pt>
                <c:pt idx="9">
                  <c:v>0.2</c:v>
                </c:pt>
                <c:pt idx="10">
                  <c:v>0.18181818181818182</c:v>
                </c:pt>
                <c:pt idx="14">
                  <c:v>0.2</c:v>
                </c:pt>
              </c:numCache>
            </c:numRef>
          </c:val>
          <c:extLst>
            <c:ext xmlns:c16="http://schemas.microsoft.com/office/drawing/2014/chart" uri="{C3380CC4-5D6E-409C-BE32-E72D297353CC}">
              <c16:uniqueId val="{00000004-AFA6-4255-80BC-1C8F84FB58C6}"/>
            </c:ext>
          </c:extLst>
        </c:ser>
        <c:dLbls>
          <c:showLegendKey val="0"/>
          <c:showVal val="0"/>
          <c:showCatName val="0"/>
          <c:showSerName val="0"/>
          <c:showPercent val="0"/>
          <c:showBubbleSize val="0"/>
        </c:dLbls>
        <c:gapWidth val="150"/>
        <c:overlap val="100"/>
        <c:axId val="1262685775"/>
        <c:axId val="1262686255"/>
      </c:barChart>
      <c:catAx>
        <c:axId val="12626857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262686255"/>
        <c:crosses val="autoZero"/>
        <c:auto val="1"/>
        <c:lblAlgn val="ctr"/>
        <c:lblOffset val="100"/>
        <c:noMultiLvlLbl val="0"/>
      </c:catAx>
      <c:valAx>
        <c:axId val="1262686255"/>
        <c:scaling>
          <c:orientation val="minMax"/>
          <c:max val="1"/>
        </c:scaling>
        <c:delete val="0"/>
        <c:axPos val="t"/>
        <c:numFmt formatCode="General"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2626857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'Electronic Systems'!$C$1</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'Electronic Systems'!$B$33:$B$47</c:f>
              <c:strCache>
                <c:ptCount val="15"/>
                <c:pt idx="0">
                  <c:v>Hospitals</c:v>
                </c:pt>
                <c:pt idx="1">
                  <c:v>MCPs</c:v>
                </c:pt>
                <c:pt idx="2">
                  <c:v>ECM/CS Providers</c:v>
                </c:pt>
                <c:pt idx="3">
                  <c:v>Housing CBOs</c:v>
                </c:pt>
                <c:pt idx="4">
                  <c:v>Continuum of Care (CoC)</c:v>
                </c:pt>
                <c:pt idx="5">
                  <c:v>211</c:v>
                </c:pt>
                <c:pt idx="6">
                  <c:v>Criminal/Legal Institutions</c:v>
                </c:pt>
                <c:pt idx="7">
                  <c:v>CBOs</c:v>
                </c:pt>
                <c:pt idx="8">
                  <c:v>Schools/LEAs</c:v>
                </c:pt>
                <c:pt idx="9">
                  <c:v>AAAs</c:v>
                </c:pt>
                <c:pt idx="10">
                  <c:v>Regional Centers</c:v>
                </c:pt>
                <c:pt idx="11">
                  <c:v>County Public Health</c:v>
                </c:pt>
                <c:pt idx="12">
                  <c:v>County Behavioral Health</c:v>
                </c:pt>
                <c:pt idx="13">
                  <c:v>County SUD Services</c:v>
                </c:pt>
                <c:pt idx="14">
                  <c:v>WIC</c:v>
                </c:pt>
              </c:strCache>
            </c:strRef>
          </c:cat>
          <c:val>
            <c:numRef>
              <c:f>'Electronic Systems'!$C$33:$C$47</c:f>
              <c:numCache>
                <c:formatCode>General</c:formatCode>
                <c:ptCount val="15"/>
                <c:pt idx="3" formatCode="0%">
                  <c:v>0.18181818181818182</c:v>
                </c:pt>
                <c:pt idx="4" formatCode="0%">
                  <c:v>0.1111111111111111</c:v>
                </c:pt>
                <c:pt idx="6" formatCode="0%">
                  <c:v>9.0909090909090912E-2</c:v>
                </c:pt>
                <c:pt idx="7" formatCode="0%">
                  <c:v>9.0909090909090912E-2</c:v>
                </c:pt>
              </c:numCache>
            </c:numRef>
          </c:val>
          <c:extLst>
            <c:ext xmlns:c16="http://schemas.microsoft.com/office/drawing/2014/chart" uri="{C3380CC4-5D6E-409C-BE32-E72D297353CC}">
              <c16:uniqueId val="{00000000-8AA4-4CA3-A8D3-527782FBCE1D}"/>
            </c:ext>
          </c:extLst>
        </c:ser>
        <c:ser>
          <c:idx val="1"/>
          <c:order val="1"/>
          <c:tx>
            <c:strRef>
              <c:f>'Electronic Systems'!$D$1</c:f>
              <c:strCache>
                <c:ptCount val="1"/>
                <c:pt idx="0">
                  <c:v>Some</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'Electronic Systems'!$B$33:$B$47</c:f>
              <c:strCache>
                <c:ptCount val="15"/>
                <c:pt idx="0">
                  <c:v>Hospitals</c:v>
                </c:pt>
                <c:pt idx="1">
                  <c:v>MCPs</c:v>
                </c:pt>
                <c:pt idx="2">
                  <c:v>ECM/CS Providers</c:v>
                </c:pt>
                <c:pt idx="3">
                  <c:v>Housing CBOs</c:v>
                </c:pt>
                <c:pt idx="4">
                  <c:v>Continuum of Care (CoC)</c:v>
                </c:pt>
                <c:pt idx="5">
                  <c:v>211</c:v>
                </c:pt>
                <c:pt idx="6">
                  <c:v>Criminal/Legal Institutions</c:v>
                </c:pt>
                <c:pt idx="7">
                  <c:v>CBOs</c:v>
                </c:pt>
                <c:pt idx="8">
                  <c:v>Schools/LEAs</c:v>
                </c:pt>
                <c:pt idx="9">
                  <c:v>AAAs</c:v>
                </c:pt>
                <c:pt idx="10">
                  <c:v>Regional Centers</c:v>
                </c:pt>
                <c:pt idx="11">
                  <c:v>County Public Health</c:v>
                </c:pt>
                <c:pt idx="12">
                  <c:v>County Behavioral Health</c:v>
                </c:pt>
                <c:pt idx="13">
                  <c:v>County SUD Services</c:v>
                </c:pt>
                <c:pt idx="14">
                  <c:v>WIC</c:v>
                </c:pt>
              </c:strCache>
            </c:strRef>
          </c:cat>
          <c:val>
            <c:numRef>
              <c:f>'Electronic Systems'!$D$33:$D$47</c:f>
              <c:numCache>
                <c:formatCode>0%</c:formatCode>
                <c:ptCount val="15"/>
                <c:pt idx="0">
                  <c:v>0.1</c:v>
                </c:pt>
                <c:pt idx="1">
                  <c:v>0.27272727272727271</c:v>
                </c:pt>
                <c:pt idx="2">
                  <c:v>0.3</c:v>
                </c:pt>
                <c:pt idx="3">
                  <c:v>0.27272727272727271</c:v>
                </c:pt>
                <c:pt idx="4">
                  <c:v>0.1111111111111111</c:v>
                </c:pt>
                <c:pt idx="5">
                  <c:v>0.18181818181818182</c:v>
                </c:pt>
                <c:pt idx="6">
                  <c:v>0.54545454545454541</c:v>
                </c:pt>
                <c:pt idx="7">
                  <c:v>0.27272727272727271</c:v>
                </c:pt>
                <c:pt idx="8">
                  <c:v>0.6</c:v>
                </c:pt>
                <c:pt idx="9">
                  <c:v>0.1</c:v>
                </c:pt>
                <c:pt idx="10">
                  <c:v>0.18181818181818182</c:v>
                </c:pt>
                <c:pt idx="11">
                  <c:v>0.36363636363636365</c:v>
                </c:pt>
                <c:pt idx="12">
                  <c:v>0.27272727272727271</c:v>
                </c:pt>
                <c:pt idx="13">
                  <c:v>0.27272727272727271</c:v>
                </c:pt>
                <c:pt idx="14">
                  <c:v>0.2</c:v>
                </c:pt>
              </c:numCache>
            </c:numRef>
          </c:val>
          <c:extLst>
            <c:ext xmlns:c16="http://schemas.microsoft.com/office/drawing/2014/chart" uri="{C3380CC4-5D6E-409C-BE32-E72D297353CC}">
              <c16:uniqueId val="{00000001-8AA4-4CA3-A8D3-527782FBCE1D}"/>
            </c:ext>
          </c:extLst>
        </c:ser>
        <c:ser>
          <c:idx val="2"/>
          <c:order val="2"/>
          <c:tx>
            <c:strRef>
              <c:f>'Electronic Systems'!$E$1</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'Electronic Systems'!$B$33:$B$47</c:f>
              <c:strCache>
                <c:ptCount val="15"/>
                <c:pt idx="0">
                  <c:v>Hospitals</c:v>
                </c:pt>
                <c:pt idx="1">
                  <c:v>MCPs</c:v>
                </c:pt>
                <c:pt idx="2">
                  <c:v>ECM/CS Providers</c:v>
                </c:pt>
                <c:pt idx="3">
                  <c:v>Housing CBOs</c:v>
                </c:pt>
                <c:pt idx="4">
                  <c:v>Continuum of Care (CoC)</c:v>
                </c:pt>
                <c:pt idx="5">
                  <c:v>211</c:v>
                </c:pt>
                <c:pt idx="6">
                  <c:v>Criminal/Legal Institutions</c:v>
                </c:pt>
                <c:pt idx="7">
                  <c:v>CBOs</c:v>
                </c:pt>
                <c:pt idx="8">
                  <c:v>Schools/LEAs</c:v>
                </c:pt>
                <c:pt idx="9">
                  <c:v>AAAs</c:v>
                </c:pt>
                <c:pt idx="10">
                  <c:v>Regional Centers</c:v>
                </c:pt>
                <c:pt idx="11">
                  <c:v>County Public Health</c:v>
                </c:pt>
                <c:pt idx="12">
                  <c:v>County Behavioral Health</c:v>
                </c:pt>
                <c:pt idx="13">
                  <c:v>County SUD Services</c:v>
                </c:pt>
                <c:pt idx="14">
                  <c:v>WIC</c:v>
                </c:pt>
              </c:strCache>
            </c:strRef>
          </c:cat>
          <c:val>
            <c:numRef>
              <c:f>'Electronic Systems'!$E$33:$E$47</c:f>
              <c:numCache>
                <c:formatCode>0%</c:formatCode>
                <c:ptCount val="15"/>
                <c:pt idx="0">
                  <c:v>0.7</c:v>
                </c:pt>
                <c:pt idx="1">
                  <c:v>0.63636363636363635</c:v>
                </c:pt>
                <c:pt idx="2">
                  <c:v>0.4</c:v>
                </c:pt>
                <c:pt idx="3">
                  <c:v>0.36363636363636365</c:v>
                </c:pt>
                <c:pt idx="4">
                  <c:v>0.55555555555555558</c:v>
                </c:pt>
                <c:pt idx="5">
                  <c:v>0.45454545454545453</c:v>
                </c:pt>
                <c:pt idx="6">
                  <c:v>0.36363636363636365</c:v>
                </c:pt>
                <c:pt idx="7">
                  <c:v>0.45454545454545453</c:v>
                </c:pt>
                <c:pt idx="8">
                  <c:v>0.4</c:v>
                </c:pt>
                <c:pt idx="9">
                  <c:v>0.6</c:v>
                </c:pt>
                <c:pt idx="10">
                  <c:v>0.54545454545454541</c:v>
                </c:pt>
                <c:pt idx="11">
                  <c:v>0.45454545454545453</c:v>
                </c:pt>
                <c:pt idx="12">
                  <c:v>0.45454545454545453</c:v>
                </c:pt>
                <c:pt idx="13">
                  <c:v>0.54545454545454541</c:v>
                </c:pt>
                <c:pt idx="14">
                  <c:v>0.5</c:v>
                </c:pt>
              </c:numCache>
            </c:numRef>
          </c:val>
          <c:extLst>
            <c:ext xmlns:c16="http://schemas.microsoft.com/office/drawing/2014/chart" uri="{C3380CC4-5D6E-409C-BE32-E72D297353CC}">
              <c16:uniqueId val="{00000002-8AA4-4CA3-A8D3-527782FBCE1D}"/>
            </c:ext>
          </c:extLst>
        </c:ser>
        <c:ser>
          <c:idx val="3"/>
          <c:order val="3"/>
          <c:tx>
            <c:strRef>
              <c:f>'Electronic Systems'!$F$1</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'Electronic Systems'!$B$33:$B$47</c:f>
              <c:strCache>
                <c:ptCount val="15"/>
                <c:pt idx="0">
                  <c:v>Hospitals</c:v>
                </c:pt>
                <c:pt idx="1">
                  <c:v>MCPs</c:v>
                </c:pt>
                <c:pt idx="2">
                  <c:v>ECM/CS Providers</c:v>
                </c:pt>
                <c:pt idx="3">
                  <c:v>Housing CBOs</c:v>
                </c:pt>
                <c:pt idx="4">
                  <c:v>Continuum of Care (CoC)</c:v>
                </c:pt>
                <c:pt idx="5">
                  <c:v>211</c:v>
                </c:pt>
                <c:pt idx="6">
                  <c:v>Criminal/Legal Institutions</c:v>
                </c:pt>
                <c:pt idx="7">
                  <c:v>CBOs</c:v>
                </c:pt>
                <c:pt idx="8">
                  <c:v>Schools/LEAs</c:v>
                </c:pt>
                <c:pt idx="9">
                  <c:v>AAAs</c:v>
                </c:pt>
                <c:pt idx="10">
                  <c:v>Regional Centers</c:v>
                </c:pt>
                <c:pt idx="11">
                  <c:v>County Public Health</c:v>
                </c:pt>
                <c:pt idx="12">
                  <c:v>County Behavioral Health</c:v>
                </c:pt>
                <c:pt idx="13">
                  <c:v>County SUD Services</c:v>
                </c:pt>
                <c:pt idx="14">
                  <c:v>WIC</c:v>
                </c:pt>
              </c:strCache>
            </c:strRef>
          </c:cat>
          <c:val>
            <c:numRef>
              <c:f>'Electronic Systems'!$F$33:$F$47</c:f>
              <c:numCache>
                <c:formatCode>General</c:formatCode>
                <c:ptCount val="15"/>
                <c:pt idx="0" formatCode="0%">
                  <c:v>0.2</c:v>
                </c:pt>
                <c:pt idx="2" formatCode="0%">
                  <c:v>0.2</c:v>
                </c:pt>
                <c:pt idx="3" formatCode="0%">
                  <c:v>9.0909090909090912E-2</c:v>
                </c:pt>
                <c:pt idx="4" formatCode="0%">
                  <c:v>0.1111111111111111</c:v>
                </c:pt>
                <c:pt idx="5" formatCode="0%">
                  <c:v>0.18181818181818182</c:v>
                </c:pt>
                <c:pt idx="7" formatCode="0%">
                  <c:v>0.18181818181818182</c:v>
                </c:pt>
                <c:pt idx="9" formatCode="0%">
                  <c:v>0.2</c:v>
                </c:pt>
                <c:pt idx="10" formatCode="0%">
                  <c:v>0.18181818181818182</c:v>
                </c:pt>
                <c:pt idx="11" formatCode="0%">
                  <c:v>0.18181818181818182</c:v>
                </c:pt>
                <c:pt idx="12" formatCode="0%">
                  <c:v>0.18181818181818182</c:v>
                </c:pt>
                <c:pt idx="13" formatCode="0%">
                  <c:v>0.18181818181818182</c:v>
                </c:pt>
                <c:pt idx="14" formatCode="0%">
                  <c:v>0.2</c:v>
                </c:pt>
              </c:numCache>
            </c:numRef>
          </c:val>
          <c:extLst>
            <c:ext xmlns:c16="http://schemas.microsoft.com/office/drawing/2014/chart" uri="{C3380CC4-5D6E-409C-BE32-E72D297353CC}">
              <c16:uniqueId val="{00000003-8AA4-4CA3-A8D3-527782FBCE1D}"/>
            </c:ext>
          </c:extLst>
        </c:ser>
        <c:ser>
          <c:idx val="4"/>
          <c:order val="4"/>
          <c:tx>
            <c:strRef>
              <c:f>'Electronic Systems'!$G$1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'Electronic Systems'!$B$33:$B$47</c:f>
              <c:strCache>
                <c:ptCount val="15"/>
                <c:pt idx="0">
                  <c:v>Hospitals</c:v>
                </c:pt>
                <c:pt idx="1">
                  <c:v>MCPs</c:v>
                </c:pt>
                <c:pt idx="2">
                  <c:v>ECM/CS Providers</c:v>
                </c:pt>
                <c:pt idx="3">
                  <c:v>Housing CBOs</c:v>
                </c:pt>
                <c:pt idx="4">
                  <c:v>Continuum of Care (CoC)</c:v>
                </c:pt>
                <c:pt idx="5">
                  <c:v>211</c:v>
                </c:pt>
                <c:pt idx="6">
                  <c:v>Criminal/Legal Institutions</c:v>
                </c:pt>
                <c:pt idx="7">
                  <c:v>CBOs</c:v>
                </c:pt>
                <c:pt idx="8">
                  <c:v>Schools/LEAs</c:v>
                </c:pt>
                <c:pt idx="9">
                  <c:v>AAAs</c:v>
                </c:pt>
                <c:pt idx="10">
                  <c:v>Regional Centers</c:v>
                </c:pt>
                <c:pt idx="11">
                  <c:v>County Public Health</c:v>
                </c:pt>
                <c:pt idx="12">
                  <c:v>County Behavioral Health</c:v>
                </c:pt>
                <c:pt idx="13">
                  <c:v>County SUD Services</c:v>
                </c:pt>
                <c:pt idx="14">
                  <c:v>WIC</c:v>
                </c:pt>
              </c:strCache>
            </c:strRef>
          </c:cat>
          <c:val>
            <c:numRef>
              <c:f>'Electronic Systems'!$G$33:$G$47</c:f>
              <c:numCache>
                <c:formatCode>0%</c:formatCode>
                <c:ptCount val="15"/>
                <c:pt idx="1">
                  <c:v>9.0909090909090912E-2</c:v>
                </c:pt>
                <c:pt idx="2">
                  <c:v>0.1</c:v>
                </c:pt>
                <c:pt idx="3">
                  <c:v>9.0909090909090912E-2</c:v>
                </c:pt>
                <c:pt idx="4">
                  <c:v>0.1111111111111111</c:v>
                </c:pt>
                <c:pt idx="5">
                  <c:v>0.18181818181818182</c:v>
                </c:pt>
                <c:pt idx="9">
                  <c:v>0.1</c:v>
                </c:pt>
                <c:pt idx="10">
                  <c:v>9.0909090909090912E-2</c:v>
                </c:pt>
                <c:pt idx="12">
                  <c:v>9.0909090909090912E-2</c:v>
                </c:pt>
                <c:pt idx="14">
                  <c:v>0.1</c:v>
                </c:pt>
              </c:numCache>
            </c:numRef>
          </c:val>
          <c:extLst>
            <c:ext xmlns:c16="http://schemas.microsoft.com/office/drawing/2014/chart" uri="{C3380CC4-5D6E-409C-BE32-E72D297353CC}">
              <c16:uniqueId val="{00000004-8AA4-4CA3-A8D3-527782FBCE1D}"/>
            </c:ext>
          </c:extLst>
        </c:ser>
        <c:dLbls>
          <c:showLegendKey val="0"/>
          <c:showVal val="0"/>
          <c:showCatName val="0"/>
          <c:showSerName val="0"/>
          <c:showPercent val="0"/>
          <c:showBubbleSize val="0"/>
        </c:dLbls>
        <c:gapWidth val="150"/>
        <c:overlap val="100"/>
        <c:axId val="1262685775"/>
        <c:axId val="1262686255"/>
      </c:barChart>
      <c:catAx>
        <c:axId val="12626857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262686255"/>
        <c:crosses val="autoZero"/>
        <c:auto val="1"/>
        <c:lblAlgn val="ctr"/>
        <c:lblOffset val="100"/>
        <c:noMultiLvlLbl val="0"/>
      </c:catAx>
      <c:valAx>
        <c:axId val="1262686255"/>
        <c:scaling>
          <c:orientation val="minMax"/>
          <c:max val="1"/>
        </c:scaling>
        <c:delete val="0"/>
        <c:axPos val="t"/>
        <c:numFmt formatCode="General"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2626857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 (2)'!$H$17</c:f>
              <c:strCache>
                <c:ptCount val="1"/>
                <c:pt idx="0">
                  <c:v>Send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 (2)'!$G$18:$G$22</c:f>
              <c:strCache>
                <c:ptCount val="5"/>
                <c:pt idx="0">
                  <c:v>All/Most</c:v>
                </c:pt>
                <c:pt idx="1">
                  <c:v>Some</c:v>
                </c:pt>
                <c:pt idx="2">
                  <c:v>Few/None</c:v>
                </c:pt>
                <c:pt idx="3">
                  <c:v>N/A</c:v>
                </c:pt>
                <c:pt idx="4">
                  <c:v>Don't Know</c:v>
                </c:pt>
              </c:strCache>
            </c:strRef>
          </c:cat>
          <c:val>
            <c:numRef>
              <c:f>'Sheet1 (2)'!$H$18:$H$22</c:f>
              <c:numCache>
                <c:formatCode>0%</c:formatCode>
                <c:ptCount val="5"/>
                <c:pt idx="0">
                  <c:v>1.8987341772151899E-2</c:v>
                </c:pt>
                <c:pt idx="1">
                  <c:v>0.310126582278481</c:v>
                </c:pt>
                <c:pt idx="2">
                  <c:v>0.42405063291139239</c:v>
                </c:pt>
                <c:pt idx="3">
                  <c:v>0.14556962025316456</c:v>
                </c:pt>
                <c:pt idx="4">
                  <c:v>0.10126582278481013</c:v>
                </c:pt>
              </c:numCache>
            </c:numRef>
          </c:val>
          <c:extLst>
            <c:ext xmlns:c16="http://schemas.microsoft.com/office/drawing/2014/chart" uri="{C3380CC4-5D6E-409C-BE32-E72D297353CC}">
              <c16:uniqueId val="{00000000-D24B-433F-9D1C-8A42A7CD2700}"/>
            </c:ext>
          </c:extLst>
        </c:ser>
        <c:ser>
          <c:idx val="1"/>
          <c:order val="1"/>
          <c:tx>
            <c:strRef>
              <c:f>'Sheet1 (2)'!$I$17</c:f>
              <c:strCache>
                <c:ptCount val="1"/>
                <c:pt idx="0">
                  <c:v>Receive</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 (2)'!$G$18:$G$22</c:f>
              <c:strCache>
                <c:ptCount val="5"/>
                <c:pt idx="0">
                  <c:v>All/Most</c:v>
                </c:pt>
                <c:pt idx="1">
                  <c:v>Some</c:v>
                </c:pt>
                <c:pt idx="2">
                  <c:v>Few/None</c:v>
                </c:pt>
                <c:pt idx="3">
                  <c:v>N/A</c:v>
                </c:pt>
                <c:pt idx="4">
                  <c:v>Don't Know</c:v>
                </c:pt>
              </c:strCache>
            </c:strRef>
          </c:cat>
          <c:val>
            <c:numRef>
              <c:f>'Sheet1 (2)'!$I$18:$I$22</c:f>
              <c:numCache>
                <c:formatCode>0%</c:formatCode>
                <c:ptCount val="5"/>
                <c:pt idx="0">
                  <c:v>3.1645569620253167E-2</c:v>
                </c:pt>
                <c:pt idx="1">
                  <c:v>0.27215189873417722</c:v>
                </c:pt>
                <c:pt idx="2">
                  <c:v>0.49367088607594939</c:v>
                </c:pt>
                <c:pt idx="3">
                  <c:v>0.13924050632911392</c:v>
                </c:pt>
                <c:pt idx="4">
                  <c:v>6.3291139240506333E-2</c:v>
                </c:pt>
              </c:numCache>
            </c:numRef>
          </c:val>
          <c:extLst>
            <c:ext xmlns:c16="http://schemas.microsoft.com/office/drawing/2014/chart" uri="{C3380CC4-5D6E-409C-BE32-E72D297353CC}">
              <c16:uniqueId val="{00000001-D24B-433F-9D1C-8A42A7CD2700}"/>
            </c:ext>
          </c:extLst>
        </c:ser>
        <c:dLbls>
          <c:showLegendKey val="0"/>
          <c:showVal val="0"/>
          <c:showCatName val="0"/>
          <c:showSerName val="0"/>
          <c:showPercent val="0"/>
          <c:showBubbleSize val="0"/>
        </c:dLbls>
        <c:gapWidth val="219"/>
        <c:overlap val="-27"/>
        <c:axId val="1479569759"/>
        <c:axId val="1479570719"/>
      </c:barChart>
      <c:catAx>
        <c:axId val="147956975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479570719"/>
        <c:crosses val="autoZero"/>
        <c:auto val="1"/>
        <c:lblAlgn val="ctr"/>
        <c:lblOffset val="100"/>
        <c:noMultiLvlLbl val="0"/>
      </c:catAx>
      <c:valAx>
        <c:axId val="1479570719"/>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47956975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4" name="Straight Connector 43"/>
          <p:cNvCxnSpPr/>
          <p:nvPr/>
        </p:nvCxnSpPr>
        <p:spPr>
          <a:xfrm>
            <a:off x="455585" y="8795705"/>
            <a:ext cx="5943600"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Slide Number Placeholder 6"/>
          <p:cNvSpPr>
            <a:spLocks noGrp="1"/>
          </p:cNvSpPr>
          <p:nvPr>
            <p:ph type="sldNum" sz="quarter" idx="3"/>
          </p:nvPr>
        </p:nvSpPr>
        <p:spPr>
          <a:xfrm>
            <a:off x="403350" y="8880855"/>
            <a:ext cx="281232" cy="105317"/>
          </a:xfrm>
          <a:prstGeom prst="rect">
            <a:avLst/>
          </a:prstGeom>
        </p:spPr>
        <p:txBody>
          <a:bodyPr vert="horz" wrap="square" lIns="0" tIns="0" rIns="0" bIns="0" rtlCol="0" anchor="b" anchorCtr="0"/>
          <a:lstStyle>
            <a:lvl1pPr marL="0" algn="l" defTabSz="914400" rtl="0" eaLnBrk="1" latinLnBrk="0" hangingPunct="1">
              <a:defRPr lang="en-US" sz="800" kern="1200" smtClean="0">
                <a:solidFill>
                  <a:schemeClr val="tx1"/>
                </a:solidFill>
                <a:latin typeface="+mn-lt"/>
                <a:ea typeface="+mn-ea"/>
                <a:cs typeface="+mn-cs"/>
              </a:defRPr>
            </a:lvl1pPr>
          </a:lstStyle>
          <a:p>
            <a:pPr algn="r"/>
            <a:fld id="{111E5896-917A-4035-A860-408E1EC3CD51}" type="slidenum">
              <a:rPr lang="en-US">
                <a:solidFill>
                  <a:srgbClr val="052049"/>
                </a:solidFill>
                <a:latin typeface="Arial" panose="020B0604020202020204" pitchFamily="34" charset="0"/>
                <a:cs typeface="Arial" panose="020B0604020202020204" pitchFamily="34" charset="0"/>
              </a:rPr>
              <a:pPr algn="r"/>
              <a:t>‹#›</a:t>
            </a:fld>
            <a:endParaRPr lang="en-US" dirty="0">
              <a:solidFill>
                <a:srgbClr val="052049"/>
              </a:solidFill>
              <a:latin typeface="Arial" panose="020B0604020202020204" pitchFamily="34" charset="0"/>
              <a:cs typeface="Arial" panose="020B0604020202020204" pitchFamily="34" charset="0"/>
            </a:endParaRPr>
          </a:p>
        </p:txBody>
      </p:sp>
      <p:pic>
        <p:nvPicPr>
          <p:cNvPr id="20" name="Picture 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802407" y="8866372"/>
            <a:ext cx="599982" cy="291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2"/>
          </p:nvPr>
        </p:nvSpPr>
        <p:spPr>
          <a:xfrm>
            <a:off x="636536" y="8821324"/>
            <a:ext cx="2971800" cy="131586"/>
          </a:xfrm>
          <a:prstGeom prst="rect">
            <a:avLst/>
          </a:prstGeom>
        </p:spPr>
        <p:txBody>
          <a:bodyPr vert="horz" lIns="91440" tIns="45720" rIns="91440" bIns="45720" rtlCol="0" anchor="t"/>
          <a:lstStyle>
            <a:lvl1pPr algn="l">
              <a:defRPr sz="1200"/>
            </a:lvl1pPr>
          </a:lstStyle>
          <a:p>
            <a:r>
              <a:rPr lang="en-US" sz="800" dirty="0">
                <a:solidFill>
                  <a:srgbClr val="052049"/>
                </a:solidFill>
                <a:latin typeface="Arial" panose="020B0604020202020204" pitchFamily="34" charset="0"/>
              </a:rPr>
              <a:t>| [footer text here]</a:t>
            </a:r>
          </a:p>
        </p:txBody>
      </p:sp>
    </p:spTree>
    <p:extLst>
      <p:ext uri="{BB962C8B-B14F-4D97-AF65-F5344CB8AC3E}">
        <p14:creationId xmlns:p14="http://schemas.microsoft.com/office/powerpoint/2010/main" val="182832942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12750" y="400050"/>
            <a:ext cx="61976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441268" y="4080297"/>
            <a:ext cx="5961120" cy="448056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29" name="Straight Connector 28"/>
          <p:cNvCxnSpPr/>
          <p:nvPr/>
        </p:nvCxnSpPr>
        <p:spPr>
          <a:xfrm>
            <a:off x="455585" y="8795705"/>
            <a:ext cx="5943600"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pic>
        <p:nvPicPr>
          <p:cNvPr id="30"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2407" y="8866372"/>
            <a:ext cx="599982" cy="291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Slide Number Placeholder 6"/>
          <p:cNvSpPr>
            <a:spLocks noGrp="1"/>
          </p:cNvSpPr>
          <p:nvPr>
            <p:ph type="sldNum" sz="quarter" idx="5"/>
          </p:nvPr>
        </p:nvSpPr>
        <p:spPr>
          <a:xfrm>
            <a:off x="403350" y="8880855"/>
            <a:ext cx="281232" cy="105317"/>
          </a:xfrm>
          <a:prstGeom prst="rect">
            <a:avLst/>
          </a:prstGeom>
        </p:spPr>
        <p:txBody>
          <a:bodyPr vert="horz" wrap="square" lIns="0" tIns="0" rIns="0" bIns="0" rtlCol="0" anchor="b" anchorCtr="0"/>
          <a:lstStyle>
            <a:lvl1pPr marL="0" algn="l" defTabSz="914400" rtl="0" eaLnBrk="1" latinLnBrk="0" hangingPunct="1">
              <a:defRPr lang="en-US" sz="800" b="0" i="0" kern="1200" smtClean="0">
                <a:solidFill>
                  <a:schemeClr val="tx1"/>
                </a:solidFill>
                <a:latin typeface="Arial" panose="020B0604020202020204" pitchFamily="34" charset="0"/>
                <a:ea typeface="+mn-ea"/>
                <a:cs typeface="Arial" panose="020B0604020202020204" pitchFamily="34" charset="0"/>
              </a:defRPr>
            </a:lvl1pPr>
          </a:lstStyle>
          <a:p>
            <a:pPr algn="r"/>
            <a:fld id="{111E5896-917A-4035-A860-408E1EC3CD51}" type="slidenum">
              <a:rPr lang="en-US" smtClean="0">
                <a:solidFill>
                  <a:srgbClr val="052049"/>
                </a:solidFill>
              </a:rPr>
              <a:pPr algn="r"/>
              <a:t>‹#›</a:t>
            </a:fld>
            <a:endParaRPr lang="en-US" dirty="0">
              <a:solidFill>
                <a:srgbClr val="052049"/>
              </a:solidFill>
            </a:endParaRPr>
          </a:p>
        </p:txBody>
      </p:sp>
      <p:sp>
        <p:nvSpPr>
          <p:cNvPr id="10" name="Footer Placeholder 3"/>
          <p:cNvSpPr>
            <a:spLocks noGrp="1"/>
          </p:cNvSpPr>
          <p:nvPr>
            <p:ph type="ftr" sz="quarter" idx="4"/>
          </p:nvPr>
        </p:nvSpPr>
        <p:spPr>
          <a:xfrm>
            <a:off x="636536" y="8821324"/>
            <a:ext cx="2971800" cy="131586"/>
          </a:xfrm>
          <a:prstGeom prst="rect">
            <a:avLst/>
          </a:prstGeom>
        </p:spPr>
        <p:txBody>
          <a:bodyPr vert="horz" lIns="91440" tIns="45720" rIns="91440" bIns="45720" rtlCol="0" anchor="t"/>
          <a:lstStyle>
            <a:lvl1pPr algn="l">
              <a:defRPr sz="1200" b="0" i="0">
                <a:latin typeface="Arial" panose="020B0604020202020204" pitchFamily="34" charset="0"/>
              </a:defRPr>
            </a:lvl1pPr>
          </a:lstStyle>
          <a:p>
            <a:r>
              <a:rPr lang="en-US" sz="800" dirty="0">
                <a:solidFill>
                  <a:srgbClr val="052049"/>
                </a:solidFill>
              </a:rPr>
              <a:t>| [footer text here]</a:t>
            </a:r>
          </a:p>
        </p:txBody>
      </p:sp>
      <p:sp>
        <p:nvSpPr>
          <p:cNvPr id="2" name="Date Placeholder 1"/>
          <p:cNvSpPr>
            <a:spLocks noGrp="1"/>
          </p:cNvSpPr>
          <p:nvPr>
            <p:ph type="dt" idx="1"/>
          </p:nvPr>
        </p:nvSpPr>
        <p:spPr>
          <a:xfrm>
            <a:off x="3884613" y="3"/>
            <a:ext cx="2971800" cy="466725"/>
          </a:xfrm>
          <a:prstGeom prst="rect">
            <a:avLst/>
          </a:prstGeom>
        </p:spPr>
        <p:txBody>
          <a:bodyPr vert="horz" lIns="91440" tIns="45720" rIns="91440" bIns="45720" rtlCol="0"/>
          <a:lstStyle>
            <a:lvl1pPr algn="r">
              <a:defRPr sz="1200" b="0" i="0">
                <a:latin typeface="Arial" panose="020B0604020202020204" pitchFamily="34" charset="0"/>
              </a:defRPr>
            </a:lvl1pPr>
          </a:lstStyle>
          <a:p>
            <a:fld id="{EF798EC2-7587-174C-8F9B-BEC1CFBF2B9A}" type="datetimeFigureOut">
              <a:rPr lang="en-US" smtClean="0"/>
              <a:pPr/>
              <a:t>10/3/2025</a:t>
            </a:fld>
            <a:endParaRPr lang="en-US" dirty="0"/>
          </a:p>
        </p:txBody>
      </p:sp>
    </p:spTree>
    <p:extLst>
      <p:ext uri="{BB962C8B-B14F-4D97-AF65-F5344CB8AC3E}">
        <p14:creationId xmlns:p14="http://schemas.microsoft.com/office/powerpoint/2010/main" val="450748310"/>
      </p:ext>
    </p:extLst>
  </p:cSld>
  <p:clrMap bg1="lt1" tx1="dk1" bg2="lt2" tx2="dk2" accent1="accent1" accent2="accent2" accent3="accent3" accent4="accent4" accent5="accent5" accent6="accent6" hlink="hlink" folHlink="folHlink"/>
  <p:hf hdr="0" dt="0"/>
  <p:notesStyle>
    <a:lvl1pPr marL="114300" indent="-114300" algn="l" defTabSz="914400" rtl="0" eaLnBrk="1" latinLnBrk="0" hangingPunct="1">
      <a:spcBef>
        <a:spcPts val="800"/>
      </a:spcBef>
      <a:buClr>
        <a:srgbClr val="178CCB"/>
      </a:buClr>
      <a:buFont typeface="Arial" pitchFamily="34" charset="0"/>
      <a:buChar char="•"/>
      <a:defRPr sz="1200" b="0" i="0" kern="1200">
        <a:solidFill>
          <a:srgbClr val="052049"/>
        </a:solidFill>
        <a:latin typeface="Arial" panose="020B0604020202020204" pitchFamily="34" charset="0"/>
        <a:ea typeface="+mn-ea"/>
        <a:cs typeface="Arial" panose="020B0604020202020204" pitchFamily="34" charset="0"/>
      </a:defRPr>
    </a:lvl1pPr>
    <a:lvl2pPr marL="285750" indent="-112713" algn="l" defTabSz="914400" rtl="0" eaLnBrk="1" latinLnBrk="0" hangingPunct="1">
      <a:spcBef>
        <a:spcPts val="200"/>
      </a:spcBef>
      <a:buClr>
        <a:srgbClr val="178CCB"/>
      </a:buClr>
      <a:buFont typeface="Arial" pitchFamily="34" charset="0"/>
      <a:buChar char="•"/>
      <a:defRPr sz="1100" b="0" i="0" kern="1200">
        <a:solidFill>
          <a:srgbClr val="052049"/>
        </a:solidFill>
        <a:latin typeface="Arial" panose="020B0604020202020204" pitchFamily="34" charset="0"/>
        <a:ea typeface="+mn-ea"/>
        <a:cs typeface="Arial" panose="020B0604020202020204" pitchFamily="34" charset="0"/>
      </a:defRPr>
    </a:lvl2pPr>
    <a:lvl3pPr marL="403225" indent="-117475" algn="l" defTabSz="914400" rtl="0" eaLnBrk="1" latinLnBrk="0" hangingPunct="1">
      <a:spcBef>
        <a:spcPts val="200"/>
      </a:spcBef>
      <a:buClr>
        <a:srgbClr val="178CCB"/>
      </a:buClr>
      <a:buFont typeface="Arial" pitchFamily="34" charset="0"/>
      <a:buChar char="•"/>
      <a:defRPr sz="1050" b="0" i="0" kern="1200">
        <a:solidFill>
          <a:srgbClr val="052049"/>
        </a:solidFill>
        <a:latin typeface="Arial" panose="020B0604020202020204" pitchFamily="34" charset="0"/>
        <a:ea typeface="+mn-ea"/>
        <a:cs typeface="Arial" panose="020B0604020202020204" pitchFamily="34" charset="0"/>
      </a:defRPr>
    </a:lvl3pPr>
    <a:lvl4pPr marL="569913" indent="-112713" algn="l" defTabSz="914400" rtl="0" eaLnBrk="1" latinLnBrk="0" hangingPunct="1">
      <a:spcBef>
        <a:spcPts val="200"/>
      </a:spcBef>
      <a:buClr>
        <a:srgbClr val="178CCB"/>
      </a:buClr>
      <a:buFont typeface="Arial" pitchFamily="34" charset="0"/>
      <a:buChar char="•"/>
      <a:defRPr sz="1050" b="0" i="0" kern="1200">
        <a:solidFill>
          <a:srgbClr val="052049"/>
        </a:solidFill>
        <a:latin typeface="Arial" panose="020B0604020202020204" pitchFamily="34" charset="0"/>
        <a:ea typeface="+mn-ea"/>
        <a:cs typeface="Arial" panose="020B0604020202020204" pitchFamily="34" charset="0"/>
      </a:defRPr>
    </a:lvl4pPr>
    <a:lvl5pPr marL="457200" indent="114300" algn="l" defTabSz="914400" rtl="0" eaLnBrk="1" latinLnBrk="0" hangingPunct="1">
      <a:buFont typeface="Arial" pitchFamily="34" charset="0"/>
      <a:buChar char="•"/>
      <a:defRPr sz="1050" kern="1200">
        <a:solidFill>
          <a:schemeClr val="tx1"/>
        </a:solidFill>
        <a:latin typeface="+mn-lt"/>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1</a:t>
            </a:fld>
            <a:endParaRPr lang="en-US" dirty="0">
              <a:solidFill>
                <a:srgbClr val="052049"/>
              </a:solidFill>
            </a:endParaRPr>
          </a:p>
        </p:txBody>
      </p:sp>
      <p:sp>
        <p:nvSpPr>
          <p:cNvPr id="5" name="Footer Placeholder 4"/>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4246943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Collapses all data from the various exchange partners into a single % for the sector</a:t>
            </a:r>
          </a:p>
          <a:p>
            <a:r>
              <a:rPr lang="en-US" dirty="0"/>
              <a:t>Summed up all the responses for each category and divided by total number of responses</a:t>
            </a:r>
          </a:p>
          <a:p>
            <a:r>
              <a:rPr lang="en-US" dirty="0"/>
              <a:t>Separated by sending and receiving</a:t>
            </a:r>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14</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2121976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Created index where respondent got 3 points for “All/Most” 2 points for “Some” and 1 point for “Few/None”</a:t>
            </a:r>
          </a:p>
          <a:p>
            <a:r>
              <a:rPr lang="en-US" dirty="0"/>
              <a:t>Divided by total number of responses to get a weighted average/intensity rating</a:t>
            </a:r>
          </a:p>
          <a:p>
            <a:r>
              <a:rPr lang="en-US" dirty="0"/>
              <a:t>N/A, Don’t Know not included in the index (0 points)</a:t>
            </a:r>
          </a:p>
          <a:p>
            <a:r>
              <a:rPr lang="en-US" dirty="0"/>
              <a:t>Broken out by sending/receiving</a:t>
            </a:r>
          </a:p>
          <a:p>
            <a:pPr marL="0" indent="0">
              <a:buNone/>
            </a:pPr>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15</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4471300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D3F5F-8B3D-DE52-7D59-FDB2685968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00EBC8-5E3D-40BE-8ABB-41C799E124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2D64F1-2B7B-982B-64B2-B086C2A95E9A}"/>
              </a:ext>
            </a:extLst>
          </p:cNvPr>
          <p:cNvSpPr>
            <a:spLocks noGrp="1"/>
          </p:cNvSpPr>
          <p:nvPr>
            <p:ph type="body" idx="1"/>
          </p:nvPr>
        </p:nvSpPr>
        <p:spPr/>
        <p:txBody>
          <a:bodyPr/>
          <a:lstStyle/>
          <a:p>
            <a:r>
              <a:rPr lang="en-US" dirty="0"/>
              <a:t>Created index where respondent got 3 points for “All/Most” 2 points for “Some” and 1 point for “Few/None”</a:t>
            </a:r>
          </a:p>
          <a:p>
            <a:r>
              <a:rPr lang="en-US" dirty="0"/>
              <a:t>Divided by total number of responses to get a weighted average/intensity rating</a:t>
            </a:r>
          </a:p>
          <a:p>
            <a:r>
              <a:rPr lang="en-US" dirty="0"/>
              <a:t>N/A, Don’t Know, and Not Seen not included in the index (0 points)</a:t>
            </a:r>
          </a:p>
          <a:p>
            <a:r>
              <a:rPr lang="en-US" dirty="0"/>
              <a:t>Broken out by sending/receiving</a:t>
            </a:r>
          </a:p>
          <a:p>
            <a:pPr marL="0" indent="0">
              <a:buNone/>
            </a:pPr>
            <a:endParaRPr lang="en-US" dirty="0"/>
          </a:p>
        </p:txBody>
      </p:sp>
      <p:sp>
        <p:nvSpPr>
          <p:cNvPr id="4" name="Slide Number Placeholder 3">
            <a:extLst>
              <a:ext uri="{FF2B5EF4-FFF2-40B4-BE49-F238E27FC236}">
                <a16:creationId xmlns:a16="http://schemas.microsoft.com/office/drawing/2014/main" id="{753B6EDD-EF79-93E3-EA8B-BEF26F1E896D}"/>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16</a:t>
            </a:fld>
            <a:endParaRPr lang="en-US" dirty="0">
              <a:solidFill>
                <a:srgbClr val="052049"/>
              </a:solidFill>
            </a:endParaRPr>
          </a:p>
        </p:txBody>
      </p:sp>
      <p:sp>
        <p:nvSpPr>
          <p:cNvPr id="5" name="Footer Placeholder 4">
            <a:extLst>
              <a:ext uri="{FF2B5EF4-FFF2-40B4-BE49-F238E27FC236}">
                <a16:creationId xmlns:a16="http://schemas.microsoft.com/office/drawing/2014/main" id="{1654C666-B20C-58C9-3B6B-3AF6DD21D7FA}"/>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11630665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C3D85-C9EC-9BE2-A443-74715C1F52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ACE2B7-0C71-FFFC-E92F-58C69A6EAD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FDA01B-4707-30C0-36B4-5156BF2F79DA}"/>
              </a:ext>
            </a:extLst>
          </p:cNvPr>
          <p:cNvSpPr>
            <a:spLocks noGrp="1"/>
          </p:cNvSpPr>
          <p:nvPr>
            <p:ph type="body" idx="1"/>
          </p:nvPr>
        </p:nvSpPr>
        <p:spPr/>
        <p:txBody>
          <a:bodyPr/>
          <a:lstStyle/>
          <a:p>
            <a:r>
              <a:rPr lang="en-US" dirty="0"/>
              <a:t>Created index where respondent got 3 points for “All/Most” 2 points for “Some” and 1 point for “Few/None”</a:t>
            </a:r>
          </a:p>
          <a:p>
            <a:r>
              <a:rPr lang="en-US" dirty="0"/>
              <a:t>Divided by total number of responses to get a weighted average/intensity rating</a:t>
            </a:r>
          </a:p>
          <a:p>
            <a:r>
              <a:rPr lang="en-US" dirty="0"/>
              <a:t>N/A, Don’t Know, and Not Seen not included in the index (0 points)</a:t>
            </a:r>
          </a:p>
          <a:p>
            <a:r>
              <a:rPr lang="en-US" dirty="0"/>
              <a:t>Broken out by sending/receiving</a:t>
            </a:r>
          </a:p>
          <a:p>
            <a:pPr marL="0" indent="0">
              <a:buNone/>
            </a:pPr>
            <a:endParaRPr lang="en-US" dirty="0"/>
          </a:p>
        </p:txBody>
      </p:sp>
      <p:sp>
        <p:nvSpPr>
          <p:cNvPr id="4" name="Slide Number Placeholder 3">
            <a:extLst>
              <a:ext uri="{FF2B5EF4-FFF2-40B4-BE49-F238E27FC236}">
                <a16:creationId xmlns:a16="http://schemas.microsoft.com/office/drawing/2014/main" id="{2A400352-6ED1-666E-8E73-3D2D439ECF6E}"/>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17</a:t>
            </a:fld>
            <a:endParaRPr lang="en-US" dirty="0">
              <a:solidFill>
                <a:srgbClr val="052049"/>
              </a:solidFill>
            </a:endParaRPr>
          </a:p>
        </p:txBody>
      </p:sp>
      <p:sp>
        <p:nvSpPr>
          <p:cNvPr id="5" name="Footer Placeholder 4">
            <a:extLst>
              <a:ext uri="{FF2B5EF4-FFF2-40B4-BE49-F238E27FC236}">
                <a16:creationId xmlns:a16="http://schemas.microsoft.com/office/drawing/2014/main" id="{B07A959A-61D3-6C59-59BF-8F4633C8FAE8}"/>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33518422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B8956D-3584-0A59-E3DC-185C0E0504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8140C3-2266-22BB-58B0-6A73632FEB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647463-3794-3E23-E3B2-16A3D60121C8}"/>
              </a:ext>
            </a:extLst>
          </p:cNvPr>
          <p:cNvSpPr>
            <a:spLocks noGrp="1"/>
          </p:cNvSpPr>
          <p:nvPr>
            <p:ph type="body" idx="1"/>
          </p:nvPr>
        </p:nvSpPr>
        <p:spPr/>
        <p:txBody>
          <a:bodyPr/>
          <a:lstStyle/>
          <a:p>
            <a:pPr marL="119684" indent="-119684" defTabSz="957468">
              <a:spcBef>
                <a:spcPts val="838"/>
              </a:spcBef>
              <a:defRPr/>
            </a:pPr>
            <a:r>
              <a:rPr lang="en-US" dirty="0"/>
              <a:t>Removed “other” write in barriers here</a:t>
            </a:r>
          </a:p>
        </p:txBody>
      </p:sp>
      <p:sp>
        <p:nvSpPr>
          <p:cNvPr id="4" name="Slide Number Placeholder 3">
            <a:extLst>
              <a:ext uri="{FF2B5EF4-FFF2-40B4-BE49-F238E27FC236}">
                <a16:creationId xmlns:a16="http://schemas.microsoft.com/office/drawing/2014/main" id="{613DF772-CBE3-7134-A514-6D2C8E92192C}"/>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19</a:t>
            </a:fld>
            <a:endParaRPr lang="en-US" dirty="0">
              <a:solidFill>
                <a:srgbClr val="052049"/>
              </a:solidFill>
            </a:endParaRPr>
          </a:p>
        </p:txBody>
      </p:sp>
      <p:sp>
        <p:nvSpPr>
          <p:cNvPr id="5" name="Footer Placeholder 4">
            <a:extLst>
              <a:ext uri="{FF2B5EF4-FFF2-40B4-BE49-F238E27FC236}">
                <a16:creationId xmlns:a16="http://schemas.microsoft.com/office/drawing/2014/main" id="{FC445A66-59DF-A7D6-FDF8-381E635B6DFC}"/>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2966981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EB38E-111B-1A99-AD7F-8F9B870844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912FFF-4CD9-6A68-ABC0-E36AD6C043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4AC687-0E6A-004E-DADF-6A58A83371E2}"/>
              </a:ext>
            </a:extLst>
          </p:cNvPr>
          <p:cNvSpPr>
            <a:spLocks noGrp="1"/>
          </p:cNvSpPr>
          <p:nvPr>
            <p:ph type="body" idx="1"/>
          </p:nvPr>
        </p:nvSpPr>
        <p:spPr/>
        <p:txBody>
          <a:bodyPr/>
          <a:lstStyle/>
          <a:p>
            <a:pPr marL="119684" marR="0" lvl="0" indent="-119684" algn="l" defTabSz="957468" rtl="0" eaLnBrk="1" fontAlgn="auto" latinLnBrk="0" hangingPunct="1">
              <a:lnSpc>
                <a:spcPct val="100000"/>
              </a:lnSpc>
              <a:spcBef>
                <a:spcPts val="838"/>
              </a:spcBef>
              <a:spcAft>
                <a:spcPts val="0"/>
              </a:spcAft>
              <a:buClr>
                <a:srgbClr val="178CCB"/>
              </a:buClr>
              <a:buSzTx/>
              <a:buFont typeface="Arial" pitchFamily="34" charset="0"/>
              <a:buChar char="•"/>
              <a:tabLst/>
              <a:defRPr/>
            </a:pPr>
            <a:r>
              <a:rPr lang="en-US" dirty="0"/>
              <a:t>Removed “other” write in barriers here</a:t>
            </a:r>
          </a:p>
          <a:p>
            <a:pPr marL="119684" indent="-119684" defTabSz="957468">
              <a:spcBef>
                <a:spcPts val="838"/>
              </a:spcBef>
              <a:defRPr/>
            </a:pPr>
            <a:endParaRPr lang="en-US" dirty="0"/>
          </a:p>
        </p:txBody>
      </p:sp>
      <p:sp>
        <p:nvSpPr>
          <p:cNvPr id="4" name="Slide Number Placeholder 3">
            <a:extLst>
              <a:ext uri="{FF2B5EF4-FFF2-40B4-BE49-F238E27FC236}">
                <a16:creationId xmlns:a16="http://schemas.microsoft.com/office/drawing/2014/main" id="{CB5D13CB-0101-71E1-692F-607163C2165E}"/>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20</a:t>
            </a:fld>
            <a:endParaRPr lang="en-US" dirty="0">
              <a:solidFill>
                <a:srgbClr val="052049"/>
              </a:solidFill>
            </a:endParaRPr>
          </a:p>
        </p:txBody>
      </p:sp>
      <p:sp>
        <p:nvSpPr>
          <p:cNvPr id="5" name="Footer Placeholder 4">
            <a:extLst>
              <a:ext uri="{FF2B5EF4-FFF2-40B4-BE49-F238E27FC236}">
                <a16:creationId xmlns:a16="http://schemas.microsoft.com/office/drawing/2014/main" id="{5DD00462-9358-5F84-4DD8-31932E29BB3D}"/>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39061392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22B16-C079-EA2E-91A5-24EEC1973E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F150E6-0912-B0E2-9A34-2049D67388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0D1868-F3EF-7B51-A314-0A190573A2E7}"/>
              </a:ext>
            </a:extLst>
          </p:cNvPr>
          <p:cNvSpPr>
            <a:spLocks noGrp="1"/>
          </p:cNvSpPr>
          <p:nvPr>
            <p:ph type="body" idx="1"/>
          </p:nvPr>
        </p:nvSpPr>
        <p:spPr/>
        <p:txBody>
          <a:bodyPr/>
          <a:lstStyle/>
          <a:p>
            <a:pPr marL="119684" marR="0" lvl="0" indent="-119684" algn="l" defTabSz="957468" rtl="0" eaLnBrk="1" fontAlgn="auto" latinLnBrk="0" hangingPunct="1">
              <a:lnSpc>
                <a:spcPct val="100000"/>
              </a:lnSpc>
              <a:spcBef>
                <a:spcPts val="838"/>
              </a:spcBef>
              <a:spcAft>
                <a:spcPts val="0"/>
              </a:spcAft>
              <a:buClr>
                <a:srgbClr val="178CCB"/>
              </a:buClr>
              <a:buSzTx/>
              <a:buFont typeface="Arial" pitchFamily="34" charset="0"/>
              <a:buChar char="•"/>
              <a:tabLst/>
              <a:defRPr/>
            </a:pPr>
            <a:r>
              <a:rPr lang="en-US" dirty="0"/>
              <a:t>Removed “other” write in barriers here</a:t>
            </a:r>
          </a:p>
          <a:p>
            <a:pPr marL="119684" indent="-119684" defTabSz="957468">
              <a:spcBef>
                <a:spcPts val="838"/>
              </a:spcBef>
              <a:defRPr/>
            </a:pPr>
            <a:endParaRPr lang="en-US" dirty="0"/>
          </a:p>
        </p:txBody>
      </p:sp>
      <p:sp>
        <p:nvSpPr>
          <p:cNvPr id="4" name="Slide Number Placeholder 3">
            <a:extLst>
              <a:ext uri="{FF2B5EF4-FFF2-40B4-BE49-F238E27FC236}">
                <a16:creationId xmlns:a16="http://schemas.microsoft.com/office/drawing/2014/main" id="{3135E046-C7F8-53B2-FCB4-6F8040D3AC3B}"/>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21</a:t>
            </a:fld>
            <a:endParaRPr lang="en-US" dirty="0">
              <a:solidFill>
                <a:srgbClr val="052049"/>
              </a:solidFill>
            </a:endParaRPr>
          </a:p>
        </p:txBody>
      </p:sp>
      <p:sp>
        <p:nvSpPr>
          <p:cNvPr id="5" name="Footer Placeholder 4">
            <a:extLst>
              <a:ext uri="{FF2B5EF4-FFF2-40B4-BE49-F238E27FC236}">
                <a16:creationId xmlns:a16="http://schemas.microsoft.com/office/drawing/2014/main" id="{5415DF98-2EFA-B4E3-1FE8-E21F35E5B3E2}"/>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3840424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24</a:t>
            </a:fld>
            <a:endParaRPr lang="en-US" dirty="0">
              <a:solidFill>
                <a:srgbClr val="052049"/>
              </a:solidFill>
            </a:endParaRPr>
          </a:p>
        </p:txBody>
      </p:sp>
      <p:sp>
        <p:nvSpPr>
          <p:cNvPr id="5" name="Footer Placeholder 4"/>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8000996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25</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2694332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03307-586D-5E4F-BBF7-A87278C0F2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54FFF6-3DC1-F7D5-D468-8171C500BD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07DADE-875D-1E3C-F718-C44EF7B46F3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692B6F9-76D6-50C6-26AE-6FA0D58C71AC}"/>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26</a:t>
            </a:fld>
            <a:endParaRPr lang="en-US" dirty="0">
              <a:solidFill>
                <a:srgbClr val="052049"/>
              </a:solidFill>
            </a:endParaRPr>
          </a:p>
        </p:txBody>
      </p:sp>
      <p:sp>
        <p:nvSpPr>
          <p:cNvPr id="5" name="Footer Placeholder 4">
            <a:extLst>
              <a:ext uri="{FF2B5EF4-FFF2-40B4-BE49-F238E27FC236}">
                <a16:creationId xmlns:a16="http://schemas.microsoft.com/office/drawing/2014/main" id="{38205703-BF40-58BB-ECED-866B48C1BF0D}"/>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017840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2</a:t>
            </a:fld>
            <a:endParaRPr lang="en-US" dirty="0">
              <a:solidFill>
                <a:srgbClr val="052049"/>
              </a:solidFill>
            </a:endParaRPr>
          </a:p>
        </p:txBody>
      </p:sp>
      <p:sp>
        <p:nvSpPr>
          <p:cNvPr id="5" name="Footer Placeholder 4"/>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984692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CB3DAA-DEE6-CF5C-4A07-5D81D32FF2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F39961-18F8-2F52-10BC-1CA29D10F7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77A3E4-3770-4ECC-6B9B-35AFD82D73A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7CB4C0F-4788-1516-18DD-79E893DEC552}"/>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a:t>
            </a:fld>
            <a:endParaRPr lang="en-US" dirty="0">
              <a:solidFill>
                <a:srgbClr val="052049"/>
              </a:solidFill>
            </a:endParaRPr>
          </a:p>
        </p:txBody>
      </p:sp>
      <p:sp>
        <p:nvSpPr>
          <p:cNvPr id="5" name="Footer Placeholder 4">
            <a:extLst>
              <a:ext uri="{FF2B5EF4-FFF2-40B4-BE49-F238E27FC236}">
                <a16:creationId xmlns:a16="http://schemas.microsoft.com/office/drawing/2014/main" id="{3F945C60-FD6B-CD33-7585-BA320359018D}"/>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7882779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6</a:t>
            </a:fld>
            <a:endParaRPr lang="en-US" dirty="0">
              <a:solidFill>
                <a:srgbClr val="052049"/>
              </a:solidFill>
            </a:endParaRPr>
          </a:p>
        </p:txBody>
      </p:sp>
      <p:sp>
        <p:nvSpPr>
          <p:cNvPr id="5" name="Footer Placeholder 4"/>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623547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7</a:t>
            </a:fld>
            <a:endParaRPr lang="en-US" dirty="0">
              <a:solidFill>
                <a:srgbClr val="052049"/>
              </a:solidFill>
            </a:endParaRPr>
          </a:p>
        </p:txBody>
      </p:sp>
      <p:sp>
        <p:nvSpPr>
          <p:cNvPr id="5" name="Footer Placeholder 4"/>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554744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8</a:t>
            </a:fld>
            <a:endParaRPr lang="en-US" dirty="0">
              <a:solidFill>
                <a:srgbClr val="052049"/>
              </a:solidFill>
            </a:endParaRPr>
          </a:p>
        </p:txBody>
      </p:sp>
      <p:sp>
        <p:nvSpPr>
          <p:cNvPr id="5" name="Footer Placeholder 4"/>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8531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859A06-572C-5AF6-2694-AD6CB58098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70F8DC-2B5A-8230-EC69-9F84CC0426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9C639B-B92E-59F0-5361-D0A58727863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4993C74-A67C-0147-F87D-267FB8BAFEA4}"/>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11</a:t>
            </a:fld>
            <a:endParaRPr lang="en-US" dirty="0">
              <a:solidFill>
                <a:srgbClr val="052049"/>
              </a:solidFill>
            </a:endParaRPr>
          </a:p>
        </p:txBody>
      </p:sp>
      <p:sp>
        <p:nvSpPr>
          <p:cNvPr id="5" name="Footer Placeholder 4">
            <a:extLst>
              <a:ext uri="{FF2B5EF4-FFF2-40B4-BE49-F238E27FC236}">
                <a16:creationId xmlns:a16="http://schemas.microsoft.com/office/drawing/2014/main" id="{6DD9EE88-12C0-E193-662E-C920F064F906}"/>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4600725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F0377-C9D0-56C8-E349-F34A2B3610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D0B98A-B224-AF67-AF95-FD39B6D818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889551-D45B-D8F2-D556-F6494525064D}"/>
              </a:ext>
            </a:extLst>
          </p:cNvPr>
          <p:cNvSpPr>
            <a:spLocks noGrp="1"/>
          </p:cNvSpPr>
          <p:nvPr>
            <p:ph type="body" idx="1"/>
          </p:nvPr>
        </p:nvSpPr>
        <p:spPr/>
        <p:txBody>
          <a:bodyPr/>
          <a:lstStyle/>
          <a:p>
            <a:pPr marL="119684" indent="-119684" defTabSz="957468">
              <a:spcBef>
                <a:spcPts val="838"/>
              </a:spcBef>
              <a:defRPr/>
            </a:pPr>
            <a:endParaRPr lang="en-US" dirty="0"/>
          </a:p>
        </p:txBody>
      </p:sp>
      <p:sp>
        <p:nvSpPr>
          <p:cNvPr id="4" name="Slide Number Placeholder 3">
            <a:extLst>
              <a:ext uri="{FF2B5EF4-FFF2-40B4-BE49-F238E27FC236}">
                <a16:creationId xmlns:a16="http://schemas.microsoft.com/office/drawing/2014/main" id="{D79ED91B-74A0-F30A-FB5F-BE04C35E39D0}"/>
              </a:ext>
            </a:extLst>
          </p:cNvPr>
          <p:cNvSpPr>
            <a:spLocks noGrp="1"/>
          </p:cNvSpPr>
          <p:nvPr>
            <p:ph type="sldNum" sz="quarter" idx="5"/>
          </p:nvPr>
        </p:nvSpPr>
        <p:spPr/>
        <p:txBody>
          <a:bodyPr/>
          <a:lstStyle/>
          <a:p>
            <a:pPr marL="0" marR="0" lvl="0" indent="0" algn="r" defTabSz="957468" rtl="0" eaLnBrk="1" fontAlgn="auto" latinLnBrk="0" hangingPunct="1">
              <a:lnSpc>
                <a:spcPct val="100000"/>
              </a:lnSpc>
              <a:spcBef>
                <a:spcPts val="0"/>
              </a:spcBef>
              <a:spcAft>
                <a:spcPts val="0"/>
              </a:spcAft>
              <a:buClrTx/>
              <a:buSzTx/>
              <a:buFontTx/>
              <a:buNone/>
              <a:tabLst/>
              <a:defRPr/>
            </a:pPr>
            <a:fld id="{111E5896-917A-4035-A860-408E1EC3CD51}" type="slidenum">
              <a:rPr kumimoji="0" lang="en-US" sz="800" b="0" i="0" u="none" strike="noStrike" kern="1200" cap="none" spc="0" normalizeH="0" baseline="0" noProof="0" smtClean="0">
                <a:ln>
                  <a:noFill/>
                </a:ln>
                <a:solidFill>
                  <a:srgbClr val="052049"/>
                </a:solidFill>
                <a:effectLst/>
                <a:uLnTx/>
                <a:uFillTx/>
                <a:latin typeface="Arial" panose="020B0604020202020204" pitchFamily="34" charset="0"/>
                <a:ea typeface="+mn-ea"/>
                <a:cs typeface="Arial" panose="020B0604020202020204" pitchFamily="34" charset="0"/>
              </a:rPr>
              <a:pPr marL="0" marR="0" lvl="0" indent="0" algn="r" defTabSz="957468" rtl="0" eaLnBrk="1" fontAlgn="auto" latinLnBrk="0" hangingPunct="1">
                <a:lnSpc>
                  <a:spcPct val="100000"/>
                </a:lnSpc>
                <a:spcBef>
                  <a:spcPts val="0"/>
                </a:spcBef>
                <a:spcAft>
                  <a:spcPts val="0"/>
                </a:spcAft>
                <a:buClrTx/>
                <a:buSzTx/>
                <a:buFontTx/>
                <a:buNone/>
                <a:tabLst/>
                <a:defRPr/>
              </a:pPr>
              <a:t>12</a:t>
            </a:fld>
            <a:endParaRPr kumimoji="0" lang="en-US" sz="800" b="0" i="0" u="none" strike="noStrike" kern="1200" cap="none" spc="0" normalizeH="0" baseline="0" noProof="0" dirty="0">
              <a:ln>
                <a:noFill/>
              </a:ln>
              <a:solidFill>
                <a:srgbClr val="052049"/>
              </a:solidFill>
              <a:effectLst/>
              <a:uLnTx/>
              <a:uFillTx/>
              <a:latin typeface="Arial" panose="020B0604020202020204" pitchFamily="34" charset="0"/>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F44FE1E-0ED6-82B6-B1F6-CCB3CC87BBB8}"/>
              </a:ext>
            </a:extLst>
          </p:cNvPr>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52049"/>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959720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1142A-D5CA-8FB0-B5DC-35D89C31B3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9B47F4-5695-A05C-6F4C-99CA74A3DC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42A15-D92B-95A2-7248-6257EEB0D843}"/>
              </a:ext>
            </a:extLst>
          </p:cNvPr>
          <p:cNvSpPr>
            <a:spLocks noGrp="1"/>
          </p:cNvSpPr>
          <p:nvPr>
            <p:ph type="body" idx="1"/>
          </p:nvPr>
        </p:nvSpPr>
        <p:spPr/>
        <p:txBody>
          <a:bodyPr/>
          <a:lstStyle/>
          <a:p>
            <a:pPr marL="119684" indent="-119684" defTabSz="957468">
              <a:spcBef>
                <a:spcPts val="838"/>
              </a:spcBef>
              <a:defRPr/>
            </a:pPr>
            <a:endParaRPr lang="en-US" dirty="0"/>
          </a:p>
        </p:txBody>
      </p:sp>
      <p:sp>
        <p:nvSpPr>
          <p:cNvPr id="4" name="Slide Number Placeholder 3">
            <a:extLst>
              <a:ext uri="{FF2B5EF4-FFF2-40B4-BE49-F238E27FC236}">
                <a16:creationId xmlns:a16="http://schemas.microsoft.com/office/drawing/2014/main" id="{4B912676-34FD-2DBB-7014-FEFFEDEB0230}"/>
              </a:ext>
            </a:extLst>
          </p:cNvPr>
          <p:cNvSpPr>
            <a:spLocks noGrp="1"/>
          </p:cNvSpPr>
          <p:nvPr>
            <p:ph type="sldNum" sz="quarter" idx="5"/>
          </p:nvPr>
        </p:nvSpPr>
        <p:spPr/>
        <p:txBody>
          <a:bodyPr/>
          <a:lstStyle/>
          <a:p>
            <a:pPr marL="0" marR="0" lvl="0" indent="0" algn="r" defTabSz="957468" rtl="0" eaLnBrk="1" fontAlgn="auto" latinLnBrk="0" hangingPunct="1">
              <a:lnSpc>
                <a:spcPct val="100000"/>
              </a:lnSpc>
              <a:spcBef>
                <a:spcPts val="0"/>
              </a:spcBef>
              <a:spcAft>
                <a:spcPts val="0"/>
              </a:spcAft>
              <a:buClrTx/>
              <a:buSzTx/>
              <a:buFontTx/>
              <a:buNone/>
              <a:tabLst/>
              <a:defRPr/>
            </a:pPr>
            <a:fld id="{111E5896-917A-4035-A860-408E1EC3CD51}" type="slidenum">
              <a:rPr kumimoji="0" lang="en-US" sz="800" b="0" i="0" u="none" strike="noStrike" kern="1200" cap="none" spc="0" normalizeH="0" baseline="0" noProof="0" smtClean="0">
                <a:ln>
                  <a:noFill/>
                </a:ln>
                <a:solidFill>
                  <a:srgbClr val="052049"/>
                </a:solidFill>
                <a:effectLst/>
                <a:uLnTx/>
                <a:uFillTx/>
                <a:latin typeface="Arial" panose="020B0604020202020204" pitchFamily="34" charset="0"/>
                <a:ea typeface="+mn-ea"/>
                <a:cs typeface="Arial" panose="020B0604020202020204" pitchFamily="34" charset="0"/>
              </a:rPr>
              <a:pPr marL="0" marR="0" lvl="0" indent="0" algn="r" defTabSz="957468" rtl="0" eaLnBrk="1" fontAlgn="auto" latinLnBrk="0" hangingPunct="1">
                <a:lnSpc>
                  <a:spcPct val="100000"/>
                </a:lnSpc>
                <a:spcBef>
                  <a:spcPts val="0"/>
                </a:spcBef>
                <a:spcAft>
                  <a:spcPts val="0"/>
                </a:spcAft>
                <a:buClrTx/>
                <a:buSzTx/>
                <a:buFontTx/>
                <a:buNone/>
                <a:tabLst/>
                <a:defRPr/>
              </a:pPr>
              <a:t>13</a:t>
            </a:fld>
            <a:endParaRPr kumimoji="0" lang="en-US" sz="800" b="0" i="0" u="none" strike="noStrike" kern="1200" cap="none" spc="0" normalizeH="0" baseline="0" noProof="0" dirty="0">
              <a:ln>
                <a:noFill/>
              </a:ln>
              <a:solidFill>
                <a:srgbClr val="052049"/>
              </a:solidFill>
              <a:effectLst/>
              <a:uLnTx/>
              <a:uFillTx/>
              <a:latin typeface="Arial" panose="020B0604020202020204" pitchFamily="34" charset="0"/>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EA656A8-0636-C928-7A0E-2BB71AE5DEE1}"/>
              </a:ext>
            </a:extLst>
          </p:cNvPr>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52049"/>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349311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0.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Master" Target="../slideMasters/slideMaster2.xml"/><Relationship Id="rId5" Type="http://schemas.openxmlformats.org/officeDocument/2006/relationships/image" Target="../media/image30.jpeg"/><Relationship Id="rId4" Type="http://schemas.openxmlformats.org/officeDocument/2006/relationships/image" Target="../media/image20.emf"/></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Master" Target="../slideMasters/slideMaster2.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jpe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Master" Target="../slideMasters/slideMaster2.xml"/><Relationship Id="rId5" Type="http://schemas.openxmlformats.org/officeDocument/2006/relationships/image" Target="../media/image38.emf"/><Relationship Id="rId4" Type="http://schemas.openxmlformats.org/officeDocument/2006/relationships/image" Target="../media/image33.jpe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9.jpeg"/><Relationship Id="rId1" Type="http://schemas.openxmlformats.org/officeDocument/2006/relationships/slideMaster" Target="../slideMasters/slideMaster2.xml"/><Relationship Id="rId6" Type="http://schemas.openxmlformats.org/officeDocument/2006/relationships/image" Target="../media/image33.jpeg"/><Relationship Id="rId5" Type="http://schemas.openxmlformats.org/officeDocument/2006/relationships/image" Target="../media/image35.svg"/><Relationship Id="rId4" Type="http://schemas.openxmlformats.org/officeDocument/2006/relationships/image" Target="../media/image34.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White">
    <p:spTree>
      <p:nvGrpSpPr>
        <p:cNvPr id="1" name=""/>
        <p:cNvGrpSpPr/>
        <p:nvPr/>
      </p:nvGrpSpPr>
      <p:grpSpPr>
        <a:xfrm>
          <a:off x="0" y="0"/>
          <a:ext cx="0" cy="0"/>
          <a:chOff x="0" y="0"/>
          <a:chExt cx="0" cy="0"/>
        </a:xfrm>
      </p:grpSpPr>
      <p:sp>
        <p:nvSpPr>
          <p:cNvPr id="2" name="Rectangle 1"/>
          <p:cNvSpPr/>
          <p:nvPr userDrawn="1"/>
        </p:nvSpPr>
        <p:spPr bwMode="auto">
          <a:xfrm>
            <a:off x="159026" y="4323522"/>
            <a:ext cx="8984974" cy="819978"/>
          </a:xfrm>
          <a:prstGeom prst="rect">
            <a:avLst/>
          </a:prstGeom>
          <a:solidFill>
            <a:schemeClr val="bg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22" name="Title 15"/>
          <p:cNvSpPr>
            <a:spLocks noGrp="1"/>
          </p:cNvSpPr>
          <p:nvPr>
            <p:ph type="title" hasCustomPrompt="1"/>
          </p:nvPr>
        </p:nvSpPr>
        <p:spPr>
          <a:xfrm>
            <a:off x="299201" y="1878497"/>
            <a:ext cx="6141359" cy="1311963"/>
          </a:xfrm>
        </p:spPr>
        <p:txBody>
          <a:bodyPr anchor="b">
            <a:noAutofit/>
          </a:bodyPr>
          <a:lstStyle>
            <a:lvl1pPr>
              <a:defRPr sz="3600" b="0" i="0" baseline="0">
                <a:solidFill>
                  <a:schemeClr val="tx1"/>
                </a:solidFill>
                <a:latin typeface="+mj-lt"/>
                <a:ea typeface="Helvetica Neue" panose="02000503000000020004" pitchFamily="2" charset="0"/>
                <a:cs typeface="Arial" panose="020B0604020202020204" pitchFamily="34" charset="0"/>
              </a:defRPr>
            </a:lvl1pPr>
          </a:lstStyle>
          <a:p>
            <a:r>
              <a:rPr lang="en-US" dirty="0"/>
              <a:t>Title Here</a:t>
            </a:r>
          </a:p>
        </p:txBody>
      </p:sp>
      <p:sp>
        <p:nvSpPr>
          <p:cNvPr id="23" name="Date Placeholder 4"/>
          <p:cNvSpPr>
            <a:spLocks noGrp="1"/>
          </p:cNvSpPr>
          <p:nvPr>
            <p:ph type="dt" sz="half" idx="2"/>
          </p:nvPr>
        </p:nvSpPr>
        <p:spPr>
          <a:xfrm>
            <a:off x="319200" y="4616419"/>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fld id="{D470D759-0E0E-8249-AFAC-A75A00A3758F}" type="datetime1">
              <a:rPr lang="en-US" smtClean="0"/>
              <a:t>10/3/2025</a:t>
            </a:fld>
            <a:endParaRPr lang="en-US" dirty="0"/>
          </a:p>
        </p:txBody>
      </p:sp>
      <p:sp>
        <p:nvSpPr>
          <p:cNvPr id="24" name="Text Placeholder 2"/>
          <p:cNvSpPr>
            <a:spLocks noGrp="1"/>
          </p:cNvSpPr>
          <p:nvPr>
            <p:ph type="body" sz="quarter" idx="10" hasCustomPrompt="1"/>
          </p:nvPr>
        </p:nvSpPr>
        <p:spPr>
          <a:xfrm>
            <a:off x="317595" y="4102257"/>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25" name="Text Placeholder 3"/>
          <p:cNvSpPr>
            <a:spLocks noGrp="1"/>
          </p:cNvSpPr>
          <p:nvPr>
            <p:ph type="body" sz="quarter" idx="15" hasCustomPrompt="1"/>
          </p:nvPr>
        </p:nvSpPr>
        <p:spPr>
          <a:xfrm>
            <a:off x="302816" y="3185161"/>
            <a:ext cx="6147682"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8" name="Picture 7">
            <a:extLst>
              <a:ext uri="{FF2B5EF4-FFF2-40B4-BE49-F238E27FC236}">
                <a16:creationId xmlns:a16="http://schemas.microsoft.com/office/drawing/2014/main" id="{E2DCD8C9-F662-A842-9ACD-852F2D1E787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220" y="477077"/>
            <a:ext cx="2073965" cy="535440"/>
          </a:xfrm>
          <a:prstGeom prst="rect">
            <a:avLst/>
          </a:prstGeom>
        </p:spPr>
      </p:pic>
    </p:spTree>
    <p:extLst>
      <p:ext uri="{BB962C8B-B14F-4D97-AF65-F5344CB8AC3E}">
        <p14:creationId xmlns:p14="http://schemas.microsoft.com/office/powerpoint/2010/main" val="17630735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7" name="TextBox 6"/>
          <p:cNvSpPr txBox="1"/>
          <p:nvPr userDrawn="1"/>
        </p:nvSpPr>
        <p:spPr bwMode="auto">
          <a:xfrm>
            <a:off x="457203" y="198783"/>
            <a:ext cx="1192695" cy="2123658"/>
          </a:xfrm>
          <a:prstGeom prst="rect">
            <a:avLst/>
          </a:prstGeom>
          <a:noFill/>
          <a:ln w="19050" algn="ctr">
            <a:noFill/>
            <a:miter lim="800000"/>
            <a:headEnd/>
            <a:tailEnd/>
          </a:ln>
        </p:spPr>
        <p:txBody>
          <a:bodyPr wrap="square" lIns="0" tIns="0" rIns="0" bIns="0" rtlCol="0">
            <a:spAutoFit/>
          </a:bodyPr>
          <a:lstStyle/>
          <a:p>
            <a:r>
              <a:rPr lang="en-US" sz="13800" b="0" i="0" dirty="0">
                <a:solidFill>
                  <a:schemeClr val="accent1"/>
                </a:solidFill>
                <a:latin typeface="Arial" panose="020B0604020202020204" pitchFamily="34" charset="0"/>
                <a:ea typeface="Helvetica Neue" panose="02000503000000020004" pitchFamily="2" charset="0"/>
                <a:cs typeface="Arial" panose="020B0604020202020204" pitchFamily="34" charset="0"/>
              </a:rPr>
              <a:t>“</a:t>
            </a:r>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a:t>
            </a:r>
            <a:r>
              <a:rPr lang="en-US" dirty="0" err="1"/>
              <a:t>lorem</a:t>
            </a:r>
            <a:r>
              <a:rPr lang="en-US" dirty="0"/>
              <a:t> </a:t>
            </a:r>
            <a:r>
              <a:rPr lang="en-US" dirty="0" err="1"/>
              <a:t>ipsum</a:t>
            </a:r>
            <a:r>
              <a:rPr lang="en-US" dirty="0"/>
              <a:t>. </a:t>
            </a:r>
            <a:r>
              <a:rPr lang="en-US" dirty="0" err="1"/>
              <a:t>Ut</a:t>
            </a:r>
            <a:r>
              <a:rPr lang="en-US" dirty="0"/>
              <a:t> </a:t>
            </a:r>
            <a:r>
              <a:rPr lang="en-US" dirty="0" err="1"/>
              <a:t>enim</a:t>
            </a:r>
            <a:r>
              <a:rPr lang="en-US" dirty="0"/>
              <a:t> ad minim </a:t>
            </a:r>
            <a:r>
              <a:rPr lang="en-US" dirty="0" err="1"/>
              <a:t>quis</a:t>
            </a:r>
            <a:r>
              <a:rPr lang="en-US" dirty="0"/>
              <a:t> </a:t>
            </a:r>
            <a:r>
              <a:rPr lang="en-US" dirty="0" err="1"/>
              <a:t>nostrud</a:t>
            </a:r>
            <a:r>
              <a:rPr lang="en-US" dirty="0"/>
              <a:t>.</a:t>
            </a:r>
          </a:p>
        </p:txBody>
      </p:sp>
      <p:sp>
        <p:nvSpPr>
          <p:cNvPr id="12"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accent1"/>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Author’s Name</a:t>
            </a:r>
          </a:p>
        </p:txBody>
      </p:sp>
      <p:sp>
        <p:nvSpPr>
          <p:cNvPr id="13"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accent1"/>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Position Title</a:t>
            </a:r>
          </a:p>
        </p:txBody>
      </p:sp>
    </p:spTree>
    <p:extLst>
      <p:ext uri="{BB962C8B-B14F-4D97-AF65-F5344CB8AC3E}">
        <p14:creationId xmlns:p14="http://schemas.microsoft.com/office/powerpoint/2010/main" val="62082544"/>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Slide – Navy">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16" name="Title 15"/>
          <p:cNvSpPr>
            <a:spLocks noGrp="1"/>
          </p:cNvSpPr>
          <p:nvPr>
            <p:ph type="title" hasCustomPrompt="1"/>
          </p:nvPr>
        </p:nvSpPr>
        <p:spPr>
          <a:xfrm>
            <a:off x="453585" y="1754766"/>
            <a:ext cx="6593258" cy="1430138"/>
          </a:xfrm>
        </p:spPr>
        <p:txBody>
          <a:bodyPr anchor="ctr">
            <a:noAutofit/>
          </a:bodyPr>
          <a:lstStyle>
            <a:lvl1pPr>
              <a:defRPr sz="3600" b="0" i="0" baseline="0">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sp>
        <p:nvSpPr>
          <p:cNvPr id="2" name="Rectangle 1"/>
          <p:cNvSpPr/>
          <p:nvPr userDrawn="1"/>
        </p:nvSpPr>
        <p:spPr bwMode="auto">
          <a:xfrm>
            <a:off x="2" y="1769166"/>
            <a:ext cx="248479" cy="1411357"/>
          </a:xfrm>
          <a:prstGeom prst="rect">
            <a:avLst/>
          </a:prstGeom>
          <a:solidFill>
            <a:schemeClr val="tx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1116822056"/>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Slide – Teal">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16" name="Title 15"/>
          <p:cNvSpPr>
            <a:spLocks noGrp="1"/>
          </p:cNvSpPr>
          <p:nvPr>
            <p:ph type="title" hasCustomPrompt="1"/>
          </p:nvPr>
        </p:nvSpPr>
        <p:spPr>
          <a:xfrm>
            <a:off x="453585" y="1754766"/>
            <a:ext cx="6593258" cy="1430138"/>
          </a:xfrm>
        </p:spPr>
        <p:txBody>
          <a:bodyPr anchor="ctr">
            <a:noAutofit/>
          </a:bodyPr>
          <a:lstStyle>
            <a:lvl1pPr>
              <a:defRPr sz="3600" b="0" i="0" baseline="0">
                <a:solidFill>
                  <a:schemeClr val="accent2"/>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sp>
        <p:nvSpPr>
          <p:cNvPr id="2" name="Rectangle 1"/>
          <p:cNvSpPr/>
          <p:nvPr userDrawn="1"/>
        </p:nvSpPr>
        <p:spPr bwMode="auto">
          <a:xfrm>
            <a:off x="2" y="1769166"/>
            <a:ext cx="248479" cy="1411357"/>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0" i="0" dirty="0" err="1">
              <a:solidFill>
                <a:schemeClr val="accent2"/>
              </a:solidFill>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213834255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Slide – Blu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p>
            <a:r>
              <a:rPr lang="en-US"/>
              <a:t>Presentation Title</a:t>
            </a:r>
            <a:endParaRPr lang="en-US" dirty="0"/>
          </a:p>
        </p:txBody>
      </p:sp>
      <p:sp>
        <p:nvSpPr>
          <p:cNvPr id="14" name="Slide Number Placeholder 13"/>
          <p:cNvSpPr>
            <a:spLocks noGrp="1"/>
          </p:cNvSpPr>
          <p:nvPr>
            <p:ph type="sldNum" sz="quarter" idx="13"/>
          </p:nvPr>
        </p:nvSpPr>
        <p:spPr/>
        <p:txBody>
          <a:bodyPr/>
          <a:lstStyle/>
          <a:p>
            <a:fld id="{7BCC8D0D-EAEC-449D-9161-023DFF90F2E2}" type="slidenum">
              <a:rPr lang="en-US" smtClean="0"/>
              <a:pPr/>
              <a:t>‹#›</a:t>
            </a:fld>
            <a:endParaRPr lang="en-US" dirty="0"/>
          </a:p>
        </p:txBody>
      </p:sp>
      <p:sp>
        <p:nvSpPr>
          <p:cNvPr id="16" name="Title 15"/>
          <p:cNvSpPr>
            <a:spLocks noGrp="1"/>
          </p:cNvSpPr>
          <p:nvPr>
            <p:ph type="title" hasCustomPrompt="1"/>
          </p:nvPr>
        </p:nvSpPr>
        <p:spPr>
          <a:xfrm>
            <a:off x="453585" y="1754766"/>
            <a:ext cx="6593258" cy="1430138"/>
          </a:xfrm>
        </p:spPr>
        <p:txBody>
          <a:bodyPr anchor="ctr">
            <a:noAutofit/>
          </a:bodyPr>
          <a:lstStyle>
            <a:lvl1pPr>
              <a:defRPr sz="3600" b="0" i="0" baseline="0">
                <a:solidFill>
                  <a:schemeClr val="accent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sp>
        <p:nvSpPr>
          <p:cNvPr id="2" name="Rectangle 1"/>
          <p:cNvSpPr/>
          <p:nvPr userDrawn="1"/>
        </p:nvSpPr>
        <p:spPr bwMode="auto">
          <a:xfrm>
            <a:off x="2" y="1769166"/>
            <a:ext cx="248479" cy="1411357"/>
          </a:xfrm>
          <a:prstGeom prst="rect">
            <a:avLst/>
          </a:prstGeom>
          <a:solidFill>
            <a:schemeClr val="accent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Tree>
    <p:extLst>
      <p:ext uri="{BB962C8B-B14F-4D97-AF65-F5344CB8AC3E}">
        <p14:creationId xmlns:p14="http://schemas.microsoft.com/office/powerpoint/2010/main" val="685944647"/>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Blank ">
    <p:bg>
      <p:bgRef idx="1001">
        <a:schemeClr val="bg1"/>
      </p:bgRef>
    </p:bg>
    <p:spTree>
      <p:nvGrpSpPr>
        <p:cNvPr id="1" name=""/>
        <p:cNvGrpSpPr/>
        <p:nvPr/>
      </p:nvGrpSpPr>
      <p:grpSpPr>
        <a:xfrm>
          <a:off x="0" y="0"/>
          <a:ext cx="0" cy="0"/>
          <a:chOff x="0" y="0"/>
          <a:chExt cx="0" cy="0"/>
        </a:xfrm>
      </p:grpSpPr>
      <p:pic>
        <p:nvPicPr>
          <p:cNvPr id="4" name="Picture 41"/>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invGray">
          <a:xfrm>
            <a:off x="3865186" y="2032663"/>
            <a:ext cx="1571041" cy="1025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404411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Closing with logo – 1">
    <p:bg>
      <p:bgRef idx="1001">
        <a:schemeClr val="bg1"/>
      </p:bgRef>
    </p:bg>
    <p:spTree>
      <p:nvGrpSpPr>
        <p:cNvPr id="1" name=""/>
        <p:cNvGrpSpPr/>
        <p:nvPr/>
      </p:nvGrpSpPr>
      <p:grpSpPr>
        <a:xfrm>
          <a:off x="0" y="0"/>
          <a:ext cx="0" cy="0"/>
          <a:chOff x="0" y="0"/>
          <a:chExt cx="0" cy="0"/>
        </a:xfrm>
      </p:grpSpPr>
      <p:pic>
        <p:nvPicPr>
          <p:cNvPr id="4" name="Picture 41"/>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invGray">
          <a:xfrm>
            <a:off x="3865186" y="2032663"/>
            <a:ext cx="1571041" cy="1025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866785" y="2037522"/>
            <a:ext cx="1574426" cy="1023730"/>
          </a:xfrm>
          <a:prstGeom prst="rect">
            <a:avLst/>
          </a:prstGeom>
        </p:spPr>
      </p:pic>
    </p:spTree>
    <p:extLst>
      <p:ext uri="{BB962C8B-B14F-4D97-AF65-F5344CB8AC3E}">
        <p14:creationId xmlns:p14="http://schemas.microsoft.com/office/powerpoint/2010/main" val="140665537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Closing with logo – 2">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79213" y="1884801"/>
            <a:ext cx="1374274" cy="1373900"/>
          </a:xfrm>
          <a:prstGeom prst="rect">
            <a:avLst/>
          </a:prstGeom>
        </p:spPr>
      </p:pic>
    </p:spTree>
    <p:extLst>
      <p:ext uri="{BB962C8B-B14F-4D97-AF65-F5344CB8AC3E}">
        <p14:creationId xmlns:p14="http://schemas.microsoft.com/office/powerpoint/2010/main" val="180116723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 Blue1">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1905" y="241902"/>
            <a:ext cx="8902097" cy="4901598"/>
          </a:xfrm>
          <a:prstGeom prst="rect">
            <a:avLst/>
          </a:prstGeom>
        </p:spPr>
      </p:pic>
      <p:sp>
        <p:nvSpPr>
          <p:cNvPr id="2" name="Rectangle 1"/>
          <p:cNvSpPr/>
          <p:nvPr userDrawn="1"/>
        </p:nvSpPr>
        <p:spPr bwMode="auto">
          <a:xfrm>
            <a:off x="502920" y="1"/>
            <a:ext cx="5666935" cy="4304714"/>
          </a:xfrm>
          <a:prstGeom prst="rect">
            <a:avLst/>
          </a:prstGeom>
          <a:solidFill>
            <a:schemeClr val="tx1"/>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0" name="Date Placeholder 4"/>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199763C0-80D9-8D42-B900-9C5810713DB1}" type="datetime1">
              <a:rPr lang="en-US" smtClean="0"/>
              <a:t>10/3/2025</a:t>
            </a:fld>
            <a:endParaRPr lang="en-US" dirty="0"/>
          </a:p>
        </p:txBody>
      </p:sp>
      <p:sp>
        <p:nvSpPr>
          <p:cNvPr id="12" name="Text Placeholder 2"/>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3" name="Title 15">
            <a:extLst>
              <a:ext uri="{FF2B5EF4-FFF2-40B4-BE49-F238E27FC236}">
                <a16:creationId xmlns:a16="http://schemas.microsoft.com/office/drawing/2014/main" id="{7DAA724C-3107-8C4A-A46D-AB498B3D6B3F}"/>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5" name="Text Placeholder 3">
            <a:extLst>
              <a:ext uri="{FF2B5EF4-FFF2-40B4-BE49-F238E27FC236}">
                <a16:creationId xmlns:a16="http://schemas.microsoft.com/office/drawing/2014/main" id="{A9573359-3223-304A-9E4E-E3990C977311}"/>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9" name="Picture 8">
            <a:extLst>
              <a:ext uri="{FF2B5EF4-FFF2-40B4-BE49-F238E27FC236}">
                <a16:creationId xmlns:a16="http://schemas.microsoft.com/office/drawing/2014/main" id="{5176D520-90F1-FE46-8D82-9EBEB41208E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extLst>
      <p:ext uri="{BB962C8B-B14F-4D97-AF65-F5344CB8AC3E}">
        <p14:creationId xmlns:p14="http://schemas.microsoft.com/office/powerpoint/2010/main" val="37528615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48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ver – Teal1">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b="-1"/>
          <a:stretch/>
        </p:blipFill>
        <p:spPr>
          <a:xfrm>
            <a:off x="250522" y="244258"/>
            <a:ext cx="8893479" cy="4899242"/>
          </a:xfrm>
          <a:prstGeom prst="rect">
            <a:avLst/>
          </a:prstGeom>
        </p:spPr>
      </p:pic>
      <p:sp>
        <p:nvSpPr>
          <p:cNvPr id="2" name="Rectangle 1"/>
          <p:cNvSpPr/>
          <p:nvPr userDrawn="1"/>
        </p:nvSpPr>
        <p:spPr bwMode="auto">
          <a:xfrm>
            <a:off x="502920" y="1"/>
            <a:ext cx="5666935" cy="4304714"/>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4" name="Date Placeholder 4">
            <a:extLst>
              <a:ext uri="{FF2B5EF4-FFF2-40B4-BE49-F238E27FC236}">
                <a16:creationId xmlns:a16="http://schemas.microsoft.com/office/drawing/2014/main" id="{3BFC587D-F4CD-7648-95B7-35FDAB00708D}"/>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5E758B97-1F12-914B-8A88-08F79B27CB21}" type="datetime1">
              <a:rPr lang="en-US" smtClean="0"/>
              <a:t>10/3/2025</a:t>
            </a:fld>
            <a:endParaRPr lang="en-US" dirty="0"/>
          </a:p>
        </p:txBody>
      </p:sp>
      <p:sp>
        <p:nvSpPr>
          <p:cNvPr id="15" name="Text Placeholder 2">
            <a:extLst>
              <a:ext uri="{FF2B5EF4-FFF2-40B4-BE49-F238E27FC236}">
                <a16:creationId xmlns:a16="http://schemas.microsoft.com/office/drawing/2014/main" id="{2321EFAD-F786-464B-B3E8-5DEEB972AF4D}"/>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0" name="Title 15">
            <a:extLst>
              <a:ext uri="{FF2B5EF4-FFF2-40B4-BE49-F238E27FC236}">
                <a16:creationId xmlns:a16="http://schemas.microsoft.com/office/drawing/2014/main" id="{1D80BBCD-01AA-2048-816B-1926C338266F}"/>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6" name="Text Placeholder 3">
            <a:extLst>
              <a:ext uri="{FF2B5EF4-FFF2-40B4-BE49-F238E27FC236}">
                <a16:creationId xmlns:a16="http://schemas.microsoft.com/office/drawing/2014/main" id="{CF776777-542E-DD44-ADA8-B722AD3865C3}"/>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9" name="Picture 8">
            <a:extLst>
              <a:ext uri="{FF2B5EF4-FFF2-40B4-BE49-F238E27FC236}">
                <a16:creationId xmlns:a16="http://schemas.microsoft.com/office/drawing/2014/main" id="{FF417615-81C2-2340-AF61-362B348654C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 – Blue2">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1905" y="241902"/>
            <a:ext cx="8908063" cy="4901598"/>
          </a:xfrm>
          <a:prstGeom prst="rect">
            <a:avLst/>
          </a:prstGeom>
        </p:spPr>
      </p:pic>
      <p:sp>
        <p:nvSpPr>
          <p:cNvPr id="2" name="Rectangle 1"/>
          <p:cNvSpPr/>
          <p:nvPr userDrawn="1"/>
        </p:nvSpPr>
        <p:spPr bwMode="auto">
          <a:xfrm>
            <a:off x="502920" y="1"/>
            <a:ext cx="5666935" cy="4304714"/>
          </a:xfrm>
          <a:prstGeom prst="rect">
            <a:avLst/>
          </a:prstGeom>
          <a:solidFill>
            <a:schemeClr val="accent1"/>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5" name="Date Placeholder 4">
            <a:extLst>
              <a:ext uri="{FF2B5EF4-FFF2-40B4-BE49-F238E27FC236}">
                <a16:creationId xmlns:a16="http://schemas.microsoft.com/office/drawing/2014/main" id="{8CD1AB83-6DAD-CB4D-8F80-6559296DFFA5}"/>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E601DCD7-F394-9C47-9AE3-85303D673D5E}" type="datetime1">
              <a:rPr lang="en-US" smtClean="0"/>
              <a:t>10/3/2025</a:t>
            </a:fld>
            <a:endParaRPr lang="en-US" dirty="0"/>
          </a:p>
        </p:txBody>
      </p:sp>
      <p:sp>
        <p:nvSpPr>
          <p:cNvPr id="16" name="Text Placeholder 2">
            <a:extLst>
              <a:ext uri="{FF2B5EF4-FFF2-40B4-BE49-F238E27FC236}">
                <a16:creationId xmlns:a16="http://schemas.microsoft.com/office/drawing/2014/main" id="{AD076ED3-B4CC-4448-9C8D-EE9C8E4EDB9A}"/>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2" name="Title 15">
            <a:extLst>
              <a:ext uri="{FF2B5EF4-FFF2-40B4-BE49-F238E27FC236}">
                <a16:creationId xmlns:a16="http://schemas.microsoft.com/office/drawing/2014/main" id="{B315E655-425B-6342-8FC5-549929A12CE9}"/>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8" name="Text Placeholder 3">
            <a:extLst>
              <a:ext uri="{FF2B5EF4-FFF2-40B4-BE49-F238E27FC236}">
                <a16:creationId xmlns:a16="http://schemas.microsoft.com/office/drawing/2014/main" id="{59D8CE0E-5F3B-3149-9E62-C9706A69F83B}"/>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0" name="Picture 9">
            <a:extLst>
              <a:ext uri="{FF2B5EF4-FFF2-40B4-BE49-F238E27FC236}">
                <a16:creationId xmlns:a16="http://schemas.microsoft.com/office/drawing/2014/main" id="{D4359701-E632-0E41-94D2-E6707E383F3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Teal">
    <p:bg>
      <p:bgPr>
        <a:solidFill>
          <a:schemeClr val="accent2"/>
        </a:solidFill>
        <a:effectLst/>
      </p:bgPr>
    </p:bg>
    <p:spTree>
      <p:nvGrpSpPr>
        <p:cNvPr id="1" name=""/>
        <p:cNvGrpSpPr/>
        <p:nvPr/>
      </p:nvGrpSpPr>
      <p:grpSpPr>
        <a:xfrm>
          <a:off x="0" y="0"/>
          <a:ext cx="0" cy="0"/>
          <a:chOff x="0" y="0"/>
          <a:chExt cx="0" cy="0"/>
        </a:xfrm>
      </p:grpSpPr>
      <p:sp>
        <p:nvSpPr>
          <p:cNvPr id="2" name="Rectangle 1"/>
          <p:cNvSpPr/>
          <p:nvPr userDrawn="1"/>
        </p:nvSpPr>
        <p:spPr bwMode="auto">
          <a:xfrm>
            <a:off x="159026" y="4323522"/>
            <a:ext cx="8984974" cy="819978"/>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15" name="Date Placeholder 4"/>
          <p:cNvSpPr>
            <a:spLocks noGrp="1"/>
          </p:cNvSpPr>
          <p:nvPr>
            <p:ph type="dt" sz="half" idx="2"/>
          </p:nvPr>
        </p:nvSpPr>
        <p:spPr>
          <a:xfrm>
            <a:off x="319200" y="4616419"/>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fld id="{D2C759A4-81DB-2B49-BAD8-20F4759D56E4}" type="datetime1">
              <a:rPr lang="en-US" smtClean="0"/>
              <a:t>10/3/2025</a:t>
            </a:fld>
            <a:endParaRPr lang="en-US" dirty="0"/>
          </a:p>
        </p:txBody>
      </p:sp>
      <p:sp>
        <p:nvSpPr>
          <p:cNvPr id="17" name="Text Placeholder 3"/>
          <p:cNvSpPr>
            <a:spLocks noGrp="1"/>
          </p:cNvSpPr>
          <p:nvPr>
            <p:ph type="body" sz="quarter" idx="15" hasCustomPrompt="1"/>
          </p:nvPr>
        </p:nvSpPr>
        <p:spPr>
          <a:xfrm>
            <a:off x="302816" y="3185161"/>
            <a:ext cx="6147682"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10" name="Text Placeholder 2"/>
          <p:cNvSpPr>
            <a:spLocks noGrp="1"/>
          </p:cNvSpPr>
          <p:nvPr>
            <p:ph type="body" sz="quarter" idx="10" hasCustomPrompt="1"/>
          </p:nvPr>
        </p:nvSpPr>
        <p:spPr>
          <a:xfrm>
            <a:off x="317595" y="4102257"/>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1" name="Title 15">
            <a:extLst>
              <a:ext uri="{FF2B5EF4-FFF2-40B4-BE49-F238E27FC236}">
                <a16:creationId xmlns:a16="http://schemas.microsoft.com/office/drawing/2014/main" id="{A8F50CE7-BE49-DF46-A309-403467331352}"/>
              </a:ext>
            </a:extLst>
          </p:cNvPr>
          <p:cNvSpPr>
            <a:spLocks noGrp="1"/>
          </p:cNvSpPr>
          <p:nvPr>
            <p:ph type="title" hasCustomPrompt="1"/>
          </p:nvPr>
        </p:nvSpPr>
        <p:spPr>
          <a:xfrm>
            <a:off x="299201" y="1878497"/>
            <a:ext cx="6141359" cy="1311963"/>
          </a:xfrm>
        </p:spPr>
        <p:txBody>
          <a:bodyPr anchor="b">
            <a:noAutofit/>
          </a:bodyPr>
          <a:lstStyle>
            <a:lvl1pPr>
              <a:defRPr sz="3600" b="0" i="0" baseline="0">
                <a:solidFill>
                  <a:schemeClr val="tx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Title Here</a:t>
            </a:r>
          </a:p>
        </p:txBody>
      </p:sp>
      <p:pic>
        <p:nvPicPr>
          <p:cNvPr id="8" name="Picture 7">
            <a:extLst>
              <a:ext uri="{FF2B5EF4-FFF2-40B4-BE49-F238E27FC236}">
                <a16:creationId xmlns:a16="http://schemas.microsoft.com/office/drawing/2014/main" id="{29618672-1440-3949-9644-D27CFA9B831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220" y="475694"/>
            <a:ext cx="2073965" cy="536823"/>
          </a:xfrm>
          <a:prstGeom prst="rect">
            <a:avLst/>
          </a:prstGeom>
        </p:spPr>
      </p:pic>
    </p:spTree>
    <p:extLst>
      <p:ext uri="{BB962C8B-B14F-4D97-AF65-F5344CB8AC3E}">
        <p14:creationId xmlns:p14="http://schemas.microsoft.com/office/powerpoint/2010/main" val="53042078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ver – Teal2">
    <p:bg>
      <p:bgRef idx="1001">
        <a:schemeClr val="bg1"/>
      </p:bgRef>
    </p:bg>
    <p:spTree>
      <p:nvGrpSpPr>
        <p:cNvPr id="1" name=""/>
        <p:cNvGrpSpPr/>
        <p:nvPr/>
      </p:nvGrpSpPr>
      <p:grpSpPr>
        <a:xfrm>
          <a:off x="0" y="0"/>
          <a:ext cx="0" cy="0"/>
          <a:chOff x="0" y="0"/>
          <a:chExt cx="0" cy="0"/>
        </a:xfrm>
      </p:grpSpPr>
      <p:pic>
        <p:nvPicPr>
          <p:cNvPr id="14" name="Picture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1905" y="241902"/>
            <a:ext cx="8902097" cy="4901598"/>
          </a:xfrm>
          <a:prstGeom prst="rect">
            <a:avLst/>
          </a:prstGeom>
        </p:spPr>
      </p:pic>
      <p:sp>
        <p:nvSpPr>
          <p:cNvPr id="2" name="Rectangle 1"/>
          <p:cNvSpPr/>
          <p:nvPr userDrawn="1"/>
        </p:nvSpPr>
        <p:spPr bwMode="auto">
          <a:xfrm>
            <a:off x="502920" y="1"/>
            <a:ext cx="5666935" cy="4304714"/>
          </a:xfrm>
          <a:prstGeom prst="rect">
            <a:avLst/>
          </a:prstGeom>
          <a:solidFill>
            <a:schemeClr val="bg1">
              <a:lumMod val="95000"/>
            </a:schemeClr>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5" name="Date Placeholder 4">
            <a:extLst>
              <a:ext uri="{FF2B5EF4-FFF2-40B4-BE49-F238E27FC236}">
                <a16:creationId xmlns:a16="http://schemas.microsoft.com/office/drawing/2014/main" id="{EA5AAF51-36B8-9940-ACBC-F45CDFBB60D9}"/>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cs typeface="Arial" panose="020B0604020202020204" pitchFamily="34" charset="0"/>
              </a:defRPr>
            </a:lvl1pPr>
          </a:lstStyle>
          <a:p>
            <a:fld id="{B4798F0E-CEC8-8A4D-A129-15694C617DB3}" type="datetime1">
              <a:rPr lang="en-US" smtClean="0"/>
              <a:t>10/3/2025</a:t>
            </a:fld>
            <a:endParaRPr lang="en-US" dirty="0"/>
          </a:p>
        </p:txBody>
      </p:sp>
      <p:sp>
        <p:nvSpPr>
          <p:cNvPr id="16" name="Text Placeholder 2">
            <a:extLst>
              <a:ext uri="{FF2B5EF4-FFF2-40B4-BE49-F238E27FC236}">
                <a16:creationId xmlns:a16="http://schemas.microsoft.com/office/drawing/2014/main" id="{364A4BD1-BDC4-5847-8479-2F6EAA1BF060}"/>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0" name="Title 15">
            <a:extLst>
              <a:ext uri="{FF2B5EF4-FFF2-40B4-BE49-F238E27FC236}">
                <a16:creationId xmlns:a16="http://schemas.microsoft.com/office/drawing/2014/main" id="{3D807373-E9A5-9F41-8251-72DE5DC0C0B9}"/>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tx1"/>
                </a:solidFill>
                <a:latin typeface="+mj-lt"/>
              </a:defRPr>
            </a:lvl1pPr>
          </a:lstStyle>
          <a:p>
            <a:r>
              <a:rPr lang="en-US" dirty="0"/>
              <a:t>Title Here</a:t>
            </a:r>
          </a:p>
        </p:txBody>
      </p:sp>
      <p:sp>
        <p:nvSpPr>
          <p:cNvPr id="17" name="Text Placeholder 3">
            <a:extLst>
              <a:ext uri="{FF2B5EF4-FFF2-40B4-BE49-F238E27FC236}">
                <a16:creationId xmlns:a16="http://schemas.microsoft.com/office/drawing/2014/main" id="{FA66BC5E-F1DA-6A44-9B69-93266278F913}"/>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9" name="Picture 8">
            <a:extLst>
              <a:ext uri="{FF2B5EF4-FFF2-40B4-BE49-F238E27FC236}">
                <a16:creationId xmlns:a16="http://schemas.microsoft.com/office/drawing/2014/main" id="{4E34928E-FDC0-134C-9AC8-7BC99D806C8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784273" y="297984"/>
            <a:ext cx="1725734" cy="444855"/>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ver – Blue3">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1903" y="241703"/>
            <a:ext cx="8902097" cy="4901798"/>
          </a:xfrm>
          <a:prstGeom prst="rect">
            <a:avLst/>
          </a:prstGeom>
        </p:spPr>
      </p:pic>
      <p:sp>
        <p:nvSpPr>
          <p:cNvPr id="2" name="Rectangle 1"/>
          <p:cNvSpPr/>
          <p:nvPr userDrawn="1"/>
        </p:nvSpPr>
        <p:spPr bwMode="auto">
          <a:xfrm>
            <a:off x="502920" y="1"/>
            <a:ext cx="5666935" cy="4304714"/>
          </a:xfrm>
          <a:prstGeom prst="rect">
            <a:avLst/>
          </a:prstGeom>
          <a:solidFill>
            <a:schemeClr val="tx2"/>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5" name="Date Placeholder 4">
            <a:extLst>
              <a:ext uri="{FF2B5EF4-FFF2-40B4-BE49-F238E27FC236}">
                <a16:creationId xmlns:a16="http://schemas.microsoft.com/office/drawing/2014/main" id="{8CD1AB83-6DAD-CB4D-8F80-6559296DFFA5}"/>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295CD000-1EC0-AA42-B1CD-FDFAC651DA81}" type="datetime1">
              <a:rPr lang="en-US" smtClean="0"/>
              <a:t>10/3/2025</a:t>
            </a:fld>
            <a:endParaRPr lang="en-US" dirty="0"/>
          </a:p>
        </p:txBody>
      </p:sp>
      <p:sp>
        <p:nvSpPr>
          <p:cNvPr id="16" name="Text Placeholder 2">
            <a:extLst>
              <a:ext uri="{FF2B5EF4-FFF2-40B4-BE49-F238E27FC236}">
                <a16:creationId xmlns:a16="http://schemas.microsoft.com/office/drawing/2014/main" id="{AD076ED3-B4CC-4448-9C8D-EE9C8E4EDB9A}"/>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2" name="Title 15">
            <a:extLst>
              <a:ext uri="{FF2B5EF4-FFF2-40B4-BE49-F238E27FC236}">
                <a16:creationId xmlns:a16="http://schemas.microsoft.com/office/drawing/2014/main" id="{B315E655-425B-6342-8FC5-549929A12CE9}"/>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8" name="Text Placeholder 3">
            <a:extLst>
              <a:ext uri="{FF2B5EF4-FFF2-40B4-BE49-F238E27FC236}">
                <a16:creationId xmlns:a16="http://schemas.microsoft.com/office/drawing/2014/main" id="{59D8CE0E-5F3B-3149-9E62-C9706A69F83B}"/>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0" name="Picture 9">
            <a:extLst>
              <a:ext uri="{FF2B5EF4-FFF2-40B4-BE49-F238E27FC236}">
                <a16:creationId xmlns:a16="http://schemas.microsoft.com/office/drawing/2014/main" id="{4D731745-D543-2644-B19B-3143CCA96B5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extLst>
      <p:ext uri="{BB962C8B-B14F-4D97-AF65-F5344CB8AC3E}">
        <p14:creationId xmlns:p14="http://schemas.microsoft.com/office/powerpoint/2010/main" val="225549576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ver – Violet">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41903" y="241703"/>
            <a:ext cx="8902097" cy="4901798"/>
          </a:xfrm>
          <a:prstGeom prst="rect">
            <a:avLst/>
          </a:prstGeom>
        </p:spPr>
      </p:pic>
      <p:sp>
        <p:nvSpPr>
          <p:cNvPr id="2" name="Rectangle 1"/>
          <p:cNvSpPr/>
          <p:nvPr userDrawn="1"/>
        </p:nvSpPr>
        <p:spPr bwMode="auto">
          <a:xfrm>
            <a:off x="502920" y="1"/>
            <a:ext cx="5666935" cy="4304714"/>
          </a:xfrm>
          <a:prstGeom prst="rect">
            <a:avLst/>
          </a:prstGeom>
          <a:solidFill>
            <a:schemeClr val="accent5"/>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5" name="Date Placeholder 4">
            <a:extLst>
              <a:ext uri="{FF2B5EF4-FFF2-40B4-BE49-F238E27FC236}">
                <a16:creationId xmlns:a16="http://schemas.microsoft.com/office/drawing/2014/main" id="{8CD1AB83-6DAD-CB4D-8F80-6559296DFFA5}"/>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B82CAA2A-5698-F649-A896-1B0C52B65B4D}" type="datetime1">
              <a:rPr lang="en-US" smtClean="0"/>
              <a:t>10/3/2025</a:t>
            </a:fld>
            <a:endParaRPr lang="en-US" dirty="0"/>
          </a:p>
        </p:txBody>
      </p:sp>
      <p:sp>
        <p:nvSpPr>
          <p:cNvPr id="16" name="Text Placeholder 2">
            <a:extLst>
              <a:ext uri="{FF2B5EF4-FFF2-40B4-BE49-F238E27FC236}">
                <a16:creationId xmlns:a16="http://schemas.microsoft.com/office/drawing/2014/main" id="{AD076ED3-B4CC-4448-9C8D-EE9C8E4EDB9A}"/>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2" name="Title 15">
            <a:extLst>
              <a:ext uri="{FF2B5EF4-FFF2-40B4-BE49-F238E27FC236}">
                <a16:creationId xmlns:a16="http://schemas.microsoft.com/office/drawing/2014/main" id="{B315E655-425B-6342-8FC5-549929A12CE9}"/>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8" name="Text Placeholder 3">
            <a:extLst>
              <a:ext uri="{FF2B5EF4-FFF2-40B4-BE49-F238E27FC236}">
                <a16:creationId xmlns:a16="http://schemas.microsoft.com/office/drawing/2014/main" id="{59D8CE0E-5F3B-3149-9E62-C9706A69F83B}"/>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0" name="Picture 9">
            <a:extLst>
              <a:ext uri="{FF2B5EF4-FFF2-40B4-BE49-F238E27FC236}">
                <a16:creationId xmlns:a16="http://schemas.microsoft.com/office/drawing/2014/main" id="{68048138-A350-B345-A99A-EEDBA939140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extLst>
      <p:ext uri="{BB962C8B-B14F-4D97-AF65-F5344CB8AC3E}">
        <p14:creationId xmlns:p14="http://schemas.microsoft.com/office/powerpoint/2010/main" val="277968507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ver – Magenta">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41903" y="241703"/>
            <a:ext cx="8902097" cy="4901798"/>
          </a:xfrm>
          <a:prstGeom prst="rect">
            <a:avLst/>
          </a:prstGeom>
        </p:spPr>
      </p:pic>
      <p:sp>
        <p:nvSpPr>
          <p:cNvPr id="2" name="Rectangle 1"/>
          <p:cNvSpPr/>
          <p:nvPr userDrawn="1"/>
        </p:nvSpPr>
        <p:spPr bwMode="auto">
          <a:xfrm>
            <a:off x="502920" y="1"/>
            <a:ext cx="5666935" cy="4304714"/>
          </a:xfrm>
          <a:prstGeom prst="rect">
            <a:avLst/>
          </a:prstGeom>
          <a:solidFill>
            <a:schemeClr val="accent6"/>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5" name="Date Placeholder 4">
            <a:extLst>
              <a:ext uri="{FF2B5EF4-FFF2-40B4-BE49-F238E27FC236}">
                <a16:creationId xmlns:a16="http://schemas.microsoft.com/office/drawing/2014/main" id="{8CD1AB83-6DAD-CB4D-8F80-6559296DFFA5}"/>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325E0E3E-37E7-624B-BD5B-F3FD27B58250}" type="datetime1">
              <a:rPr lang="en-US" smtClean="0"/>
              <a:t>10/3/2025</a:t>
            </a:fld>
            <a:endParaRPr lang="en-US" dirty="0"/>
          </a:p>
        </p:txBody>
      </p:sp>
      <p:sp>
        <p:nvSpPr>
          <p:cNvPr id="16" name="Text Placeholder 2">
            <a:extLst>
              <a:ext uri="{FF2B5EF4-FFF2-40B4-BE49-F238E27FC236}">
                <a16:creationId xmlns:a16="http://schemas.microsoft.com/office/drawing/2014/main" id="{AD076ED3-B4CC-4448-9C8D-EE9C8E4EDB9A}"/>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2" name="Title 15">
            <a:extLst>
              <a:ext uri="{FF2B5EF4-FFF2-40B4-BE49-F238E27FC236}">
                <a16:creationId xmlns:a16="http://schemas.microsoft.com/office/drawing/2014/main" id="{B315E655-425B-6342-8FC5-549929A12CE9}"/>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8" name="Text Placeholder 3">
            <a:extLst>
              <a:ext uri="{FF2B5EF4-FFF2-40B4-BE49-F238E27FC236}">
                <a16:creationId xmlns:a16="http://schemas.microsoft.com/office/drawing/2014/main" id="{59D8CE0E-5F3B-3149-9E62-C9706A69F83B}"/>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0" name="Picture 9">
            <a:extLst>
              <a:ext uri="{FF2B5EF4-FFF2-40B4-BE49-F238E27FC236}">
                <a16:creationId xmlns:a16="http://schemas.microsoft.com/office/drawing/2014/main" id="{FFBF8329-B6F0-0F43-9CD1-01235C057F0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extLst>
      <p:ext uri="{BB962C8B-B14F-4D97-AF65-F5344CB8AC3E}">
        <p14:creationId xmlns:p14="http://schemas.microsoft.com/office/powerpoint/2010/main" val="329700623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ver – Navy">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0" y="4136994"/>
            <a:ext cx="9144000" cy="1006506"/>
          </a:xfrm>
          <a:prstGeom prst="rect">
            <a:avLst/>
          </a:prstGeom>
          <a:solidFill>
            <a:schemeClr val="bg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15" name="Date Placeholder 4"/>
          <p:cNvSpPr>
            <a:spLocks noGrp="1"/>
          </p:cNvSpPr>
          <p:nvPr>
            <p:ph type="dt" sz="half" idx="2"/>
          </p:nvPr>
        </p:nvSpPr>
        <p:spPr>
          <a:xfrm>
            <a:off x="319200" y="4634178"/>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cs typeface="Arial" panose="020B0604020202020204" pitchFamily="34" charset="0"/>
              </a:defRPr>
            </a:lvl1pPr>
          </a:lstStyle>
          <a:p>
            <a:fld id="{E76EBEE4-9892-574D-BF3F-34A92DB1BEAF}" type="datetime1">
              <a:rPr lang="en-US" smtClean="0"/>
              <a:t>10/3/2025</a:t>
            </a:fld>
            <a:endParaRPr lang="en-US" dirty="0"/>
          </a:p>
        </p:txBody>
      </p:sp>
      <p:sp>
        <p:nvSpPr>
          <p:cNvPr id="8" name="Text Placeholder 2"/>
          <p:cNvSpPr>
            <a:spLocks noGrp="1"/>
          </p:cNvSpPr>
          <p:nvPr>
            <p:ph type="body" sz="quarter" idx="10" hasCustomPrompt="1"/>
          </p:nvPr>
        </p:nvSpPr>
        <p:spPr>
          <a:xfrm>
            <a:off x="317595" y="4120016"/>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pic>
        <p:nvPicPr>
          <p:cNvPr id="9" name="Graphic 8">
            <a:extLst>
              <a:ext uri="{FF2B5EF4-FFF2-40B4-BE49-F238E27FC236}">
                <a16:creationId xmlns:a16="http://schemas.microsoft.com/office/drawing/2014/main" id="{E56506E1-BB8B-7045-8D57-C400CDE42A8B}"/>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68552" t="35459" r="2030" b="-21848"/>
          <a:stretch/>
        </p:blipFill>
        <p:spPr>
          <a:xfrm rot="5400000">
            <a:off x="2622550" y="-1377949"/>
            <a:ext cx="5143500" cy="7899400"/>
          </a:xfrm>
          <a:prstGeom prst="rect">
            <a:avLst/>
          </a:prstGeom>
        </p:spPr>
      </p:pic>
      <p:sp>
        <p:nvSpPr>
          <p:cNvPr id="10" name="Title 15">
            <a:extLst>
              <a:ext uri="{FF2B5EF4-FFF2-40B4-BE49-F238E27FC236}">
                <a16:creationId xmlns:a16="http://schemas.microsoft.com/office/drawing/2014/main" id="{65B08227-3138-BB41-8E3C-35CA4778CC1D}"/>
              </a:ext>
            </a:extLst>
          </p:cNvPr>
          <p:cNvSpPr>
            <a:spLocks noGrp="1"/>
          </p:cNvSpPr>
          <p:nvPr>
            <p:ph type="title" hasCustomPrompt="1"/>
          </p:nvPr>
        </p:nvSpPr>
        <p:spPr>
          <a:xfrm>
            <a:off x="337463" y="1418843"/>
            <a:ext cx="6437410" cy="1311963"/>
          </a:xfrm>
        </p:spPr>
        <p:txBody>
          <a:bodyPr anchor="b">
            <a:noAutofit/>
          </a:bodyPr>
          <a:lstStyle>
            <a:lvl1pPr>
              <a:defRPr sz="3600" b="0" i="0" baseline="0">
                <a:solidFill>
                  <a:schemeClr val="tx1"/>
                </a:solidFill>
                <a:latin typeface="+mj-lt"/>
              </a:defRPr>
            </a:lvl1pPr>
          </a:lstStyle>
          <a:p>
            <a:r>
              <a:rPr lang="en-US" dirty="0"/>
              <a:t>Title Here</a:t>
            </a:r>
          </a:p>
        </p:txBody>
      </p:sp>
      <p:sp>
        <p:nvSpPr>
          <p:cNvPr id="12" name="Text Placeholder 3">
            <a:extLst>
              <a:ext uri="{FF2B5EF4-FFF2-40B4-BE49-F238E27FC236}">
                <a16:creationId xmlns:a16="http://schemas.microsoft.com/office/drawing/2014/main" id="{E34A4266-EC7F-FD4B-9C3E-81E7A2295184}"/>
              </a:ext>
            </a:extLst>
          </p:cNvPr>
          <p:cNvSpPr>
            <a:spLocks noGrp="1"/>
          </p:cNvSpPr>
          <p:nvPr>
            <p:ph type="body" sz="quarter" idx="15" hasCustomPrompt="1"/>
          </p:nvPr>
        </p:nvSpPr>
        <p:spPr>
          <a:xfrm>
            <a:off x="341081" y="2816947"/>
            <a:ext cx="6432731"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4" name="Picture 13">
            <a:extLst>
              <a:ext uri="{FF2B5EF4-FFF2-40B4-BE49-F238E27FC236}">
                <a16:creationId xmlns:a16="http://schemas.microsoft.com/office/drawing/2014/main" id="{F0C9BD37-B590-304A-8B49-7ABA28C3067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95" y="400650"/>
            <a:ext cx="1725734" cy="446687"/>
          </a:xfrm>
          <a:prstGeom prst="rect">
            <a:avLst/>
          </a:prstGeom>
        </p:spPr>
      </p:pic>
    </p:spTree>
    <p:extLst>
      <p:ext uri="{BB962C8B-B14F-4D97-AF65-F5344CB8AC3E}">
        <p14:creationId xmlns:p14="http://schemas.microsoft.com/office/powerpoint/2010/main" val="195633167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264"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over – Navy">
    <p:bg>
      <p:bgPr>
        <a:solidFill>
          <a:schemeClr val="accent1"/>
        </a:solidFill>
        <a:effectLst/>
      </p:bgPr>
    </p:bg>
    <p:spTree>
      <p:nvGrpSpPr>
        <p:cNvPr id="1" name=""/>
        <p:cNvGrpSpPr/>
        <p:nvPr/>
      </p:nvGrpSpPr>
      <p:grpSpPr>
        <a:xfrm>
          <a:off x="0" y="0"/>
          <a:ext cx="0" cy="0"/>
          <a:chOff x="0" y="0"/>
          <a:chExt cx="0" cy="0"/>
        </a:xfrm>
      </p:grpSpPr>
      <p:sp>
        <p:nvSpPr>
          <p:cNvPr id="15" name="Date Placeholder 4"/>
          <p:cNvSpPr>
            <a:spLocks noGrp="1"/>
          </p:cNvSpPr>
          <p:nvPr>
            <p:ph type="dt" sz="half" idx="2"/>
          </p:nvPr>
        </p:nvSpPr>
        <p:spPr>
          <a:xfrm>
            <a:off x="319200" y="4634178"/>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cs typeface="Arial" panose="020B0604020202020204" pitchFamily="34" charset="0"/>
              </a:defRPr>
            </a:lvl1pPr>
          </a:lstStyle>
          <a:p>
            <a:fld id="{98E9279F-0732-2D41-9F31-EB38C1C6965B}" type="datetime1">
              <a:rPr lang="en-US" smtClean="0"/>
              <a:t>10/3/2025</a:t>
            </a:fld>
            <a:endParaRPr lang="en-US" dirty="0"/>
          </a:p>
        </p:txBody>
      </p:sp>
      <p:sp>
        <p:nvSpPr>
          <p:cNvPr id="8" name="Text Placeholder 2"/>
          <p:cNvSpPr>
            <a:spLocks noGrp="1"/>
          </p:cNvSpPr>
          <p:nvPr>
            <p:ph type="body" sz="quarter" idx="10" hasCustomPrompt="1"/>
          </p:nvPr>
        </p:nvSpPr>
        <p:spPr>
          <a:xfrm>
            <a:off x="317595" y="4120016"/>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0" name="Title 15">
            <a:extLst>
              <a:ext uri="{FF2B5EF4-FFF2-40B4-BE49-F238E27FC236}">
                <a16:creationId xmlns:a16="http://schemas.microsoft.com/office/drawing/2014/main" id="{65B08227-3138-BB41-8E3C-35CA4778CC1D}"/>
              </a:ext>
            </a:extLst>
          </p:cNvPr>
          <p:cNvSpPr>
            <a:spLocks noGrp="1"/>
          </p:cNvSpPr>
          <p:nvPr>
            <p:ph type="title" hasCustomPrompt="1"/>
          </p:nvPr>
        </p:nvSpPr>
        <p:spPr>
          <a:xfrm>
            <a:off x="337463" y="1418843"/>
            <a:ext cx="6437410" cy="1311963"/>
          </a:xfrm>
        </p:spPr>
        <p:txBody>
          <a:bodyPr anchor="b">
            <a:noAutofit/>
          </a:bodyPr>
          <a:lstStyle>
            <a:lvl1pPr>
              <a:defRPr sz="3600" b="0" i="0" baseline="0">
                <a:solidFill>
                  <a:schemeClr val="tx1"/>
                </a:solidFill>
                <a:latin typeface="+mj-lt"/>
              </a:defRPr>
            </a:lvl1pPr>
          </a:lstStyle>
          <a:p>
            <a:r>
              <a:rPr lang="en-US" dirty="0"/>
              <a:t>Title Here</a:t>
            </a:r>
          </a:p>
        </p:txBody>
      </p:sp>
      <p:sp>
        <p:nvSpPr>
          <p:cNvPr id="12" name="Text Placeholder 3">
            <a:extLst>
              <a:ext uri="{FF2B5EF4-FFF2-40B4-BE49-F238E27FC236}">
                <a16:creationId xmlns:a16="http://schemas.microsoft.com/office/drawing/2014/main" id="{E34A4266-EC7F-FD4B-9C3E-81E7A2295184}"/>
              </a:ext>
            </a:extLst>
          </p:cNvPr>
          <p:cNvSpPr>
            <a:spLocks noGrp="1"/>
          </p:cNvSpPr>
          <p:nvPr>
            <p:ph type="body" sz="quarter" idx="15" hasCustomPrompt="1"/>
          </p:nvPr>
        </p:nvSpPr>
        <p:spPr>
          <a:xfrm>
            <a:off x="341081" y="2816947"/>
            <a:ext cx="6432731"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6" name="Graphic 15">
            <a:extLst>
              <a:ext uri="{FF2B5EF4-FFF2-40B4-BE49-F238E27FC236}">
                <a16:creationId xmlns:a16="http://schemas.microsoft.com/office/drawing/2014/main" id="{29BA6BCF-2F1A-8443-A8DC-13CF462899A6}"/>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60227" t="19283" r="-18229" b="-22843"/>
          <a:stretch/>
        </p:blipFill>
        <p:spPr>
          <a:xfrm rot="5400000">
            <a:off x="2084133" y="-3768025"/>
            <a:ext cx="10362381" cy="9676016"/>
          </a:xfrm>
          <a:prstGeom prst="rect">
            <a:avLst/>
          </a:prstGeom>
        </p:spPr>
      </p:pic>
      <p:pic>
        <p:nvPicPr>
          <p:cNvPr id="11" name="Picture 10">
            <a:extLst>
              <a:ext uri="{FF2B5EF4-FFF2-40B4-BE49-F238E27FC236}">
                <a16:creationId xmlns:a16="http://schemas.microsoft.com/office/drawing/2014/main" id="{52940C55-B0F6-2248-8883-AB5DB7E8FDA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95" y="400650"/>
            <a:ext cx="1725734" cy="446687"/>
          </a:xfrm>
          <a:prstGeom prst="rect">
            <a:avLst/>
          </a:prstGeom>
        </p:spPr>
      </p:pic>
    </p:spTree>
    <p:extLst>
      <p:ext uri="{BB962C8B-B14F-4D97-AF65-F5344CB8AC3E}">
        <p14:creationId xmlns:p14="http://schemas.microsoft.com/office/powerpoint/2010/main" val="326606502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264"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Cover – Navy">
    <p:bg>
      <p:bgPr>
        <a:solidFill>
          <a:schemeClr val="accent2"/>
        </a:solidFill>
        <a:effectLst/>
      </p:bgPr>
    </p:bg>
    <p:spTree>
      <p:nvGrpSpPr>
        <p:cNvPr id="1" name=""/>
        <p:cNvGrpSpPr/>
        <p:nvPr/>
      </p:nvGrpSpPr>
      <p:grpSpPr>
        <a:xfrm>
          <a:off x="0" y="0"/>
          <a:ext cx="0" cy="0"/>
          <a:chOff x="0" y="0"/>
          <a:chExt cx="0" cy="0"/>
        </a:xfrm>
      </p:grpSpPr>
      <p:sp>
        <p:nvSpPr>
          <p:cNvPr id="15" name="Date Placeholder 4"/>
          <p:cNvSpPr>
            <a:spLocks noGrp="1"/>
          </p:cNvSpPr>
          <p:nvPr>
            <p:ph type="dt" sz="half" idx="2"/>
          </p:nvPr>
        </p:nvSpPr>
        <p:spPr>
          <a:xfrm>
            <a:off x="319200" y="4634178"/>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cs typeface="Arial" panose="020B0604020202020204" pitchFamily="34" charset="0"/>
              </a:defRPr>
            </a:lvl1pPr>
          </a:lstStyle>
          <a:p>
            <a:fld id="{574AEBC4-F1C6-964F-B3AF-AF09E45DE715}" type="datetime1">
              <a:rPr lang="en-US" smtClean="0"/>
              <a:t>10/3/2025</a:t>
            </a:fld>
            <a:endParaRPr lang="en-US" dirty="0"/>
          </a:p>
        </p:txBody>
      </p:sp>
      <p:sp>
        <p:nvSpPr>
          <p:cNvPr id="8" name="Text Placeholder 2"/>
          <p:cNvSpPr>
            <a:spLocks noGrp="1"/>
          </p:cNvSpPr>
          <p:nvPr>
            <p:ph type="body" sz="quarter" idx="10" hasCustomPrompt="1"/>
          </p:nvPr>
        </p:nvSpPr>
        <p:spPr>
          <a:xfrm>
            <a:off x="317595" y="4120016"/>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0" name="Title 15">
            <a:extLst>
              <a:ext uri="{FF2B5EF4-FFF2-40B4-BE49-F238E27FC236}">
                <a16:creationId xmlns:a16="http://schemas.microsoft.com/office/drawing/2014/main" id="{65B08227-3138-BB41-8E3C-35CA4778CC1D}"/>
              </a:ext>
            </a:extLst>
          </p:cNvPr>
          <p:cNvSpPr>
            <a:spLocks noGrp="1"/>
          </p:cNvSpPr>
          <p:nvPr>
            <p:ph type="title" hasCustomPrompt="1"/>
          </p:nvPr>
        </p:nvSpPr>
        <p:spPr>
          <a:xfrm>
            <a:off x="337463" y="1418843"/>
            <a:ext cx="6437410" cy="1311963"/>
          </a:xfrm>
        </p:spPr>
        <p:txBody>
          <a:bodyPr anchor="b">
            <a:noAutofit/>
          </a:bodyPr>
          <a:lstStyle>
            <a:lvl1pPr>
              <a:defRPr sz="3600" b="0" i="0" baseline="0">
                <a:solidFill>
                  <a:schemeClr val="tx1"/>
                </a:solidFill>
                <a:latin typeface="+mj-lt"/>
              </a:defRPr>
            </a:lvl1pPr>
          </a:lstStyle>
          <a:p>
            <a:r>
              <a:rPr lang="en-US" dirty="0"/>
              <a:t>Title Here</a:t>
            </a:r>
          </a:p>
        </p:txBody>
      </p:sp>
      <p:sp>
        <p:nvSpPr>
          <p:cNvPr id="12" name="Text Placeholder 3">
            <a:extLst>
              <a:ext uri="{FF2B5EF4-FFF2-40B4-BE49-F238E27FC236}">
                <a16:creationId xmlns:a16="http://schemas.microsoft.com/office/drawing/2014/main" id="{E34A4266-EC7F-FD4B-9C3E-81E7A2295184}"/>
              </a:ext>
            </a:extLst>
          </p:cNvPr>
          <p:cNvSpPr>
            <a:spLocks noGrp="1"/>
          </p:cNvSpPr>
          <p:nvPr>
            <p:ph type="body" sz="quarter" idx="15" hasCustomPrompt="1"/>
          </p:nvPr>
        </p:nvSpPr>
        <p:spPr>
          <a:xfrm>
            <a:off x="341081" y="2816947"/>
            <a:ext cx="6432731"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3" name="Picture 12" descr="Background pattern&#10;&#10;Description automatically generated">
            <a:extLst>
              <a:ext uri="{FF2B5EF4-FFF2-40B4-BE49-F238E27FC236}">
                <a16:creationId xmlns:a16="http://schemas.microsoft.com/office/drawing/2014/main" id="{8A9B26ED-91EB-374C-A70F-3562EDE10CB7}"/>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Lst>
          </a:blip>
          <a:srcRect b="-8148"/>
          <a:stretch/>
        </p:blipFill>
        <p:spPr>
          <a:xfrm rot="10800000">
            <a:off x="2413325" y="62568"/>
            <a:ext cx="6730677" cy="1959529"/>
          </a:xfrm>
          <a:prstGeom prst="rect">
            <a:avLst/>
          </a:prstGeom>
        </p:spPr>
      </p:pic>
      <p:pic>
        <p:nvPicPr>
          <p:cNvPr id="11" name="Picture 10">
            <a:extLst>
              <a:ext uri="{FF2B5EF4-FFF2-40B4-BE49-F238E27FC236}">
                <a16:creationId xmlns:a16="http://schemas.microsoft.com/office/drawing/2014/main" id="{B9D9345F-D15C-2043-8157-7A75DD361F3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95" y="400650"/>
            <a:ext cx="1725734" cy="446687"/>
          </a:xfrm>
          <a:prstGeom prst="rect">
            <a:avLst/>
          </a:prstGeom>
        </p:spPr>
      </p:pic>
    </p:spTree>
    <p:extLst>
      <p:ext uri="{BB962C8B-B14F-4D97-AF65-F5344CB8AC3E}">
        <p14:creationId xmlns:p14="http://schemas.microsoft.com/office/powerpoint/2010/main" val="22861803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264"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Cover – Navy">
    <p:bg>
      <p:bgPr>
        <a:solidFill>
          <a:schemeClr val="tx2"/>
        </a:solidFill>
        <a:effectLst/>
      </p:bgPr>
    </p:bg>
    <p:spTree>
      <p:nvGrpSpPr>
        <p:cNvPr id="1" name=""/>
        <p:cNvGrpSpPr/>
        <p:nvPr/>
      </p:nvGrpSpPr>
      <p:grpSpPr>
        <a:xfrm>
          <a:off x="0" y="0"/>
          <a:ext cx="0" cy="0"/>
          <a:chOff x="0" y="0"/>
          <a:chExt cx="0" cy="0"/>
        </a:xfrm>
      </p:grpSpPr>
      <p:sp>
        <p:nvSpPr>
          <p:cNvPr id="15" name="Date Placeholder 4"/>
          <p:cNvSpPr>
            <a:spLocks noGrp="1"/>
          </p:cNvSpPr>
          <p:nvPr>
            <p:ph type="dt" sz="half" idx="2"/>
          </p:nvPr>
        </p:nvSpPr>
        <p:spPr>
          <a:xfrm>
            <a:off x="319200" y="4634178"/>
            <a:ext cx="1925338" cy="178955"/>
          </a:xfrm>
          <a:prstGeom prst="rect">
            <a:avLst/>
          </a:prstGeom>
        </p:spPr>
        <p:txBody>
          <a:bodyPr vert="horz" wrap="square" lIns="91440" tIns="0" rIns="91440" bIns="0" rtlCol="0" anchor="b" anchorCtr="0">
            <a:noAutofit/>
          </a:bodyPr>
          <a:lstStyle>
            <a:lvl1pPr algn="l">
              <a:defRPr sz="1200" b="0" i="0">
                <a:solidFill>
                  <a:schemeClr val="bg2"/>
                </a:solidFill>
                <a:latin typeface="Arial" panose="020B0604020202020204" pitchFamily="34" charset="0"/>
                <a:cs typeface="Arial" panose="020B0604020202020204" pitchFamily="34" charset="0"/>
              </a:defRPr>
            </a:lvl1pPr>
          </a:lstStyle>
          <a:p>
            <a:fld id="{44BC1395-2AD9-8C4D-9E13-CE99F3E7EA24}" type="datetime1">
              <a:rPr lang="en-US" smtClean="0"/>
              <a:t>10/3/2025</a:t>
            </a:fld>
            <a:endParaRPr lang="en-US" dirty="0"/>
          </a:p>
        </p:txBody>
      </p:sp>
      <p:sp>
        <p:nvSpPr>
          <p:cNvPr id="8" name="Text Placeholder 2"/>
          <p:cNvSpPr>
            <a:spLocks noGrp="1"/>
          </p:cNvSpPr>
          <p:nvPr>
            <p:ph type="body" sz="quarter" idx="10" hasCustomPrompt="1"/>
          </p:nvPr>
        </p:nvSpPr>
        <p:spPr>
          <a:xfrm>
            <a:off x="317595" y="4120016"/>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2"/>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0" name="Title 15">
            <a:extLst>
              <a:ext uri="{FF2B5EF4-FFF2-40B4-BE49-F238E27FC236}">
                <a16:creationId xmlns:a16="http://schemas.microsoft.com/office/drawing/2014/main" id="{65B08227-3138-BB41-8E3C-35CA4778CC1D}"/>
              </a:ext>
            </a:extLst>
          </p:cNvPr>
          <p:cNvSpPr>
            <a:spLocks noGrp="1"/>
          </p:cNvSpPr>
          <p:nvPr>
            <p:ph type="title" hasCustomPrompt="1"/>
          </p:nvPr>
        </p:nvSpPr>
        <p:spPr>
          <a:xfrm>
            <a:off x="337463" y="1418843"/>
            <a:ext cx="6437410" cy="1311963"/>
          </a:xfrm>
        </p:spPr>
        <p:txBody>
          <a:bodyPr anchor="b">
            <a:noAutofit/>
          </a:bodyPr>
          <a:lstStyle>
            <a:lvl1pPr>
              <a:defRPr sz="3600" b="0" i="0" baseline="0">
                <a:solidFill>
                  <a:schemeClr val="bg2"/>
                </a:solidFill>
                <a:latin typeface="+mj-lt"/>
              </a:defRPr>
            </a:lvl1pPr>
          </a:lstStyle>
          <a:p>
            <a:r>
              <a:rPr lang="en-US" dirty="0"/>
              <a:t>Title Here</a:t>
            </a:r>
          </a:p>
        </p:txBody>
      </p:sp>
      <p:sp>
        <p:nvSpPr>
          <p:cNvPr id="12" name="Text Placeholder 3">
            <a:extLst>
              <a:ext uri="{FF2B5EF4-FFF2-40B4-BE49-F238E27FC236}">
                <a16:creationId xmlns:a16="http://schemas.microsoft.com/office/drawing/2014/main" id="{E34A4266-EC7F-FD4B-9C3E-81E7A2295184}"/>
              </a:ext>
            </a:extLst>
          </p:cNvPr>
          <p:cNvSpPr>
            <a:spLocks noGrp="1"/>
          </p:cNvSpPr>
          <p:nvPr>
            <p:ph type="body" sz="quarter" idx="15" hasCustomPrompt="1"/>
          </p:nvPr>
        </p:nvSpPr>
        <p:spPr>
          <a:xfrm>
            <a:off x="341081" y="2816947"/>
            <a:ext cx="6432731" cy="508220"/>
          </a:xfrm>
          <a:prstGeom prst="rect">
            <a:avLst/>
          </a:prstGeom>
        </p:spPr>
        <p:txBody>
          <a:bodyPr>
            <a:noAutofit/>
          </a:bodyPr>
          <a:lstStyle>
            <a:lvl1pPr marL="0" indent="0" algn="l">
              <a:lnSpc>
                <a:spcPct val="100000"/>
              </a:lnSpc>
              <a:buNone/>
              <a:defRPr sz="1600" b="0" i="0">
                <a:solidFill>
                  <a:schemeClr val="bg2"/>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18" name="Freeform 77">
            <a:extLst>
              <a:ext uri="{FF2B5EF4-FFF2-40B4-BE49-F238E27FC236}">
                <a16:creationId xmlns:a16="http://schemas.microsoft.com/office/drawing/2014/main" id="{09D6DA44-3D41-5E45-80B2-97B2B0E76C11}"/>
              </a:ext>
            </a:extLst>
          </p:cNvPr>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a typeface="Helvetica Neue" panose="02000503000000020004" pitchFamily="2" charset="0"/>
              <a:cs typeface="Arial" panose="020B0604020202020204" pitchFamily="34" charset="0"/>
            </a:endParaRPr>
          </a:p>
        </p:txBody>
      </p:sp>
      <p:pic>
        <p:nvPicPr>
          <p:cNvPr id="2" name="Picture 1">
            <a:extLst>
              <a:ext uri="{FF2B5EF4-FFF2-40B4-BE49-F238E27FC236}">
                <a16:creationId xmlns:a16="http://schemas.microsoft.com/office/drawing/2014/main" id="{504723CD-1F5B-804C-A079-FE3D1017AF2B}"/>
              </a:ext>
            </a:extLst>
          </p:cNvPr>
          <p:cNvPicPr>
            <a:picLocks noChangeAspect="1"/>
          </p:cNvPicPr>
          <p:nvPr userDrawn="1"/>
        </p:nvPicPr>
        <p:blipFill rotWithShape="1">
          <a:blip r:embed="rId2" cstate="screen">
            <a:alphaModFix amt="45000"/>
            <a:extLst>
              <a:ext uri="{28A0092B-C50C-407E-A947-70E740481C1C}">
                <a14:useLocalDpi xmlns:a14="http://schemas.microsoft.com/office/drawing/2010/main"/>
              </a:ext>
            </a:extLst>
          </a:blip>
          <a:srcRect r="32084"/>
          <a:stretch/>
        </p:blipFill>
        <p:spPr>
          <a:xfrm>
            <a:off x="2244538" y="183586"/>
            <a:ext cx="6899462" cy="1686849"/>
          </a:xfrm>
          <a:prstGeom prst="rect">
            <a:avLst/>
          </a:prstGeom>
        </p:spPr>
      </p:pic>
      <p:pic>
        <p:nvPicPr>
          <p:cNvPr id="9" name="Picture 8">
            <a:extLst>
              <a:ext uri="{FF2B5EF4-FFF2-40B4-BE49-F238E27FC236}">
                <a16:creationId xmlns:a16="http://schemas.microsoft.com/office/drawing/2014/main" id="{0E018DBD-9FCE-E143-9B10-EBC91636CA3A}"/>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17595" y="401566"/>
            <a:ext cx="1725734" cy="444855"/>
          </a:xfrm>
          <a:prstGeom prst="rect">
            <a:avLst/>
          </a:prstGeom>
        </p:spPr>
      </p:pic>
    </p:spTree>
    <p:extLst>
      <p:ext uri="{BB962C8B-B14F-4D97-AF65-F5344CB8AC3E}">
        <p14:creationId xmlns:p14="http://schemas.microsoft.com/office/powerpoint/2010/main" val="251398422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264"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ullet Slide-Navy">
    <p:bg>
      <p:bgRef idx="1001">
        <a:schemeClr val="bg2"/>
      </p:bgRef>
    </p:bg>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16" name="Title 15"/>
          <p:cNvSpPr>
            <a:spLocks noGrp="1"/>
          </p:cNvSpPr>
          <p:nvPr>
            <p:ph type="title" hasCustomPrompt="1"/>
          </p:nvPr>
        </p:nvSpPr>
        <p:spPr>
          <a:xfrm>
            <a:off x="453585" y="318751"/>
            <a:ext cx="8173580" cy="458587"/>
          </a:xfrm>
          <a:prstGeom prst="rect">
            <a:avLst/>
          </a:prstGeo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4" name="Text Placeholder 3"/>
          <p:cNvSpPr>
            <a:spLocks noGrp="1"/>
          </p:cNvSpPr>
          <p:nvPr>
            <p:ph type="body" sz="quarter" idx="15" hasCustomPrompt="1"/>
          </p:nvPr>
        </p:nvSpPr>
        <p:spPr>
          <a:xfrm>
            <a:off x="457202" y="695741"/>
            <a:ext cx="8169964" cy="357809"/>
          </a:xfrm>
          <a:prstGeom prst="rect">
            <a:avLst/>
          </a:prstGeom>
        </p:spPr>
        <p:txBody>
          <a:bodyPr>
            <a:noAutofit/>
          </a:bodyPr>
          <a:lstStyle>
            <a:lvl1pPr marL="0" indent="0">
              <a:lnSpc>
                <a:spcPct val="100000"/>
              </a:lnSpc>
              <a:buNone/>
              <a:defRPr sz="1800" b="0" i="0">
                <a:latin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7" name="Text Placeholder 3"/>
          <p:cNvSpPr>
            <a:spLocks noGrp="1"/>
          </p:cNvSpPr>
          <p:nvPr>
            <p:ph idx="1"/>
          </p:nvPr>
        </p:nvSpPr>
        <p:spPr>
          <a:xfrm>
            <a:off x="459685" y="1401417"/>
            <a:ext cx="8137665" cy="2932045"/>
          </a:xfrm>
          <a:prstGeom prst="rect">
            <a:avLst/>
          </a:prstGeom>
        </p:spPr>
        <p:txBody>
          <a:bodyPr vert="horz" lIns="91440" tIns="45720" rIns="91440" bIns="45720" rtlCol="0">
            <a:noAutofit/>
          </a:bodyPr>
          <a:lstStyle>
            <a:lvl1pPr>
              <a:buClr>
                <a:schemeClr val="accent1"/>
              </a:buClr>
              <a:defRPr b="0" i="0"/>
            </a:lvl1pPr>
            <a:lvl2pPr>
              <a:buClr>
                <a:schemeClr val="tx1"/>
              </a:buClr>
              <a:defRPr b="0" i="0"/>
            </a:lvl2pPr>
            <a:lvl3pPr>
              <a:buClr>
                <a:schemeClr val="accent1"/>
              </a:buClr>
              <a:defRPr b="0" i="0"/>
            </a:lvl3pPr>
            <a:lvl4pPr>
              <a:buClr>
                <a:schemeClr val="tx1"/>
              </a:buClr>
              <a:defRPr b="0" i="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27521621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Slide – Navy">
    <p:bg>
      <p:bgRef idx="1001">
        <a:schemeClr val="bg2"/>
      </p:bgRef>
    </p:bg>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Tree>
    <p:extLst>
      <p:ext uri="{BB962C8B-B14F-4D97-AF65-F5344CB8AC3E}">
        <p14:creationId xmlns:p14="http://schemas.microsoft.com/office/powerpoint/2010/main" val="137557461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 Blue">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bwMode="auto">
          <a:xfrm>
            <a:off x="159026" y="4323522"/>
            <a:ext cx="8984974" cy="819978"/>
          </a:xfrm>
          <a:prstGeom prst="rect">
            <a:avLst/>
          </a:prstGeom>
          <a:solidFill>
            <a:schemeClr val="bg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14" name="Title 15"/>
          <p:cNvSpPr>
            <a:spLocks noGrp="1"/>
          </p:cNvSpPr>
          <p:nvPr>
            <p:ph type="title" hasCustomPrompt="1"/>
          </p:nvPr>
        </p:nvSpPr>
        <p:spPr>
          <a:xfrm>
            <a:off x="299201" y="1878497"/>
            <a:ext cx="6141359" cy="1311963"/>
          </a:xfrm>
        </p:spPr>
        <p:txBody>
          <a:bodyPr anchor="b">
            <a:noAutofit/>
          </a:bodyPr>
          <a:lstStyle>
            <a:lvl1pPr>
              <a:defRPr sz="3600" b="0" i="0" baseline="0">
                <a:solidFill>
                  <a:schemeClr val="tx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Title Here</a:t>
            </a:r>
          </a:p>
        </p:txBody>
      </p:sp>
      <p:sp>
        <p:nvSpPr>
          <p:cNvPr id="15" name="Date Placeholder 4"/>
          <p:cNvSpPr>
            <a:spLocks noGrp="1"/>
          </p:cNvSpPr>
          <p:nvPr>
            <p:ph type="dt" sz="half" idx="2"/>
          </p:nvPr>
        </p:nvSpPr>
        <p:spPr>
          <a:xfrm>
            <a:off x="319200" y="4616419"/>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fld id="{4AD83FAE-0AD2-084F-918F-E696D117757B}" type="datetime1">
              <a:rPr lang="en-US" smtClean="0"/>
              <a:t>10/3/2025</a:t>
            </a:fld>
            <a:endParaRPr lang="en-US" dirty="0"/>
          </a:p>
        </p:txBody>
      </p:sp>
      <p:sp>
        <p:nvSpPr>
          <p:cNvPr id="17" name="Text Placeholder 3"/>
          <p:cNvSpPr>
            <a:spLocks noGrp="1"/>
          </p:cNvSpPr>
          <p:nvPr>
            <p:ph type="body" sz="quarter" idx="15" hasCustomPrompt="1"/>
          </p:nvPr>
        </p:nvSpPr>
        <p:spPr>
          <a:xfrm>
            <a:off x="302816" y="3185161"/>
            <a:ext cx="6147682"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10" name="Text Placeholder 2"/>
          <p:cNvSpPr>
            <a:spLocks noGrp="1"/>
          </p:cNvSpPr>
          <p:nvPr>
            <p:ph type="body" sz="quarter" idx="10" hasCustomPrompt="1"/>
          </p:nvPr>
        </p:nvSpPr>
        <p:spPr>
          <a:xfrm>
            <a:off x="317595" y="4102257"/>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pic>
        <p:nvPicPr>
          <p:cNvPr id="8" name="Picture 7">
            <a:extLst>
              <a:ext uri="{FF2B5EF4-FFF2-40B4-BE49-F238E27FC236}">
                <a16:creationId xmlns:a16="http://schemas.microsoft.com/office/drawing/2014/main" id="{50BEB377-6DA4-3D4C-9FB1-AC676EC0ED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220" y="475694"/>
            <a:ext cx="2073965" cy="536823"/>
          </a:xfrm>
          <a:prstGeom prst="rect">
            <a:avLst/>
          </a:prstGeom>
        </p:spPr>
      </p:pic>
    </p:spTree>
    <p:extLst>
      <p:ext uri="{BB962C8B-B14F-4D97-AF65-F5344CB8AC3E}">
        <p14:creationId xmlns:p14="http://schemas.microsoft.com/office/powerpoint/2010/main" val="153013394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hart Slide – Navy">
    <p:bg>
      <p:bgRef idx="1001">
        <a:schemeClr val="bg2"/>
      </p:bgRef>
    </p:bg>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5" name="Chart Placeholder 2"/>
          <p:cNvSpPr>
            <a:spLocks noGrp="1"/>
          </p:cNvSpPr>
          <p:nvPr>
            <p:ph type="chart" sz="quarter" idx="14"/>
          </p:nvPr>
        </p:nvSpPr>
        <p:spPr>
          <a:xfrm>
            <a:off x="268359" y="352446"/>
            <a:ext cx="8587407" cy="3972812"/>
          </a:xfrm>
          <a:prstGeom prst="rect">
            <a:avLst/>
          </a:prstGeom>
        </p:spPr>
        <p:txBody>
          <a:bodyPr>
            <a:normAutofit/>
          </a:bodyPr>
          <a:lstStyle>
            <a:lvl1pPr marL="0" indent="0">
              <a:buNone/>
              <a:defRPr b="0" i="0"/>
            </a:lvl1pPr>
          </a:lstStyle>
          <a:p>
            <a:r>
              <a:rPr lang="en-US" dirty="0"/>
              <a:t>Click icon to add chart</a:t>
            </a:r>
          </a:p>
        </p:txBody>
      </p:sp>
    </p:spTree>
    <p:extLst>
      <p:ext uri="{BB962C8B-B14F-4D97-AF65-F5344CB8AC3E}">
        <p14:creationId xmlns:p14="http://schemas.microsoft.com/office/powerpoint/2010/main" val="62892669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Slide – Navy">
    <p:bg>
      <p:bgRef idx="1001">
        <a:schemeClr val="bg2"/>
      </p:bgRef>
    </p:bg>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11" name="Title 15"/>
          <p:cNvSpPr>
            <a:spLocks noGrp="1"/>
          </p:cNvSpPr>
          <p:nvPr>
            <p:ph type="title" hasCustomPrompt="1"/>
          </p:nvPr>
        </p:nvSpPr>
        <p:spPr>
          <a:xfrm>
            <a:off x="453585" y="318751"/>
            <a:ext cx="8173580" cy="458587"/>
          </a:xfrm>
          <a:prstGeom prst="rect">
            <a:avLst/>
          </a:prstGeo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12" name="Text Placeholder 3"/>
          <p:cNvSpPr>
            <a:spLocks noGrp="1"/>
          </p:cNvSpPr>
          <p:nvPr>
            <p:ph type="body" sz="quarter" idx="15" hasCustomPrompt="1"/>
          </p:nvPr>
        </p:nvSpPr>
        <p:spPr>
          <a:xfrm>
            <a:off x="457202" y="695741"/>
            <a:ext cx="8169964" cy="334897"/>
          </a:xfrm>
          <a:prstGeom prst="rect">
            <a:avLst/>
          </a:prstGeom>
        </p:spPr>
        <p:txBody>
          <a:bodyPr>
            <a:noAutofit/>
          </a:bodyPr>
          <a:lstStyle>
            <a:lvl1pPr marL="0" indent="0">
              <a:lnSpc>
                <a:spcPct val="100000"/>
              </a:lnSpc>
              <a:buNone/>
              <a:defRPr sz="1800" b="0" i="0">
                <a:latin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8" name="Content Placeholder 3"/>
          <p:cNvSpPr>
            <a:spLocks noGrp="1"/>
          </p:cNvSpPr>
          <p:nvPr>
            <p:ph sz="quarter" idx="18" hasCustomPrompt="1"/>
          </p:nvPr>
        </p:nvSpPr>
        <p:spPr>
          <a:xfrm>
            <a:off x="456925" y="1420744"/>
            <a:ext cx="3826840" cy="2853083"/>
          </a:xfrm>
          <a:prstGeom prst="rect">
            <a:avLst/>
          </a:prstGeom>
        </p:spPr>
        <p:txBody>
          <a:bodyPr/>
          <a:lstStyle>
            <a:lvl1pPr>
              <a:defRPr b="0" i="0"/>
            </a:lvl1pPr>
            <a:lvl2pPr>
              <a:buClr>
                <a:schemeClr val="tx1"/>
              </a:buClr>
              <a:defRPr b="0" i="0"/>
            </a:lvl2pPr>
            <a:lvl3pPr>
              <a:defRPr b="0" i="0"/>
            </a:lvl3pPr>
            <a:lvl4pPr>
              <a:buClr>
                <a:schemeClr val="tx1"/>
              </a:buClr>
              <a:defRPr b="0" i="0"/>
            </a:lvl4pPr>
          </a:lstStyle>
          <a:p>
            <a:pPr lvl="0"/>
            <a:r>
              <a:rPr lang="en-US" dirty="0"/>
              <a:t>Click to add text</a:t>
            </a:r>
          </a:p>
          <a:p>
            <a:pPr lvl="1"/>
            <a:r>
              <a:rPr lang="en-US" dirty="0"/>
              <a:t>Second level</a:t>
            </a:r>
          </a:p>
          <a:p>
            <a:pPr lvl="2"/>
            <a:r>
              <a:rPr lang="en-US" dirty="0"/>
              <a:t>Third level</a:t>
            </a:r>
          </a:p>
          <a:p>
            <a:pPr lvl="3"/>
            <a:r>
              <a:rPr lang="en-US" dirty="0"/>
              <a:t>Fourth level</a:t>
            </a:r>
          </a:p>
        </p:txBody>
      </p:sp>
      <p:sp>
        <p:nvSpPr>
          <p:cNvPr id="9" name="Content Placeholder 3"/>
          <p:cNvSpPr>
            <a:spLocks noGrp="1"/>
          </p:cNvSpPr>
          <p:nvPr>
            <p:ph sz="quarter" idx="19" hasCustomPrompt="1"/>
          </p:nvPr>
        </p:nvSpPr>
        <p:spPr>
          <a:xfrm>
            <a:off x="4790386" y="1420744"/>
            <a:ext cx="3826840" cy="2853083"/>
          </a:xfrm>
          <a:prstGeom prst="rect">
            <a:avLst/>
          </a:prstGeom>
        </p:spPr>
        <p:txBody>
          <a:bodyPr/>
          <a:lstStyle>
            <a:lvl1pPr>
              <a:defRPr b="0" i="0"/>
            </a:lvl1pPr>
            <a:lvl2pPr>
              <a:buClr>
                <a:schemeClr val="tx1"/>
              </a:buClr>
              <a:defRPr b="0" i="0"/>
            </a:lvl2pPr>
            <a:lvl3pPr>
              <a:defRPr b="0" i="0"/>
            </a:lvl3pPr>
            <a:lvl4pPr>
              <a:buClr>
                <a:schemeClr val="tx1"/>
              </a:buClr>
              <a:defRPr b="0" i="0"/>
            </a:lvl4pPr>
          </a:lstStyle>
          <a:p>
            <a:pPr lvl="0"/>
            <a:r>
              <a:rPr lang="en-US" dirty="0"/>
              <a:t>Click to add text</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94881879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ullet Slide-White">
    <p:bg>
      <p:bgRef idx="1001">
        <a:schemeClr val="bg1"/>
      </p:bgRef>
    </p:bg>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7" name="Title 15"/>
          <p:cNvSpPr>
            <a:spLocks noGrp="1"/>
          </p:cNvSpPr>
          <p:nvPr>
            <p:ph type="title" hasCustomPrompt="1"/>
          </p:nvPr>
        </p:nvSpPr>
        <p:spPr>
          <a:xfrm>
            <a:off x="453585" y="318751"/>
            <a:ext cx="8173580" cy="458587"/>
          </a:xfrm>
          <a:prstGeom prst="rect">
            <a:avLst/>
          </a:prstGeo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9" name="Text Placeholder 3"/>
          <p:cNvSpPr>
            <a:spLocks noGrp="1"/>
          </p:cNvSpPr>
          <p:nvPr>
            <p:ph type="body" sz="quarter" idx="15" hasCustomPrompt="1"/>
          </p:nvPr>
        </p:nvSpPr>
        <p:spPr>
          <a:xfrm>
            <a:off x="457202" y="695741"/>
            <a:ext cx="8169964" cy="334897"/>
          </a:xfrm>
          <a:prstGeom prst="rect">
            <a:avLst/>
          </a:prstGeom>
        </p:spPr>
        <p:txBody>
          <a:bodyPr>
            <a:noAutofit/>
          </a:bodyPr>
          <a:lstStyle>
            <a:lvl1pPr marL="0" indent="0">
              <a:lnSpc>
                <a:spcPct val="100000"/>
              </a:lnSpc>
              <a:buNone/>
              <a:defRPr sz="1800" b="0" i="0">
                <a:latin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11" name="Text Placeholder 3"/>
          <p:cNvSpPr>
            <a:spLocks noGrp="1"/>
          </p:cNvSpPr>
          <p:nvPr>
            <p:ph idx="1"/>
          </p:nvPr>
        </p:nvSpPr>
        <p:spPr>
          <a:xfrm>
            <a:off x="459685" y="1401417"/>
            <a:ext cx="8137665" cy="2932045"/>
          </a:xfrm>
          <a:prstGeom prst="rect">
            <a:avLst/>
          </a:prstGeom>
        </p:spPr>
        <p:txBody>
          <a:bodyPr vert="horz" lIns="91440" tIns="45720" rIns="91440" bIns="45720" rtlCol="0">
            <a:noAutofit/>
          </a:bodyPr>
          <a:lstStyle>
            <a:lvl1pPr>
              <a:defRPr b="0" i="0"/>
            </a:lvl1pPr>
            <a:lvl2pPr>
              <a:defRPr b="0" i="0"/>
            </a:lvl2pPr>
            <a:lvl3pPr>
              <a:defRPr b="0" i="0"/>
            </a:lvl3pPr>
            <a:lvl4pPr>
              <a:defRPr b="0" i="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10365824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hart Slide – Whit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6" name="Chart Placeholder 2"/>
          <p:cNvSpPr>
            <a:spLocks noGrp="1"/>
          </p:cNvSpPr>
          <p:nvPr>
            <p:ph type="chart" sz="quarter" idx="14"/>
          </p:nvPr>
        </p:nvSpPr>
        <p:spPr>
          <a:xfrm>
            <a:off x="268359" y="352446"/>
            <a:ext cx="8587407" cy="3972812"/>
          </a:xfrm>
          <a:prstGeom prst="rect">
            <a:avLst/>
          </a:prstGeom>
        </p:spPr>
        <p:txBody>
          <a:bodyPr>
            <a:normAutofit/>
          </a:bodyPr>
          <a:lstStyle>
            <a:lvl1pPr marL="0" indent="0">
              <a:buNone/>
              <a:defRPr b="0" i="0"/>
            </a:lvl1pPr>
          </a:lstStyle>
          <a:p>
            <a:r>
              <a:rPr lang="en-US" dirty="0"/>
              <a:t>Click icon to add chart</a:t>
            </a:r>
          </a:p>
        </p:txBody>
      </p:sp>
    </p:spTree>
    <p:extLst>
      <p:ext uri="{BB962C8B-B14F-4D97-AF65-F5344CB8AC3E}">
        <p14:creationId xmlns:p14="http://schemas.microsoft.com/office/powerpoint/2010/main" val="1220903655"/>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Column Slide – Whit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11" name="Title 15"/>
          <p:cNvSpPr>
            <a:spLocks noGrp="1"/>
          </p:cNvSpPr>
          <p:nvPr>
            <p:ph type="title" hasCustomPrompt="1"/>
          </p:nvPr>
        </p:nvSpPr>
        <p:spPr>
          <a:xfrm>
            <a:off x="453585" y="318751"/>
            <a:ext cx="8173580" cy="458587"/>
          </a:xfrm>
          <a:prstGeom prst="rect">
            <a:avLst/>
          </a:prstGeo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12" name="Text Placeholder 3"/>
          <p:cNvSpPr>
            <a:spLocks noGrp="1"/>
          </p:cNvSpPr>
          <p:nvPr>
            <p:ph type="body" sz="quarter" idx="15" hasCustomPrompt="1"/>
          </p:nvPr>
        </p:nvSpPr>
        <p:spPr>
          <a:xfrm>
            <a:off x="457202" y="695741"/>
            <a:ext cx="8169964" cy="334897"/>
          </a:xfrm>
          <a:prstGeom prst="rect">
            <a:avLst/>
          </a:prstGeom>
        </p:spPr>
        <p:txBody>
          <a:bodyPr>
            <a:noAutofit/>
          </a:bodyPr>
          <a:lstStyle>
            <a:lvl1pPr marL="0" indent="0">
              <a:lnSpc>
                <a:spcPct val="100000"/>
              </a:lnSpc>
              <a:buNone/>
              <a:defRPr sz="1800" b="0" i="0">
                <a:latin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8" name="Content Placeholder 3"/>
          <p:cNvSpPr>
            <a:spLocks noGrp="1"/>
          </p:cNvSpPr>
          <p:nvPr>
            <p:ph sz="quarter" idx="18" hasCustomPrompt="1"/>
          </p:nvPr>
        </p:nvSpPr>
        <p:spPr>
          <a:xfrm>
            <a:off x="456925" y="1420744"/>
            <a:ext cx="3826840" cy="2853083"/>
          </a:xfrm>
          <a:prstGeom prst="rect">
            <a:avLst/>
          </a:prstGeom>
        </p:spPr>
        <p:txBody>
          <a:bodyPr/>
          <a:lstStyle>
            <a:lvl1pPr>
              <a:buClr>
                <a:schemeClr val="accent1"/>
              </a:buClr>
              <a:defRPr b="0" i="0"/>
            </a:lvl1pPr>
            <a:lvl2pPr>
              <a:buClr>
                <a:schemeClr val="accent1"/>
              </a:buClr>
              <a:defRPr b="0" i="0"/>
            </a:lvl2pPr>
            <a:lvl3pPr>
              <a:buClr>
                <a:schemeClr val="accent1"/>
              </a:buClr>
              <a:defRPr b="0" i="0"/>
            </a:lvl3pPr>
            <a:lvl4pPr>
              <a:buClr>
                <a:schemeClr val="accent1"/>
              </a:buClr>
              <a:defRPr b="0" i="0"/>
            </a:lvl4pPr>
          </a:lstStyle>
          <a:p>
            <a:pPr lvl="0"/>
            <a:r>
              <a:rPr lang="en-US" dirty="0"/>
              <a:t>Click to add text</a:t>
            </a:r>
          </a:p>
          <a:p>
            <a:pPr lvl="1"/>
            <a:r>
              <a:rPr lang="en-US" dirty="0"/>
              <a:t>Second level</a:t>
            </a:r>
          </a:p>
          <a:p>
            <a:pPr lvl="2"/>
            <a:r>
              <a:rPr lang="en-US" dirty="0"/>
              <a:t>Third level</a:t>
            </a:r>
          </a:p>
          <a:p>
            <a:pPr lvl="3"/>
            <a:r>
              <a:rPr lang="en-US" dirty="0"/>
              <a:t>Fourth level</a:t>
            </a:r>
          </a:p>
        </p:txBody>
      </p:sp>
      <p:sp>
        <p:nvSpPr>
          <p:cNvPr id="9" name="Content Placeholder 3"/>
          <p:cNvSpPr>
            <a:spLocks noGrp="1"/>
          </p:cNvSpPr>
          <p:nvPr>
            <p:ph sz="quarter" idx="19" hasCustomPrompt="1"/>
          </p:nvPr>
        </p:nvSpPr>
        <p:spPr>
          <a:xfrm>
            <a:off x="4790386" y="1420744"/>
            <a:ext cx="3826840" cy="2853083"/>
          </a:xfrm>
          <a:prstGeom prst="rect">
            <a:avLst/>
          </a:prstGeom>
        </p:spPr>
        <p:txBody>
          <a:bodyPr/>
          <a:lstStyle>
            <a:lvl1pPr>
              <a:buClr>
                <a:schemeClr val="accent1"/>
              </a:buClr>
              <a:defRPr b="0" i="0"/>
            </a:lvl1pPr>
            <a:lvl2pPr>
              <a:buClr>
                <a:schemeClr val="accent1"/>
              </a:buClr>
              <a:defRPr b="0" i="0"/>
            </a:lvl2pPr>
            <a:lvl3pPr>
              <a:buClr>
                <a:schemeClr val="accent1"/>
              </a:buClr>
              <a:defRPr b="0" i="0"/>
            </a:lvl3pPr>
            <a:lvl4pPr>
              <a:buClr>
                <a:schemeClr val="accent1"/>
              </a:buClr>
              <a:defRPr b="0" i="0"/>
            </a:lvl4pPr>
          </a:lstStyle>
          <a:p>
            <a:pPr lvl="0"/>
            <a:r>
              <a:rPr lang="en-US" dirty="0"/>
              <a:t>Click to add text</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897927870"/>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a:t>
            </a:r>
            <a:r>
              <a:rPr lang="en-US" dirty="0" err="1"/>
              <a:t>lorem</a:t>
            </a:r>
            <a:r>
              <a:rPr lang="en-US" dirty="0"/>
              <a:t> </a:t>
            </a:r>
            <a:r>
              <a:rPr lang="en-US" dirty="0" err="1"/>
              <a:t>ipsum</a:t>
            </a:r>
            <a:r>
              <a:rPr lang="en-US" dirty="0"/>
              <a:t>. </a:t>
            </a:r>
            <a:r>
              <a:rPr lang="en-US" dirty="0" err="1"/>
              <a:t>Ut</a:t>
            </a:r>
            <a:r>
              <a:rPr lang="en-US" dirty="0"/>
              <a:t> </a:t>
            </a:r>
            <a:r>
              <a:rPr lang="en-US" dirty="0" err="1"/>
              <a:t>enim</a:t>
            </a:r>
            <a:r>
              <a:rPr lang="en-US" dirty="0"/>
              <a:t> ad minim </a:t>
            </a:r>
            <a:r>
              <a:rPr lang="en-US" dirty="0" err="1"/>
              <a:t>quis</a:t>
            </a:r>
            <a:r>
              <a:rPr lang="en-US" dirty="0"/>
              <a:t> </a:t>
            </a:r>
            <a:r>
              <a:rPr lang="en-US" dirty="0" err="1"/>
              <a:t>nostrud</a:t>
            </a:r>
            <a:r>
              <a:rPr lang="en-US" dirty="0"/>
              <a:t>.</a:t>
            </a:r>
          </a:p>
        </p:txBody>
      </p:sp>
      <p:sp>
        <p:nvSpPr>
          <p:cNvPr id="10"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accent1"/>
                </a:solidFill>
                <a:latin typeface="Arial" panose="020B0604020202020204" pitchFamily="34" charset="0"/>
              </a:defRPr>
            </a:lvl1pPr>
          </a:lstStyle>
          <a:p>
            <a:pPr lvl="0"/>
            <a:r>
              <a:rPr lang="en-US" dirty="0"/>
              <a:t>Author’s Name</a:t>
            </a:r>
          </a:p>
        </p:txBody>
      </p:sp>
      <p:sp>
        <p:nvSpPr>
          <p:cNvPr id="13" name="Rectangle 12"/>
          <p:cNvSpPr/>
          <p:nvPr userDrawn="1"/>
        </p:nvSpPr>
        <p:spPr bwMode="auto">
          <a:xfrm>
            <a:off x="496956" y="2"/>
            <a:ext cx="1073426" cy="1182754"/>
          </a:xfrm>
          <a:prstGeom prst="rect">
            <a:avLst/>
          </a:prstGeom>
          <a:solidFill>
            <a:schemeClr val="accent1"/>
          </a:solidFill>
          <a:ln w="19050" algn="ctr">
            <a:noFill/>
            <a:miter lim="800000"/>
            <a:headEnd/>
            <a:tailEnd/>
          </a:ln>
        </p:spPr>
        <p:txBody>
          <a:bodyPr wrap="none" rtlCol="0" anchor="ctr"/>
          <a:lstStyle/>
          <a:p>
            <a:pPr algn="ctr">
              <a:lnSpc>
                <a:spcPct val="90000"/>
              </a:lnSpc>
            </a:pPr>
            <a:endParaRPr lang="en-US" sz="1600" b="0" i="0" dirty="0" err="1">
              <a:solidFill>
                <a:srgbClr val="90BD31"/>
              </a:solidFill>
              <a:latin typeface="Arial" panose="020B0604020202020204" pitchFamily="34" charset="0"/>
            </a:endParaRPr>
          </a:p>
        </p:txBody>
      </p:sp>
      <p:sp>
        <p:nvSpPr>
          <p:cNvPr id="12" name="TextBox 11"/>
          <p:cNvSpPr txBox="1"/>
          <p:nvPr userDrawn="1"/>
        </p:nvSpPr>
        <p:spPr bwMode="auto">
          <a:xfrm>
            <a:off x="434629" y="0"/>
            <a:ext cx="1192695" cy="2123658"/>
          </a:xfrm>
          <a:prstGeom prst="rect">
            <a:avLst/>
          </a:prstGeom>
          <a:noFill/>
          <a:ln w="19050" algn="ctr">
            <a:noFill/>
            <a:miter lim="800000"/>
            <a:headEnd/>
            <a:tailEnd/>
          </a:ln>
        </p:spPr>
        <p:txBody>
          <a:bodyPr wrap="square" lIns="0" tIns="0" rIns="0" bIns="0" rtlCol="0" anchor="ctr">
            <a:spAutoFit/>
          </a:bodyPr>
          <a:lstStyle/>
          <a:p>
            <a:pPr algn="ctr"/>
            <a:r>
              <a:rPr lang="en-US" sz="13800" b="0" i="0" dirty="0">
                <a:solidFill>
                  <a:schemeClr val="bg2"/>
                </a:solidFill>
                <a:latin typeface="Arial" panose="020B0604020202020204" pitchFamily="34" charset="0"/>
              </a:rPr>
              <a:t>“</a:t>
            </a:r>
          </a:p>
        </p:txBody>
      </p:sp>
      <p:sp>
        <p:nvSpPr>
          <p:cNvPr id="11"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accent1"/>
                </a:solidFill>
                <a:latin typeface="Arial" panose="020B0604020202020204" pitchFamily="34" charset="0"/>
              </a:defRPr>
            </a:lvl1pPr>
          </a:lstStyle>
          <a:p>
            <a:pPr lvl="0"/>
            <a:r>
              <a:rPr lang="en-US" dirty="0"/>
              <a:t>Position Title</a:t>
            </a:r>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Slide – Teal">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a:t>
            </a:r>
            <a:r>
              <a:rPr lang="en-US" dirty="0" err="1"/>
              <a:t>lorem</a:t>
            </a:r>
            <a:r>
              <a:rPr lang="en-US" dirty="0"/>
              <a:t> </a:t>
            </a:r>
            <a:r>
              <a:rPr lang="en-US" dirty="0" err="1"/>
              <a:t>ipsum</a:t>
            </a:r>
            <a:r>
              <a:rPr lang="en-US" dirty="0"/>
              <a:t>. </a:t>
            </a:r>
            <a:r>
              <a:rPr lang="en-US" dirty="0" err="1"/>
              <a:t>Ut</a:t>
            </a:r>
            <a:r>
              <a:rPr lang="en-US" dirty="0"/>
              <a:t> </a:t>
            </a:r>
            <a:r>
              <a:rPr lang="en-US" dirty="0" err="1"/>
              <a:t>enim</a:t>
            </a:r>
            <a:r>
              <a:rPr lang="en-US" dirty="0"/>
              <a:t> ad minim </a:t>
            </a:r>
            <a:r>
              <a:rPr lang="en-US" dirty="0" err="1"/>
              <a:t>quis</a:t>
            </a:r>
            <a:r>
              <a:rPr lang="en-US" dirty="0"/>
              <a:t> </a:t>
            </a:r>
            <a:r>
              <a:rPr lang="en-US" dirty="0" err="1"/>
              <a:t>nostrud</a:t>
            </a:r>
            <a:r>
              <a:rPr lang="en-US" dirty="0"/>
              <a:t>.</a:t>
            </a:r>
          </a:p>
        </p:txBody>
      </p:sp>
      <p:sp>
        <p:nvSpPr>
          <p:cNvPr id="13" name="Rectangle 12"/>
          <p:cNvSpPr/>
          <p:nvPr userDrawn="1"/>
        </p:nvSpPr>
        <p:spPr bwMode="auto">
          <a:xfrm>
            <a:off x="496956" y="2"/>
            <a:ext cx="1073426" cy="1182754"/>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0" i="0" dirty="0" err="1">
              <a:solidFill>
                <a:srgbClr val="90BD31"/>
              </a:solidFill>
              <a:latin typeface="Arial" panose="020B0604020202020204" pitchFamily="34" charset="0"/>
            </a:endParaRPr>
          </a:p>
        </p:txBody>
      </p:sp>
      <p:sp>
        <p:nvSpPr>
          <p:cNvPr id="12" name="TextBox 11"/>
          <p:cNvSpPr txBox="1"/>
          <p:nvPr userDrawn="1"/>
        </p:nvSpPr>
        <p:spPr bwMode="auto">
          <a:xfrm>
            <a:off x="434629" y="0"/>
            <a:ext cx="1192695" cy="2123658"/>
          </a:xfrm>
          <a:prstGeom prst="rect">
            <a:avLst/>
          </a:prstGeom>
          <a:noFill/>
          <a:ln w="19050" algn="ctr">
            <a:noFill/>
            <a:miter lim="800000"/>
            <a:headEnd/>
            <a:tailEnd/>
          </a:ln>
        </p:spPr>
        <p:txBody>
          <a:bodyPr wrap="square" lIns="0" tIns="0" rIns="0" bIns="0" rtlCol="0" anchor="ctr">
            <a:spAutoFit/>
          </a:bodyPr>
          <a:lstStyle/>
          <a:p>
            <a:pPr algn="ctr"/>
            <a:r>
              <a:rPr lang="en-US" sz="13800" b="0" i="0" dirty="0">
                <a:solidFill>
                  <a:schemeClr val="bg2"/>
                </a:solidFill>
                <a:latin typeface="Arial" panose="020B0604020202020204" pitchFamily="34" charset="0"/>
              </a:rPr>
              <a:t>“</a:t>
            </a:r>
          </a:p>
        </p:txBody>
      </p:sp>
      <p:sp>
        <p:nvSpPr>
          <p:cNvPr id="10"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accent2"/>
                </a:solidFill>
                <a:latin typeface="Arial" panose="020B0604020202020204" pitchFamily="34" charset="0"/>
              </a:defRPr>
            </a:lvl1pPr>
          </a:lstStyle>
          <a:p>
            <a:pPr lvl="0"/>
            <a:r>
              <a:rPr lang="en-US" dirty="0"/>
              <a:t>Author’s Name</a:t>
            </a:r>
          </a:p>
        </p:txBody>
      </p:sp>
      <p:sp>
        <p:nvSpPr>
          <p:cNvPr id="11"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accent2"/>
                </a:solidFill>
                <a:latin typeface="Arial" panose="020B0604020202020204" pitchFamily="34" charset="0"/>
              </a:defRPr>
            </a:lvl1pPr>
          </a:lstStyle>
          <a:p>
            <a:pPr lvl="0"/>
            <a:r>
              <a:rPr lang="en-US" dirty="0"/>
              <a:t>Position Title</a:t>
            </a:r>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Slide – Gree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a:t>
            </a:r>
            <a:r>
              <a:rPr lang="en-US" dirty="0" err="1"/>
              <a:t>lorem</a:t>
            </a:r>
            <a:r>
              <a:rPr lang="en-US" dirty="0"/>
              <a:t> </a:t>
            </a:r>
            <a:r>
              <a:rPr lang="en-US" dirty="0" err="1"/>
              <a:t>ipsum</a:t>
            </a:r>
            <a:r>
              <a:rPr lang="en-US" dirty="0"/>
              <a:t>. </a:t>
            </a:r>
            <a:r>
              <a:rPr lang="en-US" dirty="0" err="1"/>
              <a:t>Ut</a:t>
            </a:r>
            <a:r>
              <a:rPr lang="en-US" dirty="0"/>
              <a:t> </a:t>
            </a:r>
            <a:r>
              <a:rPr lang="en-US" dirty="0" err="1"/>
              <a:t>enim</a:t>
            </a:r>
            <a:r>
              <a:rPr lang="en-US" dirty="0"/>
              <a:t> ad minim </a:t>
            </a:r>
            <a:r>
              <a:rPr lang="en-US" dirty="0" err="1"/>
              <a:t>quis</a:t>
            </a:r>
            <a:r>
              <a:rPr lang="en-US" dirty="0"/>
              <a:t> </a:t>
            </a:r>
            <a:r>
              <a:rPr lang="en-US" dirty="0" err="1"/>
              <a:t>nostrud</a:t>
            </a:r>
            <a:r>
              <a:rPr lang="en-US" dirty="0"/>
              <a:t>.</a:t>
            </a:r>
          </a:p>
        </p:txBody>
      </p:sp>
      <p:sp>
        <p:nvSpPr>
          <p:cNvPr id="13" name="Rectangle 12"/>
          <p:cNvSpPr/>
          <p:nvPr userDrawn="1"/>
        </p:nvSpPr>
        <p:spPr bwMode="auto">
          <a:xfrm>
            <a:off x="496956" y="2"/>
            <a:ext cx="1073426" cy="1182754"/>
          </a:xfrm>
          <a:prstGeom prst="rect">
            <a:avLst/>
          </a:prstGeom>
          <a:solidFill>
            <a:schemeClr val="accent3"/>
          </a:solidFill>
          <a:ln w="19050" algn="ctr">
            <a:noFill/>
            <a:miter lim="800000"/>
            <a:headEnd/>
            <a:tailEnd/>
          </a:ln>
        </p:spPr>
        <p:txBody>
          <a:bodyPr wrap="none" rtlCol="0" anchor="ctr"/>
          <a:lstStyle/>
          <a:p>
            <a:pPr algn="ctr">
              <a:lnSpc>
                <a:spcPct val="90000"/>
              </a:lnSpc>
            </a:pPr>
            <a:endParaRPr lang="en-US" sz="1600" b="0" i="0" dirty="0" err="1">
              <a:solidFill>
                <a:srgbClr val="90BD31"/>
              </a:solidFill>
              <a:latin typeface="Arial" panose="020B0604020202020204" pitchFamily="34" charset="0"/>
            </a:endParaRPr>
          </a:p>
        </p:txBody>
      </p:sp>
      <p:sp>
        <p:nvSpPr>
          <p:cNvPr id="12" name="TextBox 11"/>
          <p:cNvSpPr txBox="1"/>
          <p:nvPr userDrawn="1"/>
        </p:nvSpPr>
        <p:spPr bwMode="auto">
          <a:xfrm>
            <a:off x="434629" y="0"/>
            <a:ext cx="1192695" cy="2123658"/>
          </a:xfrm>
          <a:prstGeom prst="rect">
            <a:avLst/>
          </a:prstGeom>
          <a:noFill/>
          <a:ln w="19050" algn="ctr">
            <a:noFill/>
            <a:miter lim="800000"/>
            <a:headEnd/>
            <a:tailEnd/>
          </a:ln>
        </p:spPr>
        <p:txBody>
          <a:bodyPr wrap="square" lIns="0" tIns="0" rIns="0" bIns="0" rtlCol="0" anchor="ctr">
            <a:spAutoFit/>
          </a:bodyPr>
          <a:lstStyle/>
          <a:p>
            <a:pPr algn="ctr"/>
            <a:r>
              <a:rPr lang="en-US" sz="13800" b="0" i="0" dirty="0">
                <a:solidFill>
                  <a:schemeClr val="bg2"/>
                </a:solidFill>
                <a:latin typeface="Arial" panose="020B0604020202020204" pitchFamily="34" charset="0"/>
              </a:rPr>
              <a:t>“</a:t>
            </a:r>
          </a:p>
        </p:txBody>
      </p:sp>
      <p:sp>
        <p:nvSpPr>
          <p:cNvPr id="10"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accent3"/>
                </a:solidFill>
                <a:latin typeface="Arial" panose="020B0604020202020204" pitchFamily="34" charset="0"/>
              </a:defRPr>
            </a:lvl1pPr>
          </a:lstStyle>
          <a:p>
            <a:pPr lvl="0"/>
            <a:r>
              <a:rPr lang="en-US" dirty="0"/>
              <a:t>Author’s Name</a:t>
            </a:r>
          </a:p>
        </p:txBody>
      </p:sp>
      <p:sp>
        <p:nvSpPr>
          <p:cNvPr id="11"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accent3"/>
                </a:solidFill>
                <a:latin typeface="Arial" panose="020B0604020202020204" pitchFamily="34" charset="0"/>
              </a:defRPr>
            </a:lvl1pPr>
          </a:lstStyle>
          <a:p>
            <a:pPr lvl="0"/>
            <a:r>
              <a:rPr lang="en-US" dirty="0"/>
              <a:t>Position Title</a:t>
            </a:r>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Header – Blue">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D91175AD-5EC8-6C49-8218-F38BDE3E8622}"/>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68552" t="35459" r="2030" b="-21848"/>
          <a:stretch/>
        </p:blipFill>
        <p:spPr>
          <a:xfrm rot="5400000">
            <a:off x="2622550" y="-1377949"/>
            <a:ext cx="5143500" cy="7899400"/>
          </a:xfrm>
          <a:prstGeom prst="rect">
            <a:avLst/>
          </a:prstGeom>
        </p:spPr>
      </p:pic>
      <p:sp>
        <p:nvSpPr>
          <p:cNvPr id="14" name="Rectangle 13"/>
          <p:cNvSpPr/>
          <p:nvPr userDrawn="1"/>
        </p:nvSpPr>
        <p:spPr bwMode="auto">
          <a:xfrm>
            <a:off x="2" y="1772719"/>
            <a:ext cx="7051729" cy="1411357"/>
          </a:xfrm>
          <a:prstGeom prst="rect">
            <a:avLst/>
          </a:prstGeom>
          <a:solidFill>
            <a:schemeClr val="accent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sp>
        <p:nvSpPr>
          <p:cNvPr id="15" name="Title 15"/>
          <p:cNvSpPr>
            <a:spLocks noGrp="1"/>
          </p:cNvSpPr>
          <p:nvPr>
            <p:ph type="title" hasCustomPrompt="1"/>
          </p:nvPr>
        </p:nvSpPr>
        <p:spPr>
          <a:xfrm>
            <a:off x="453585" y="1919440"/>
            <a:ext cx="6435412" cy="1107896"/>
          </a:xfrm>
          <a:prstGeom prst="rect">
            <a:avLst/>
          </a:prstGeom>
        </p:spPr>
        <p:txBody>
          <a:bodyPr anchor="ctr">
            <a:noAutofit/>
          </a:bodyPr>
          <a:lstStyle>
            <a:lvl1pPr>
              <a:defRPr sz="3600" b="0" i="0" baseline="0">
                <a:solidFill>
                  <a:schemeClr val="bg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cxnSp>
        <p:nvCxnSpPr>
          <p:cNvPr id="7" name="Straight Connector 6">
            <a:extLst>
              <a:ext uri="{FF2B5EF4-FFF2-40B4-BE49-F238E27FC236}">
                <a16:creationId xmlns:a16="http://schemas.microsoft.com/office/drawing/2014/main" id="{62CCB472-92BE-5E48-80A6-FC260AA96B83}"/>
              </a:ext>
            </a:extLst>
          </p:cNvPr>
          <p:cNvCxnSpPr/>
          <p:nvPr userDrawn="1"/>
        </p:nvCxnSpPr>
        <p:spPr>
          <a:xfrm>
            <a:off x="277813" y="4687560"/>
            <a:ext cx="8595360" cy="0"/>
          </a:xfrm>
          <a:prstGeom prst="line">
            <a:avLst/>
          </a:prstGeom>
          <a:noFill/>
          <a:ln w="3175" cap="flat">
            <a:solidFill>
              <a:schemeClr val="tx1"/>
            </a:solidFill>
            <a:prstDash val="solid"/>
            <a:miter lim="800000"/>
            <a:headEnd/>
            <a:tailEnd/>
          </a:ln>
          <a:extLst>
            <a:ext uri="{909E8E84-426E-40DD-AFC4-6F175D3DCCD1}">
              <a14:hiddenFill xmlns:a14="http://schemas.microsoft.com/office/drawing/2010/main">
                <a:noFill/>
              </a14:hiddenFill>
            </a:ext>
          </a:extLst>
        </p:spPr>
      </p:cxnSp>
      <p:sp>
        <p:nvSpPr>
          <p:cNvPr id="8" name="Freeform 77">
            <a:extLst>
              <a:ext uri="{FF2B5EF4-FFF2-40B4-BE49-F238E27FC236}">
                <a16:creationId xmlns:a16="http://schemas.microsoft.com/office/drawing/2014/main" id="{4ABB29B8-DCAF-7B40-9E52-219D904D83D6}"/>
              </a:ext>
            </a:extLst>
          </p:cNvPr>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a typeface="Helvetica Neue" panose="02000503000000020004" pitchFamily="2" charset="0"/>
              <a:cs typeface="Arial" panose="020B0604020202020204" pitchFamily="34" charset="0"/>
            </a:endParaRPr>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tion Header – Teal">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452C1D42-AAA3-B04E-A034-F13587860331}"/>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 uri="{96DAC541-7B7A-43D3-8B79-37D633B846F1}">
                <asvg:svgBlip xmlns:asvg="http://schemas.microsoft.com/office/drawing/2016/SVG/main" r:embed="rId3"/>
              </a:ext>
            </a:extLst>
          </a:blip>
          <a:srcRect l="-11183" t="13403" r="10781" b="31145"/>
          <a:stretch/>
        </p:blipFill>
        <p:spPr>
          <a:xfrm>
            <a:off x="-317500" y="-245162"/>
            <a:ext cx="9461500" cy="5143502"/>
          </a:xfrm>
          <a:prstGeom prst="rect">
            <a:avLst/>
          </a:prstGeom>
        </p:spPr>
      </p:pic>
      <p:sp>
        <p:nvSpPr>
          <p:cNvPr id="6" name="Rectangle 5"/>
          <p:cNvSpPr/>
          <p:nvPr userDrawn="1"/>
        </p:nvSpPr>
        <p:spPr bwMode="auto">
          <a:xfrm>
            <a:off x="2" y="1772719"/>
            <a:ext cx="7051729" cy="1411357"/>
          </a:xfrm>
          <a:prstGeom prst="rect">
            <a:avLst/>
          </a:prstGeom>
          <a:solidFill>
            <a:srgbClr val="18A3AC"/>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cxnSp>
        <p:nvCxnSpPr>
          <p:cNvPr id="9" name="Straight Connector 8">
            <a:extLst>
              <a:ext uri="{FF2B5EF4-FFF2-40B4-BE49-F238E27FC236}">
                <a16:creationId xmlns:a16="http://schemas.microsoft.com/office/drawing/2014/main" id="{E01C639F-F884-C946-B140-A9518C6FB9A8}"/>
              </a:ext>
            </a:extLst>
          </p:cNvPr>
          <p:cNvCxnSpPr/>
          <p:nvPr userDrawn="1"/>
        </p:nvCxnSpPr>
        <p:spPr>
          <a:xfrm>
            <a:off x="277813" y="4687560"/>
            <a:ext cx="8595360" cy="0"/>
          </a:xfrm>
          <a:prstGeom prst="line">
            <a:avLst/>
          </a:prstGeom>
          <a:noFill/>
          <a:ln w="3175" cap="flat">
            <a:solidFill>
              <a:schemeClr val="tx1"/>
            </a:solidFill>
            <a:prstDash val="solid"/>
            <a:miter lim="800000"/>
            <a:headEnd/>
            <a:tailEnd/>
          </a:ln>
          <a:extLst>
            <a:ext uri="{909E8E84-426E-40DD-AFC4-6F175D3DCCD1}">
              <a14:hiddenFill xmlns:a14="http://schemas.microsoft.com/office/drawing/2010/main">
                <a:noFill/>
              </a14:hiddenFill>
            </a:ext>
          </a:extLst>
        </p:spPr>
      </p:cxnSp>
      <p:sp>
        <p:nvSpPr>
          <p:cNvPr id="10" name="Freeform 77">
            <a:extLst>
              <a:ext uri="{FF2B5EF4-FFF2-40B4-BE49-F238E27FC236}">
                <a16:creationId xmlns:a16="http://schemas.microsoft.com/office/drawing/2014/main" id="{08B3EA4E-B6EE-2549-8EB7-C25BC2142E7C}"/>
              </a:ext>
            </a:extLst>
          </p:cNvPr>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a typeface="Helvetica Neue" panose="02000503000000020004" pitchFamily="2" charset="0"/>
              <a:cs typeface="Arial" panose="020B0604020202020204" pitchFamily="34" charset="0"/>
            </a:endParaRPr>
          </a:p>
        </p:txBody>
      </p:sp>
      <p:sp>
        <p:nvSpPr>
          <p:cNvPr id="12" name="Title 15">
            <a:extLst>
              <a:ext uri="{FF2B5EF4-FFF2-40B4-BE49-F238E27FC236}">
                <a16:creationId xmlns:a16="http://schemas.microsoft.com/office/drawing/2014/main" id="{013E3FCC-D96C-D344-BBA3-51BB23D2A0F4}"/>
              </a:ext>
            </a:extLst>
          </p:cNvPr>
          <p:cNvSpPr>
            <a:spLocks noGrp="1"/>
          </p:cNvSpPr>
          <p:nvPr>
            <p:ph type="title" hasCustomPrompt="1"/>
          </p:nvPr>
        </p:nvSpPr>
        <p:spPr>
          <a:xfrm>
            <a:off x="453585" y="1919440"/>
            <a:ext cx="6435412" cy="1107896"/>
          </a:xfrm>
          <a:prstGeom prst="rect">
            <a:avLst/>
          </a:prstGeom>
        </p:spPr>
        <p:txBody>
          <a:bodyPr anchor="ctr">
            <a:noAutofit/>
          </a:bodyPr>
          <a:lstStyle>
            <a:lvl1pPr>
              <a:defRPr sz="3600" b="0" i="0" baseline="0">
                <a:solidFill>
                  <a:schemeClr val="bg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ullet Slid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11" name="Title 15"/>
          <p:cNvSpPr>
            <a:spLocks noGrp="1"/>
          </p:cNvSpPr>
          <p:nvPr>
            <p:ph type="title" hasCustomPrompt="1"/>
          </p:nvPr>
        </p:nvSpPr>
        <p:spPr>
          <a:xfrm>
            <a:off x="453585" y="318751"/>
            <a:ext cx="8173580" cy="458587"/>
          </a:xfr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12" name="Text Placeholder 3"/>
          <p:cNvSpPr>
            <a:spLocks noGrp="1"/>
          </p:cNvSpPr>
          <p:nvPr>
            <p:ph type="body" sz="quarter" idx="15" hasCustomPrompt="1"/>
          </p:nvPr>
        </p:nvSpPr>
        <p:spPr>
          <a:xfrm>
            <a:off x="457202" y="695741"/>
            <a:ext cx="8169964" cy="334897"/>
          </a:xfrm>
          <a:prstGeom prst="rect">
            <a:avLst/>
          </a:prstGeom>
        </p:spPr>
        <p:txBody>
          <a:bodyPr>
            <a:noAutofit/>
          </a:bodyPr>
          <a:lstStyle>
            <a:lvl1pPr marL="0" indent="0">
              <a:lnSpc>
                <a:spcPct val="100000"/>
              </a:lnSpc>
              <a:buNone/>
              <a:defRPr sz="1800" b="0" i="0">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9" name="Content Placeholder 2">
            <a:extLst>
              <a:ext uri="{FF2B5EF4-FFF2-40B4-BE49-F238E27FC236}">
                <a16:creationId xmlns:a16="http://schemas.microsoft.com/office/drawing/2014/main" id="{79D9FF64-C01C-5C4C-8AB2-E760BF769004}"/>
              </a:ext>
            </a:extLst>
          </p:cNvPr>
          <p:cNvSpPr>
            <a:spLocks noGrp="1"/>
          </p:cNvSpPr>
          <p:nvPr>
            <p:ph sz="quarter" idx="16"/>
          </p:nvPr>
        </p:nvSpPr>
        <p:spPr>
          <a:xfrm>
            <a:off x="453585" y="1401763"/>
            <a:ext cx="8169964" cy="2932112"/>
          </a:xfrm>
        </p:spPr>
        <p:txBody>
          <a:bodyPr/>
          <a:lstStyle>
            <a:lvl1pPr>
              <a:defRPr b="0" i="0"/>
            </a:lvl1pPr>
            <a:lvl2pPr>
              <a:defRPr b="0" i="0"/>
            </a:lvl2pPr>
            <a:lvl3pPr>
              <a:defRPr b="0" i="0"/>
            </a:lvl3pPr>
            <a:lvl4pPr>
              <a:defRPr b="0" i="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754264467"/>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Header – Gree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9788447-026C-8740-AB11-4D9C4007C669}"/>
              </a:ext>
            </a:extLst>
          </p:cNvPr>
          <p:cNvPicPr>
            <a:picLocks noChangeAspect="1"/>
          </p:cNvPicPr>
          <p:nvPr userDrawn="1"/>
        </p:nvPicPr>
        <p:blipFill rotWithShape="1">
          <a:blip r:embed="rId2" cstate="screen">
            <a:alphaModFix amt="40000"/>
            <a:extLst>
              <a:ext uri="{28A0092B-C50C-407E-A947-70E740481C1C}">
                <a14:useLocalDpi xmlns:a14="http://schemas.microsoft.com/office/drawing/2010/main"/>
              </a:ext>
            </a:extLst>
          </a:blip>
          <a:srcRect l="14414"/>
          <a:stretch/>
        </p:blipFill>
        <p:spPr>
          <a:xfrm>
            <a:off x="0" y="401119"/>
            <a:ext cx="9144000" cy="1774069"/>
          </a:xfrm>
          <a:prstGeom prst="rect">
            <a:avLst/>
          </a:prstGeom>
        </p:spPr>
      </p:pic>
      <p:sp>
        <p:nvSpPr>
          <p:cNvPr id="6" name="Rectangle 5"/>
          <p:cNvSpPr/>
          <p:nvPr userDrawn="1"/>
        </p:nvSpPr>
        <p:spPr bwMode="auto">
          <a:xfrm>
            <a:off x="2" y="1772719"/>
            <a:ext cx="7051729" cy="1411357"/>
          </a:xfrm>
          <a:prstGeom prst="rect">
            <a:avLst/>
          </a:prstGeom>
          <a:solidFill>
            <a:schemeClr val="accent3"/>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cxnSp>
        <p:nvCxnSpPr>
          <p:cNvPr id="9" name="Straight Connector 8">
            <a:extLst>
              <a:ext uri="{FF2B5EF4-FFF2-40B4-BE49-F238E27FC236}">
                <a16:creationId xmlns:a16="http://schemas.microsoft.com/office/drawing/2014/main" id="{7AB58095-3588-1A4E-B981-253E9F1A1AEC}"/>
              </a:ext>
            </a:extLst>
          </p:cNvPr>
          <p:cNvCxnSpPr/>
          <p:nvPr userDrawn="1"/>
        </p:nvCxnSpPr>
        <p:spPr>
          <a:xfrm>
            <a:off x="277813" y="4687560"/>
            <a:ext cx="8595360" cy="0"/>
          </a:xfrm>
          <a:prstGeom prst="line">
            <a:avLst/>
          </a:prstGeom>
          <a:noFill/>
          <a:ln w="3175" cap="flat">
            <a:solidFill>
              <a:schemeClr val="tx1"/>
            </a:solidFill>
            <a:prstDash val="solid"/>
            <a:miter lim="800000"/>
            <a:headEnd/>
            <a:tailEnd/>
          </a:ln>
          <a:extLst>
            <a:ext uri="{909E8E84-426E-40DD-AFC4-6F175D3DCCD1}">
              <a14:hiddenFill xmlns:a14="http://schemas.microsoft.com/office/drawing/2010/main">
                <a:noFill/>
              </a14:hiddenFill>
            </a:ext>
          </a:extLst>
        </p:spPr>
      </p:cxnSp>
      <p:sp>
        <p:nvSpPr>
          <p:cNvPr id="10" name="Freeform 77">
            <a:extLst>
              <a:ext uri="{FF2B5EF4-FFF2-40B4-BE49-F238E27FC236}">
                <a16:creationId xmlns:a16="http://schemas.microsoft.com/office/drawing/2014/main" id="{81C2D974-A2EE-E349-AD5D-00B5C62A8CB7}"/>
              </a:ext>
            </a:extLst>
          </p:cNvPr>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a typeface="Helvetica Neue" panose="02000503000000020004" pitchFamily="2" charset="0"/>
              <a:cs typeface="Arial" panose="020B0604020202020204" pitchFamily="34" charset="0"/>
            </a:endParaRPr>
          </a:p>
        </p:txBody>
      </p:sp>
      <p:sp>
        <p:nvSpPr>
          <p:cNvPr id="11" name="Title 15">
            <a:extLst>
              <a:ext uri="{FF2B5EF4-FFF2-40B4-BE49-F238E27FC236}">
                <a16:creationId xmlns:a16="http://schemas.microsoft.com/office/drawing/2014/main" id="{18DED201-C78F-0E4A-B63C-520004DA73BE}"/>
              </a:ext>
            </a:extLst>
          </p:cNvPr>
          <p:cNvSpPr>
            <a:spLocks noGrp="1"/>
          </p:cNvSpPr>
          <p:nvPr>
            <p:ph type="title" hasCustomPrompt="1"/>
          </p:nvPr>
        </p:nvSpPr>
        <p:spPr>
          <a:xfrm>
            <a:off x="453585" y="1919440"/>
            <a:ext cx="6435412" cy="1107896"/>
          </a:xfrm>
          <a:prstGeom prst="rect">
            <a:avLst/>
          </a:prstGeom>
        </p:spPr>
        <p:txBody>
          <a:bodyPr anchor="ctr">
            <a:noAutofit/>
          </a:bodyPr>
          <a:lstStyle>
            <a:lvl1pPr>
              <a:defRPr sz="3600" b="0" i="0" baseline="0">
                <a:solidFill>
                  <a:schemeClr val="bg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433390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Closing with logo_1">
    <p:bg>
      <p:bgRef idx="1001">
        <a:schemeClr val="bg2"/>
      </p:bgRef>
    </p:bg>
    <p:spTree>
      <p:nvGrpSpPr>
        <p:cNvPr id="1" name=""/>
        <p:cNvGrpSpPr/>
        <p:nvPr/>
      </p:nvGrpSpPr>
      <p:grpSpPr>
        <a:xfrm>
          <a:off x="0" y="0"/>
          <a:ext cx="0" cy="0"/>
          <a:chOff x="0" y="0"/>
          <a:chExt cx="0" cy="0"/>
        </a:xfrm>
      </p:grpSpPr>
      <p:pic>
        <p:nvPicPr>
          <p:cNvPr id="4" name="Picture 4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p:blipFill>
        <p:spPr bwMode="invGray">
          <a:xfrm>
            <a:off x="3865186" y="2036429"/>
            <a:ext cx="1571041" cy="1018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42826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Closing with logo_2">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879400" y="1884801"/>
            <a:ext cx="1373900" cy="1373900"/>
          </a:xfrm>
          <a:prstGeom prst="rect">
            <a:avLst/>
          </a:prstGeom>
        </p:spPr>
      </p:pic>
    </p:spTree>
    <p:extLst>
      <p:ext uri="{BB962C8B-B14F-4D97-AF65-F5344CB8AC3E}">
        <p14:creationId xmlns:p14="http://schemas.microsoft.com/office/powerpoint/2010/main" val="136763842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Closing – Research">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C66F05B-DFA4-6F48-B676-F50E7C038154}"/>
              </a:ext>
            </a:extLst>
          </p:cNvPr>
          <p:cNvSpPr/>
          <p:nvPr userDrawn="1"/>
        </p:nvSpPr>
        <p:spPr bwMode="auto">
          <a:xfrm>
            <a:off x="6149581" y="1645920"/>
            <a:ext cx="2994421" cy="3497580"/>
          </a:xfrm>
          <a:prstGeom prst="rect">
            <a:avLst/>
          </a:prstGeom>
          <a:solidFill>
            <a:schemeClr val="tx1"/>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sp>
        <p:nvSpPr>
          <p:cNvPr id="7" name="Rectangle 6">
            <a:extLst>
              <a:ext uri="{FF2B5EF4-FFF2-40B4-BE49-F238E27FC236}">
                <a16:creationId xmlns:a16="http://schemas.microsoft.com/office/drawing/2014/main" id="{94494DF8-84C9-4641-9876-C01FAA2F1677}"/>
              </a:ext>
            </a:extLst>
          </p:cNvPr>
          <p:cNvSpPr/>
          <p:nvPr userDrawn="1"/>
        </p:nvSpPr>
        <p:spPr bwMode="auto">
          <a:xfrm>
            <a:off x="2" y="0"/>
            <a:ext cx="6149579" cy="1645920"/>
          </a:xfrm>
          <a:prstGeom prst="rect">
            <a:avLst/>
          </a:prstGeom>
          <a:solidFill>
            <a:schemeClr val="bg1">
              <a:lumMod val="95000"/>
            </a:schemeClr>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pic>
        <p:nvPicPr>
          <p:cNvPr id="13" name="Picture 12">
            <a:extLst>
              <a:ext uri="{FF2B5EF4-FFF2-40B4-BE49-F238E27FC236}">
                <a16:creationId xmlns:a16="http://schemas.microsoft.com/office/drawing/2014/main" id="{EB73C1E6-BC68-894B-BFA0-E9C181FA15C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149580" y="1"/>
            <a:ext cx="2994420" cy="2015504"/>
          </a:xfrm>
          <a:prstGeom prst="rect">
            <a:avLst/>
          </a:prstGeom>
        </p:spPr>
      </p:pic>
      <p:pic>
        <p:nvPicPr>
          <p:cNvPr id="14" name="Picture 13">
            <a:extLst>
              <a:ext uri="{FF2B5EF4-FFF2-40B4-BE49-F238E27FC236}">
                <a16:creationId xmlns:a16="http://schemas.microsoft.com/office/drawing/2014/main" id="{4AD4098B-43D5-4B4E-A524-530B7E386F9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388949"/>
            <a:ext cx="6149580" cy="3754552"/>
          </a:xfrm>
          <a:prstGeom prst="rect">
            <a:avLst/>
          </a:prstGeom>
        </p:spPr>
      </p:pic>
      <p:pic>
        <p:nvPicPr>
          <p:cNvPr id="2" name="Picture 1">
            <a:extLst>
              <a:ext uri="{FF2B5EF4-FFF2-40B4-BE49-F238E27FC236}">
                <a16:creationId xmlns:a16="http://schemas.microsoft.com/office/drawing/2014/main" id="{9A1E061F-A72A-5142-8A32-D6BACF33C6D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 y="144895"/>
            <a:ext cx="6149579" cy="1021134"/>
          </a:xfrm>
          <a:prstGeom prst="rect">
            <a:avLst/>
          </a:prstGeom>
        </p:spPr>
      </p:pic>
      <p:pic>
        <p:nvPicPr>
          <p:cNvPr id="8" name="Picture 7">
            <a:extLst>
              <a:ext uri="{FF2B5EF4-FFF2-40B4-BE49-F238E27FC236}">
                <a16:creationId xmlns:a16="http://schemas.microsoft.com/office/drawing/2014/main" id="{B6B44D79-B0F4-1A43-9BD5-09FD9E662AC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6149578" y="2015505"/>
            <a:ext cx="1615438" cy="1615438"/>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Closing – Mt. Zion">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C66F05B-DFA4-6F48-B676-F50E7C038154}"/>
              </a:ext>
            </a:extLst>
          </p:cNvPr>
          <p:cNvSpPr/>
          <p:nvPr userDrawn="1"/>
        </p:nvSpPr>
        <p:spPr bwMode="auto">
          <a:xfrm>
            <a:off x="6149581" y="1645920"/>
            <a:ext cx="2994421" cy="3497580"/>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sp>
        <p:nvSpPr>
          <p:cNvPr id="7" name="Rectangle 6">
            <a:extLst>
              <a:ext uri="{FF2B5EF4-FFF2-40B4-BE49-F238E27FC236}">
                <a16:creationId xmlns:a16="http://schemas.microsoft.com/office/drawing/2014/main" id="{94494DF8-84C9-4641-9876-C01FAA2F1677}"/>
              </a:ext>
            </a:extLst>
          </p:cNvPr>
          <p:cNvSpPr/>
          <p:nvPr userDrawn="1"/>
        </p:nvSpPr>
        <p:spPr bwMode="auto">
          <a:xfrm>
            <a:off x="2" y="0"/>
            <a:ext cx="6149579" cy="1645920"/>
          </a:xfrm>
          <a:prstGeom prst="rect">
            <a:avLst/>
          </a:prstGeom>
          <a:solidFill>
            <a:schemeClr val="bg1">
              <a:lumMod val="95000"/>
            </a:schemeClr>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pic>
        <p:nvPicPr>
          <p:cNvPr id="13" name="Picture 12">
            <a:extLst>
              <a:ext uri="{FF2B5EF4-FFF2-40B4-BE49-F238E27FC236}">
                <a16:creationId xmlns:a16="http://schemas.microsoft.com/office/drawing/2014/main" id="{EB73C1E6-BC68-894B-BFA0-E9C181FA15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6149580" y="9411"/>
            <a:ext cx="2994420" cy="1996683"/>
          </a:xfrm>
          <a:prstGeom prst="rect">
            <a:avLst/>
          </a:prstGeom>
        </p:spPr>
      </p:pic>
      <p:pic>
        <p:nvPicPr>
          <p:cNvPr id="14" name="Picture 13">
            <a:extLst>
              <a:ext uri="{FF2B5EF4-FFF2-40B4-BE49-F238E27FC236}">
                <a16:creationId xmlns:a16="http://schemas.microsoft.com/office/drawing/2014/main" id="{4AD4098B-43D5-4B4E-A524-530B7E386F9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388949"/>
            <a:ext cx="6149577" cy="3754552"/>
          </a:xfrm>
          <a:prstGeom prst="rect">
            <a:avLst/>
          </a:prstGeom>
        </p:spPr>
      </p:pic>
      <p:pic>
        <p:nvPicPr>
          <p:cNvPr id="10" name="Picture 9">
            <a:extLst>
              <a:ext uri="{FF2B5EF4-FFF2-40B4-BE49-F238E27FC236}">
                <a16:creationId xmlns:a16="http://schemas.microsoft.com/office/drawing/2014/main" id="{EA44FD6C-4722-4647-8824-7BD62CB49912}"/>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6149577" y="1994818"/>
            <a:ext cx="1615440" cy="1615440"/>
          </a:xfrm>
          <a:prstGeom prst="rect">
            <a:avLst/>
          </a:prstGeom>
          <a:solidFill>
            <a:schemeClr val="accent1"/>
          </a:solidFill>
        </p:spPr>
      </p:pic>
      <p:pic>
        <p:nvPicPr>
          <p:cNvPr id="15" name="Graphic 14">
            <a:extLst>
              <a:ext uri="{FF2B5EF4-FFF2-40B4-BE49-F238E27FC236}">
                <a16:creationId xmlns:a16="http://schemas.microsoft.com/office/drawing/2014/main" id="{A81F62F8-022A-8040-9203-343FE92FDB09}"/>
              </a:ext>
            </a:extLst>
          </p:cNvPr>
          <p:cNvPicPr>
            <a:picLocks noChangeAspect="1"/>
          </p:cNvPicPr>
          <p:nvPr userDrawn="1"/>
        </p:nvPicPr>
        <p:blipFill rotWithShape="1">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t="35407" b="39964"/>
          <a:stretch/>
        </p:blipFill>
        <p:spPr>
          <a:xfrm>
            <a:off x="-993817" y="0"/>
            <a:ext cx="7143396" cy="1388949"/>
          </a:xfrm>
          <a:prstGeom prst="rect">
            <a:avLst/>
          </a:prstGeom>
        </p:spPr>
      </p:pic>
    </p:spTree>
    <p:extLst>
      <p:ext uri="{BB962C8B-B14F-4D97-AF65-F5344CB8AC3E}">
        <p14:creationId xmlns:p14="http://schemas.microsoft.com/office/powerpoint/2010/main" val="281163503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p:cSld name="Closing – Patient Care">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44FBE2C-79B3-0741-8C4F-E79579E3B5C3}"/>
              </a:ext>
            </a:extLst>
          </p:cNvPr>
          <p:cNvSpPr/>
          <p:nvPr userDrawn="1"/>
        </p:nvSpPr>
        <p:spPr bwMode="auto">
          <a:xfrm>
            <a:off x="0" y="1645921"/>
            <a:ext cx="2994421" cy="3497580"/>
          </a:xfrm>
          <a:prstGeom prst="rect">
            <a:avLst/>
          </a:prstGeom>
          <a:solidFill>
            <a:schemeClr val="accent1"/>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sp>
        <p:nvSpPr>
          <p:cNvPr id="6" name="Rectangle 5">
            <a:extLst>
              <a:ext uri="{FF2B5EF4-FFF2-40B4-BE49-F238E27FC236}">
                <a16:creationId xmlns:a16="http://schemas.microsoft.com/office/drawing/2014/main" id="{7CBA96EE-AE7F-9D47-80E0-948746F73CBD}"/>
              </a:ext>
            </a:extLst>
          </p:cNvPr>
          <p:cNvSpPr/>
          <p:nvPr userDrawn="1"/>
        </p:nvSpPr>
        <p:spPr bwMode="auto">
          <a:xfrm>
            <a:off x="2756757" y="0"/>
            <a:ext cx="6387245" cy="1645920"/>
          </a:xfrm>
          <a:prstGeom prst="rect">
            <a:avLst/>
          </a:prstGeom>
          <a:solidFill>
            <a:schemeClr val="bg1">
              <a:lumMod val="95000"/>
            </a:schemeClr>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pic>
        <p:nvPicPr>
          <p:cNvPr id="11" name="Picture 10">
            <a:extLst>
              <a:ext uri="{FF2B5EF4-FFF2-40B4-BE49-F238E27FC236}">
                <a16:creationId xmlns:a16="http://schemas.microsoft.com/office/drawing/2014/main" id="{4508378B-0C89-E14E-8069-2034FF2D0F2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
          <a:stretch/>
        </p:blipFill>
        <p:spPr>
          <a:xfrm>
            <a:off x="2" y="1"/>
            <a:ext cx="2760609" cy="2015504"/>
          </a:xfrm>
          <a:prstGeom prst="rect">
            <a:avLst/>
          </a:prstGeom>
        </p:spPr>
      </p:pic>
      <p:pic>
        <p:nvPicPr>
          <p:cNvPr id="13" name="Picture 12">
            <a:extLst>
              <a:ext uri="{FF2B5EF4-FFF2-40B4-BE49-F238E27FC236}">
                <a16:creationId xmlns:a16="http://schemas.microsoft.com/office/drawing/2014/main" id="{A98C622B-BC71-0F4D-ACEB-367F089BDF4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56754" y="1257301"/>
            <a:ext cx="6387246" cy="3886199"/>
          </a:xfrm>
          <a:prstGeom prst="rect">
            <a:avLst/>
          </a:prstGeom>
        </p:spPr>
      </p:pic>
      <p:pic>
        <p:nvPicPr>
          <p:cNvPr id="14" name="Picture 13">
            <a:extLst>
              <a:ext uri="{FF2B5EF4-FFF2-40B4-BE49-F238E27FC236}">
                <a16:creationId xmlns:a16="http://schemas.microsoft.com/office/drawing/2014/main" id="{FC4AB437-D405-6C43-9FA5-FD5F04163FCD}"/>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1140700" y="2015504"/>
            <a:ext cx="1615440" cy="1615440"/>
          </a:xfrm>
          <a:prstGeom prst="rect">
            <a:avLst/>
          </a:prstGeom>
          <a:solidFill>
            <a:schemeClr val="accent1"/>
          </a:solidFill>
        </p:spPr>
      </p:pic>
      <p:pic>
        <p:nvPicPr>
          <p:cNvPr id="2" name="Picture 1">
            <a:extLst>
              <a:ext uri="{FF2B5EF4-FFF2-40B4-BE49-F238E27FC236}">
                <a16:creationId xmlns:a16="http://schemas.microsoft.com/office/drawing/2014/main" id="{2A46CC52-4A32-374A-BF1E-0FA06087FD5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454" t="5935" r="2464" b="11182"/>
          <a:stretch/>
        </p:blipFill>
        <p:spPr>
          <a:xfrm>
            <a:off x="2756141" y="30482"/>
            <a:ext cx="6387861" cy="1226817"/>
          </a:xfrm>
          <a:prstGeom prst="rect">
            <a:avLst/>
          </a:prstGeom>
        </p:spPr>
      </p:pic>
    </p:spTree>
    <p:extLst>
      <p:ext uri="{BB962C8B-B14F-4D97-AF65-F5344CB8AC3E}">
        <p14:creationId xmlns:p14="http://schemas.microsoft.com/office/powerpoint/2010/main" val="297928717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p:cSld name="Closing – Education">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A4FBBD5-5854-194C-9766-1823F3F5452C}"/>
              </a:ext>
            </a:extLst>
          </p:cNvPr>
          <p:cNvSpPr/>
          <p:nvPr userDrawn="1"/>
        </p:nvSpPr>
        <p:spPr bwMode="auto">
          <a:xfrm>
            <a:off x="0" y="1645921"/>
            <a:ext cx="2994421" cy="3497580"/>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sp>
        <p:nvSpPr>
          <p:cNvPr id="6" name="Rectangle 5">
            <a:extLst>
              <a:ext uri="{FF2B5EF4-FFF2-40B4-BE49-F238E27FC236}">
                <a16:creationId xmlns:a16="http://schemas.microsoft.com/office/drawing/2014/main" id="{FEB282E7-F7BC-5A48-9E5F-4ECBFDF952A0}"/>
              </a:ext>
            </a:extLst>
          </p:cNvPr>
          <p:cNvSpPr/>
          <p:nvPr userDrawn="1"/>
        </p:nvSpPr>
        <p:spPr bwMode="auto">
          <a:xfrm>
            <a:off x="2756757" y="0"/>
            <a:ext cx="6387245" cy="1645920"/>
          </a:xfrm>
          <a:prstGeom prst="rect">
            <a:avLst/>
          </a:prstGeom>
          <a:solidFill>
            <a:schemeClr val="bg1">
              <a:lumMod val="95000"/>
            </a:schemeClr>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pic>
        <p:nvPicPr>
          <p:cNvPr id="10" name="Picture 9">
            <a:extLst>
              <a:ext uri="{FF2B5EF4-FFF2-40B4-BE49-F238E27FC236}">
                <a16:creationId xmlns:a16="http://schemas.microsoft.com/office/drawing/2014/main" id="{21C94893-0820-A743-86A6-BDEB411A723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2756753" cy="2015504"/>
          </a:xfrm>
          <a:prstGeom prst="rect">
            <a:avLst/>
          </a:prstGeom>
        </p:spPr>
      </p:pic>
      <p:pic>
        <p:nvPicPr>
          <p:cNvPr id="11" name="Picture 10">
            <a:extLst>
              <a:ext uri="{FF2B5EF4-FFF2-40B4-BE49-F238E27FC236}">
                <a16:creationId xmlns:a16="http://schemas.microsoft.com/office/drawing/2014/main" id="{1412EA7E-47D5-4248-9461-6049F4FA2F3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56754" y="1257301"/>
            <a:ext cx="6387246" cy="3886199"/>
          </a:xfrm>
          <a:prstGeom prst="rect">
            <a:avLst/>
          </a:prstGeom>
        </p:spPr>
      </p:pic>
      <p:pic>
        <p:nvPicPr>
          <p:cNvPr id="9" name="Graphic 8">
            <a:extLst>
              <a:ext uri="{FF2B5EF4-FFF2-40B4-BE49-F238E27FC236}">
                <a16:creationId xmlns:a16="http://schemas.microsoft.com/office/drawing/2014/main" id="{21F1DBF9-E6D2-EC49-80D7-6EE1B776A50D}"/>
              </a:ext>
            </a:extLst>
          </p:cNvPr>
          <p:cNvPicPr>
            <a:picLocks noChangeAspect="1"/>
          </p:cNvPicPr>
          <p:nvPr userDrawn="1"/>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t="37974" b="37397"/>
          <a:stretch/>
        </p:blipFill>
        <p:spPr>
          <a:xfrm>
            <a:off x="2756140" y="15255"/>
            <a:ext cx="6387860" cy="1242044"/>
          </a:xfrm>
          <a:prstGeom prst="rect">
            <a:avLst/>
          </a:prstGeom>
        </p:spPr>
      </p:pic>
      <p:pic>
        <p:nvPicPr>
          <p:cNvPr id="13" name="Picture 12">
            <a:extLst>
              <a:ext uri="{FF2B5EF4-FFF2-40B4-BE49-F238E27FC236}">
                <a16:creationId xmlns:a16="http://schemas.microsoft.com/office/drawing/2014/main" id="{5656DF26-9AA1-AC46-9695-22DFD8CE98E3}"/>
              </a:ext>
            </a:extLst>
          </p:cNvPr>
          <p:cNvPicPr>
            <a:picLocks noChangeAspect="1"/>
          </p:cNvPicPr>
          <p:nvPr userDrawn="1"/>
        </p:nvPicPr>
        <p:blipFill>
          <a:blip r:embed="rId6" cstate="screen">
            <a:extLst>
              <a:ext uri="{28A0092B-C50C-407E-A947-70E740481C1C}">
                <a14:useLocalDpi xmlns:a14="http://schemas.microsoft.com/office/drawing/2010/main"/>
              </a:ext>
            </a:extLst>
          </a:blip>
          <a:srcRect/>
          <a:stretch/>
        </p:blipFill>
        <p:spPr>
          <a:xfrm>
            <a:off x="1140700" y="2015504"/>
            <a:ext cx="1615440" cy="1615440"/>
          </a:xfrm>
          <a:prstGeom prst="rect">
            <a:avLst/>
          </a:prstGeom>
          <a:solidFill>
            <a:schemeClr val="accent1"/>
          </a:solidFill>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79CFE-964E-0218-E6AD-920B14E51D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0B95CE1-10B0-DF8A-A942-1F6AACED986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1F8385-1824-7DD3-C2FA-388A50B15BCE}"/>
              </a:ext>
            </a:extLst>
          </p:cNvPr>
          <p:cNvSpPr>
            <a:spLocks noGrp="1"/>
          </p:cNvSpPr>
          <p:nvPr>
            <p:ph type="dt" sz="half" idx="10"/>
          </p:nvPr>
        </p:nvSpPr>
        <p:spPr/>
        <p:txBody>
          <a:bodyPr/>
          <a:lstStyle/>
          <a:p>
            <a:fld id="{BCB31703-5A59-4112-828D-9858DBC724B2}" type="datetimeFigureOut">
              <a:rPr lang="en-US" smtClean="0"/>
              <a:t>10/3/2025</a:t>
            </a:fld>
            <a:endParaRPr lang="en-US"/>
          </a:p>
        </p:txBody>
      </p:sp>
      <p:sp>
        <p:nvSpPr>
          <p:cNvPr id="5" name="Footer Placeholder 4">
            <a:extLst>
              <a:ext uri="{FF2B5EF4-FFF2-40B4-BE49-F238E27FC236}">
                <a16:creationId xmlns:a16="http://schemas.microsoft.com/office/drawing/2014/main" id="{AEE16DD1-68DD-173E-20B6-127950274B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633AA9-C171-890C-0339-8ACE5D7D1E4F}"/>
              </a:ext>
            </a:extLst>
          </p:cNvPr>
          <p:cNvSpPr>
            <a:spLocks noGrp="1"/>
          </p:cNvSpPr>
          <p:nvPr>
            <p:ph type="sldNum" sz="quarter" idx="12"/>
          </p:nvPr>
        </p:nvSpPr>
        <p:spPr/>
        <p:txBody>
          <a:bodyPr/>
          <a:lstStyle/>
          <a:p>
            <a:fld id="{785BD8DC-8D3F-4261-8C8C-5D4429E33F94}" type="slidenum">
              <a:rPr lang="en-US" smtClean="0"/>
              <a:t>‹#›</a:t>
            </a:fld>
            <a:endParaRPr lang="en-US"/>
          </a:p>
        </p:txBody>
      </p:sp>
    </p:spTree>
    <p:extLst>
      <p:ext uri="{BB962C8B-B14F-4D97-AF65-F5344CB8AC3E}">
        <p14:creationId xmlns:p14="http://schemas.microsoft.com/office/powerpoint/2010/main" val="37072940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Tree>
    <p:extLst>
      <p:ext uri="{BB962C8B-B14F-4D97-AF65-F5344CB8AC3E}">
        <p14:creationId xmlns:p14="http://schemas.microsoft.com/office/powerpoint/2010/main" val="119515925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3" name="Chart Placeholder 2"/>
          <p:cNvSpPr>
            <a:spLocks noGrp="1"/>
          </p:cNvSpPr>
          <p:nvPr>
            <p:ph type="chart" sz="quarter" idx="14"/>
          </p:nvPr>
        </p:nvSpPr>
        <p:spPr>
          <a:xfrm>
            <a:off x="268359" y="337931"/>
            <a:ext cx="8587407" cy="4065105"/>
          </a:xfrm>
          <a:prstGeom prst="rect">
            <a:avLst/>
          </a:prstGeom>
        </p:spPr>
        <p:txBody>
          <a:bodyPr>
            <a:normAutofit/>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dirty="0"/>
              <a:t>Click icon to add chart</a:t>
            </a:r>
          </a:p>
        </p:txBody>
      </p:sp>
    </p:spTree>
    <p:extLst>
      <p:ext uri="{BB962C8B-B14F-4D97-AF65-F5344CB8AC3E}">
        <p14:creationId xmlns:p14="http://schemas.microsoft.com/office/powerpoint/2010/main" val="63290672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Slid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11" name="Title 15"/>
          <p:cNvSpPr>
            <a:spLocks noGrp="1"/>
          </p:cNvSpPr>
          <p:nvPr>
            <p:ph type="title" hasCustomPrompt="1"/>
          </p:nvPr>
        </p:nvSpPr>
        <p:spPr>
          <a:xfrm>
            <a:off x="453585" y="318751"/>
            <a:ext cx="8173580" cy="458587"/>
          </a:xfr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12" name="Text Placeholder 3"/>
          <p:cNvSpPr>
            <a:spLocks noGrp="1"/>
          </p:cNvSpPr>
          <p:nvPr>
            <p:ph type="body" sz="quarter" idx="15" hasCustomPrompt="1"/>
          </p:nvPr>
        </p:nvSpPr>
        <p:spPr>
          <a:xfrm>
            <a:off x="457202" y="695741"/>
            <a:ext cx="8169964" cy="334897"/>
          </a:xfrm>
          <a:prstGeom prst="rect">
            <a:avLst/>
          </a:prstGeom>
        </p:spPr>
        <p:txBody>
          <a:bodyPr>
            <a:noAutofit/>
          </a:bodyPr>
          <a:lstStyle>
            <a:lvl1pPr marL="0" indent="0">
              <a:lnSpc>
                <a:spcPct val="100000"/>
              </a:lnSpc>
              <a:buNone/>
              <a:defRPr sz="1800" b="0" i="0">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9" name="Content Placeholder 2">
            <a:extLst>
              <a:ext uri="{FF2B5EF4-FFF2-40B4-BE49-F238E27FC236}">
                <a16:creationId xmlns:a16="http://schemas.microsoft.com/office/drawing/2014/main" id="{9469704F-E66B-5B41-BF3B-8C6539B48428}"/>
              </a:ext>
            </a:extLst>
          </p:cNvPr>
          <p:cNvSpPr>
            <a:spLocks noGrp="1"/>
          </p:cNvSpPr>
          <p:nvPr>
            <p:ph sz="quarter" idx="16"/>
          </p:nvPr>
        </p:nvSpPr>
        <p:spPr>
          <a:xfrm>
            <a:off x="453585" y="1401763"/>
            <a:ext cx="3915528" cy="2932112"/>
          </a:xfrm>
        </p:spPr>
        <p:txBody>
          <a:bodyPr/>
          <a:lstStyle>
            <a:lvl1pPr>
              <a:defRPr b="0" i="0"/>
            </a:lvl1pPr>
            <a:lvl2pPr>
              <a:defRPr b="0" i="0"/>
            </a:lvl2pPr>
            <a:lvl3pPr>
              <a:defRPr b="0" i="0"/>
            </a:lvl3pPr>
            <a:lvl4pPr>
              <a:defRPr b="0" i="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5" name="Content Placeholder 2">
            <a:extLst>
              <a:ext uri="{FF2B5EF4-FFF2-40B4-BE49-F238E27FC236}">
                <a16:creationId xmlns:a16="http://schemas.microsoft.com/office/drawing/2014/main" id="{C99F718F-E8D1-5640-A678-0137FDBAEC9F}"/>
              </a:ext>
            </a:extLst>
          </p:cNvPr>
          <p:cNvSpPr>
            <a:spLocks noGrp="1"/>
          </p:cNvSpPr>
          <p:nvPr>
            <p:ph sz="quarter" idx="20"/>
          </p:nvPr>
        </p:nvSpPr>
        <p:spPr>
          <a:xfrm>
            <a:off x="4733354" y="1401763"/>
            <a:ext cx="3915528" cy="2932112"/>
          </a:xfrm>
        </p:spPr>
        <p:txBody>
          <a:bodyPr/>
          <a:lstStyle>
            <a:lvl1pPr>
              <a:defRPr b="0" i="0"/>
            </a:lvl1pPr>
            <a:lvl2pPr>
              <a:defRPr b="0" i="0"/>
            </a:lvl2pPr>
            <a:lvl3pPr>
              <a:defRPr b="0" i="0"/>
            </a:lvl3pPr>
            <a:lvl4pPr>
              <a:defRPr b="0" i="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08415597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 Nav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7" name="TextBox 6"/>
          <p:cNvSpPr txBox="1"/>
          <p:nvPr userDrawn="1"/>
        </p:nvSpPr>
        <p:spPr bwMode="auto">
          <a:xfrm>
            <a:off x="457203" y="198783"/>
            <a:ext cx="1192695" cy="2123658"/>
          </a:xfrm>
          <a:prstGeom prst="rect">
            <a:avLst/>
          </a:prstGeom>
          <a:noFill/>
          <a:ln w="19050" algn="ctr">
            <a:noFill/>
            <a:miter lim="800000"/>
            <a:headEnd/>
            <a:tailEnd/>
          </a:ln>
        </p:spPr>
        <p:txBody>
          <a:bodyPr wrap="square" lIns="0" tIns="0" rIns="0" bIns="0" rtlCol="0">
            <a:spAutoFit/>
          </a:bodyPr>
          <a:lstStyle/>
          <a:p>
            <a:r>
              <a:rPr lang="en-US" sz="13800" b="0" i="0" dirty="0">
                <a:solidFill>
                  <a:schemeClr val="tx2"/>
                </a:solidFill>
                <a:latin typeface="Arial" panose="020B0604020202020204" pitchFamily="34" charset="0"/>
                <a:ea typeface="Helvetica Neue" panose="02000503000000020004" pitchFamily="2" charset="0"/>
                <a:cs typeface="Arial" panose="020B0604020202020204" pitchFamily="34" charset="0"/>
              </a:rPr>
              <a:t>“</a:t>
            </a:r>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a:t>
            </a:r>
            <a:r>
              <a:rPr lang="en-US" dirty="0" err="1"/>
              <a:t>lorem</a:t>
            </a:r>
            <a:r>
              <a:rPr lang="en-US" dirty="0"/>
              <a:t> </a:t>
            </a:r>
            <a:r>
              <a:rPr lang="en-US" dirty="0" err="1"/>
              <a:t>ipsum</a:t>
            </a:r>
            <a:r>
              <a:rPr lang="en-US" dirty="0"/>
              <a:t>. </a:t>
            </a:r>
            <a:r>
              <a:rPr lang="en-US" dirty="0" err="1"/>
              <a:t>Ut</a:t>
            </a:r>
            <a:r>
              <a:rPr lang="en-US" dirty="0"/>
              <a:t> </a:t>
            </a:r>
            <a:r>
              <a:rPr lang="en-US" dirty="0" err="1"/>
              <a:t>enim</a:t>
            </a:r>
            <a:r>
              <a:rPr lang="en-US" dirty="0"/>
              <a:t> ad minim </a:t>
            </a:r>
            <a:r>
              <a:rPr lang="en-US" dirty="0" err="1"/>
              <a:t>quis</a:t>
            </a:r>
            <a:r>
              <a:rPr lang="en-US" dirty="0"/>
              <a:t> </a:t>
            </a:r>
            <a:r>
              <a:rPr lang="en-US" dirty="0" err="1"/>
              <a:t>nostrud</a:t>
            </a:r>
            <a:r>
              <a:rPr lang="en-US" dirty="0"/>
              <a:t>.</a:t>
            </a:r>
          </a:p>
        </p:txBody>
      </p:sp>
      <p:sp>
        <p:nvSpPr>
          <p:cNvPr id="10"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Author’s Name</a:t>
            </a:r>
          </a:p>
        </p:txBody>
      </p:sp>
      <p:sp>
        <p:nvSpPr>
          <p:cNvPr id="11"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Position Title</a:t>
            </a:r>
          </a:p>
        </p:txBody>
      </p:sp>
    </p:spTree>
    <p:extLst>
      <p:ext uri="{BB962C8B-B14F-4D97-AF65-F5344CB8AC3E}">
        <p14:creationId xmlns:p14="http://schemas.microsoft.com/office/powerpoint/2010/main" val="179054717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Slide – Teal">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7" name="TextBox 6"/>
          <p:cNvSpPr txBox="1"/>
          <p:nvPr userDrawn="1"/>
        </p:nvSpPr>
        <p:spPr bwMode="auto">
          <a:xfrm>
            <a:off x="457203" y="198783"/>
            <a:ext cx="1192695" cy="2123658"/>
          </a:xfrm>
          <a:prstGeom prst="rect">
            <a:avLst/>
          </a:prstGeom>
          <a:noFill/>
          <a:ln w="19050" algn="ctr">
            <a:noFill/>
            <a:miter lim="800000"/>
            <a:headEnd/>
            <a:tailEnd/>
          </a:ln>
        </p:spPr>
        <p:txBody>
          <a:bodyPr wrap="square" lIns="0" tIns="0" rIns="0" bIns="0" rtlCol="0">
            <a:spAutoFit/>
          </a:bodyPr>
          <a:lstStyle/>
          <a:p>
            <a:r>
              <a:rPr lang="en-US" sz="13800" b="0" i="0" dirty="0">
                <a:solidFill>
                  <a:schemeClr val="accent2"/>
                </a:solidFill>
                <a:latin typeface="Arial" panose="020B0604020202020204" pitchFamily="34" charset="0"/>
                <a:ea typeface="Helvetica Neue" panose="02000503000000020004" pitchFamily="2" charset="0"/>
                <a:cs typeface="Arial" panose="020B0604020202020204" pitchFamily="34" charset="0"/>
              </a:rPr>
              <a:t>“</a:t>
            </a:r>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lorem ipsum. Ut </a:t>
            </a:r>
            <a:r>
              <a:rPr lang="en-US" dirty="0" err="1"/>
              <a:t>enim</a:t>
            </a:r>
            <a:r>
              <a:rPr lang="en-US" dirty="0"/>
              <a:t> ad minim </a:t>
            </a:r>
            <a:r>
              <a:rPr lang="en-US" dirty="0" err="1"/>
              <a:t>quis</a:t>
            </a:r>
            <a:r>
              <a:rPr lang="en-US" dirty="0"/>
              <a:t> </a:t>
            </a:r>
            <a:r>
              <a:rPr lang="en-US" dirty="0" err="1"/>
              <a:t>nostrud</a:t>
            </a:r>
            <a:r>
              <a:rPr lang="en-US" dirty="0"/>
              <a:t>.</a:t>
            </a:r>
          </a:p>
        </p:txBody>
      </p:sp>
      <p:sp>
        <p:nvSpPr>
          <p:cNvPr id="14"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accent2"/>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Author’s Name</a:t>
            </a:r>
          </a:p>
        </p:txBody>
      </p:sp>
      <p:sp>
        <p:nvSpPr>
          <p:cNvPr id="15"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accent2"/>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Position Title</a:t>
            </a:r>
          </a:p>
        </p:txBody>
      </p:sp>
    </p:spTree>
    <p:extLst>
      <p:ext uri="{BB962C8B-B14F-4D97-AF65-F5344CB8AC3E}">
        <p14:creationId xmlns:p14="http://schemas.microsoft.com/office/powerpoint/2010/main" val="2073384317"/>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9.xml"/><Relationship Id="rId18" Type="http://schemas.openxmlformats.org/officeDocument/2006/relationships/slideLayout" Target="../slideLayouts/slideLayout34.xml"/><Relationship Id="rId26" Type="http://schemas.openxmlformats.org/officeDocument/2006/relationships/slideLayout" Target="../slideLayouts/slideLayout42.xml"/><Relationship Id="rId3" Type="http://schemas.openxmlformats.org/officeDocument/2006/relationships/slideLayout" Target="../slideLayouts/slideLayout19.xml"/><Relationship Id="rId21" Type="http://schemas.openxmlformats.org/officeDocument/2006/relationships/slideLayout" Target="../slideLayouts/slideLayout37.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5" Type="http://schemas.openxmlformats.org/officeDocument/2006/relationships/slideLayout" Target="../slideLayouts/slideLayout41.xml"/><Relationship Id="rId33"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29" Type="http://schemas.openxmlformats.org/officeDocument/2006/relationships/slideLayout" Target="../slideLayouts/slideLayout45.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24" Type="http://schemas.openxmlformats.org/officeDocument/2006/relationships/slideLayout" Target="../slideLayouts/slideLayout40.xml"/><Relationship Id="rId32" Type="http://schemas.openxmlformats.org/officeDocument/2006/relationships/slideLayout" Target="../slideLayouts/slideLayout48.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23" Type="http://schemas.openxmlformats.org/officeDocument/2006/relationships/slideLayout" Target="../slideLayouts/slideLayout39.xml"/><Relationship Id="rId28" Type="http://schemas.openxmlformats.org/officeDocument/2006/relationships/slideLayout" Target="../slideLayouts/slideLayout44.xml"/><Relationship Id="rId10" Type="http://schemas.openxmlformats.org/officeDocument/2006/relationships/slideLayout" Target="../slideLayouts/slideLayout26.xml"/><Relationship Id="rId19" Type="http://schemas.openxmlformats.org/officeDocument/2006/relationships/slideLayout" Target="../slideLayouts/slideLayout35.xml"/><Relationship Id="rId31" Type="http://schemas.openxmlformats.org/officeDocument/2006/relationships/slideLayout" Target="../slideLayouts/slideLayout47.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 Id="rId22" Type="http://schemas.openxmlformats.org/officeDocument/2006/relationships/slideLayout" Target="../slideLayouts/slideLayout38.xml"/><Relationship Id="rId27" Type="http://schemas.openxmlformats.org/officeDocument/2006/relationships/slideLayout" Target="../slideLayouts/slideLayout43.xml"/><Relationship Id="rId30" Type="http://schemas.openxmlformats.org/officeDocument/2006/relationships/slideLayout" Target="../slideLayouts/slideLayout46.xml"/><Relationship Id="rId8"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459685" y="1401417"/>
            <a:ext cx="8137665" cy="2932045"/>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Title Placeholder 1"/>
          <p:cNvSpPr>
            <a:spLocks noGrp="1"/>
          </p:cNvSpPr>
          <p:nvPr>
            <p:ph type="title"/>
          </p:nvPr>
        </p:nvSpPr>
        <p:spPr>
          <a:xfrm>
            <a:off x="453585" y="318751"/>
            <a:ext cx="8173580" cy="458587"/>
          </a:xfrm>
          <a:prstGeom prst="rect">
            <a:avLst/>
          </a:prstGeom>
        </p:spPr>
        <p:txBody>
          <a:bodyPr vert="horz" wrap="square" lIns="91440" tIns="45720" rIns="91440" bIns="45720" rtlCol="0" anchor="t" anchorCtr="0">
            <a:noAutofit/>
          </a:bodyPr>
          <a:lstStyle/>
          <a:p>
            <a:r>
              <a:rPr lang="en-US" dirty="0"/>
              <a:t>Slide Title Here</a:t>
            </a:r>
          </a:p>
        </p:txBody>
      </p:sp>
      <p:sp>
        <p:nvSpPr>
          <p:cNvPr id="11" name="Footer Placeholder 5"/>
          <p:cNvSpPr>
            <a:spLocks noGrp="1"/>
          </p:cNvSpPr>
          <p:nvPr>
            <p:ph type="ftr" sz="quarter" idx="3"/>
          </p:nvPr>
        </p:nvSpPr>
        <p:spPr>
          <a:xfrm>
            <a:off x="548152" y="4852597"/>
            <a:ext cx="4310907" cy="103485"/>
          </a:xfrm>
          <a:prstGeom prst="rect">
            <a:avLst/>
          </a:prstGeom>
        </p:spPr>
        <p:txBody>
          <a:bodyPr vert="horz" wrap="square" lIns="0" tIns="0" rIns="0" bIns="0" rtlCol="0" anchor="b" anchorCtr="0"/>
          <a:lstStyle>
            <a:lvl1pPr algn="l">
              <a:defRPr sz="700" b="0" i="0">
                <a:solidFill>
                  <a:schemeClr val="tx1"/>
                </a:solidFill>
                <a:latin typeface="Arial" panose="020B0604020202020204" pitchFamily="34" charset="0"/>
                <a:cs typeface="Arial" panose="020B0604020202020204" pitchFamily="34" charset="0"/>
              </a:defRPr>
            </a:lvl1pPr>
          </a:lstStyle>
          <a:p>
            <a:r>
              <a:rPr lang="en-US"/>
              <a:t>Presentation Title</a:t>
            </a:r>
            <a:endParaRPr lang="en-US" dirty="0"/>
          </a:p>
        </p:txBody>
      </p:sp>
      <p:sp>
        <p:nvSpPr>
          <p:cNvPr id="12" name="Slide Number Placeholder 6"/>
          <p:cNvSpPr>
            <a:spLocks noGrp="1"/>
          </p:cNvSpPr>
          <p:nvPr>
            <p:ph type="sldNum" sz="quarter" idx="4"/>
          </p:nvPr>
        </p:nvSpPr>
        <p:spPr>
          <a:xfrm>
            <a:off x="272107" y="4840129"/>
            <a:ext cx="246061" cy="116425"/>
          </a:xfrm>
          <a:prstGeom prst="rect">
            <a:avLst/>
          </a:prstGeom>
        </p:spPr>
        <p:txBody>
          <a:bodyPr vert="horz" wrap="square" lIns="0" tIns="0" rIns="0" bIns="0" rtlCol="0" anchor="b" anchorCtr="0"/>
          <a:lstStyle>
            <a:lvl1pPr algn="l">
              <a:defRPr sz="700" b="0" i="0">
                <a:solidFill>
                  <a:schemeClr val="tx1"/>
                </a:solidFill>
                <a:latin typeface="Arial" panose="020B0604020202020204" pitchFamily="34" charset="0"/>
                <a:cs typeface="Arial" panose="020B0604020202020204" pitchFamily="34" charset="0"/>
              </a:defRPr>
            </a:lvl1pPr>
          </a:lstStyle>
          <a:p>
            <a:fld id="{7BCC8D0D-EAEC-449D-9161-023DFF90F2E2}" type="slidenum">
              <a:rPr lang="en-US" smtClean="0"/>
              <a:pPr/>
              <a:t>‹#›</a:t>
            </a:fld>
            <a:endParaRPr lang="en-US" dirty="0"/>
          </a:p>
        </p:txBody>
      </p:sp>
      <p:cxnSp>
        <p:nvCxnSpPr>
          <p:cNvPr id="36" name="Straight Connector 35"/>
          <p:cNvCxnSpPr/>
          <p:nvPr userDrawn="1"/>
        </p:nvCxnSpPr>
        <p:spPr>
          <a:xfrm>
            <a:off x="365125" y="4687560"/>
            <a:ext cx="8413750" cy="0"/>
          </a:xfrm>
          <a:prstGeom prst="line">
            <a:avLst/>
          </a:prstGeom>
          <a:noFill/>
          <a:ln w="3175" cap="flat">
            <a:solidFill>
              <a:srgbClr val="052049"/>
            </a:solidFill>
            <a:prstDash val="solid"/>
            <a:miter lim="800000"/>
            <a:headEnd/>
            <a:tailEnd/>
          </a:ln>
          <a:extLst>
            <a:ext uri="{909E8E84-426E-40DD-AFC4-6F175D3DCCD1}">
              <a14:hiddenFill xmlns:a14="http://schemas.microsoft.com/office/drawing/2010/main">
                <a:noFill/>
              </a14:hiddenFill>
            </a:ext>
          </a:extLst>
        </p:spPr>
      </p:cxnSp>
      <p:cxnSp>
        <p:nvCxnSpPr>
          <p:cNvPr id="9" name="Straight Connector 8"/>
          <p:cNvCxnSpPr/>
          <p:nvPr userDrawn="1"/>
        </p:nvCxnSpPr>
        <p:spPr>
          <a:xfrm>
            <a:off x="277813" y="4687560"/>
            <a:ext cx="8595360" cy="0"/>
          </a:xfrm>
          <a:prstGeom prst="line">
            <a:avLst/>
          </a:prstGeom>
          <a:noFill/>
          <a:ln w="3175" cap="flat">
            <a:solidFill>
              <a:srgbClr val="052049"/>
            </a:solidFill>
            <a:prstDash val="solid"/>
            <a:miter lim="800000"/>
            <a:headEnd/>
            <a:tailEnd/>
          </a:ln>
          <a:extLst>
            <a:ext uri="{909E8E84-426E-40DD-AFC4-6F175D3DCCD1}">
              <a14:hiddenFill xmlns:a14="http://schemas.microsoft.com/office/drawing/2010/main">
                <a:noFill/>
              </a14:hiddenFill>
            </a:ext>
          </a:extLst>
        </p:spPr>
      </p:cxnSp>
      <p:sp>
        <p:nvSpPr>
          <p:cNvPr id="13" name="Freeform 77"/>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ndParaRPr>
          </a:p>
        </p:txBody>
      </p:sp>
    </p:spTree>
    <p:extLst>
      <p:ext uri="{BB962C8B-B14F-4D97-AF65-F5344CB8AC3E}">
        <p14:creationId xmlns:p14="http://schemas.microsoft.com/office/powerpoint/2010/main" val="1203051825"/>
      </p:ext>
    </p:extLst>
  </p:cSld>
  <p:clrMap bg1="lt1" tx1="dk1" bg2="lt2" tx2="dk2" accent1="accent1" accent2="accent2" accent3="accent3" accent4="accent4" accent5="accent5" accent6="accent6" hlink="hlink" folHlink="folHlink"/>
  <p:sldLayoutIdLst>
    <p:sldLayoutId id="2147483979" r:id="rId1"/>
    <p:sldLayoutId id="2147483980" r:id="rId2"/>
    <p:sldLayoutId id="2147483981" r:id="rId3"/>
    <p:sldLayoutId id="2147483984" r:id="rId4"/>
    <p:sldLayoutId id="2147483982" r:id="rId5"/>
    <p:sldLayoutId id="2147483986" r:id="rId6"/>
    <p:sldLayoutId id="2147483987" r:id="rId7"/>
    <p:sldLayoutId id="2147483988" r:id="rId8"/>
    <p:sldLayoutId id="2147483989" r:id="rId9"/>
    <p:sldLayoutId id="2147483990" r:id="rId10"/>
    <p:sldLayoutId id="2147483991" r:id="rId11"/>
    <p:sldLayoutId id="2147483992" r:id="rId12"/>
    <p:sldLayoutId id="2147483993" r:id="rId13"/>
    <p:sldLayoutId id="2147484016" r:id="rId14"/>
    <p:sldLayoutId id="2147483994" r:id="rId15"/>
    <p:sldLayoutId id="2147483995" r:id="rId16"/>
  </p:sldLayoutIdLst>
  <p:transition>
    <p:fade/>
  </p:transition>
  <p:hf hdr="0"/>
  <p:txStyles>
    <p:titleStyle>
      <a:lvl1pPr algn="l" defTabSz="914378" rtl="0" eaLnBrk="1" latinLnBrk="0" hangingPunct="1">
        <a:lnSpc>
          <a:spcPct val="85000"/>
        </a:lnSpc>
        <a:spcBef>
          <a:spcPct val="0"/>
        </a:spcBef>
        <a:buNone/>
        <a:defRPr lang="en-US" sz="3600" b="0" i="0" kern="1200" cap="none" spc="0" baseline="0" dirty="0" smtClean="0">
          <a:solidFill>
            <a:schemeClr val="tx1"/>
          </a:solidFill>
          <a:latin typeface="Garamond" panose="02020404030301010803" pitchFamily="18" charset="0"/>
          <a:ea typeface="Helvetica Neue" panose="02000503000000020004" pitchFamily="2" charset="0"/>
          <a:cs typeface="Arial" panose="020B0604020202020204" pitchFamily="34" charset="0"/>
        </a:defRPr>
      </a:lvl1pPr>
    </p:titleStyle>
    <p:bodyStyle>
      <a:lvl1pPr marL="233357" indent="-233357" algn="l" defTabSz="640064" rtl="0" eaLnBrk="1" latinLnBrk="0" hangingPunct="1">
        <a:lnSpc>
          <a:spcPct val="100000"/>
        </a:lnSpc>
        <a:spcBef>
          <a:spcPts val="0"/>
        </a:spcBef>
        <a:spcAft>
          <a:spcPts val="600"/>
        </a:spcAft>
        <a:buClr>
          <a:schemeClr val="accent1"/>
        </a:buClr>
        <a:buSzPct val="80000"/>
        <a:buFont typeface="Wingdings" charset="2"/>
        <a:buChar char="§"/>
        <a:tabLst/>
        <a:defRPr lang="en-US" sz="22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522275" indent="-227007" algn="l" defTabSz="640064" rtl="0" eaLnBrk="1" latinLnBrk="0" hangingPunct="1">
        <a:lnSpc>
          <a:spcPct val="100000"/>
        </a:lnSpc>
        <a:spcBef>
          <a:spcPts val="0"/>
        </a:spcBef>
        <a:spcAft>
          <a:spcPts val="600"/>
        </a:spcAft>
        <a:buClr>
          <a:schemeClr val="tx1"/>
        </a:buClr>
        <a:buSzPct val="100000"/>
        <a:buFont typeface=".AppleSystemUIFont" charset="0"/>
        <a:buChar char="-"/>
        <a:tabLst/>
        <a:defRPr lang="en-US" sz="20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2pPr>
      <a:lvl3pPr marL="746106" indent="-166684" algn="l" defTabSz="640064" rtl="0" eaLnBrk="1" latinLnBrk="0" hangingPunct="1">
        <a:lnSpc>
          <a:spcPct val="100000"/>
        </a:lnSpc>
        <a:spcBef>
          <a:spcPts val="0"/>
        </a:spcBef>
        <a:spcAft>
          <a:spcPts val="600"/>
        </a:spcAft>
        <a:buClr>
          <a:schemeClr val="accent1"/>
        </a:buClr>
        <a:buSzPct val="80000"/>
        <a:buFont typeface="Wingdings" charset="2"/>
        <a:buChar char="§"/>
        <a:tabLst/>
        <a:defRPr lang="en-US" sz="18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3pPr>
      <a:lvl4pPr marL="979463" indent="-173034" algn="l" defTabSz="640064" rtl="0" eaLnBrk="1" latinLnBrk="0" hangingPunct="1">
        <a:lnSpc>
          <a:spcPct val="100000"/>
        </a:lnSpc>
        <a:spcBef>
          <a:spcPts val="0"/>
        </a:spcBef>
        <a:spcAft>
          <a:spcPts val="600"/>
        </a:spcAft>
        <a:buClr>
          <a:schemeClr val="tx1"/>
        </a:buClr>
        <a:buSzPct val="100000"/>
        <a:buFont typeface=".AppleSystemUIFont" charset="0"/>
        <a:buChar char="-"/>
        <a:tabLst/>
        <a:defRPr lang="en-US" sz="16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4pPr>
      <a:lvl5pPr marL="1312830" indent="-227007" algn="l" defTabSz="640064" rtl="0" eaLnBrk="1" latinLnBrk="0" hangingPunct="1">
        <a:lnSpc>
          <a:spcPct val="100000"/>
        </a:lnSpc>
        <a:spcBef>
          <a:spcPts val="0"/>
        </a:spcBef>
        <a:spcAft>
          <a:spcPts val="1000"/>
        </a:spcAft>
        <a:buClr>
          <a:schemeClr val="accent1"/>
        </a:buClr>
        <a:buSzPct val="80000"/>
        <a:buFont typeface="Wingdings" charset="2"/>
        <a:buChar char="§"/>
        <a:defRPr lang="en-US" sz="1400" b="0" kern="1200" dirty="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Footer Placeholder 5"/>
          <p:cNvSpPr>
            <a:spLocks noGrp="1"/>
          </p:cNvSpPr>
          <p:nvPr>
            <p:ph type="ftr" sz="quarter" idx="3"/>
          </p:nvPr>
        </p:nvSpPr>
        <p:spPr>
          <a:xfrm>
            <a:off x="548152" y="4852597"/>
            <a:ext cx="4310907" cy="103485"/>
          </a:xfrm>
          <a:prstGeom prst="rect">
            <a:avLst/>
          </a:prstGeom>
        </p:spPr>
        <p:txBody>
          <a:bodyPr vert="horz" wrap="square" lIns="0" tIns="0" rIns="0" bIns="0" rtlCol="0" anchor="b" anchorCtr="0"/>
          <a:lstStyle>
            <a:lvl1pPr algn="l">
              <a:defRPr sz="7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2" name="Slide Number Placeholder 6"/>
          <p:cNvSpPr>
            <a:spLocks noGrp="1"/>
          </p:cNvSpPr>
          <p:nvPr>
            <p:ph type="sldNum" sz="quarter" idx="4"/>
          </p:nvPr>
        </p:nvSpPr>
        <p:spPr>
          <a:xfrm>
            <a:off x="272107" y="4840129"/>
            <a:ext cx="246061" cy="116425"/>
          </a:xfrm>
          <a:prstGeom prst="rect">
            <a:avLst/>
          </a:prstGeom>
        </p:spPr>
        <p:txBody>
          <a:bodyPr vert="horz" wrap="square" lIns="0" tIns="0" rIns="0" bIns="0" rtlCol="0" anchor="b" anchorCtr="0"/>
          <a:lstStyle>
            <a:lvl1pPr algn="l">
              <a:defRPr sz="7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cxnSp>
        <p:nvCxnSpPr>
          <p:cNvPr id="36" name="Straight Connector 35"/>
          <p:cNvCxnSpPr/>
          <p:nvPr/>
        </p:nvCxnSpPr>
        <p:spPr>
          <a:xfrm>
            <a:off x="365125" y="4687560"/>
            <a:ext cx="8413750" cy="0"/>
          </a:xfrm>
          <a:prstGeom prst="line">
            <a:avLst/>
          </a:prstGeom>
          <a:noFill/>
          <a:ln w="3175" cap="flat">
            <a:solidFill>
              <a:srgbClr val="052049"/>
            </a:solidFill>
            <a:prstDash val="solid"/>
            <a:miter lim="800000"/>
            <a:headEnd/>
            <a:tailEnd/>
          </a:ln>
          <a:extLst>
            <a:ext uri="{909E8E84-426E-40DD-AFC4-6F175D3DCCD1}">
              <a14:hiddenFill xmlns:a14="http://schemas.microsoft.com/office/drawing/2010/main">
                <a:noFill/>
              </a14:hiddenFill>
            </a:ext>
          </a:extLst>
        </p:spPr>
      </p:cxnSp>
      <p:cxnSp>
        <p:nvCxnSpPr>
          <p:cNvPr id="9" name="Straight Connector 8"/>
          <p:cNvCxnSpPr/>
          <p:nvPr userDrawn="1"/>
        </p:nvCxnSpPr>
        <p:spPr>
          <a:xfrm>
            <a:off x="277813" y="4687560"/>
            <a:ext cx="8595360" cy="0"/>
          </a:xfrm>
          <a:prstGeom prst="line">
            <a:avLst/>
          </a:prstGeom>
          <a:noFill/>
          <a:ln w="3175" cap="flat">
            <a:solidFill>
              <a:schemeClr val="tx1"/>
            </a:solidFill>
            <a:prstDash val="solid"/>
            <a:miter lim="800000"/>
            <a:headEnd/>
            <a:tailEnd/>
          </a:ln>
          <a:extLst>
            <a:ext uri="{909E8E84-426E-40DD-AFC4-6F175D3DCCD1}">
              <a14:hiddenFill xmlns:a14="http://schemas.microsoft.com/office/drawing/2010/main">
                <a:noFill/>
              </a14:hiddenFill>
            </a:ext>
          </a:extLst>
        </p:spPr>
      </p:cxnSp>
      <p:sp>
        <p:nvSpPr>
          <p:cNvPr id="13" name="Freeform 77"/>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a typeface="Helvetica Neue" panose="02000503000000020004" pitchFamily="2" charset="0"/>
              <a:cs typeface="Arial" panose="020B0604020202020204" pitchFamily="34" charset="0"/>
            </a:endParaRPr>
          </a:p>
        </p:txBody>
      </p:sp>
      <p:sp>
        <p:nvSpPr>
          <p:cNvPr id="10" name="Text Placeholder 3">
            <a:extLst>
              <a:ext uri="{FF2B5EF4-FFF2-40B4-BE49-F238E27FC236}">
                <a16:creationId xmlns:a16="http://schemas.microsoft.com/office/drawing/2014/main" id="{77A11AC4-0317-9648-9B11-2E4A9F79415E}"/>
              </a:ext>
            </a:extLst>
          </p:cNvPr>
          <p:cNvSpPr>
            <a:spLocks noGrp="1"/>
          </p:cNvSpPr>
          <p:nvPr>
            <p:ph type="body" idx="1"/>
          </p:nvPr>
        </p:nvSpPr>
        <p:spPr>
          <a:xfrm>
            <a:off x="459685" y="1401417"/>
            <a:ext cx="8137665" cy="2932045"/>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4" name="Title Placeholder 1">
            <a:extLst>
              <a:ext uri="{FF2B5EF4-FFF2-40B4-BE49-F238E27FC236}">
                <a16:creationId xmlns:a16="http://schemas.microsoft.com/office/drawing/2014/main" id="{EEA57C94-8CEE-E147-BA04-64415375E2D2}"/>
              </a:ext>
            </a:extLst>
          </p:cNvPr>
          <p:cNvSpPr>
            <a:spLocks noGrp="1"/>
          </p:cNvSpPr>
          <p:nvPr>
            <p:ph type="title"/>
          </p:nvPr>
        </p:nvSpPr>
        <p:spPr>
          <a:xfrm>
            <a:off x="453585" y="318751"/>
            <a:ext cx="8173580" cy="458587"/>
          </a:xfrm>
          <a:prstGeom prst="rect">
            <a:avLst/>
          </a:prstGeom>
        </p:spPr>
        <p:txBody>
          <a:bodyPr vert="horz" wrap="square" lIns="91440" tIns="45720" rIns="91440" bIns="45720" rtlCol="0" anchor="t" anchorCtr="0">
            <a:noAutofit/>
          </a:bodyPr>
          <a:lstStyle/>
          <a:p>
            <a:r>
              <a:rPr lang="en-US" dirty="0"/>
              <a:t>Slide Title Here</a:t>
            </a:r>
          </a:p>
        </p:txBody>
      </p:sp>
    </p:spTree>
    <p:extLst>
      <p:ext uri="{BB962C8B-B14F-4D97-AF65-F5344CB8AC3E}">
        <p14:creationId xmlns:p14="http://schemas.microsoft.com/office/powerpoint/2010/main" val="1239549721"/>
      </p:ext>
    </p:extLst>
  </p:cSld>
  <p:clrMap bg1="lt1" tx1="dk1" bg2="lt2" tx2="dk2" accent1="accent1" accent2="accent2" accent3="accent3" accent4="accent4" accent5="accent5" accent6="accent6" hlink="hlink" folHlink="folHlink"/>
  <p:sldLayoutIdLst>
    <p:sldLayoutId id="2147483955" r:id="rId1"/>
    <p:sldLayoutId id="2147483972" r:id="rId2"/>
    <p:sldLayoutId id="2147483975" r:id="rId3"/>
    <p:sldLayoutId id="2147483976" r:id="rId4"/>
    <p:sldLayoutId id="2147484011" r:id="rId5"/>
    <p:sldLayoutId id="2147484012" r:id="rId6"/>
    <p:sldLayoutId id="2147484013" r:id="rId7"/>
    <p:sldLayoutId id="2147484001" r:id="rId8"/>
    <p:sldLayoutId id="2147484007" r:id="rId9"/>
    <p:sldLayoutId id="2147484009" r:id="rId10"/>
    <p:sldLayoutId id="2147484008" r:id="rId11"/>
    <p:sldLayoutId id="2147483944" r:id="rId12"/>
    <p:sldLayoutId id="2147483951" r:id="rId13"/>
    <p:sldLayoutId id="2147483953" r:id="rId14"/>
    <p:sldLayoutId id="2147484000" r:id="rId15"/>
    <p:sldLayoutId id="2147483950" r:id="rId16"/>
    <p:sldLayoutId id="2147483960" r:id="rId17"/>
    <p:sldLayoutId id="2147483961" r:id="rId18"/>
    <p:sldLayoutId id="2147483966" r:id="rId19"/>
    <p:sldLayoutId id="2147483967" r:id="rId20"/>
    <p:sldLayoutId id="2147483968" r:id="rId21"/>
    <p:sldLayoutId id="2147483969" r:id="rId22"/>
    <p:sldLayoutId id="2147483970" r:id="rId23"/>
    <p:sldLayoutId id="2147483971" r:id="rId24"/>
    <p:sldLayoutId id="2147484015" r:id="rId25"/>
    <p:sldLayoutId id="2147483954" r:id="rId26"/>
    <p:sldLayoutId id="2147483959" r:id="rId27"/>
    <p:sldLayoutId id="2147484002" r:id="rId28"/>
    <p:sldLayoutId id="2147484014" r:id="rId29"/>
    <p:sldLayoutId id="2147484010" r:id="rId30"/>
    <p:sldLayoutId id="2147484003" r:id="rId31"/>
    <p:sldLayoutId id="2147484018" r:id="rId32"/>
  </p:sldLayoutIdLst>
  <p:transition>
    <p:fade/>
  </p:transition>
  <p:hf hdr="0"/>
  <p:txStyles>
    <p:titleStyle>
      <a:lvl1pPr algn="l" defTabSz="914378" rtl="0" eaLnBrk="1" latinLnBrk="0" hangingPunct="1">
        <a:lnSpc>
          <a:spcPct val="85000"/>
        </a:lnSpc>
        <a:spcBef>
          <a:spcPct val="0"/>
        </a:spcBef>
        <a:buNone/>
        <a:defRPr lang="en-US" sz="3600" b="0" i="0" kern="1200" cap="none" spc="0" baseline="0" dirty="0" smtClean="0">
          <a:solidFill>
            <a:schemeClr val="tx1"/>
          </a:solidFill>
          <a:latin typeface="Garamond" panose="02020404030301010803" pitchFamily="18" charset="0"/>
          <a:ea typeface="Helvetica Neue" panose="02000503000000020004" pitchFamily="2" charset="0"/>
          <a:cs typeface="Arial" panose="020B0604020202020204" pitchFamily="34" charset="0"/>
        </a:defRPr>
      </a:lvl1pPr>
    </p:titleStyle>
    <p:bodyStyle>
      <a:lvl1pPr marL="233357" indent="-233357" algn="l" defTabSz="640064" rtl="0" eaLnBrk="1" latinLnBrk="0" hangingPunct="1">
        <a:lnSpc>
          <a:spcPct val="100000"/>
        </a:lnSpc>
        <a:spcBef>
          <a:spcPts val="0"/>
        </a:spcBef>
        <a:spcAft>
          <a:spcPts val="600"/>
        </a:spcAft>
        <a:buClr>
          <a:schemeClr val="accent1"/>
        </a:buClr>
        <a:buSzPct val="80000"/>
        <a:buFont typeface="Wingdings" charset="2"/>
        <a:buChar char="§"/>
        <a:tabLst/>
        <a:defRPr lang="en-US" sz="22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522275" indent="-227007" algn="l" defTabSz="640064" rtl="0" eaLnBrk="1" latinLnBrk="0" hangingPunct="1">
        <a:lnSpc>
          <a:spcPct val="100000"/>
        </a:lnSpc>
        <a:spcBef>
          <a:spcPts val="0"/>
        </a:spcBef>
        <a:spcAft>
          <a:spcPts val="600"/>
        </a:spcAft>
        <a:buClr>
          <a:schemeClr val="tx2"/>
        </a:buClr>
        <a:buSzPct val="100000"/>
        <a:buFont typeface=".AppleSystemUIFont" charset="0"/>
        <a:buChar char="-"/>
        <a:tabLst/>
        <a:defRPr lang="en-US" sz="20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2pPr>
      <a:lvl3pPr marL="746106" indent="-166684" algn="l" defTabSz="640064" rtl="0" eaLnBrk="1" latinLnBrk="0" hangingPunct="1">
        <a:lnSpc>
          <a:spcPct val="100000"/>
        </a:lnSpc>
        <a:spcBef>
          <a:spcPts val="0"/>
        </a:spcBef>
        <a:spcAft>
          <a:spcPts val="600"/>
        </a:spcAft>
        <a:buClr>
          <a:schemeClr val="accent1"/>
        </a:buClr>
        <a:buSzPct val="80000"/>
        <a:buFont typeface="Wingdings" charset="2"/>
        <a:buChar char="§"/>
        <a:tabLst/>
        <a:defRPr lang="en-US" sz="18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3pPr>
      <a:lvl4pPr marL="979463" indent="-173034" algn="l" defTabSz="640064" rtl="0" eaLnBrk="1" latinLnBrk="0" hangingPunct="1">
        <a:lnSpc>
          <a:spcPct val="100000"/>
        </a:lnSpc>
        <a:spcBef>
          <a:spcPts val="0"/>
        </a:spcBef>
        <a:spcAft>
          <a:spcPts val="600"/>
        </a:spcAft>
        <a:buClr>
          <a:schemeClr val="tx2"/>
        </a:buClr>
        <a:buSzPct val="100000"/>
        <a:buFont typeface=".AppleSystemUIFont" charset="0"/>
        <a:buChar char="-"/>
        <a:tabLst/>
        <a:defRPr lang="en-US" sz="16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4pPr>
      <a:lvl5pPr marL="1312830" indent="-227007" algn="l" defTabSz="640064" rtl="0" eaLnBrk="1" latinLnBrk="0" hangingPunct="1">
        <a:lnSpc>
          <a:spcPct val="200000"/>
        </a:lnSpc>
        <a:spcBef>
          <a:spcPts val="0"/>
        </a:spcBef>
        <a:buClr>
          <a:srgbClr val="18A3AC"/>
        </a:buClr>
        <a:buSzPct val="80000"/>
        <a:buFont typeface="Wingdings" charset="2"/>
        <a:buChar char="§"/>
        <a:defRPr lang="en-US" sz="2000" b="0" kern="1200" dirty="0">
          <a:solidFill>
            <a:schemeClr val="tx1"/>
          </a:solidFill>
          <a:latin typeface="+mj-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48.xml"/><Relationship Id="rId4" Type="http://schemas.openxmlformats.org/officeDocument/2006/relationships/chart" Target="../charts/chart6.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8.xml"/></Relationships>
</file>

<file path=ppt/slides/_rels/slide2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xml"/><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48.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48.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4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C8CB38CF-9FDE-7947-B8D0-17938F8ED68F}"/>
              </a:ext>
            </a:extLst>
          </p:cNvPr>
          <p:cNvSpPr>
            <a:spLocks noGrp="1"/>
          </p:cNvSpPr>
          <p:nvPr>
            <p:ph type="dt" sz="half" idx="2"/>
          </p:nvPr>
        </p:nvSpPr>
        <p:spPr>
          <a:xfrm>
            <a:off x="760188" y="2807269"/>
            <a:ext cx="1925338" cy="178955"/>
          </a:xfrm>
        </p:spPr>
        <p:txBody>
          <a:bodyPr/>
          <a:lstStyle/>
          <a:p>
            <a:r>
              <a:rPr lang="en-US" sz="1400" dirty="0"/>
              <a:t>6/13/25</a:t>
            </a:r>
          </a:p>
        </p:txBody>
      </p:sp>
      <p:sp>
        <p:nvSpPr>
          <p:cNvPr id="2" name="Title 1">
            <a:extLst>
              <a:ext uri="{FF2B5EF4-FFF2-40B4-BE49-F238E27FC236}">
                <a16:creationId xmlns:a16="http://schemas.microsoft.com/office/drawing/2014/main" id="{EA2C5C1B-281B-8E40-AE3B-01687C427CF5}"/>
              </a:ext>
            </a:extLst>
          </p:cNvPr>
          <p:cNvSpPr>
            <a:spLocks noGrp="1"/>
          </p:cNvSpPr>
          <p:nvPr>
            <p:ph type="title"/>
          </p:nvPr>
        </p:nvSpPr>
        <p:spPr>
          <a:xfrm>
            <a:off x="686298" y="1349570"/>
            <a:ext cx="4976447" cy="1311963"/>
          </a:xfrm>
        </p:spPr>
        <p:txBody>
          <a:bodyPr/>
          <a:lstStyle/>
          <a:p>
            <a:r>
              <a:rPr lang="en-US" dirty="0"/>
              <a:t>Social Services Survey Results</a:t>
            </a:r>
            <a:endParaRPr lang="en-US" b="1" dirty="0"/>
          </a:p>
        </p:txBody>
      </p:sp>
    </p:spTree>
    <p:extLst>
      <p:ext uri="{BB962C8B-B14F-4D97-AF65-F5344CB8AC3E}">
        <p14:creationId xmlns:p14="http://schemas.microsoft.com/office/powerpoint/2010/main" val="215491454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0C6AB-619C-FF93-79F0-10089DF2846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F276CAA-1C08-5E77-56F9-7468D8CBE695}"/>
              </a:ext>
            </a:extLst>
          </p:cNvPr>
          <p:cNvSpPr>
            <a:spLocks noGrp="1"/>
          </p:cNvSpPr>
          <p:nvPr>
            <p:ph type="title"/>
          </p:nvPr>
        </p:nvSpPr>
        <p:spPr/>
        <p:txBody>
          <a:bodyPr/>
          <a:lstStyle/>
          <a:p>
            <a:r>
              <a:rPr lang="en-US" dirty="0"/>
              <a:t>Data Exchange Metrics</a:t>
            </a:r>
          </a:p>
        </p:txBody>
      </p:sp>
    </p:spTree>
    <p:extLst>
      <p:ext uri="{BB962C8B-B14F-4D97-AF65-F5344CB8AC3E}">
        <p14:creationId xmlns:p14="http://schemas.microsoft.com/office/powerpoint/2010/main" val="3942388932"/>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D3411-6580-9EDC-189E-E1D9C00DB28B}"/>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1B04365E-7E64-2EDE-9448-FE26E46FA056}"/>
              </a:ext>
            </a:extLst>
          </p:cNvPr>
          <p:cNvSpPr txBox="1">
            <a:spLocks/>
          </p:cNvSpPr>
          <p:nvPr/>
        </p:nvSpPr>
        <p:spPr>
          <a:xfrm>
            <a:off x="694123" y="268470"/>
            <a:ext cx="8150332" cy="994172"/>
          </a:xfrm>
          <a:prstGeom prst="rect">
            <a:avLst/>
          </a:prstGeom>
        </p:spPr>
        <p:txBody>
          <a:bodyPr vert="horz" wrap="square" lIns="91440" tIns="45720" rIns="91440" bIns="45720" rtlCol="0" anchor="t" anchorCtr="0">
            <a:normAutofit/>
          </a:bodyPr>
          <a:lstStyle>
            <a:lvl1pPr algn="l" defTabSz="914378" rtl="0" eaLnBrk="1" latinLnBrk="0" hangingPunct="1">
              <a:lnSpc>
                <a:spcPct val="85000"/>
              </a:lnSpc>
              <a:spcBef>
                <a:spcPct val="0"/>
              </a:spcBef>
              <a:buNone/>
              <a:defRPr lang="en-US" sz="3600" b="0" i="0" kern="1200" cap="none" spc="0" baseline="0" dirty="0" smtClean="0">
                <a:solidFill>
                  <a:schemeClr val="tx1"/>
                </a:solidFill>
                <a:latin typeface="Garamond" panose="02020404030301010803" pitchFamily="18" charset="0"/>
                <a:ea typeface="Helvetica Neue" panose="02000503000000020004" pitchFamily="2" charset="0"/>
                <a:cs typeface="Arial" panose="020B0604020202020204" pitchFamily="34" charset="0"/>
              </a:defRPr>
            </a:lvl1pPr>
          </a:lstStyle>
          <a:p>
            <a:r>
              <a:rPr lang="en-US" sz="1600" dirty="0"/>
              <a:t>Do you currently electronically exchange individual-level structured data with ANY exchange partners (e.g. hospitals, MCPs, CBOs)?</a:t>
            </a:r>
          </a:p>
        </p:txBody>
      </p:sp>
      <p:sp>
        <p:nvSpPr>
          <p:cNvPr id="14" name="TextBox 13">
            <a:extLst>
              <a:ext uri="{FF2B5EF4-FFF2-40B4-BE49-F238E27FC236}">
                <a16:creationId xmlns:a16="http://schemas.microsoft.com/office/drawing/2014/main" id="{DC4E21DF-8793-CAEF-820E-F1EFDB985FE2}"/>
              </a:ext>
            </a:extLst>
          </p:cNvPr>
          <p:cNvSpPr txBox="1"/>
          <p:nvPr/>
        </p:nvSpPr>
        <p:spPr>
          <a:xfrm>
            <a:off x="3657235" y="4057448"/>
            <a:ext cx="763929" cy="246221"/>
          </a:xfrm>
          <a:prstGeom prst="rect">
            <a:avLst/>
          </a:prstGeom>
          <a:noFill/>
        </p:spPr>
        <p:txBody>
          <a:bodyPr wrap="square" rtlCol="0">
            <a:spAutoFit/>
          </a:bodyPr>
          <a:lstStyle/>
          <a:p>
            <a:r>
              <a:rPr lang="en-US" sz="1000" dirty="0"/>
              <a:t>N= 24</a:t>
            </a:r>
          </a:p>
        </p:txBody>
      </p:sp>
      <p:graphicFrame>
        <p:nvGraphicFramePr>
          <p:cNvPr id="2" name="Chart 1">
            <a:extLst>
              <a:ext uri="{FF2B5EF4-FFF2-40B4-BE49-F238E27FC236}">
                <a16:creationId xmlns:a16="http://schemas.microsoft.com/office/drawing/2014/main" id="{66AB9477-9484-1F72-B71C-870F12D69AA6}"/>
              </a:ext>
            </a:extLst>
          </p:cNvPr>
          <p:cNvGraphicFramePr>
            <a:graphicFrameLocks/>
          </p:cNvGraphicFramePr>
          <p:nvPr>
            <p:extLst>
              <p:ext uri="{D42A27DB-BD31-4B8C-83A1-F6EECF244321}">
                <p14:modId xmlns:p14="http://schemas.microsoft.com/office/powerpoint/2010/main" val="3788778889"/>
              </p:ext>
            </p:extLst>
          </p:nvPr>
        </p:nvGraphicFramePr>
        <p:xfrm>
          <a:off x="799200" y="1125478"/>
          <a:ext cx="3240000" cy="299160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a:extLst>
              <a:ext uri="{FF2B5EF4-FFF2-40B4-BE49-F238E27FC236}">
                <a16:creationId xmlns:a16="http://schemas.microsoft.com/office/drawing/2014/main" id="{F0860620-F0A3-C00B-F520-5304ACB51282}"/>
              </a:ext>
            </a:extLst>
          </p:cNvPr>
          <p:cNvGraphicFramePr>
            <a:graphicFrameLocks/>
          </p:cNvGraphicFramePr>
          <p:nvPr>
            <p:extLst>
              <p:ext uri="{D42A27DB-BD31-4B8C-83A1-F6EECF244321}">
                <p14:modId xmlns:p14="http://schemas.microsoft.com/office/powerpoint/2010/main" val="2406812341"/>
              </p:ext>
            </p:extLst>
          </p:nvPr>
        </p:nvGraphicFramePr>
        <p:xfrm>
          <a:off x="4920171" y="1262642"/>
          <a:ext cx="3954128" cy="3128768"/>
        </p:xfrm>
        <a:graphic>
          <a:graphicData uri="http://schemas.openxmlformats.org/drawingml/2006/chart">
            <c:chart xmlns:c="http://schemas.openxmlformats.org/drawingml/2006/chart" xmlns:r="http://schemas.openxmlformats.org/officeDocument/2006/relationships" r:id="rId4"/>
          </a:graphicData>
        </a:graphic>
      </p:graphicFrame>
      <p:cxnSp>
        <p:nvCxnSpPr>
          <p:cNvPr id="8" name="Straight Arrow Connector 7">
            <a:extLst>
              <a:ext uri="{FF2B5EF4-FFF2-40B4-BE49-F238E27FC236}">
                <a16:creationId xmlns:a16="http://schemas.microsoft.com/office/drawing/2014/main" id="{271888C8-8168-9AB5-14C3-790071F28C0A}"/>
              </a:ext>
            </a:extLst>
          </p:cNvPr>
          <p:cNvCxnSpPr/>
          <p:nvPr/>
        </p:nvCxnSpPr>
        <p:spPr>
          <a:xfrm>
            <a:off x="4039200" y="2721600"/>
            <a:ext cx="676800" cy="0"/>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FE9DC8B-6EAD-174D-808D-7628792C4038}"/>
              </a:ext>
            </a:extLst>
          </p:cNvPr>
          <p:cNvSpPr txBox="1"/>
          <p:nvPr/>
        </p:nvSpPr>
        <p:spPr>
          <a:xfrm>
            <a:off x="6160065" y="4283570"/>
            <a:ext cx="763929" cy="246221"/>
          </a:xfrm>
          <a:prstGeom prst="rect">
            <a:avLst/>
          </a:prstGeom>
          <a:noFill/>
        </p:spPr>
        <p:txBody>
          <a:bodyPr wrap="square" rtlCol="0">
            <a:spAutoFit/>
          </a:bodyPr>
          <a:lstStyle/>
          <a:p>
            <a:r>
              <a:rPr lang="en-US" sz="1000" dirty="0"/>
              <a:t>N= 8</a:t>
            </a:r>
          </a:p>
        </p:txBody>
      </p:sp>
      <p:sp>
        <p:nvSpPr>
          <p:cNvPr id="10" name="TextBox 9">
            <a:extLst>
              <a:ext uri="{FF2B5EF4-FFF2-40B4-BE49-F238E27FC236}">
                <a16:creationId xmlns:a16="http://schemas.microsoft.com/office/drawing/2014/main" id="{378D5D80-E0DC-A342-2E23-23597C65EE06}"/>
              </a:ext>
            </a:extLst>
          </p:cNvPr>
          <p:cNvSpPr txBox="1"/>
          <p:nvPr/>
        </p:nvSpPr>
        <p:spPr>
          <a:xfrm>
            <a:off x="6766632" y="4283570"/>
            <a:ext cx="763929" cy="246221"/>
          </a:xfrm>
          <a:prstGeom prst="rect">
            <a:avLst/>
          </a:prstGeom>
          <a:noFill/>
        </p:spPr>
        <p:txBody>
          <a:bodyPr wrap="square" rtlCol="0">
            <a:spAutoFit/>
          </a:bodyPr>
          <a:lstStyle/>
          <a:p>
            <a:r>
              <a:rPr lang="en-US" sz="1000" dirty="0"/>
              <a:t>N= 9</a:t>
            </a:r>
          </a:p>
        </p:txBody>
      </p:sp>
      <p:sp>
        <p:nvSpPr>
          <p:cNvPr id="11" name="TextBox 10">
            <a:extLst>
              <a:ext uri="{FF2B5EF4-FFF2-40B4-BE49-F238E27FC236}">
                <a16:creationId xmlns:a16="http://schemas.microsoft.com/office/drawing/2014/main" id="{42E8BECF-79ED-D909-DCEC-A97AA947D8D6}"/>
              </a:ext>
            </a:extLst>
          </p:cNvPr>
          <p:cNvSpPr txBox="1"/>
          <p:nvPr/>
        </p:nvSpPr>
        <p:spPr>
          <a:xfrm>
            <a:off x="7345664" y="4283570"/>
            <a:ext cx="763929" cy="246221"/>
          </a:xfrm>
          <a:prstGeom prst="rect">
            <a:avLst/>
          </a:prstGeom>
          <a:noFill/>
        </p:spPr>
        <p:txBody>
          <a:bodyPr wrap="square" rtlCol="0">
            <a:spAutoFit/>
          </a:bodyPr>
          <a:lstStyle/>
          <a:p>
            <a:r>
              <a:rPr lang="en-US" sz="1000" dirty="0"/>
              <a:t>N= 7</a:t>
            </a:r>
          </a:p>
        </p:txBody>
      </p:sp>
      <p:sp>
        <p:nvSpPr>
          <p:cNvPr id="3" name="TextBox 2">
            <a:extLst>
              <a:ext uri="{FF2B5EF4-FFF2-40B4-BE49-F238E27FC236}">
                <a16:creationId xmlns:a16="http://schemas.microsoft.com/office/drawing/2014/main" id="{7AB36EB8-3D4F-2972-6B4E-958711558693}"/>
              </a:ext>
            </a:extLst>
          </p:cNvPr>
          <p:cNvSpPr txBox="1"/>
          <p:nvPr/>
        </p:nvSpPr>
        <p:spPr bwMode="auto">
          <a:xfrm>
            <a:off x="4039200" y="2429691"/>
            <a:ext cx="741806" cy="169277"/>
          </a:xfrm>
          <a:prstGeom prst="rect">
            <a:avLst/>
          </a:prstGeom>
          <a:noFill/>
          <a:ln w="19050" algn="ctr">
            <a:noFill/>
            <a:miter lim="800000"/>
            <a:headEnd/>
            <a:tailEnd/>
          </a:ln>
        </p:spPr>
        <p:txBody>
          <a:bodyPr wrap="square" lIns="0" tIns="0" rIns="0" bIns="0" rtlCol="0">
            <a:spAutoFit/>
          </a:bodyPr>
          <a:lstStyle/>
          <a:p>
            <a:r>
              <a:rPr lang="en-US" sz="1100" dirty="0"/>
              <a:t>Breakdown</a:t>
            </a:r>
          </a:p>
        </p:txBody>
      </p:sp>
    </p:spTree>
    <p:extLst>
      <p:ext uri="{BB962C8B-B14F-4D97-AF65-F5344CB8AC3E}">
        <p14:creationId xmlns:p14="http://schemas.microsoft.com/office/powerpoint/2010/main" val="3316791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E1C08-65E2-4520-BAA8-3BE25B8B9AE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5E9EB55-66F4-C161-2B2B-D8D1A458AC26}"/>
              </a:ext>
            </a:extLst>
          </p:cNvPr>
          <p:cNvSpPr>
            <a:spLocks noGrp="1"/>
          </p:cNvSpPr>
          <p:nvPr>
            <p:ph type="title"/>
          </p:nvPr>
        </p:nvSpPr>
        <p:spPr/>
        <p:txBody>
          <a:bodyPr/>
          <a:lstStyle/>
          <a:p>
            <a:r>
              <a:rPr lang="en-US" sz="2800" dirty="0"/>
              <a:t>Data Exchange Partners &amp; Breadth – Sending</a:t>
            </a:r>
          </a:p>
        </p:txBody>
      </p:sp>
      <p:graphicFrame>
        <p:nvGraphicFramePr>
          <p:cNvPr id="2" name="Chart 1">
            <a:extLst>
              <a:ext uri="{FF2B5EF4-FFF2-40B4-BE49-F238E27FC236}">
                <a16:creationId xmlns:a16="http://schemas.microsoft.com/office/drawing/2014/main" id="{F1649283-B0AC-CEC0-D9D3-6212F6863130}"/>
              </a:ext>
            </a:extLst>
          </p:cNvPr>
          <p:cNvGraphicFramePr>
            <a:graphicFrameLocks/>
          </p:cNvGraphicFramePr>
          <p:nvPr>
            <p:extLst>
              <p:ext uri="{D42A27DB-BD31-4B8C-83A1-F6EECF244321}">
                <p14:modId xmlns:p14="http://schemas.microsoft.com/office/powerpoint/2010/main" val="2142956160"/>
              </p:ext>
            </p:extLst>
          </p:nvPr>
        </p:nvGraphicFramePr>
        <p:xfrm>
          <a:off x="547199" y="698400"/>
          <a:ext cx="8173580" cy="3916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D0761861-BA2D-8C9D-DDCE-7E0393B81808}"/>
              </a:ext>
            </a:extLst>
          </p:cNvPr>
          <p:cNvSpPr txBox="1"/>
          <p:nvPr/>
        </p:nvSpPr>
        <p:spPr>
          <a:xfrm>
            <a:off x="8311360" y="4345509"/>
            <a:ext cx="763929" cy="246221"/>
          </a:xfrm>
          <a:prstGeom prst="rect">
            <a:avLst/>
          </a:prstGeom>
          <a:noFill/>
        </p:spPr>
        <p:txBody>
          <a:bodyPr wrap="square" rtlCol="0">
            <a:spAutoFit/>
          </a:bodyPr>
          <a:lstStyle/>
          <a:p>
            <a:r>
              <a:rPr lang="en-US" sz="1000" dirty="0"/>
              <a:t>N= 11</a:t>
            </a:r>
          </a:p>
        </p:txBody>
      </p:sp>
    </p:spTree>
    <p:extLst>
      <p:ext uri="{BB962C8B-B14F-4D97-AF65-F5344CB8AC3E}">
        <p14:creationId xmlns:p14="http://schemas.microsoft.com/office/powerpoint/2010/main" val="2678095797"/>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D882A0-9C93-BF1D-3CA5-AE534189716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111DEB3-7913-A320-4D35-05EA26AB8BA6}"/>
              </a:ext>
            </a:extLst>
          </p:cNvPr>
          <p:cNvSpPr>
            <a:spLocks noGrp="1"/>
          </p:cNvSpPr>
          <p:nvPr>
            <p:ph type="title"/>
          </p:nvPr>
        </p:nvSpPr>
        <p:spPr>
          <a:xfrm>
            <a:off x="453583" y="265313"/>
            <a:ext cx="8173580" cy="458587"/>
          </a:xfrm>
        </p:spPr>
        <p:txBody>
          <a:bodyPr/>
          <a:lstStyle/>
          <a:p>
            <a:r>
              <a:rPr lang="en-US" sz="2800" dirty="0"/>
              <a:t>Data Exchange Partners &amp; Breadth – Receiving </a:t>
            </a:r>
          </a:p>
        </p:txBody>
      </p:sp>
      <p:graphicFrame>
        <p:nvGraphicFramePr>
          <p:cNvPr id="2" name="Chart 1">
            <a:extLst>
              <a:ext uri="{FF2B5EF4-FFF2-40B4-BE49-F238E27FC236}">
                <a16:creationId xmlns:a16="http://schemas.microsoft.com/office/drawing/2014/main" id="{4CF3F042-322B-4C2C-A988-3AC77D9B64F8}"/>
              </a:ext>
            </a:extLst>
          </p:cNvPr>
          <p:cNvGraphicFramePr>
            <a:graphicFrameLocks/>
          </p:cNvGraphicFramePr>
          <p:nvPr>
            <p:extLst>
              <p:ext uri="{D42A27DB-BD31-4B8C-83A1-F6EECF244321}">
                <p14:modId xmlns:p14="http://schemas.microsoft.com/office/powerpoint/2010/main" val="1590623965"/>
              </p:ext>
            </p:extLst>
          </p:nvPr>
        </p:nvGraphicFramePr>
        <p:xfrm>
          <a:off x="516837" y="723900"/>
          <a:ext cx="7935963" cy="3895396"/>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D19B8692-C97C-E3B6-B9AB-64B3EE8D51B9}"/>
              </a:ext>
            </a:extLst>
          </p:cNvPr>
          <p:cNvSpPr txBox="1"/>
          <p:nvPr/>
        </p:nvSpPr>
        <p:spPr>
          <a:xfrm>
            <a:off x="8311360" y="4345509"/>
            <a:ext cx="763929" cy="246221"/>
          </a:xfrm>
          <a:prstGeom prst="rect">
            <a:avLst/>
          </a:prstGeom>
          <a:noFill/>
        </p:spPr>
        <p:txBody>
          <a:bodyPr wrap="square" rtlCol="0">
            <a:spAutoFit/>
          </a:bodyPr>
          <a:lstStyle/>
          <a:p>
            <a:r>
              <a:rPr lang="en-US" sz="1000" dirty="0"/>
              <a:t>N= 11</a:t>
            </a:r>
          </a:p>
        </p:txBody>
      </p:sp>
    </p:spTree>
    <p:extLst>
      <p:ext uri="{BB962C8B-B14F-4D97-AF65-F5344CB8AC3E}">
        <p14:creationId xmlns:p14="http://schemas.microsoft.com/office/powerpoint/2010/main" val="722400348"/>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B25EA-1525-926E-89AC-B90C033FE86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A84DE61-1A2A-7896-2704-B8897C452099}"/>
              </a:ext>
            </a:extLst>
          </p:cNvPr>
          <p:cNvSpPr>
            <a:spLocks noGrp="1"/>
          </p:cNvSpPr>
          <p:nvPr>
            <p:ph type="title"/>
          </p:nvPr>
        </p:nvSpPr>
        <p:spPr>
          <a:xfrm>
            <a:off x="466160" y="234931"/>
            <a:ext cx="8173580" cy="458587"/>
          </a:xfrm>
        </p:spPr>
        <p:txBody>
          <a:bodyPr/>
          <a:lstStyle/>
          <a:p>
            <a:r>
              <a:rPr lang="en-US" sz="2800" dirty="0"/>
              <a:t>Aggregated Data Exchange Partners &amp; Breadth</a:t>
            </a:r>
          </a:p>
        </p:txBody>
      </p:sp>
      <p:graphicFrame>
        <p:nvGraphicFramePr>
          <p:cNvPr id="3" name="Chart 2">
            <a:extLst>
              <a:ext uri="{FF2B5EF4-FFF2-40B4-BE49-F238E27FC236}">
                <a16:creationId xmlns:a16="http://schemas.microsoft.com/office/drawing/2014/main" id="{90058BC8-DE92-2E13-72E7-AB902EF06CFE}"/>
              </a:ext>
            </a:extLst>
          </p:cNvPr>
          <p:cNvGraphicFramePr>
            <a:graphicFrameLocks/>
          </p:cNvGraphicFramePr>
          <p:nvPr>
            <p:extLst>
              <p:ext uri="{D42A27DB-BD31-4B8C-83A1-F6EECF244321}">
                <p14:modId xmlns:p14="http://schemas.microsoft.com/office/powerpoint/2010/main" val="556182019"/>
              </p:ext>
            </p:extLst>
          </p:nvPr>
        </p:nvGraphicFramePr>
        <p:xfrm>
          <a:off x="576303" y="929769"/>
          <a:ext cx="8173580" cy="342707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8FBE8FE5-F80B-F3C3-F1A8-E885108027D2}"/>
              </a:ext>
            </a:extLst>
          </p:cNvPr>
          <p:cNvSpPr txBox="1"/>
          <p:nvPr/>
        </p:nvSpPr>
        <p:spPr>
          <a:xfrm>
            <a:off x="8311360" y="4345509"/>
            <a:ext cx="763929" cy="246221"/>
          </a:xfrm>
          <a:prstGeom prst="rect">
            <a:avLst/>
          </a:prstGeom>
          <a:noFill/>
        </p:spPr>
        <p:txBody>
          <a:bodyPr wrap="square" rtlCol="0">
            <a:spAutoFit/>
          </a:bodyPr>
          <a:lstStyle/>
          <a:p>
            <a:r>
              <a:rPr lang="en-US" sz="1000" dirty="0"/>
              <a:t>N= 11</a:t>
            </a:r>
          </a:p>
        </p:txBody>
      </p:sp>
    </p:spTree>
    <p:extLst>
      <p:ext uri="{BB962C8B-B14F-4D97-AF65-F5344CB8AC3E}">
        <p14:creationId xmlns:p14="http://schemas.microsoft.com/office/powerpoint/2010/main" val="4009132462"/>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4BD11-6632-E955-659E-F4BCB1A6E79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32C97FD-EAF9-B363-BBA4-5FE6F4C15AD0}"/>
              </a:ext>
            </a:extLst>
          </p:cNvPr>
          <p:cNvSpPr>
            <a:spLocks noGrp="1"/>
          </p:cNvSpPr>
          <p:nvPr>
            <p:ph type="title"/>
          </p:nvPr>
        </p:nvSpPr>
        <p:spPr/>
        <p:txBody>
          <a:bodyPr/>
          <a:lstStyle/>
          <a:p>
            <a:r>
              <a:rPr lang="en-US" sz="2800" dirty="0"/>
              <a:t>Data Exchange Index</a:t>
            </a:r>
          </a:p>
        </p:txBody>
      </p:sp>
      <p:graphicFrame>
        <p:nvGraphicFramePr>
          <p:cNvPr id="2" name="Chart 1">
            <a:extLst>
              <a:ext uri="{FF2B5EF4-FFF2-40B4-BE49-F238E27FC236}">
                <a16:creationId xmlns:a16="http://schemas.microsoft.com/office/drawing/2014/main" id="{2DC8E44B-96D5-6F18-3004-9F87835DF10F}"/>
              </a:ext>
            </a:extLst>
          </p:cNvPr>
          <p:cNvGraphicFramePr>
            <a:graphicFrameLocks/>
          </p:cNvGraphicFramePr>
          <p:nvPr>
            <p:extLst>
              <p:ext uri="{D42A27DB-BD31-4B8C-83A1-F6EECF244321}">
                <p14:modId xmlns:p14="http://schemas.microsoft.com/office/powerpoint/2010/main" val="4013734820"/>
              </p:ext>
            </p:extLst>
          </p:nvPr>
        </p:nvGraphicFramePr>
        <p:xfrm>
          <a:off x="453585" y="945931"/>
          <a:ext cx="8067677" cy="36576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7C3281F3-CA95-D04E-D686-0396A2A86DF7}"/>
              </a:ext>
            </a:extLst>
          </p:cNvPr>
          <p:cNvSpPr txBox="1"/>
          <p:nvPr/>
        </p:nvSpPr>
        <p:spPr>
          <a:xfrm>
            <a:off x="8311360" y="4345509"/>
            <a:ext cx="763929" cy="246221"/>
          </a:xfrm>
          <a:prstGeom prst="rect">
            <a:avLst/>
          </a:prstGeom>
          <a:noFill/>
        </p:spPr>
        <p:txBody>
          <a:bodyPr wrap="square" rtlCol="0">
            <a:spAutoFit/>
          </a:bodyPr>
          <a:lstStyle/>
          <a:p>
            <a:r>
              <a:rPr lang="en-US" sz="1000" dirty="0"/>
              <a:t>N= 11</a:t>
            </a:r>
          </a:p>
        </p:txBody>
      </p:sp>
    </p:spTree>
    <p:extLst>
      <p:ext uri="{BB962C8B-B14F-4D97-AF65-F5344CB8AC3E}">
        <p14:creationId xmlns:p14="http://schemas.microsoft.com/office/powerpoint/2010/main" val="1696298373"/>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D6EB63-78F6-E431-6448-BBBEFE9C7F5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DDB1835-8A41-A05B-A41E-6EF6540BF6C8}"/>
              </a:ext>
            </a:extLst>
          </p:cNvPr>
          <p:cNvSpPr>
            <a:spLocks noGrp="1"/>
          </p:cNvSpPr>
          <p:nvPr>
            <p:ph type="title"/>
          </p:nvPr>
        </p:nvSpPr>
        <p:spPr>
          <a:xfrm>
            <a:off x="519744" y="491813"/>
            <a:ext cx="8173580" cy="458587"/>
          </a:xfrm>
        </p:spPr>
        <p:txBody>
          <a:bodyPr/>
          <a:lstStyle/>
          <a:p>
            <a:r>
              <a:rPr lang="en-US" sz="2800" dirty="0"/>
              <a:t>Data Exchange Index - Sending by Urban/Rural Continuum</a:t>
            </a:r>
          </a:p>
        </p:txBody>
      </p:sp>
      <p:graphicFrame>
        <p:nvGraphicFramePr>
          <p:cNvPr id="2" name="Chart 1">
            <a:extLst>
              <a:ext uri="{FF2B5EF4-FFF2-40B4-BE49-F238E27FC236}">
                <a16:creationId xmlns:a16="http://schemas.microsoft.com/office/drawing/2014/main" id="{9A06A9FE-2F8E-C0E4-5B74-D139F2969C37}"/>
              </a:ext>
            </a:extLst>
          </p:cNvPr>
          <p:cNvGraphicFramePr>
            <a:graphicFrameLocks/>
          </p:cNvGraphicFramePr>
          <p:nvPr>
            <p:extLst>
              <p:ext uri="{D42A27DB-BD31-4B8C-83A1-F6EECF244321}">
                <p14:modId xmlns:p14="http://schemas.microsoft.com/office/powerpoint/2010/main" val="3026714621"/>
              </p:ext>
            </p:extLst>
          </p:nvPr>
        </p:nvGraphicFramePr>
        <p:xfrm>
          <a:off x="453585" y="1030087"/>
          <a:ext cx="8109118" cy="342671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DABF7ACF-CA9B-C3EC-1934-818C0FDC3C43}"/>
              </a:ext>
            </a:extLst>
          </p:cNvPr>
          <p:cNvSpPr txBox="1"/>
          <p:nvPr/>
        </p:nvSpPr>
        <p:spPr>
          <a:xfrm>
            <a:off x="3778640" y="4340626"/>
            <a:ext cx="501310" cy="230832"/>
          </a:xfrm>
          <a:prstGeom prst="rect">
            <a:avLst/>
          </a:prstGeom>
          <a:noFill/>
        </p:spPr>
        <p:txBody>
          <a:bodyPr wrap="square" rtlCol="0">
            <a:spAutoFit/>
          </a:bodyPr>
          <a:lstStyle/>
          <a:p>
            <a:r>
              <a:rPr lang="en-US" sz="900" dirty="0"/>
              <a:t>N= 6</a:t>
            </a:r>
          </a:p>
        </p:txBody>
      </p:sp>
      <p:sp>
        <p:nvSpPr>
          <p:cNvPr id="6" name="TextBox 5">
            <a:extLst>
              <a:ext uri="{FF2B5EF4-FFF2-40B4-BE49-F238E27FC236}">
                <a16:creationId xmlns:a16="http://schemas.microsoft.com/office/drawing/2014/main" id="{3832A573-F0FC-6727-7752-20DAAACB6FB9}"/>
              </a:ext>
            </a:extLst>
          </p:cNvPr>
          <p:cNvSpPr txBox="1"/>
          <p:nvPr/>
        </p:nvSpPr>
        <p:spPr>
          <a:xfrm>
            <a:off x="4359005" y="4340626"/>
            <a:ext cx="501310" cy="230832"/>
          </a:xfrm>
          <a:prstGeom prst="rect">
            <a:avLst/>
          </a:prstGeom>
          <a:noFill/>
        </p:spPr>
        <p:txBody>
          <a:bodyPr wrap="square" rtlCol="0">
            <a:spAutoFit/>
          </a:bodyPr>
          <a:lstStyle/>
          <a:p>
            <a:r>
              <a:rPr lang="en-US" sz="900" dirty="0"/>
              <a:t>N= 4</a:t>
            </a:r>
          </a:p>
        </p:txBody>
      </p:sp>
      <p:sp>
        <p:nvSpPr>
          <p:cNvPr id="7" name="TextBox 6">
            <a:extLst>
              <a:ext uri="{FF2B5EF4-FFF2-40B4-BE49-F238E27FC236}">
                <a16:creationId xmlns:a16="http://schemas.microsoft.com/office/drawing/2014/main" id="{15C62F81-2CA2-5C7E-579B-8B978E7CFCEA}"/>
              </a:ext>
            </a:extLst>
          </p:cNvPr>
          <p:cNvSpPr txBox="1"/>
          <p:nvPr/>
        </p:nvSpPr>
        <p:spPr>
          <a:xfrm>
            <a:off x="4939370" y="4341384"/>
            <a:ext cx="501310" cy="230832"/>
          </a:xfrm>
          <a:prstGeom prst="rect">
            <a:avLst/>
          </a:prstGeom>
          <a:noFill/>
        </p:spPr>
        <p:txBody>
          <a:bodyPr wrap="square" rtlCol="0">
            <a:spAutoFit/>
          </a:bodyPr>
          <a:lstStyle/>
          <a:p>
            <a:r>
              <a:rPr lang="en-US" sz="900" dirty="0"/>
              <a:t>N= 1</a:t>
            </a:r>
          </a:p>
        </p:txBody>
      </p:sp>
      <p:sp>
        <p:nvSpPr>
          <p:cNvPr id="3" name="TextBox 2">
            <a:extLst>
              <a:ext uri="{FF2B5EF4-FFF2-40B4-BE49-F238E27FC236}">
                <a16:creationId xmlns:a16="http://schemas.microsoft.com/office/drawing/2014/main" id="{6716A96D-10AB-6E2B-5992-E1CC47CD1D34}"/>
              </a:ext>
            </a:extLst>
          </p:cNvPr>
          <p:cNvSpPr txBox="1"/>
          <p:nvPr/>
        </p:nvSpPr>
        <p:spPr bwMode="auto">
          <a:xfrm>
            <a:off x="2978332" y="769540"/>
            <a:ext cx="5381897" cy="369332"/>
          </a:xfrm>
          <a:prstGeom prst="rect">
            <a:avLst/>
          </a:prstGeom>
          <a:noFill/>
          <a:ln w="19050" algn="ctr">
            <a:noFill/>
            <a:miter lim="800000"/>
            <a:headEnd/>
            <a:tailEnd/>
          </a:ln>
        </p:spPr>
        <p:txBody>
          <a:bodyPr wrap="square" lIns="0" tIns="0" rIns="0" bIns="0" rtlCol="0">
            <a:spAutoFit/>
          </a:bodyPr>
          <a:lstStyle/>
          <a:p>
            <a:r>
              <a:rPr lang="en-US" sz="1200" dirty="0">
                <a:solidFill>
                  <a:srgbClr val="C00000"/>
                </a:solidFill>
              </a:rPr>
              <a:t>Note: These results may be misleading as there is only 1 rural county responding</a:t>
            </a:r>
          </a:p>
        </p:txBody>
      </p:sp>
    </p:spTree>
    <p:extLst>
      <p:ext uri="{BB962C8B-B14F-4D97-AF65-F5344CB8AC3E}">
        <p14:creationId xmlns:p14="http://schemas.microsoft.com/office/powerpoint/2010/main" val="3011549876"/>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69743-0516-39C7-AE58-C7265CAED3E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CBEF796-46F2-3727-11E5-D0A0C4D54BCD}"/>
              </a:ext>
            </a:extLst>
          </p:cNvPr>
          <p:cNvSpPr>
            <a:spLocks noGrp="1"/>
          </p:cNvSpPr>
          <p:nvPr>
            <p:ph type="title"/>
          </p:nvPr>
        </p:nvSpPr>
        <p:spPr>
          <a:xfrm>
            <a:off x="485210" y="551770"/>
            <a:ext cx="8173580" cy="458587"/>
          </a:xfrm>
        </p:spPr>
        <p:txBody>
          <a:bodyPr/>
          <a:lstStyle/>
          <a:p>
            <a:r>
              <a:rPr lang="en-US" sz="2800" dirty="0"/>
              <a:t>Data Exchange Index – Receiving by Urban/Rural Continuum</a:t>
            </a:r>
          </a:p>
        </p:txBody>
      </p:sp>
      <p:graphicFrame>
        <p:nvGraphicFramePr>
          <p:cNvPr id="5" name="Chart 4">
            <a:extLst>
              <a:ext uri="{FF2B5EF4-FFF2-40B4-BE49-F238E27FC236}">
                <a16:creationId xmlns:a16="http://schemas.microsoft.com/office/drawing/2014/main" id="{B5D23625-C618-CDD9-86A3-F03895A7090A}"/>
              </a:ext>
            </a:extLst>
          </p:cNvPr>
          <p:cNvGraphicFramePr>
            <a:graphicFrameLocks/>
          </p:cNvGraphicFramePr>
          <p:nvPr>
            <p:extLst>
              <p:ext uri="{D42A27DB-BD31-4B8C-83A1-F6EECF244321}">
                <p14:modId xmlns:p14="http://schemas.microsoft.com/office/powerpoint/2010/main" val="2419226593"/>
              </p:ext>
            </p:extLst>
          </p:nvPr>
        </p:nvGraphicFramePr>
        <p:xfrm>
          <a:off x="421277" y="1010357"/>
          <a:ext cx="8330837" cy="3438252"/>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723C4516-DEC1-BCAC-8EC5-702431ECBD0A}"/>
              </a:ext>
            </a:extLst>
          </p:cNvPr>
          <p:cNvSpPr txBox="1"/>
          <p:nvPr/>
        </p:nvSpPr>
        <p:spPr>
          <a:xfrm>
            <a:off x="3843955" y="4360140"/>
            <a:ext cx="449457" cy="230832"/>
          </a:xfrm>
          <a:prstGeom prst="rect">
            <a:avLst/>
          </a:prstGeom>
          <a:noFill/>
        </p:spPr>
        <p:txBody>
          <a:bodyPr wrap="square" rtlCol="0">
            <a:spAutoFit/>
          </a:bodyPr>
          <a:lstStyle/>
          <a:p>
            <a:r>
              <a:rPr lang="en-US" sz="900" dirty="0"/>
              <a:t>N= 6</a:t>
            </a:r>
          </a:p>
        </p:txBody>
      </p:sp>
      <p:sp>
        <p:nvSpPr>
          <p:cNvPr id="7" name="TextBox 6">
            <a:extLst>
              <a:ext uri="{FF2B5EF4-FFF2-40B4-BE49-F238E27FC236}">
                <a16:creationId xmlns:a16="http://schemas.microsoft.com/office/drawing/2014/main" id="{79F8A2D5-F8F7-91FB-B358-1F90FF5BF383}"/>
              </a:ext>
            </a:extLst>
          </p:cNvPr>
          <p:cNvSpPr txBox="1"/>
          <p:nvPr/>
        </p:nvSpPr>
        <p:spPr>
          <a:xfrm>
            <a:off x="4424320" y="4360140"/>
            <a:ext cx="449457" cy="230832"/>
          </a:xfrm>
          <a:prstGeom prst="rect">
            <a:avLst/>
          </a:prstGeom>
          <a:noFill/>
        </p:spPr>
        <p:txBody>
          <a:bodyPr wrap="square" rtlCol="0">
            <a:spAutoFit/>
          </a:bodyPr>
          <a:lstStyle/>
          <a:p>
            <a:r>
              <a:rPr lang="en-US" sz="900" dirty="0"/>
              <a:t>N= 4</a:t>
            </a:r>
          </a:p>
        </p:txBody>
      </p:sp>
      <p:sp>
        <p:nvSpPr>
          <p:cNvPr id="8" name="TextBox 7">
            <a:extLst>
              <a:ext uri="{FF2B5EF4-FFF2-40B4-BE49-F238E27FC236}">
                <a16:creationId xmlns:a16="http://schemas.microsoft.com/office/drawing/2014/main" id="{02CFA5B4-FABC-E942-FD5D-66CFA3A87066}"/>
              </a:ext>
            </a:extLst>
          </p:cNvPr>
          <p:cNvSpPr txBox="1"/>
          <p:nvPr/>
        </p:nvSpPr>
        <p:spPr>
          <a:xfrm>
            <a:off x="5004685" y="4360898"/>
            <a:ext cx="449457" cy="230832"/>
          </a:xfrm>
          <a:prstGeom prst="rect">
            <a:avLst/>
          </a:prstGeom>
          <a:noFill/>
        </p:spPr>
        <p:txBody>
          <a:bodyPr wrap="square" rtlCol="0">
            <a:spAutoFit/>
          </a:bodyPr>
          <a:lstStyle/>
          <a:p>
            <a:r>
              <a:rPr lang="en-US" sz="900" dirty="0"/>
              <a:t>N= 1</a:t>
            </a:r>
          </a:p>
        </p:txBody>
      </p:sp>
      <p:sp>
        <p:nvSpPr>
          <p:cNvPr id="2" name="TextBox 1">
            <a:extLst>
              <a:ext uri="{FF2B5EF4-FFF2-40B4-BE49-F238E27FC236}">
                <a16:creationId xmlns:a16="http://schemas.microsoft.com/office/drawing/2014/main" id="{1FBAB569-EDE0-0A9D-9531-C1BF58D26AEB}"/>
              </a:ext>
            </a:extLst>
          </p:cNvPr>
          <p:cNvSpPr txBox="1"/>
          <p:nvPr/>
        </p:nvSpPr>
        <p:spPr bwMode="auto">
          <a:xfrm>
            <a:off x="2978332" y="769540"/>
            <a:ext cx="5381897" cy="369332"/>
          </a:xfrm>
          <a:prstGeom prst="rect">
            <a:avLst/>
          </a:prstGeom>
          <a:noFill/>
          <a:ln w="19050" algn="ctr">
            <a:noFill/>
            <a:miter lim="800000"/>
            <a:headEnd/>
            <a:tailEnd/>
          </a:ln>
        </p:spPr>
        <p:txBody>
          <a:bodyPr wrap="square" lIns="0" tIns="0" rIns="0" bIns="0" rtlCol="0">
            <a:spAutoFit/>
          </a:bodyPr>
          <a:lstStyle/>
          <a:p>
            <a:r>
              <a:rPr lang="en-US" sz="1200" dirty="0">
                <a:solidFill>
                  <a:srgbClr val="C00000"/>
                </a:solidFill>
              </a:rPr>
              <a:t>Note: These results may be misleading as there is only 1 rural county responding</a:t>
            </a:r>
          </a:p>
        </p:txBody>
      </p:sp>
    </p:spTree>
    <p:extLst>
      <p:ext uri="{BB962C8B-B14F-4D97-AF65-F5344CB8AC3E}">
        <p14:creationId xmlns:p14="http://schemas.microsoft.com/office/powerpoint/2010/main" val="458631823"/>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5A2E7E-9F60-5D6D-24B4-F7F61C50331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5371B38-14A0-8879-073B-3B1852526D04}"/>
              </a:ext>
            </a:extLst>
          </p:cNvPr>
          <p:cNvSpPr>
            <a:spLocks noGrp="1"/>
          </p:cNvSpPr>
          <p:nvPr>
            <p:ph type="title"/>
          </p:nvPr>
        </p:nvSpPr>
        <p:spPr/>
        <p:txBody>
          <a:bodyPr/>
          <a:lstStyle/>
          <a:p>
            <a:r>
              <a:rPr lang="en-US" dirty="0"/>
              <a:t>Barriers to Data Exchange</a:t>
            </a:r>
          </a:p>
        </p:txBody>
      </p:sp>
    </p:spTree>
    <p:extLst>
      <p:ext uri="{BB962C8B-B14F-4D97-AF65-F5344CB8AC3E}">
        <p14:creationId xmlns:p14="http://schemas.microsoft.com/office/powerpoint/2010/main" val="103828781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2007D-2F51-D323-950C-6C340E1B96D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2356677-E4AB-2251-1107-9147615DA0FE}"/>
              </a:ext>
            </a:extLst>
          </p:cNvPr>
          <p:cNvSpPr>
            <a:spLocks noGrp="1"/>
          </p:cNvSpPr>
          <p:nvPr>
            <p:ph type="title"/>
          </p:nvPr>
        </p:nvSpPr>
        <p:spPr>
          <a:xfrm>
            <a:off x="453585" y="216293"/>
            <a:ext cx="8173580" cy="458587"/>
          </a:xfrm>
        </p:spPr>
        <p:txBody>
          <a:bodyPr/>
          <a:lstStyle/>
          <a:p>
            <a:r>
              <a:rPr lang="en-US" sz="2800" dirty="0"/>
              <a:t>Major Barriers - Ordered</a:t>
            </a:r>
          </a:p>
        </p:txBody>
      </p:sp>
      <p:graphicFrame>
        <p:nvGraphicFramePr>
          <p:cNvPr id="5" name="Chart 4">
            <a:extLst>
              <a:ext uri="{FF2B5EF4-FFF2-40B4-BE49-F238E27FC236}">
                <a16:creationId xmlns:a16="http://schemas.microsoft.com/office/drawing/2014/main" id="{3FB03272-37D8-4C0F-A3F9-07196480B41F}"/>
              </a:ext>
            </a:extLst>
          </p:cNvPr>
          <p:cNvGraphicFramePr>
            <a:graphicFrameLocks/>
          </p:cNvGraphicFramePr>
          <p:nvPr>
            <p:extLst>
              <p:ext uri="{D42A27DB-BD31-4B8C-83A1-F6EECF244321}">
                <p14:modId xmlns:p14="http://schemas.microsoft.com/office/powerpoint/2010/main" val="2182008182"/>
              </p:ext>
            </p:extLst>
          </p:nvPr>
        </p:nvGraphicFramePr>
        <p:xfrm>
          <a:off x="329565" y="674880"/>
          <a:ext cx="8238994" cy="398383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0DAF75B9-6BC6-AE68-FA07-5BA13804FC1F}"/>
              </a:ext>
            </a:extLst>
          </p:cNvPr>
          <p:cNvSpPr txBox="1"/>
          <p:nvPr/>
        </p:nvSpPr>
        <p:spPr>
          <a:xfrm>
            <a:off x="8311360" y="4345509"/>
            <a:ext cx="763929" cy="246221"/>
          </a:xfrm>
          <a:prstGeom prst="rect">
            <a:avLst/>
          </a:prstGeom>
          <a:noFill/>
        </p:spPr>
        <p:txBody>
          <a:bodyPr wrap="square" rtlCol="0">
            <a:spAutoFit/>
          </a:bodyPr>
          <a:lstStyle/>
          <a:p>
            <a:r>
              <a:rPr lang="en-US" sz="1000" dirty="0"/>
              <a:t>N = 11</a:t>
            </a:r>
          </a:p>
        </p:txBody>
      </p:sp>
    </p:spTree>
    <p:extLst>
      <p:ext uri="{BB962C8B-B14F-4D97-AF65-F5344CB8AC3E}">
        <p14:creationId xmlns:p14="http://schemas.microsoft.com/office/powerpoint/2010/main" val="245491257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4DF22-E23F-EEE7-CA9B-6DBEE0FC4763}"/>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D84742C2-B1F7-433D-DC16-18B82F6D83DE}"/>
              </a:ext>
            </a:extLst>
          </p:cNvPr>
          <p:cNvSpPr>
            <a:spLocks noGrp="1"/>
          </p:cNvSpPr>
          <p:nvPr>
            <p:ph idx="1"/>
          </p:nvPr>
        </p:nvSpPr>
        <p:spPr>
          <a:xfrm>
            <a:off x="453585" y="954849"/>
            <a:ext cx="8277460" cy="3630649"/>
          </a:xfrm>
        </p:spPr>
        <p:txBody>
          <a:bodyPr/>
          <a:lstStyle/>
          <a:p>
            <a:pPr>
              <a:lnSpc>
                <a:spcPct val="116000"/>
              </a:lnSpc>
              <a:spcAft>
                <a:spcPts val="800"/>
              </a:spcAft>
            </a:pPr>
            <a:r>
              <a:rPr lang="en-US" sz="1500" dirty="0">
                <a:latin typeface="Aptos" panose="020B0004020202020204" pitchFamily="34" charset="0"/>
                <a:ea typeface="MS Mincho" panose="02020609040205080304" pitchFamily="49" charset="-128"/>
                <a:cs typeface="Calibri" panose="020F0502020204030204" pitchFamily="34" charset="0"/>
              </a:rPr>
              <a:t>Survey of California Managed Care Plans conducted by UCSF in collaboration with Manatt, Phelps, &amp; Phillips and supported by the California Health Care Foundation </a:t>
            </a:r>
          </a:p>
          <a:p>
            <a:pPr>
              <a:lnSpc>
                <a:spcPct val="116000"/>
              </a:lnSpc>
              <a:spcAft>
                <a:spcPts val="800"/>
              </a:spcAft>
            </a:pPr>
            <a:r>
              <a:rPr lang="en-US" sz="1500" u="sng" dirty="0">
                <a:latin typeface="Aptos" panose="020B0004020202020204" pitchFamily="34" charset="0"/>
                <a:ea typeface="MS Mincho" panose="02020609040205080304" pitchFamily="49" charset="-128"/>
                <a:cs typeface="Calibri" panose="020F0502020204030204" pitchFamily="34" charset="0"/>
              </a:rPr>
              <a:t>Purpose: </a:t>
            </a:r>
            <a:r>
              <a:rPr lang="en-US" sz="1500" dirty="0">
                <a:latin typeface="Aptos" panose="020B0004020202020204" pitchFamily="34" charset="0"/>
                <a:ea typeface="MS Mincho" panose="02020609040205080304" pitchFamily="49" charset="-128"/>
                <a:cs typeface="Calibri" panose="020F0502020204030204" pitchFamily="34" charset="0"/>
              </a:rPr>
              <a:t>To support ongoing efforts to advance the CA data exchange framework and identify gaps in health IT infrastructure, this survey captured the complex health information exchange (HIE) environments in four sectors: social service, behavioral health, public health, and managed care. </a:t>
            </a:r>
          </a:p>
          <a:p>
            <a:pPr>
              <a:lnSpc>
                <a:spcPct val="116000"/>
              </a:lnSpc>
              <a:spcAft>
                <a:spcPts val="800"/>
              </a:spcAft>
            </a:pPr>
            <a:r>
              <a:rPr lang="en-US" sz="1500" dirty="0">
                <a:effectLst/>
                <a:latin typeface="Aptos" panose="020B0004020202020204" pitchFamily="34" charset="0"/>
                <a:ea typeface="MS Mincho" panose="02020609040205080304" pitchFamily="49" charset="-128"/>
                <a:cs typeface="Calibri" panose="020F0502020204030204" pitchFamily="34" charset="0"/>
              </a:rPr>
              <a:t>The survey asks questions about current electronic data exchange and barriers.</a:t>
            </a:r>
            <a:endParaRPr lang="en-US" sz="1400" dirty="0">
              <a:effectLst/>
              <a:latin typeface="Aptos" panose="020B000402020202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14785667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14E9B3-15A3-BD3A-4852-0DB0B2C2063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5032F9C-B773-3661-5C06-E5154BAF9DA9}"/>
              </a:ext>
            </a:extLst>
          </p:cNvPr>
          <p:cNvSpPr>
            <a:spLocks noGrp="1"/>
          </p:cNvSpPr>
          <p:nvPr>
            <p:ph type="title"/>
          </p:nvPr>
        </p:nvSpPr>
        <p:spPr/>
        <p:txBody>
          <a:bodyPr/>
          <a:lstStyle/>
          <a:p>
            <a:r>
              <a:rPr lang="en-US" sz="2800" dirty="0"/>
              <a:t>Major Barriers – by Barrier Category</a:t>
            </a:r>
          </a:p>
        </p:txBody>
      </p:sp>
      <p:sp>
        <p:nvSpPr>
          <p:cNvPr id="2" name="TextBox 1">
            <a:extLst>
              <a:ext uri="{FF2B5EF4-FFF2-40B4-BE49-F238E27FC236}">
                <a16:creationId xmlns:a16="http://schemas.microsoft.com/office/drawing/2014/main" id="{F10DBCBA-95EC-6E8B-A7EA-3198955D1132}"/>
              </a:ext>
            </a:extLst>
          </p:cNvPr>
          <p:cNvSpPr txBox="1"/>
          <p:nvPr/>
        </p:nvSpPr>
        <p:spPr>
          <a:xfrm>
            <a:off x="8380071" y="4373158"/>
            <a:ext cx="763929" cy="246221"/>
          </a:xfrm>
          <a:prstGeom prst="rect">
            <a:avLst/>
          </a:prstGeom>
          <a:noFill/>
        </p:spPr>
        <p:txBody>
          <a:bodyPr wrap="square" rtlCol="0">
            <a:spAutoFit/>
          </a:bodyPr>
          <a:lstStyle/>
          <a:p>
            <a:r>
              <a:rPr lang="en-US" sz="1000" dirty="0"/>
              <a:t>N= 11</a:t>
            </a:r>
          </a:p>
        </p:txBody>
      </p:sp>
      <p:graphicFrame>
        <p:nvGraphicFramePr>
          <p:cNvPr id="3" name="Chart 2">
            <a:extLst>
              <a:ext uri="{FF2B5EF4-FFF2-40B4-BE49-F238E27FC236}">
                <a16:creationId xmlns:a16="http://schemas.microsoft.com/office/drawing/2014/main" id="{F1458E11-6EB4-251D-6444-283D29B0499B}"/>
              </a:ext>
            </a:extLst>
          </p:cNvPr>
          <p:cNvGraphicFramePr>
            <a:graphicFrameLocks/>
          </p:cNvGraphicFramePr>
          <p:nvPr>
            <p:extLst>
              <p:ext uri="{D42A27DB-BD31-4B8C-83A1-F6EECF244321}">
                <p14:modId xmlns:p14="http://schemas.microsoft.com/office/powerpoint/2010/main" val="133409359"/>
              </p:ext>
            </p:extLst>
          </p:nvPr>
        </p:nvGraphicFramePr>
        <p:xfrm>
          <a:off x="367259" y="777338"/>
          <a:ext cx="8173580" cy="384204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70427338"/>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BE2B5A-88E0-E1E3-EFBB-AF4AE11C4CE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09FC9A2-EC4C-C3F3-1275-D5633BCBBEAD}"/>
              </a:ext>
            </a:extLst>
          </p:cNvPr>
          <p:cNvSpPr>
            <a:spLocks noGrp="1"/>
          </p:cNvSpPr>
          <p:nvPr>
            <p:ph type="title"/>
          </p:nvPr>
        </p:nvSpPr>
        <p:spPr/>
        <p:txBody>
          <a:bodyPr/>
          <a:lstStyle/>
          <a:p>
            <a:r>
              <a:rPr lang="en-US" sz="2800" dirty="0"/>
              <a:t>Major Barriers – by Urban/Rural Continuum</a:t>
            </a:r>
          </a:p>
        </p:txBody>
      </p:sp>
      <p:sp>
        <p:nvSpPr>
          <p:cNvPr id="2" name="TextBox 1">
            <a:extLst>
              <a:ext uri="{FF2B5EF4-FFF2-40B4-BE49-F238E27FC236}">
                <a16:creationId xmlns:a16="http://schemas.microsoft.com/office/drawing/2014/main" id="{D9B74528-A1BD-D65E-FDD6-1E9C629E0D14}"/>
              </a:ext>
            </a:extLst>
          </p:cNvPr>
          <p:cNvSpPr txBox="1"/>
          <p:nvPr/>
        </p:nvSpPr>
        <p:spPr>
          <a:xfrm>
            <a:off x="8380071" y="4373158"/>
            <a:ext cx="763929" cy="246221"/>
          </a:xfrm>
          <a:prstGeom prst="rect">
            <a:avLst/>
          </a:prstGeom>
          <a:noFill/>
        </p:spPr>
        <p:txBody>
          <a:bodyPr wrap="square" rtlCol="0">
            <a:spAutoFit/>
          </a:bodyPr>
          <a:lstStyle/>
          <a:p>
            <a:r>
              <a:rPr lang="en-US" sz="1000" dirty="0"/>
              <a:t>N= 11</a:t>
            </a:r>
          </a:p>
        </p:txBody>
      </p:sp>
      <p:graphicFrame>
        <p:nvGraphicFramePr>
          <p:cNvPr id="5" name="Chart 4">
            <a:extLst>
              <a:ext uri="{FF2B5EF4-FFF2-40B4-BE49-F238E27FC236}">
                <a16:creationId xmlns:a16="http://schemas.microsoft.com/office/drawing/2014/main" id="{F07A30B5-3042-B100-5DAC-0555E96C4987}"/>
              </a:ext>
            </a:extLst>
          </p:cNvPr>
          <p:cNvGraphicFramePr>
            <a:graphicFrameLocks/>
          </p:cNvGraphicFramePr>
          <p:nvPr>
            <p:extLst>
              <p:ext uri="{D42A27DB-BD31-4B8C-83A1-F6EECF244321}">
                <p14:modId xmlns:p14="http://schemas.microsoft.com/office/powerpoint/2010/main" val="3865277121"/>
              </p:ext>
            </p:extLst>
          </p:nvPr>
        </p:nvGraphicFramePr>
        <p:xfrm>
          <a:off x="302400" y="928800"/>
          <a:ext cx="8460001" cy="356746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978F6989-5A58-4CCA-53C6-D18E64606136}"/>
              </a:ext>
            </a:extLst>
          </p:cNvPr>
          <p:cNvSpPr txBox="1"/>
          <p:nvPr/>
        </p:nvSpPr>
        <p:spPr>
          <a:xfrm>
            <a:off x="3807440" y="4372400"/>
            <a:ext cx="501310" cy="230832"/>
          </a:xfrm>
          <a:prstGeom prst="rect">
            <a:avLst/>
          </a:prstGeom>
          <a:noFill/>
        </p:spPr>
        <p:txBody>
          <a:bodyPr wrap="square" rtlCol="0">
            <a:spAutoFit/>
          </a:bodyPr>
          <a:lstStyle/>
          <a:p>
            <a:r>
              <a:rPr lang="en-US" sz="900" dirty="0"/>
              <a:t>N= 6</a:t>
            </a:r>
          </a:p>
        </p:txBody>
      </p:sp>
      <p:sp>
        <p:nvSpPr>
          <p:cNvPr id="7" name="TextBox 6">
            <a:extLst>
              <a:ext uri="{FF2B5EF4-FFF2-40B4-BE49-F238E27FC236}">
                <a16:creationId xmlns:a16="http://schemas.microsoft.com/office/drawing/2014/main" id="{F14AC0DE-4D5E-B347-F7D5-F813D46A9EA5}"/>
              </a:ext>
            </a:extLst>
          </p:cNvPr>
          <p:cNvSpPr txBox="1"/>
          <p:nvPr/>
        </p:nvSpPr>
        <p:spPr>
          <a:xfrm>
            <a:off x="4387805" y="4372400"/>
            <a:ext cx="501310" cy="230832"/>
          </a:xfrm>
          <a:prstGeom prst="rect">
            <a:avLst/>
          </a:prstGeom>
          <a:noFill/>
        </p:spPr>
        <p:txBody>
          <a:bodyPr wrap="square" rtlCol="0">
            <a:spAutoFit/>
          </a:bodyPr>
          <a:lstStyle/>
          <a:p>
            <a:r>
              <a:rPr lang="en-US" sz="900" dirty="0"/>
              <a:t>N= 4</a:t>
            </a:r>
          </a:p>
        </p:txBody>
      </p:sp>
      <p:sp>
        <p:nvSpPr>
          <p:cNvPr id="8" name="TextBox 7">
            <a:extLst>
              <a:ext uri="{FF2B5EF4-FFF2-40B4-BE49-F238E27FC236}">
                <a16:creationId xmlns:a16="http://schemas.microsoft.com/office/drawing/2014/main" id="{74D1907E-32BC-033A-DA04-DD7B8A5FC718}"/>
              </a:ext>
            </a:extLst>
          </p:cNvPr>
          <p:cNvSpPr txBox="1"/>
          <p:nvPr/>
        </p:nvSpPr>
        <p:spPr>
          <a:xfrm>
            <a:off x="4968170" y="4373158"/>
            <a:ext cx="501310" cy="230832"/>
          </a:xfrm>
          <a:prstGeom prst="rect">
            <a:avLst/>
          </a:prstGeom>
          <a:noFill/>
        </p:spPr>
        <p:txBody>
          <a:bodyPr wrap="square" rtlCol="0">
            <a:spAutoFit/>
          </a:bodyPr>
          <a:lstStyle/>
          <a:p>
            <a:r>
              <a:rPr lang="en-US" sz="900" dirty="0"/>
              <a:t>N= 1</a:t>
            </a:r>
          </a:p>
        </p:txBody>
      </p:sp>
      <p:sp>
        <p:nvSpPr>
          <p:cNvPr id="3" name="TextBox 2">
            <a:extLst>
              <a:ext uri="{FF2B5EF4-FFF2-40B4-BE49-F238E27FC236}">
                <a16:creationId xmlns:a16="http://schemas.microsoft.com/office/drawing/2014/main" id="{D4F812EB-59AF-15CB-8BF8-799F1EBE3ACD}"/>
              </a:ext>
            </a:extLst>
          </p:cNvPr>
          <p:cNvSpPr txBox="1"/>
          <p:nvPr/>
        </p:nvSpPr>
        <p:spPr bwMode="auto">
          <a:xfrm>
            <a:off x="5469480" y="4215788"/>
            <a:ext cx="2813657" cy="415498"/>
          </a:xfrm>
          <a:prstGeom prst="rect">
            <a:avLst/>
          </a:prstGeom>
          <a:noFill/>
          <a:ln w="19050" algn="ctr">
            <a:noFill/>
            <a:miter lim="800000"/>
            <a:headEnd/>
            <a:tailEnd/>
          </a:ln>
        </p:spPr>
        <p:txBody>
          <a:bodyPr wrap="square" lIns="0" tIns="0" rIns="0" bIns="0" rtlCol="0">
            <a:spAutoFit/>
          </a:bodyPr>
          <a:lstStyle/>
          <a:p>
            <a:r>
              <a:rPr lang="en-US" sz="900" dirty="0">
                <a:solidFill>
                  <a:srgbClr val="C00000"/>
                </a:solidFill>
              </a:rPr>
              <a:t>Note: Rural county respondent marked everything as “Not a Major Barrier” which is why their data does not appear here</a:t>
            </a:r>
          </a:p>
        </p:txBody>
      </p:sp>
    </p:spTree>
    <p:extLst>
      <p:ext uri="{BB962C8B-B14F-4D97-AF65-F5344CB8AC3E}">
        <p14:creationId xmlns:p14="http://schemas.microsoft.com/office/powerpoint/2010/main" val="1508072778"/>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B3AD27-15DF-97F5-90AF-973560575A0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A9EB159-E819-9755-1402-2E96B01752DD}"/>
              </a:ext>
            </a:extLst>
          </p:cNvPr>
          <p:cNvSpPr>
            <a:spLocks noGrp="1"/>
          </p:cNvSpPr>
          <p:nvPr>
            <p:ph type="title"/>
          </p:nvPr>
        </p:nvSpPr>
        <p:spPr/>
        <p:txBody>
          <a:bodyPr/>
          <a:lstStyle/>
          <a:p>
            <a:r>
              <a:rPr lang="en-US" dirty="0"/>
              <a:t>Qualitative Results</a:t>
            </a:r>
          </a:p>
        </p:txBody>
      </p:sp>
    </p:spTree>
    <p:extLst>
      <p:ext uri="{BB962C8B-B14F-4D97-AF65-F5344CB8AC3E}">
        <p14:creationId xmlns:p14="http://schemas.microsoft.com/office/powerpoint/2010/main" val="3506924348"/>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0D524-93F5-F82F-3F8F-8A86D1E2F6E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2C8C9FE-604D-003E-D8BD-5172368741C9}"/>
              </a:ext>
            </a:extLst>
          </p:cNvPr>
          <p:cNvSpPr>
            <a:spLocks noGrp="1"/>
          </p:cNvSpPr>
          <p:nvPr>
            <p:ph type="title"/>
          </p:nvPr>
        </p:nvSpPr>
        <p:spPr/>
        <p:txBody>
          <a:bodyPr/>
          <a:lstStyle/>
          <a:p>
            <a:r>
              <a:rPr lang="en-US" dirty="0"/>
              <a:t>Data Exchange: Other Workforce Barriers</a:t>
            </a:r>
          </a:p>
        </p:txBody>
      </p:sp>
      <p:graphicFrame>
        <p:nvGraphicFramePr>
          <p:cNvPr id="2" name="Content Placeholder 4">
            <a:extLst>
              <a:ext uri="{FF2B5EF4-FFF2-40B4-BE49-F238E27FC236}">
                <a16:creationId xmlns:a16="http://schemas.microsoft.com/office/drawing/2014/main" id="{8142EE83-2B7C-F811-38C6-E55D063371E8}"/>
              </a:ext>
            </a:extLst>
          </p:cNvPr>
          <p:cNvGraphicFramePr>
            <a:graphicFrameLocks noGrp="1"/>
          </p:cNvGraphicFramePr>
          <p:nvPr>
            <p:ph idx="1"/>
            <p:extLst>
              <p:ext uri="{D42A27DB-BD31-4B8C-83A1-F6EECF244321}">
                <p14:modId xmlns:p14="http://schemas.microsoft.com/office/powerpoint/2010/main" val="224467851"/>
              </p:ext>
            </p:extLst>
          </p:nvPr>
        </p:nvGraphicFramePr>
        <p:xfrm>
          <a:off x="529634" y="891312"/>
          <a:ext cx="5166029" cy="3342625"/>
        </p:xfrm>
        <a:graphic>
          <a:graphicData uri="http://schemas.openxmlformats.org/drawingml/2006/table">
            <a:tbl>
              <a:tblPr firstRow="1" bandRow="1">
                <a:tableStyleId>{5C22544A-7EE6-4342-B048-85BDC9FD1C3A}</a:tableStyleId>
              </a:tblPr>
              <a:tblGrid>
                <a:gridCol w="3450276">
                  <a:extLst>
                    <a:ext uri="{9D8B030D-6E8A-4147-A177-3AD203B41FA5}">
                      <a16:colId xmlns:a16="http://schemas.microsoft.com/office/drawing/2014/main" val="3589059944"/>
                    </a:ext>
                  </a:extLst>
                </a:gridCol>
                <a:gridCol w="1715753">
                  <a:extLst>
                    <a:ext uri="{9D8B030D-6E8A-4147-A177-3AD203B41FA5}">
                      <a16:colId xmlns:a16="http://schemas.microsoft.com/office/drawing/2014/main" val="3921160187"/>
                    </a:ext>
                  </a:extLst>
                </a:gridCol>
              </a:tblGrid>
              <a:tr h="728482">
                <a:tc>
                  <a:txBody>
                    <a:bodyPr/>
                    <a:lstStyle/>
                    <a:p>
                      <a:r>
                        <a:rPr lang="en-US" sz="1400" dirty="0"/>
                        <a:t>Other Workforce Barriers</a:t>
                      </a:r>
                    </a:p>
                  </a:txBody>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US" sz="1400" dirty="0"/>
                        <a:t># of Counties</a:t>
                      </a:r>
                    </a:p>
                    <a:p>
                      <a:r>
                        <a:rPr lang="en-US" sz="1400" dirty="0"/>
                        <a:t>Reporting Barrier</a:t>
                      </a:r>
                    </a:p>
                  </a:txBody>
                  <a:tcPr/>
                </a:tc>
                <a:extLst>
                  <a:ext uri="{0D108BD9-81ED-4DB2-BD59-A6C34878D82A}">
                    <a16:rowId xmlns:a16="http://schemas.microsoft.com/office/drawing/2014/main" val="250771351"/>
                  </a:ext>
                </a:extLst>
              </a:tr>
              <a:tr h="871381">
                <a:tc>
                  <a:txBody>
                    <a:bodyPr/>
                    <a:lstStyle/>
                    <a:p>
                      <a:pPr algn="l" fontAlgn="b"/>
                      <a:r>
                        <a:rPr lang="en-US" sz="1200" dirty="0"/>
                        <a:t>Complexity of handling Release of Information requests and adapting to the specific needs of different programs </a:t>
                      </a:r>
                    </a:p>
                  </a:txBody>
                  <a:tcPr/>
                </a:tc>
                <a:tc>
                  <a:txBody>
                    <a:bodyPr/>
                    <a:lstStyle/>
                    <a:p>
                      <a:r>
                        <a:rPr lang="en-US" sz="1200" dirty="0"/>
                        <a:t>1</a:t>
                      </a:r>
                    </a:p>
                  </a:txBody>
                  <a:tcPr/>
                </a:tc>
                <a:extLst>
                  <a:ext uri="{0D108BD9-81ED-4DB2-BD59-A6C34878D82A}">
                    <a16:rowId xmlns:a16="http://schemas.microsoft.com/office/drawing/2014/main" val="3938106812"/>
                  </a:ext>
                </a:extLst>
              </a:tr>
              <a:tr h="871381">
                <a:tc>
                  <a:txBody>
                    <a:bodyPr/>
                    <a:lstStyle/>
                    <a:p>
                      <a:pPr algn="l" fontAlgn="b"/>
                      <a:r>
                        <a:rPr lang="en-US" sz="1200" dirty="0"/>
                        <a:t>Burdensome administrative processes and record keeping of security protocols</a:t>
                      </a:r>
                    </a:p>
                  </a:txBody>
                  <a:tcPr/>
                </a:tc>
                <a:tc>
                  <a:txBody>
                    <a:bodyPr/>
                    <a:lstStyle/>
                    <a:p>
                      <a:r>
                        <a:rPr lang="en-US" sz="1200" dirty="0"/>
                        <a:t>1</a:t>
                      </a:r>
                    </a:p>
                  </a:txBody>
                  <a:tcPr/>
                </a:tc>
                <a:extLst>
                  <a:ext uri="{0D108BD9-81ED-4DB2-BD59-A6C34878D82A}">
                    <a16:rowId xmlns:a16="http://schemas.microsoft.com/office/drawing/2014/main" val="3247347176"/>
                  </a:ext>
                </a:extLst>
              </a:tr>
              <a:tr h="871381">
                <a:tc>
                  <a:txBody>
                    <a:bodyPr/>
                    <a:lstStyle/>
                    <a:p>
                      <a:pPr algn="l" fontAlgn="b"/>
                      <a:r>
                        <a:rPr lang="en-US" sz="1200" dirty="0"/>
                        <a:t>Lack of business domain knowledge</a:t>
                      </a:r>
                    </a:p>
                  </a:txBody>
                  <a:tcPr/>
                </a:tc>
                <a:tc>
                  <a:txBody>
                    <a:bodyPr/>
                    <a:lstStyle/>
                    <a:p>
                      <a:r>
                        <a:rPr lang="en-US" sz="1200" dirty="0"/>
                        <a:t>1</a:t>
                      </a:r>
                    </a:p>
                  </a:txBody>
                  <a:tcPr/>
                </a:tc>
                <a:extLst>
                  <a:ext uri="{0D108BD9-81ED-4DB2-BD59-A6C34878D82A}">
                    <a16:rowId xmlns:a16="http://schemas.microsoft.com/office/drawing/2014/main" val="2805005694"/>
                  </a:ext>
                </a:extLst>
              </a:tr>
            </a:tbl>
          </a:graphicData>
        </a:graphic>
      </p:graphicFrame>
    </p:spTree>
    <p:extLst>
      <p:ext uri="{BB962C8B-B14F-4D97-AF65-F5344CB8AC3E}">
        <p14:creationId xmlns:p14="http://schemas.microsoft.com/office/powerpoint/2010/main" val="2439051655"/>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2D14C6-AA07-3FEF-D7C1-9818BCF4F2A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7BAC314-78F6-24BD-7076-9E4B6765FB68}"/>
              </a:ext>
            </a:extLst>
          </p:cNvPr>
          <p:cNvSpPr>
            <a:spLocks noGrp="1"/>
          </p:cNvSpPr>
          <p:nvPr>
            <p:ph type="title"/>
          </p:nvPr>
        </p:nvSpPr>
        <p:spPr/>
        <p:txBody>
          <a:bodyPr/>
          <a:lstStyle/>
          <a:p>
            <a:r>
              <a:rPr lang="en-US" dirty="0"/>
              <a:t>Data Exchange: Other Barriers</a:t>
            </a:r>
          </a:p>
        </p:txBody>
      </p:sp>
      <p:graphicFrame>
        <p:nvGraphicFramePr>
          <p:cNvPr id="2" name="Content Placeholder 4">
            <a:extLst>
              <a:ext uri="{FF2B5EF4-FFF2-40B4-BE49-F238E27FC236}">
                <a16:creationId xmlns:a16="http://schemas.microsoft.com/office/drawing/2014/main" id="{203C0BC9-45AF-82BF-C1BB-0DCC51356EBE}"/>
              </a:ext>
            </a:extLst>
          </p:cNvPr>
          <p:cNvGraphicFramePr>
            <a:graphicFrameLocks noGrp="1"/>
          </p:cNvGraphicFramePr>
          <p:nvPr>
            <p:ph idx="1"/>
            <p:extLst>
              <p:ext uri="{D42A27DB-BD31-4B8C-83A1-F6EECF244321}">
                <p14:modId xmlns:p14="http://schemas.microsoft.com/office/powerpoint/2010/main" val="1477837856"/>
              </p:ext>
            </p:extLst>
          </p:nvPr>
        </p:nvGraphicFramePr>
        <p:xfrm>
          <a:off x="549492" y="842652"/>
          <a:ext cx="5040054" cy="3127080"/>
        </p:xfrm>
        <a:graphic>
          <a:graphicData uri="http://schemas.openxmlformats.org/drawingml/2006/table">
            <a:tbl>
              <a:tblPr firstRow="1" bandRow="1">
                <a:tableStyleId>{5C22544A-7EE6-4342-B048-85BDC9FD1C3A}</a:tableStyleId>
              </a:tblPr>
              <a:tblGrid>
                <a:gridCol w="3597965">
                  <a:extLst>
                    <a:ext uri="{9D8B030D-6E8A-4147-A177-3AD203B41FA5}">
                      <a16:colId xmlns:a16="http://schemas.microsoft.com/office/drawing/2014/main" val="3589059944"/>
                    </a:ext>
                  </a:extLst>
                </a:gridCol>
                <a:gridCol w="1442089">
                  <a:extLst>
                    <a:ext uri="{9D8B030D-6E8A-4147-A177-3AD203B41FA5}">
                      <a16:colId xmlns:a16="http://schemas.microsoft.com/office/drawing/2014/main" val="3921160187"/>
                    </a:ext>
                  </a:extLst>
                </a:gridCol>
              </a:tblGrid>
              <a:tr h="660953">
                <a:tc>
                  <a:txBody>
                    <a:bodyPr/>
                    <a:lstStyle/>
                    <a:p>
                      <a:r>
                        <a:rPr lang="en-US" sz="1400" dirty="0"/>
                        <a:t>Other Barriers</a:t>
                      </a:r>
                    </a:p>
                  </a:txBody>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US" sz="1400" dirty="0"/>
                        <a:t># of Counties</a:t>
                      </a:r>
                    </a:p>
                    <a:p>
                      <a:r>
                        <a:rPr lang="en-US" sz="1400" dirty="0"/>
                        <a:t>Reporting Barrier</a:t>
                      </a:r>
                    </a:p>
                  </a:txBody>
                  <a:tcPr/>
                </a:tc>
                <a:extLst>
                  <a:ext uri="{0D108BD9-81ED-4DB2-BD59-A6C34878D82A}">
                    <a16:rowId xmlns:a16="http://schemas.microsoft.com/office/drawing/2014/main" val="250771351"/>
                  </a:ext>
                </a:extLst>
              </a:tr>
              <a:tr h="760389">
                <a:tc>
                  <a:txBody>
                    <a:bodyPr/>
                    <a:lstStyle/>
                    <a:p>
                      <a:r>
                        <a:rPr lang="en-US" sz="1200" dirty="0"/>
                        <a:t>Legal complexity - unclear state guidelines make it difficult for county counsel to approve mandated data sharing with partners.</a:t>
                      </a:r>
                    </a:p>
                  </a:txBody>
                  <a:tcPr/>
                </a:tc>
                <a:tc>
                  <a:txBody>
                    <a:bodyPr/>
                    <a:lstStyle/>
                    <a:p>
                      <a:r>
                        <a:rPr lang="en-US" sz="1200" dirty="0"/>
                        <a:t>1</a:t>
                      </a:r>
                    </a:p>
                  </a:txBody>
                  <a:tcPr/>
                </a:tc>
                <a:extLst>
                  <a:ext uri="{0D108BD9-81ED-4DB2-BD59-A6C34878D82A}">
                    <a16:rowId xmlns:a16="http://schemas.microsoft.com/office/drawing/2014/main" val="722187814"/>
                  </a:ext>
                </a:extLst>
              </a:tr>
              <a:tr h="874782">
                <a:tc>
                  <a:txBody>
                    <a:bodyPr/>
                    <a:lstStyle/>
                    <a:p>
                      <a:r>
                        <a:rPr lang="en-US" sz="1200" dirty="0"/>
                        <a:t>A major barrier is the significant investment of personnel and funding required to ensure compliance, efficiency, and effective data exchange.</a:t>
                      </a:r>
                    </a:p>
                  </a:txBody>
                  <a:tcPr/>
                </a:tc>
                <a:tc>
                  <a:txBody>
                    <a:bodyPr/>
                    <a:lstStyle/>
                    <a:p>
                      <a:r>
                        <a:rPr lang="en-US" sz="1200" dirty="0"/>
                        <a:t>1</a:t>
                      </a:r>
                    </a:p>
                  </a:txBody>
                  <a:tcPr/>
                </a:tc>
                <a:extLst>
                  <a:ext uri="{0D108BD9-81ED-4DB2-BD59-A6C34878D82A}">
                    <a16:rowId xmlns:a16="http://schemas.microsoft.com/office/drawing/2014/main" val="1027117420"/>
                  </a:ext>
                </a:extLst>
              </a:tr>
              <a:tr h="760389">
                <a:tc>
                  <a:txBody>
                    <a:bodyPr/>
                    <a:lstStyle/>
                    <a:p>
                      <a:r>
                        <a:rPr lang="en-US" sz="1200" dirty="0"/>
                        <a:t>Need for MOUs due to [our county’s] decentralized structure, with departments operating under separate budget authorities.</a:t>
                      </a:r>
                    </a:p>
                  </a:txBody>
                  <a:tcPr/>
                </a:tc>
                <a:tc>
                  <a:txBody>
                    <a:bodyPr/>
                    <a:lstStyle/>
                    <a:p>
                      <a:r>
                        <a:rPr lang="en-US" sz="1200" dirty="0"/>
                        <a:t>1</a:t>
                      </a:r>
                    </a:p>
                  </a:txBody>
                  <a:tcPr/>
                </a:tc>
                <a:extLst>
                  <a:ext uri="{0D108BD9-81ED-4DB2-BD59-A6C34878D82A}">
                    <a16:rowId xmlns:a16="http://schemas.microsoft.com/office/drawing/2014/main" val="2776425459"/>
                  </a:ext>
                </a:extLst>
              </a:tr>
            </a:tbl>
          </a:graphicData>
        </a:graphic>
      </p:graphicFrame>
    </p:spTree>
    <p:extLst>
      <p:ext uri="{BB962C8B-B14F-4D97-AF65-F5344CB8AC3E}">
        <p14:creationId xmlns:p14="http://schemas.microsoft.com/office/powerpoint/2010/main" val="317087636"/>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9BBA3B-6D76-3FAA-BB45-507628A58F0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983975A-88FB-73ED-74AB-DB19691031F5}"/>
              </a:ext>
            </a:extLst>
          </p:cNvPr>
          <p:cNvSpPr>
            <a:spLocks noGrp="1"/>
          </p:cNvSpPr>
          <p:nvPr>
            <p:ph type="title"/>
          </p:nvPr>
        </p:nvSpPr>
        <p:spPr>
          <a:xfrm>
            <a:off x="453585" y="273031"/>
            <a:ext cx="8173580" cy="458587"/>
          </a:xfrm>
        </p:spPr>
        <p:txBody>
          <a:bodyPr/>
          <a:lstStyle/>
          <a:p>
            <a:r>
              <a:rPr lang="en-US" dirty="0"/>
              <a:t>Most Important Enabling Factors</a:t>
            </a:r>
          </a:p>
        </p:txBody>
      </p:sp>
      <p:graphicFrame>
        <p:nvGraphicFramePr>
          <p:cNvPr id="2" name="Content Placeholder 4">
            <a:extLst>
              <a:ext uri="{FF2B5EF4-FFF2-40B4-BE49-F238E27FC236}">
                <a16:creationId xmlns:a16="http://schemas.microsoft.com/office/drawing/2014/main" id="{4E5A4C6A-8ADC-A862-1EA6-0B3F583CB450}"/>
              </a:ext>
            </a:extLst>
          </p:cNvPr>
          <p:cNvGraphicFramePr>
            <a:graphicFrameLocks noGrp="1"/>
          </p:cNvGraphicFramePr>
          <p:nvPr>
            <p:ph idx="1"/>
            <p:extLst>
              <p:ext uri="{D42A27DB-BD31-4B8C-83A1-F6EECF244321}">
                <p14:modId xmlns:p14="http://schemas.microsoft.com/office/powerpoint/2010/main" val="2202707429"/>
              </p:ext>
            </p:extLst>
          </p:nvPr>
        </p:nvGraphicFramePr>
        <p:xfrm>
          <a:off x="453585" y="731618"/>
          <a:ext cx="8309415" cy="3850178"/>
        </p:xfrm>
        <a:graphic>
          <a:graphicData uri="http://schemas.openxmlformats.org/drawingml/2006/table">
            <a:tbl>
              <a:tblPr firstRow="1" bandRow="1">
                <a:tableStyleId>{5C22544A-7EE6-4342-B048-85BDC9FD1C3A}</a:tableStyleId>
              </a:tblPr>
              <a:tblGrid>
                <a:gridCol w="1512375">
                  <a:extLst>
                    <a:ext uri="{9D8B030D-6E8A-4147-A177-3AD203B41FA5}">
                      <a16:colId xmlns:a16="http://schemas.microsoft.com/office/drawing/2014/main" val="3589059944"/>
                    </a:ext>
                  </a:extLst>
                </a:gridCol>
                <a:gridCol w="3696789">
                  <a:extLst>
                    <a:ext uri="{9D8B030D-6E8A-4147-A177-3AD203B41FA5}">
                      <a16:colId xmlns:a16="http://schemas.microsoft.com/office/drawing/2014/main" val="4043124397"/>
                    </a:ext>
                  </a:extLst>
                </a:gridCol>
                <a:gridCol w="816428">
                  <a:extLst>
                    <a:ext uri="{9D8B030D-6E8A-4147-A177-3AD203B41FA5}">
                      <a16:colId xmlns:a16="http://schemas.microsoft.com/office/drawing/2014/main" val="2371684526"/>
                    </a:ext>
                  </a:extLst>
                </a:gridCol>
                <a:gridCol w="2283823">
                  <a:extLst>
                    <a:ext uri="{9D8B030D-6E8A-4147-A177-3AD203B41FA5}">
                      <a16:colId xmlns:a16="http://schemas.microsoft.com/office/drawing/2014/main" val="3790551432"/>
                    </a:ext>
                  </a:extLst>
                </a:gridCol>
              </a:tblGrid>
              <a:tr h="444038">
                <a:tc>
                  <a:txBody>
                    <a:bodyPr/>
                    <a:lstStyle/>
                    <a:p>
                      <a:r>
                        <a:rPr lang="en-US" sz="1100" dirty="0"/>
                        <a:t>Category</a:t>
                      </a:r>
                    </a:p>
                  </a:txBody>
                  <a:tcPr/>
                </a:tc>
                <a:tc>
                  <a:txBody>
                    <a:bodyPr/>
                    <a:lstStyle/>
                    <a:p>
                      <a:r>
                        <a:rPr lang="en-US" sz="1100" dirty="0"/>
                        <a:t>Details</a:t>
                      </a:r>
                    </a:p>
                  </a:txBody>
                  <a:tcPr/>
                </a:tc>
                <a:tc>
                  <a:txBody>
                    <a:bodyPr/>
                    <a:lstStyle/>
                    <a:p>
                      <a:r>
                        <a:rPr lang="en-US" sz="1100" dirty="0"/>
                        <a:t># of Counties</a:t>
                      </a:r>
                    </a:p>
                  </a:txBody>
                  <a:tcPr/>
                </a:tc>
                <a:tc>
                  <a:txBody>
                    <a:bodyPr/>
                    <a:lstStyle/>
                    <a:p>
                      <a:r>
                        <a:rPr lang="en-US" sz="1100" dirty="0"/>
                        <a:t>Counties</a:t>
                      </a:r>
                    </a:p>
                  </a:txBody>
                  <a:tcPr/>
                </a:tc>
                <a:extLst>
                  <a:ext uri="{0D108BD9-81ED-4DB2-BD59-A6C34878D82A}">
                    <a16:rowId xmlns:a16="http://schemas.microsoft.com/office/drawing/2014/main" val="250771351"/>
                  </a:ext>
                </a:extLst>
              </a:tr>
              <a:tr h="510031">
                <a:tc>
                  <a:txBody>
                    <a:bodyPr/>
                    <a:lstStyle/>
                    <a:p>
                      <a:r>
                        <a:rPr lang="en-US" sz="1050" dirty="0"/>
                        <a:t>State guidance on legality and requirements of data sharing</a:t>
                      </a:r>
                    </a:p>
                  </a:txBody>
                  <a:tcPr/>
                </a:tc>
                <a:tc>
                  <a:txBody>
                    <a:bodyPr/>
                    <a:lstStyle/>
                    <a:p>
                      <a:pPr marL="171450" marR="0" lvl="0" indent="-17145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dirty="0"/>
                        <a:t>Desire for written guidance from the state on what data is legally permissible to be shared, as well as what data is required to be shared</a:t>
                      </a:r>
                    </a:p>
                    <a:p>
                      <a:pPr marL="171450" marR="0" lvl="0" indent="-17145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dirty="0"/>
                        <a:t>Alignment of privacy regulations across health and social service types</a:t>
                      </a:r>
                    </a:p>
                  </a:txBody>
                  <a:tcPr/>
                </a:tc>
                <a:tc>
                  <a:txBody>
                    <a:bodyPr/>
                    <a:lstStyle/>
                    <a:p>
                      <a:r>
                        <a:rPr lang="en-US" sz="1050" dirty="0"/>
                        <a:t>10</a:t>
                      </a:r>
                    </a:p>
                  </a:txBody>
                  <a:tcPr/>
                </a:tc>
                <a:tc>
                  <a:txBody>
                    <a:bodyPr/>
                    <a:lstStyle/>
                    <a:p>
                      <a:r>
                        <a:rPr lang="en-US" sz="1050" b="0" dirty="0"/>
                        <a:t>6 Urban</a:t>
                      </a:r>
                    </a:p>
                    <a:p>
                      <a:r>
                        <a:rPr lang="en-US" sz="1050" b="0" dirty="0"/>
                        <a:t>4 Suburban</a:t>
                      </a:r>
                    </a:p>
                  </a:txBody>
                  <a:tcPr/>
                </a:tc>
                <a:extLst>
                  <a:ext uri="{0D108BD9-81ED-4DB2-BD59-A6C34878D82A}">
                    <a16:rowId xmlns:a16="http://schemas.microsoft.com/office/drawing/2014/main" val="587307345"/>
                  </a:ext>
                </a:extLst>
              </a:tr>
              <a:tr h="510031">
                <a:tc>
                  <a:txBody>
                    <a:bodyPr/>
                    <a:lstStyle/>
                    <a:p>
                      <a:r>
                        <a:rPr lang="en-US" sz="1050" dirty="0"/>
                        <a:t>Funding</a:t>
                      </a:r>
                    </a:p>
                  </a:txBody>
                  <a:tcPr/>
                </a:tc>
                <a:tc>
                  <a:txBody>
                    <a:bodyPr/>
                    <a:lstStyle/>
                    <a:p>
                      <a:pPr marL="171450" indent="-171450">
                        <a:buFont typeface="Arial" panose="020B0604020202020204" pitchFamily="34" charset="0"/>
                        <a:buChar char="•"/>
                      </a:pPr>
                      <a:r>
                        <a:rPr lang="en-US" sz="1050" dirty="0"/>
                        <a:t>Need for human and fiscal resources to procure, implement, and maintain data exchange programs, especially if moving towards greater system integration</a:t>
                      </a:r>
                    </a:p>
                  </a:txBody>
                  <a:tcPr/>
                </a:tc>
                <a:tc>
                  <a:txBody>
                    <a:bodyPr/>
                    <a:lstStyle/>
                    <a:p>
                      <a:r>
                        <a:rPr lang="en-US" sz="1050" dirty="0"/>
                        <a:t>8</a:t>
                      </a:r>
                    </a:p>
                  </a:txBody>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US" sz="1050" b="0" dirty="0"/>
                        <a:t>1 Urban</a:t>
                      </a:r>
                    </a:p>
                    <a:p>
                      <a:pPr marL="0" marR="0" lvl="0" indent="0" algn="l" defTabSz="914378" rtl="0" eaLnBrk="1" fontAlgn="auto" latinLnBrk="0" hangingPunct="1">
                        <a:lnSpc>
                          <a:spcPct val="100000"/>
                        </a:lnSpc>
                        <a:spcBef>
                          <a:spcPts val="0"/>
                        </a:spcBef>
                        <a:spcAft>
                          <a:spcPts val="0"/>
                        </a:spcAft>
                        <a:buClrTx/>
                        <a:buSzTx/>
                        <a:buFontTx/>
                        <a:buNone/>
                        <a:tabLst/>
                        <a:defRPr/>
                      </a:pPr>
                      <a:r>
                        <a:rPr lang="en-US" sz="1050" b="0" dirty="0"/>
                        <a:t>3 Suburban</a:t>
                      </a:r>
                    </a:p>
                    <a:p>
                      <a:pPr marL="0" marR="0" lvl="0" indent="0" algn="l" defTabSz="914378" rtl="0" eaLnBrk="1" fontAlgn="auto" latinLnBrk="0" hangingPunct="1">
                        <a:lnSpc>
                          <a:spcPct val="100000"/>
                        </a:lnSpc>
                        <a:spcBef>
                          <a:spcPts val="0"/>
                        </a:spcBef>
                        <a:spcAft>
                          <a:spcPts val="0"/>
                        </a:spcAft>
                        <a:buClrTx/>
                        <a:buSzTx/>
                        <a:buFontTx/>
                        <a:buNone/>
                        <a:tabLst/>
                        <a:defRPr/>
                      </a:pPr>
                      <a:r>
                        <a:rPr lang="en-US" sz="1050" b="0" dirty="0"/>
                        <a:t>4 Rural</a:t>
                      </a:r>
                    </a:p>
                  </a:txBody>
                  <a:tcPr/>
                </a:tc>
                <a:extLst>
                  <a:ext uri="{0D108BD9-81ED-4DB2-BD59-A6C34878D82A}">
                    <a16:rowId xmlns:a16="http://schemas.microsoft.com/office/drawing/2014/main" val="715333945"/>
                  </a:ext>
                </a:extLst>
              </a:tr>
              <a:tr h="372291">
                <a:tc>
                  <a:txBody>
                    <a:bodyPr/>
                    <a:lstStyle/>
                    <a:p>
                      <a:r>
                        <a:rPr lang="en-US" sz="1050" dirty="0"/>
                        <a:t>Data Security and Risk Mitigation</a:t>
                      </a:r>
                    </a:p>
                  </a:txBody>
                  <a:tcPr/>
                </a:tc>
                <a:tc>
                  <a:txBody>
                    <a:bodyPr/>
                    <a:lstStyle/>
                    <a:p>
                      <a:pPr marL="171450" marR="0" lvl="0" indent="-17145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dirty="0"/>
                        <a:t>Stronger protections to reduce liability risks for social services departments</a:t>
                      </a:r>
                    </a:p>
                    <a:p>
                      <a:pPr marL="171450" marR="0" lvl="0" indent="-17145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dirty="0"/>
                        <a:t>Requirements for data safeguarding and protection from breaches</a:t>
                      </a:r>
                    </a:p>
                    <a:p>
                      <a:pPr marL="171450" marR="0" lvl="0" indent="-17145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dirty="0"/>
                        <a:t>Greater use of DUAs to protect individual information and maintain confidentiality</a:t>
                      </a:r>
                    </a:p>
                  </a:txBody>
                  <a:tcPr/>
                </a:tc>
                <a:tc>
                  <a:txBody>
                    <a:bodyPr/>
                    <a:lstStyle/>
                    <a:p>
                      <a:r>
                        <a:rPr lang="en-US" sz="1050" dirty="0"/>
                        <a:t>4</a:t>
                      </a:r>
                    </a:p>
                  </a:txBody>
                  <a:tcPr/>
                </a:tc>
                <a:tc>
                  <a:txBody>
                    <a:bodyPr/>
                    <a:lstStyle/>
                    <a:p>
                      <a:r>
                        <a:rPr lang="en-US" sz="1050" b="0" dirty="0"/>
                        <a:t>3 Urban</a:t>
                      </a:r>
                    </a:p>
                    <a:p>
                      <a:r>
                        <a:rPr lang="en-US" sz="1050" b="0" dirty="0"/>
                        <a:t>1 Rural</a:t>
                      </a:r>
                    </a:p>
                  </a:txBody>
                  <a:tcPr/>
                </a:tc>
                <a:extLst>
                  <a:ext uri="{0D108BD9-81ED-4DB2-BD59-A6C34878D82A}">
                    <a16:rowId xmlns:a16="http://schemas.microsoft.com/office/drawing/2014/main" val="174009778"/>
                  </a:ext>
                </a:extLst>
              </a:tr>
              <a:tr h="404949">
                <a:tc>
                  <a:txBody>
                    <a:bodyPr/>
                    <a:lstStyle/>
                    <a:p>
                      <a:r>
                        <a:rPr lang="en-US" sz="1050" dirty="0"/>
                        <a:t>State guidance on data sharing roles and standards</a:t>
                      </a:r>
                    </a:p>
                  </a:txBody>
                  <a:tcPr/>
                </a:tc>
                <a:tc>
                  <a:txBody>
                    <a:bodyPr/>
                    <a:lstStyle/>
                    <a:p>
                      <a:pPr marL="171450" marR="0" lvl="0" indent="-17145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t>Need for clear roles, responsibilities, and technical standards for data sharing, including aligned data fields, collection practices, and system-wide guidance</a:t>
                      </a:r>
                    </a:p>
                    <a:p>
                      <a:pPr marL="171450" marR="0" lvl="0" indent="-17145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t>Specify technical requirements for how data should be shared</a:t>
                      </a:r>
                    </a:p>
                  </a:txBody>
                  <a:tcPr/>
                </a:tc>
                <a:tc>
                  <a:txBody>
                    <a:bodyPr/>
                    <a:lstStyle/>
                    <a:p>
                      <a:r>
                        <a:rPr lang="en-US" sz="1050" dirty="0"/>
                        <a:t>3</a:t>
                      </a:r>
                    </a:p>
                  </a:txBody>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US" sz="1050" b="0" dirty="0"/>
                        <a:t>2 Urban</a:t>
                      </a:r>
                    </a:p>
                    <a:p>
                      <a:r>
                        <a:rPr lang="en-US" sz="1050" b="0" dirty="0"/>
                        <a:t>1 Suburban</a:t>
                      </a:r>
                    </a:p>
                  </a:txBody>
                  <a:tcPr/>
                </a:tc>
                <a:extLst>
                  <a:ext uri="{0D108BD9-81ED-4DB2-BD59-A6C34878D82A}">
                    <a16:rowId xmlns:a16="http://schemas.microsoft.com/office/drawing/2014/main" val="3821953079"/>
                  </a:ext>
                </a:extLst>
              </a:tr>
            </a:tbl>
          </a:graphicData>
        </a:graphic>
      </p:graphicFrame>
    </p:spTree>
    <p:extLst>
      <p:ext uri="{BB962C8B-B14F-4D97-AF65-F5344CB8AC3E}">
        <p14:creationId xmlns:p14="http://schemas.microsoft.com/office/powerpoint/2010/main" val="2822643738"/>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E9244-EDE1-9FCE-2579-3A03FE48A5D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7EECF6C-C863-D0CC-2EAB-A478273EA654}"/>
              </a:ext>
            </a:extLst>
          </p:cNvPr>
          <p:cNvSpPr>
            <a:spLocks noGrp="1"/>
          </p:cNvSpPr>
          <p:nvPr>
            <p:ph type="title"/>
          </p:nvPr>
        </p:nvSpPr>
        <p:spPr/>
        <p:txBody>
          <a:bodyPr/>
          <a:lstStyle/>
          <a:p>
            <a:r>
              <a:rPr lang="en-US" dirty="0"/>
              <a:t>Most Important Enabling Factors</a:t>
            </a:r>
          </a:p>
        </p:txBody>
      </p:sp>
      <p:graphicFrame>
        <p:nvGraphicFramePr>
          <p:cNvPr id="2" name="Content Placeholder 4">
            <a:extLst>
              <a:ext uri="{FF2B5EF4-FFF2-40B4-BE49-F238E27FC236}">
                <a16:creationId xmlns:a16="http://schemas.microsoft.com/office/drawing/2014/main" id="{0EB692E1-4923-6823-5282-798B4D3AE6B9}"/>
              </a:ext>
            </a:extLst>
          </p:cNvPr>
          <p:cNvGraphicFramePr>
            <a:graphicFrameLocks noGrp="1"/>
          </p:cNvGraphicFramePr>
          <p:nvPr>
            <p:ph idx="1"/>
            <p:extLst>
              <p:ext uri="{D42A27DB-BD31-4B8C-83A1-F6EECF244321}">
                <p14:modId xmlns:p14="http://schemas.microsoft.com/office/powerpoint/2010/main" val="2833470772"/>
              </p:ext>
            </p:extLst>
          </p:nvPr>
        </p:nvGraphicFramePr>
        <p:xfrm>
          <a:off x="516835" y="826000"/>
          <a:ext cx="8309415" cy="3399800"/>
        </p:xfrm>
        <a:graphic>
          <a:graphicData uri="http://schemas.openxmlformats.org/drawingml/2006/table">
            <a:tbl>
              <a:tblPr firstRow="1" bandRow="1">
                <a:tableStyleId>{5C22544A-7EE6-4342-B048-85BDC9FD1C3A}</a:tableStyleId>
              </a:tblPr>
              <a:tblGrid>
                <a:gridCol w="1695255">
                  <a:extLst>
                    <a:ext uri="{9D8B030D-6E8A-4147-A177-3AD203B41FA5}">
                      <a16:colId xmlns:a16="http://schemas.microsoft.com/office/drawing/2014/main" val="3589059944"/>
                    </a:ext>
                  </a:extLst>
                </a:gridCol>
                <a:gridCol w="3670070">
                  <a:extLst>
                    <a:ext uri="{9D8B030D-6E8A-4147-A177-3AD203B41FA5}">
                      <a16:colId xmlns:a16="http://schemas.microsoft.com/office/drawing/2014/main" val="4043124397"/>
                    </a:ext>
                  </a:extLst>
                </a:gridCol>
                <a:gridCol w="789709">
                  <a:extLst>
                    <a:ext uri="{9D8B030D-6E8A-4147-A177-3AD203B41FA5}">
                      <a16:colId xmlns:a16="http://schemas.microsoft.com/office/drawing/2014/main" val="2371684526"/>
                    </a:ext>
                  </a:extLst>
                </a:gridCol>
                <a:gridCol w="2154381">
                  <a:extLst>
                    <a:ext uri="{9D8B030D-6E8A-4147-A177-3AD203B41FA5}">
                      <a16:colId xmlns:a16="http://schemas.microsoft.com/office/drawing/2014/main" val="3790551432"/>
                    </a:ext>
                  </a:extLst>
                </a:gridCol>
              </a:tblGrid>
              <a:tr h="389180">
                <a:tc>
                  <a:txBody>
                    <a:bodyPr/>
                    <a:lstStyle/>
                    <a:p>
                      <a:r>
                        <a:rPr lang="en-US" sz="1100" dirty="0"/>
                        <a:t>Category</a:t>
                      </a:r>
                    </a:p>
                  </a:txBody>
                  <a:tcPr/>
                </a:tc>
                <a:tc>
                  <a:txBody>
                    <a:bodyPr/>
                    <a:lstStyle/>
                    <a:p>
                      <a:r>
                        <a:rPr lang="en-US" sz="1100" dirty="0"/>
                        <a:t>Details</a:t>
                      </a:r>
                    </a:p>
                  </a:txBody>
                  <a:tcPr/>
                </a:tc>
                <a:tc>
                  <a:txBody>
                    <a:bodyPr/>
                    <a:lstStyle/>
                    <a:p>
                      <a:r>
                        <a:rPr lang="en-US" sz="1100" dirty="0"/>
                        <a:t># of Counties</a:t>
                      </a:r>
                    </a:p>
                  </a:txBody>
                  <a:tcPr/>
                </a:tc>
                <a:tc>
                  <a:txBody>
                    <a:bodyPr/>
                    <a:lstStyle/>
                    <a:p>
                      <a:r>
                        <a:rPr lang="en-US" sz="1100" dirty="0"/>
                        <a:t>Counties</a:t>
                      </a:r>
                    </a:p>
                  </a:txBody>
                  <a:tcPr/>
                </a:tc>
                <a:extLst>
                  <a:ext uri="{0D108BD9-81ED-4DB2-BD59-A6C34878D82A}">
                    <a16:rowId xmlns:a16="http://schemas.microsoft.com/office/drawing/2014/main" val="250771351"/>
                  </a:ext>
                </a:extLst>
              </a:tr>
              <a:tr h="490015">
                <a:tc>
                  <a:txBody>
                    <a:bodyPr/>
                    <a:lstStyle/>
                    <a:p>
                      <a:r>
                        <a:rPr lang="en-US" sz="1050" dirty="0"/>
                        <a:t>Operational support</a:t>
                      </a:r>
                    </a:p>
                  </a:txBody>
                  <a:tcPr/>
                </a:tc>
                <a:tc>
                  <a:txBody>
                    <a:bodyPr/>
                    <a:lstStyle/>
                    <a:p>
                      <a:pPr marL="171450" marR="0" lvl="0" indent="-17145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dirty="0"/>
                        <a:t>Guidance on overarching business requirements and objectives for data sharing</a:t>
                      </a:r>
                    </a:p>
                    <a:p>
                      <a:pPr marL="171450" marR="0" lvl="0" indent="-17145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dirty="0"/>
                        <a:t>State-level prioritization of data sharing efforts and areas of focus</a:t>
                      </a:r>
                    </a:p>
                    <a:p>
                      <a:pPr marL="171450" marR="0" lvl="0" indent="-17145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dirty="0"/>
                        <a:t>Training on potential uses of data shared with SS</a:t>
                      </a:r>
                    </a:p>
                  </a:txBody>
                  <a:tcPr/>
                </a:tc>
                <a:tc>
                  <a:txBody>
                    <a:bodyPr/>
                    <a:lstStyle/>
                    <a:p>
                      <a:r>
                        <a:rPr lang="en-US" sz="1050" dirty="0"/>
                        <a:t>3</a:t>
                      </a:r>
                    </a:p>
                  </a:txBody>
                  <a:tcPr/>
                </a:tc>
                <a:tc>
                  <a:txBody>
                    <a:bodyPr/>
                    <a:lstStyle/>
                    <a:p>
                      <a:r>
                        <a:rPr lang="en-US" sz="1050" b="0" dirty="0"/>
                        <a:t>2 Urban</a:t>
                      </a:r>
                    </a:p>
                    <a:p>
                      <a:pPr marL="0" marR="0" lvl="0" indent="0" algn="l" defTabSz="914378" rtl="0" eaLnBrk="1" fontAlgn="auto" latinLnBrk="0" hangingPunct="1">
                        <a:lnSpc>
                          <a:spcPct val="100000"/>
                        </a:lnSpc>
                        <a:spcBef>
                          <a:spcPts val="0"/>
                        </a:spcBef>
                        <a:spcAft>
                          <a:spcPts val="0"/>
                        </a:spcAft>
                        <a:buClrTx/>
                        <a:buSzTx/>
                        <a:buFontTx/>
                        <a:buNone/>
                        <a:tabLst/>
                        <a:defRPr/>
                      </a:pPr>
                      <a:r>
                        <a:rPr lang="en-US" sz="1050" b="0" dirty="0"/>
                        <a:t>1 Suburban</a:t>
                      </a:r>
                    </a:p>
                  </a:txBody>
                  <a:tcPr/>
                </a:tc>
                <a:extLst>
                  <a:ext uri="{0D108BD9-81ED-4DB2-BD59-A6C34878D82A}">
                    <a16:rowId xmlns:a16="http://schemas.microsoft.com/office/drawing/2014/main" val="1836995975"/>
                  </a:ext>
                </a:extLst>
              </a:tr>
              <a:tr h="490015">
                <a:tc>
                  <a:txBody>
                    <a:bodyPr/>
                    <a:lstStyle/>
                    <a:p>
                      <a:r>
                        <a:rPr lang="en-US" sz="1050" dirty="0"/>
                        <a:t>Consent management support</a:t>
                      </a:r>
                    </a:p>
                  </a:txBody>
                  <a:tcPr/>
                </a:tc>
                <a:tc>
                  <a:txBody>
                    <a:bodyPr/>
                    <a:lstStyle/>
                    <a:p>
                      <a:pPr marL="171450" marR="0" lvl="0" indent="-17145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dirty="0"/>
                        <a:t>Integration of consent management system into case management systems </a:t>
                      </a:r>
                    </a:p>
                    <a:p>
                      <a:pPr marL="171450" marR="0" lvl="0" indent="-17145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dirty="0"/>
                        <a:t>Ability for individuals to easily opt out of data sharing</a:t>
                      </a:r>
                    </a:p>
                  </a:txBody>
                  <a:tcPr/>
                </a:tc>
                <a:tc>
                  <a:txBody>
                    <a:bodyPr/>
                    <a:lstStyle/>
                    <a:p>
                      <a:r>
                        <a:rPr lang="en-US" sz="1050" dirty="0"/>
                        <a:t>3</a:t>
                      </a:r>
                    </a:p>
                  </a:txBody>
                  <a:tcPr/>
                </a:tc>
                <a:tc>
                  <a:txBody>
                    <a:bodyPr/>
                    <a:lstStyle/>
                    <a:p>
                      <a:r>
                        <a:rPr lang="en-US" sz="1050" b="0" dirty="0"/>
                        <a:t>2 Urban</a:t>
                      </a:r>
                    </a:p>
                    <a:p>
                      <a:pPr marL="0" marR="0" lvl="0" indent="0" algn="l" defTabSz="914378" rtl="0" eaLnBrk="1" fontAlgn="auto" latinLnBrk="0" hangingPunct="1">
                        <a:lnSpc>
                          <a:spcPct val="100000"/>
                        </a:lnSpc>
                        <a:spcBef>
                          <a:spcPts val="0"/>
                        </a:spcBef>
                        <a:spcAft>
                          <a:spcPts val="0"/>
                        </a:spcAft>
                        <a:buClrTx/>
                        <a:buSzTx/>
                        <a:buFontTx/>
                        <a:buNone/>
                        <a:tabLst/>
                        <a:defRPr/>
                      </a:pPr>
                      <a:r>
                        <a:rPr lang="en-US" sz="1050" b="0" dirty="0"/>
                        <a:t>1 Suburban</a:t>
                      </a:r>
                    </a:p>
                  </a:txBody>
                  <a:tcPr/>
                </a:tc>
                <a:extLst>
                  <a:ext uri="{0D108BD9-81ED-4DB2-BD59-A6C34878D82A}">
                    <a16:rowId xmlns:a16="http://schemas.microsoft.com/office/drawing/2014/main" val="3993350642"/>
                  </a:ext>
                </a:extLst>
              </a:tr>
              <a:tr h="389180">
                <a:tc>
                  <a:txBody>
                    <a:bodyPr/>
                    <a:lstStyle/>
                    <a:p>
                      <a:r>
                        <a:rPr lang="en-US" sz="1050" dirty="0"/>
                        <a:t>Use of consolidated system</a:t>
                      </a:r>
                    </a:p>
                  </a:txBody>
                  <a:tcPr/>
                </a:tc>
                <a:tc>
                  <a:txBody>
                    <a:bodyPr/>
                    <a:lstStyle/>
                    <a:p>
                      <a:pPr marL="171450" marR="0" lvl="0" indent="-17145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dirty="0"/>
                        <a:t>County-wide system</a:t>
                      </a:r>
                    </a:p>
                    <a:p>
                      <a:pPr marL="171450" marR="0" lvl="0" indent="-17145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dirty="0"/>
                        <a:t>Statewide HIE system</a:t>
                      </a:r>
                    </a:p>
                  </a:txBody>
                  <a:tcPr/>
                </a:tc>
                <a:tc>
                  <a:txBody>
                    <a:bodyPr/>
                    <a:lstStyle/>
                    <a:p>
                      <a:r>
                        <a:rPr lang="en-US" sz="1050" dirty="0"/>
                        <a:t>2</a:t>
                      </a:r>
                    </a:p>
                  </a:txBody>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US" sz="1050" b="0" dirty="0"/>
                        <a:t>1 Urban</a:t>
                      </a:r>
                    </a:p>
                    <a:p>
                      <a:pPr marL="0" marR="0" lvl="0" indent="0" algn="l" defTabSz="914378" rtl="0" eaLnBrk="1" fontAlgn="auto" latinLnBrk="0" hangingPunct="1">
                        <a:lnSpc>
                          <a:spcPct val="100000"/>
                        </a:lnSpc>
                        <a:spcBef>
                          <a:spcPts val="0"/>
                        </a:spcBef>
                        <a:spcAft>
                          <a:spcPts val="0"/>
                        </a:spcAft>
                        <a:buClrTx/>
                        <a:buSzTx/>
                        <a:buFontTx/>
                        <a:buNone/>
                        <a:tabLst/>
                        <a:defRPr/>
                      </a:pPr>
                      <a:r>
                        <a:rPr lang="en-US" sz="1050" b="0" dirty="0"/>
                        <a:t>1Suburban</a:t>
                      </a:r>
                    </a:p>
                  </a:txBody>
                  <a:tcPr/>
                </a:tc>
                <a:extLst>
                  <a:ext uri="{0D108BD9-81ED-4DB2-BD59-A6C34878D82A}">
                    <a16:rowId xmlns:a16="http://schemas.microsoft.com/office/drawing/2014/main" val="975786103"/>
                  </a:ext>
                </a:extLst>
              </a:tr>
              <a:tr h="346193">
                <a:tc>
                  <a:txBody>
                    <a:bodyPr/>
                    <a:lstStyle/>
                    <a:p>
                      <a:r>
                        <a:rPr lang="en-US" sz="1050" dirty="0"/>
                        <a:t>Technology integration</a:t>
                      </a:r>
                    </a:p>
                  </a:txBody>
                  <a:tcPr/>
                </a:tc>
                <a:tc>
                  <a:txBody>
                    <a:bodyPr/>
                    <a:lstStyle/>
                    <a:p>
                      <a:pPr marL="171450" marR="0" lvl="0" indent="-17145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dirty="0"/>
                        <a:t>N/A</a:t>
                      </a:r>
                    </a:p>
                  </a:txBody>
                  <a:tcPr/>
                </a:tc>
                <a:tc>
                  <a:txBody>
                    <a:bodyPr/>
                    <a:lstStyle/>
                    <a:p>
                      <a:r>
                        <a:rPr lang="en-US" sz="1050" dirty="0"/>
                        <a:t>2</a:t>
                      </a:r>
                    </a:p>
                  </a:txBody>
                  <a:tcPr/>
                </a:tc>
                <a:tc>
                  <a:txBody>
                    <a:bodyPr/>
                    <a:lstStyle/>
                    <a:p>
                      <a:r>
                        <a:rPr lang="en-US" sz="1050" b="0" dirty="0"/>
                        <a:t>1Suburban</a:t>
                      </a:r>
                    </a:p>
                    <a:p>
                      <a:pPr marL="0" marR="0" lvl="0" indent="0" algn="l" defTabSz="914378" rtl="0" eaLnBrk="1" fontAlgn="auto" latinLnBrk="0" hangingPunct="1">
                        <a:lnSpc>
                          <a:spcPct val="100000"/>
                        </a:lnSpc>
                        <a:spcBef>
                          <a:spcPts val="0"/>
                        </a:spcBef>
                        <a:spcAft>
                          <a:spcPts val="0"/>
                        </a:spcAft>
                        <a:buClrTx/>
                        <a:buSzTx/>
                        <a:buFontTx/>
                        <a:buNone/>
                        <a:tabLst/>
                        <a:defRPr/>
                      </a:pPr>
                      <a:r>
                        <a:rPr lang="en-US" sz="1050" b="0" dirty="0"/>
                        <a:t>1 Rural</a:t>
                      </a:r>
                    </a:p>
                    <a:p>
                      <a:endParaRPr lang="en-US" sz="1050" b="0" dirty="0"/>
                    </a:p>
                  </a:txBody>
                  <a:tcPr/>
                </a:tc>
                <a:extLst>
                  <a:ext uri="{0D108BD9-81ED-4DB2-BD59-A6C34878D82A}">
                    <a16:rowId xmlns:a16="http://schemas.microsoft.com/office/drawing/2014/main" val="2625316422"/>
                  </a:ext>
                </a:extLst>
              </a:tr>
              <a:tr h="527060">
                <a:tc>
                  <a:txBody>
                    <a:bodyPr/>
                    <a:lstStyle/>
                    <a:p>
                      <a:r>
                        <a:rPr lang="en-US" sz="1050" dirty="0"/>
                        <a:t>Political will</a:t>
                      </a:r>
                    </a:p>
                  </a:txBody>
                  <a:tcPr/>
                </a:tc>
                <a:tc>
                  <a:txBody>
                    <a:bodyPr/>
                    <a:lstStyle/>
                    <a:p>
                      <a:pPr marL="171450" indent="-171450">
                        <a:buFont typeface="Arial" panose="020B0604020202020204" pitchFamily="34" charset="0"/>
                        <a:buChar char="•"/>
                      </a:pPr>
                      <a:r>
                        <a:rPr lang="en-US" sz="1050" dirty="0"/>
                        <a:t>N/A</a:t>
                      </a:r>
                    </a:p>
                  </a:txBody>
                  <a:tcPr/>
                </a:tc>
                <a:tc>
                  <a:txBody>
                    <a:bodyPr/>
                    <a:lstStyle/>
                    <a:p>
                      <a:r>
                        <a:rPr lang="en-US" sz="1050" dirty="0"/>
                        <a:t>1</a:t>
                      </a:r>
                    </a:p>
                  </a:txBody>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US" sz="1050" b="0" dirty="0"/>
                        <a:t>1 Suburban</a:t>
                      </a:r>
                    </a:p>
                  </a:txBody>
                  <a:tcPr/>
                </a:tc>
                <a:extLst>
                  <a:ext uri="{0D108BD9-81ED-4DB2-BD59-A6C34878D82A}">
                    <a16:rowId xmlns:a16="http://schemas.microsoft.com/office/drawing/2014/main" val="1993130126"/>
                  </a:ext>
                </a:extLst>
              </a:tr>
            </a:tbl>
          </a:graphicData>
        </a:graphic>
      </p:graphicFrame>
    </p:spTree>
    <p:extLst>
      <p:ext uri="{BB962C8B-B14F-4D97-AF65-F5344CB8AC3E}">
        <p14:creationId xmlns:p14="http://schemas.microsoft.com/office/powerpoint/2010/main" val="935053799"/>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0D8393-36CC-C78F-DB91-CE4CCD79F0D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27FBA88-BAF8-D6ED-8308-96D761C6090A}"/>
              </a:ext>
            </a:extLst>
          </p:cNvPr>
          <p:cNvSpPr>
            <a:spLocks noGrp="1"/>
          </p:cNvSpPr>
          <p:nvPr>
            <p:ph type="title"/>
          </p:nvPr>
        </p:nvSpPr>
        <p:spPr/>
        <p:txBody>
          <a:bodyPr/>
          <a:lstStyle/>
          <a:p>
            <a:r>
              <a:rPr lang="en-US" dirty="0"/>
              <a:t>Enabling Factors – Full Text</a:t>
            </a:r>
          </a:p>
        </p:txBody>
      </p:sp>
    </p:spTree>
    <p:extLst>
      <p:ext uri="{BB962C8B-B14F-4D97-AF65-F5344CB8AC3E}">
        <p14:creationId xmlns:p14="http://schemas.microsoft.com/office/powerpoint/2010/main" val="1459194754"/>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3DE27D7-937F-53EC-33CA-37AFE26F7918}"/>
              </a:ext>
            </a:extLst>
          </p:cNvPr>
          <p:cNvSpPr>
            <a:spLocks noGrp="1"/>
          </p:cNvSpPr>
          <p:nvPr>
            <p:ph type="title"/>
          </p:nvPr>
        </p:nvSpPr>
        <p:spPr/>
        <p:txBody>
          <a:bodyPr/>
          <a:lstStyle/>
          <a:p>
            <a:pPr marR="0" lvl="0">
              <a:lnSpc>
                <a:spcPct val="107000"/>
              </a:lnSpc>
              <a:spcAft>
                <a:spcPts val="800"/>
              </a:spcAft>
            </a:pPr>
            <a:r>
              <a:rPr lang="en-US" sz="1800" dirty="0">
                <a:effectLst/>
                <a:latin typeface="+mj-lt"/>
                <a:ea typeface="Aptos" panose="020B0004020202020204" pitchFamily="34" charset="0"/>
                <a:cs typeface="Arial" panose="020B0604020202020204" pitchFamily="34" charset="0"/>
              </a:rPr>
              <a:t>What is the single most important enabling factor that would allow you to make progress on data sharing? </a:t>
            </a:r>
          </a:p>
        </p:txBody>
      </p:sp>
      <p:sp>
        <p:nvSpPr>
          <p:cNvPr id="6" name="Content Placeholder 5">
            <a:extLst>
              <a:ext uri="{FF2B5EF4-FFF2-40B4-BE49-F238E27FC236}">
                <a16:creationId xmlns:a16="http://schemas.microsoft.com/office/drawing/2014/main" id="{C082B5FE-5250-2D77-21DE-C57FF291157C}"/>
              </a:ext>
            </a:extLst>
          </p:cNvPr>
          <p:cNvSpPr>
            <a:spLocks noGrp="1"/>
          </p:cNvSpPr>
          <p:nvPr>
            <p:ph idx="1"/>
          </p:nvPr>
        </p:nvSpPr>
        <p:spPr>
          <a:xfrm>
            <a:off x="453585" y="777338"/>
            <a:ext cx="8538015" cy="3842973"/>
          </a:xfrm>
        </p:spPr>
        <p:txBody>
          <a:bodyPr/>
          <a:lstStyle/>
          <a:p>
            <a:pPr marL="342900" marR="0" lvl="0" indent="-342900">
              <a:buFont typeface="Symbol" panose="05050102010706020507" pitchFamily="18" charset="2"/>
              <a:buChar char=""/>
            </a:pPr>
            <a:r>
              <a:rPr lang="en-US" sz="1200" kern="100" dirty="0">
                <a:effectLst/>
                <a:latin typeface="+mn-lt"/>
                <a:ea typeface="Aptos" panose="020B0004020202020204" pitchFamily="34" charset="0"/>
                <a:cs typeface="Times New Roman" panose="02020603050405020304" pitchFamily="18" charset="0"/>
              </a:rPr>
              <a:t>“Technology integration”</a:t>
            </a:r>
          </a:p>
          <a:p>
            <a:pPr marL="342900" marR="0" lvl="0" indent="-342900">
              <a:buFont typeface="Symbol" panose="05050102010706020507" pitchFamily="18" charset="2"/>
              <a:buChar char=""/>
            </a:pPr>
            <a:r>
              <a:rPr lang="en-US" sz="1200" kern="100" dirty="0">
                <a:effectLst/>
                <a:latin typeface="+mn-lt"/>
                <a:ea typeface="Aptos" panose="020B0004020202020204" pitchFamily="34" charset="0"/>
                <a:cs typeface="Times New Roman" panose="02020603050405020304" pitchFamily="18" charset="0"/>
              </a:rPr>
              <a:t>“Funding and staffing to procure, implement and maintain data exchange programs.”</a:t>
            </a:r>
          </a:p>
          <a:p>
            <a:pPr marL="342900" marR="0" lvl="0" indent="-342900">
              <a:buFont typeface="Symbol" panose="05050102010706020507" pitchFamily="18" charset="2"/>
              <a:buChar char=""/>
            </a:pPr>
            <a:r>
              <a:rPr lang="en-US" sz="1200" kern="100" dirty="0">
                <a:effectLst/>
                <a:latin typeface="+mn-lt"/>
                <a:ea typeface="Aptos" panose="020B0004020202020204" pitchFamily="34" charset="0"/>
                <a:cs typeface="Times New Roman" panose="02020603050405020304" pitchFamily="18" charset="0"/>
              </a:rPr>
              <a:t>“Cost”</a:t>
            </a:r>
          </a:p>
          <a:p>
            <a:pPr marL="342900" marR="0" lvl="0" indent="-342900">
              <a:buFont typeface="Symbol" panose="05050102010706020507" pitchFamily="18" charset="2"/>
              <a:buChar char=""/>
            </a:pPr>
            <a:r>
              <a:rPr lang="en-US" sz="1200" kern="100" dirty="0">
                <a:effectLst/>
                <a:latin typeface="+mn-lt"/>
                <a:ea typeface="Aptos" panose="020B0004020202020204" pitchFamily="34" charset="0"/>
                <a:cs typeface="Times New Roman" panose="02020603050405020304" pitchFamily="18" charset="0"/>
              </a:rPr>
              <a:t>“Written confirmation from the State that the data sharing is legally permissible.”</a:t>
            </a:r>
          </a:p>
          <a:p>
            <a:pPr marL="342900" marR="0" lvl="0" indent="-342900">
              <a:buFont typeface="Symbol" panose="05050102010706020507" pitchFamily="18" charset="2"/>
              <a:buChar char=""/>
            </a:pPr>
            <a:r>
              <a:rPr lang="en-US" sz="1200" kern="100" dirty="0">
                <a:effectLst/>
                <a:latin typeface="+mn-lt"/>
                <a:ea typeface="Aptos" panose="020B0004020202020204" pitchFamily="34" charset="0"/>
                <a:cs typeface="Times New Roman" panose="02020603050405020304" pitchFamily="18" charset="0"/>
              </a:rPr>
              <a:t>“There are legislated protections of information and data sharing for Child Welfare and Adult Services.”</a:t>
            </a:r>
          </a:p>
          <a:p>
            <a:pPr marL="342900" marR="0" lvl="0" indent="-342900">
              <a:buFont typeface="Symbol" panose="05050102010706020507" pitchFamily="18" charset="2"/>
              <a:buChar char=""/>
            </a:pPr>
            <a:r>
              <a:rPr lang="en-US" sz="1200" kern="100" dirty="0">
                <a:effectLst/>
                <a:latin typeface="+mn-lt"/>
                <a:ea typeface="Aptos" panose="020B0004020202020204" pitchFamily="34" charset="0"/>
                <a:cs typeface="Times New Roman" panose="02020603050405020304" pitchFamily="18" charset="0"/>
              </a:rPr>
              <a:t>“Political will”</a:t>
            </a:r>
          </a:p>
          <a:p>
            <a:pPr marL="342900" marR="0" lvl="0" indent="-342900">
              <a:buFont typeface="Symbol" panose="05050102010706020507" pitchFamily="18" charset="2"/>
              <a:buChar char=""/>
            </a:pPr>
            <a:r>
              <a:rPr lang="en-US" sz="1200" kern="100" dirty="0">
                <a:effectLst/>
                <a:latin typeface="+mn-lt"/>
                <a:ea typeface="Aptos" panose="020B0004020202020204" pitchFamily="34" charset="0"/>
                <a:cs typeface="Times New Roman" panose="02020603050405020304" pitchFamily="18" charset="0"/>
              </a:rPr>
              <a:t>“System integration”</a:t>
            </a:r>
          </a:p>
          <a:p>
            <a:pPr marL="342900" marR="0" lvl="0" indent="-342900">
              <a:buFont typeface="Symbol" panose="05050102010706020507" pitchFamily="18" charset="2"/>
              <a:buChar char=""/>
            </a:pPr>
            <a:r>
              <a:rPr lang="en-US" sz="1200" kern="100" dirty="0">
                <a:effectLst/>
                <a:latin typeface="+mn-lt"/>
                <a:ea typeface="Aptos" panose="020B0004020202020204" pitchFamily="34" charset="0"/>
                <a:cs typeface="Times New Roman" panose="02020603050405020304" pitchFamily="18" charset="0"/>
              </a:rPr>
              <a:t>“Clear guidance from oversight agencies that states that the sharing of information with other organizations is allowable and required.  Clearly define very specifically what information is required to be shared by one entity to another.  Provide training on potential uses of data shared with social services.”</a:t>
            </a:r>
          </a:p>
          <a:p>
            <a:pPr marL="342900" marR="0" lvl="0" indent="-342900">
              <a:buFont typeface="Symbol" panose="05050102010706020507" pitchFamily="18" charset="2"/>
              <a:buChar char=""/>
            </a:pPr>
            <a:r>
              <a:rPr lang="en-US" sz="1200" kern="100" dirty="0">
                <a:effectLst/>
                <a:latin typeface="+mn-lt"/>
                <a:ea typeface="Aptos" panose="020B0004020202020204" pitchFamily="34" charset="0"/>
                <a:cs typeface="Times New Roman" panose="02020603050405020304" pitchFamily="18" charset="0"/>
              </a:rPr>
              <a:t>"1). Understanding compliance and legality of using electronic data exchanges with external agencies 2). Resources, both human and fiscal, for designing and implementing electronic data exchanges"</a:t>
            </a:r>
          </a:p>
          <a:p>
            <a:pPr marL="342900" marR="0" lvl="0" indent="-342900">
              <a:buFont typeface="Symbol" panose="05050102010706020507" pitchFamily="18" charset="2"/>
              <a:buChar char=""/>
            </a:pPr>
            <a:r>
              <a:rPr lang="en-US" sz="1200" kern="100" dirty="0">
                <a:effectLst/>
                <a:latin typeface="+mn-lt"/>
                <a:ea typeface="Aptos" panose="020B0004020202020204" pitchFamily="34" charset="0"/>
                <a:cs typeface="Times New Roman" panose="02020603050405020304" pitchFamily="18" charset="0"/>
              </a:rPr>
              <a:t>“The single most important enabling factor for making progress on data sharing is the establishment of a clear, unified governance structure that defines roles, responsibilities, and standards across all stakeholders. This includes providing clear legal and regulatory guidance, ensuring privacy and security compliance, and fostering trust among partners. With these elements in place, Counties can streamline decision-making, foster collaboration, and accelerate the implementation of interoperable systems.”</a:t>
            </a:r>
          </a:p>
          <a:p>
            <a:endParaRPr lang="en-US" sz="1250" dirty="0"/>
          </a:p>
        </p:txBody>
      </p:sp>
    </p:spTree>
    <p:extLst>
      <p:ext uri="{BB962C8B-B14F-4D97-AF65-F5344CB8AC3E}">
        <p14:creationId xmlns:p14="http://schemas.microsoft.com/office/powerpoint/2010/main" val="2182838934"/>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9E19FF-E9FC-D15A-1A71-1D51972DC63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D0E4B93-ADDF-951D-DEEF-3D72B685034A}"/>
              </a:ext>
            </a:extLst>
          </p:cNvPr>
          <p:cNvSpPr>
            <a:spLocks noGrp="1"/>
          </p:cNvSpPr>
          <p:nvPr>
            <p:ph type="title"/>
          </p:nvPr>
        </p:nvSpPr>
        <p:spPr/>
        <p:txBody>
          <a:bodyPr/>
          <a:lstStyle/>
          <a:p>
            <a:pPr marR="0" lvl="0">
              <a:lnSpc>
                <a:spcPct val="107000"/>
              </a:lnSpc>
              <a:spcAft>
                <a:spcPts val="800"/>
              </a:spcAft>
            </a:pPr>
            <a:r>
              <a:rPr lang="en-US" sz="1800" dirty="0">
                <a:effectLst/>
                <a:latin typeface="+mj-lt"/>
                <a:ea typeface="Aptos" panose="020B0004020202020204" pitchFamily="34" charset="0"/>
                <a:cs typeface="Arial" panose="020B0604020202020204" pitchFamily="34" charset="0"/>
              </a:rPr>
              <a:t>What is the single most important enabling factor that would allow you to make progress on data sharing? </a:t>
            </a:r>
          </a:p>
        </p:txBody>
      </p:sp>
      <p:sp>
        <p:nvSpPr>
          <p:cNvPr id="6" name="Content Placeholder 5">
            <a:extLst>
              <a:ext uri="{FF2B5EF4-FFF2-40B4-BE49-F238E27FC236}">
                <a16:creationId xmlns:a16="http://schemas.microsoft.com/office/drawing/2014/main" id="{D6C904F2-B9F7-604A-6CFB-87FCF8A5F247}"/>
              </a:ext>
            </a:extLst>
          </p:cNvPr>
          <p:cNvSpPr>
            <a:spLocks noGrp="1"/>
          </p:cNvSpPr>
          <p:nvPr>
            <p:ph idx="1"/>
          </p:nvPr>
        </p:nvSpPr>
        <p:spPr>
          <a:xfrm>
            <a:off x="453585" y="805876"/>
            <a:ext cx="8538015" cy="3842973"/>
          </a:xfrm>
        </p:spPr>
        <p:txBody>
          <a:bodyPr/>
          <a:lstStyle/>
          <a:p>
            <a:pPr marL="342900" marR="0" lvl="0" indent="-342900">
              <a:buFont typeface="Symbol" panose="05050102010706020507" pitchFamily="18" charset="2"/>
              <a:buChar char=""/>
            </a:pPr>
            <a:r>
              <a:rPr lang="en-US" sz="1200" dirty="0"/>
              <a:t>"The most significant enablers for data sharing efforts would be resources including funding and additional staff.  Because the data is in disparate systems, within the County and with all of our external partners, the notion of a singular data sharing platform involves hundreds of system architecture integration projects which would require not only the technical aspect, but also updated process to ensure proper internal control from notice of privacy and informed consent to administrative and technical controls and audits.  Importantly the right of a client to opt-out of data sharing  also needs to be properly managed within any solution pulled forward.  Secondary to the necessary resources, movement towards better alignment of privacy regulations among the various health and social service types would allow for greater progress as there could be consistency in application of transactional and programmatic process during the development of integrations.  Most specifically the differing regulatory landscapes for health data versus substance use data makes a uniform approach to data sharing extremely cumbersome - more time intensive and financially restrictive to architect."</a:t>
            </a:r>
          </a:p>
          <a:p>
            <a:pPr marL="342900" marR="0" lvl="0" indent="-342900">
              <a:buFont typeface="Symbol" panose="05050102010706020507" pitchFamily="18" charset="2"/>
              <a:buChar char=""/>
            </a:pPr>
            <a:r>
              <a:rPr lang="en-US" sz="1200" dirty="0"/>
              <a:t>“Funding is the most important enabling factor.” </a:t>
            </a:r>
          </a:p>
          <a:p>
            <a:pPr marL="342900" marR="0" lvl="0" indent="-342900">
              <a:buFont typeface="Symbol" panose="05050102010706020507" pitchFamily="18" charset="2"/>
              <a:buChar char=""/>
            </a:pPr>
            <a:r>
              <a:rPr lang="en-US" sz="1200" dirty="0"/>
              <a:t>“Cost”</a:t>
            </a:r>
          </a:p>
          <a:p>
            <a:pPr marL="342900" marR="0" lvl="0" indent="-342900">
              <a:buFont typeface="Symbol" panose="05050102010706020507" pitchFamily="18" charset="2"/>
              <a:buChar char=""/>
            </a:pPr>
            <a:r>
              <a:rPr lang="en-US" sz="1200" dirty="0"/>
              <a:t>“Confidentiality and staffing”</a:t>
            </a:r>
          </a:p>
          <a:p>
            <a:pPr marL="342900" marR="0" lvl="0" indent="-342900">
              <a:buFont typeface="Symbol" panose="05050102010706020507" pitchFamily="18" charset="2"/>
              <a:buChar char=""/>
            </a:pPr>
            <a:r>
              <a:rPr lang="en-US" sz="1200" dirty="0"/>
              <a:t>"1)	Having one County-wide system to use. 2) Individuals truly having a choice as to whether or not their data is shared without penalty (and not in a forceful way like most organizations currently go about it). For example, forcing a potential user/participant to check a box that says it is ok that we may use your data, or you cannot access services/use an application).3)	Data agreements protecting individuals' information."</a:t>
            </a:r>
          </a:p>
          <a:p>
            <a:pPr marL="342900" marR="0" lvl="0" indent="-342900">
              <a:buFont typeface="Symbol" panose="05050102010706020507" pitchFamily="18" charset="2"/>
              <a:buChar char=""/>
            </a:pPr>
            <a:endParaRPr lang="en-US" sz="1250" dirty="0"/>
          </a:p>
        </p:txBody>
      </p:sp>
    </p:spTree>
    <p:extLst>
      <p:ext uri="{BB962C8B-B14F-4D97-AF65-F5344CB8AC3E}">
        <p14:creationId xmlns:p14="http://schemas.microsoft.com/office/powerpoint/2010/main" val="9615140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BA37F-954F-F899-540E-546E0A9227F0}"/>
              </a:ext>
            </a:extLst>
          </p:cNvPr>
          <p:cNvSpPr>
            <a:spLocks noGrp="1"/>
          </p:cNvSpPr>
          <p:nvPr>
            <p:ph type="title"/>
          </p:nvPr>
        </p:nvSpPr>
        <p:spPr/>
        <p:txBody>
          <a:bodyPr/>
          <a:lstStyle/>
          <a:p>
            <a:r>
              <a:rPr lang="en-US" dirty="0"/>
              <a:t>Methodology</a:t>
            </a:r>
          </a:p>
        </p:txBody>
      </p:sp>
      <p:sp>
        <p:nvSpPr>
          <p:cNvPr id="3" name="Content Placeholder 2">
            <a:extLst>
              <a:ext uri="{FF2B5EF4-FFF2-40B4-BE49-F238E27FC236}">
                <a16:creationId xmlns:a16="http://schemas.microsoft.com/office/drawing/2014/main" id="{40573491-A243-CB6D-F7C3-07F1D94AD825}"/>
              </a:ext>
            </a:extLst>
          </p:cNvPr>
          <p:cNvSpPr>
            <a:spLocks noGrp="1"/>
          </p:cNvSpPr>
          <p:nvPr>
            <p:ph idx="1"/>
          </p:nvPr>
        </p:nvSpPr>
        <p:spPr>
          <a:xfrm>
            <a:off x="459685" y="1056167"/>
            <a:ext cx="8137665" cy="3277295"/>
          </a:xfrm>
        </p:spPr>
        <p:txBody>
          <a:bodyPr/>
          <a:lstStyle/>
          <a:p>
            <a:pPr>
              <a:lnSpc>
                <a:spcPct val="150000"/>
              </a:lnSpc>
            </a:pPr>
            <a:r>
              <a:rPr lang="en-US" sz="1600" dirty="0"/>
              <a:t>Online survey of California County Social Service Agencies</a:t>
            </a:r>
          </a:p>
          <a:p>
            <a:pPr lvl="1">
              <a:lnSpc>
                <a:spcPct val="150000"/>
              </a:lnSpc>
            </a:pPr>
            <a:r>
              <a:rPr lang="en-US" sz="1400" dirty="0"/>
              <a:t>Survey was a shortened version of that sent to BH, PH, and MCPs due to low initial engagement by social service agencies</a:t>
            </a:r>
          </a:p>
          <a:p>
            <a:pPr>
              <a:lnSpc>
                <a:spcPct val="150000"/>
              </a:lnSpc>
            </a:pPr>
            <a:r>
              <a:rPr lang="en-US" sz="1600" dirty="0"/>
              <a:t>Survey was distributed by County Welfare Directors Association (CWDA) of California</a:t>
            </a:r>
          </a:p>
          <a:p>
            <a:pPr lvl="1">
              <a:lnSpc>
                <a:spcPct val="150000"/>
              </a:lnSpc>
            </a:pPr>
            <a:r>
              <a:rPr lang="en-US" sz="1400" dirty="0"/>
              <a:t> Survey reminders by CWDA</a:t>
            </a:r>
          </a:p>
          <a:p>
            <a:pPr>
              <a:lnSpc>
                <a:spcPct val="150000"/>
              </a:lnSpc>
            </a:pPr>
            <a:r>
              <a:rPr lang="en-US" sz="1600" dirty="0"/>
              <a:t>Survey data was collected via Qualtrics May – June 2025</a:t>
            </a:r>
          </a:p>
        </p:txBody>
      </p:sp>
    </p:spTree>
    <p:extLst>
      <p:ext uri="{BB962C8B-B14F-4D97-AF65-F5344CB8AC3E}">
        <p14:creationId xmlns:p14="http://schemas.microsoft.com/office/powerpoint/2010/main" val="6417086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BDF1EE-5938-AE23-BBC9-2B95C1CD85E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959DFB3-1F93-9E61-087B-3F27077BF0F2}"/>
              </a:ext>
            </a:extLst>
          </p:cNvPr>
          <p:cNvSpPr>
            <a:spLocks noGrp="1"/>
          </p:cNvSpPr>
          <p:nvPr>
            <p:ph type="title"/>
          </p:nvPr>
        </p:nvSpPr>
        <p:spPr/>
        <p:txBody>
          <a:bodyPr/>
          <a:lstStyle/>
          <a:p>
            <a:pPr marR="0" lvl="0">
              <a:lnSpc>
                <a:spcPct val="107000"/>
              </a:lnSpc>
              <a:spcAft>
                <a:spcPts val="800"/>
              </a:spcAft>
            </a:pPr>
            <a:r>
              <a:rPr lang="en-US" sz="1800" dirty="0">
                <a:effectLst/>
                <a:latin typeface="+mj-lt"/>
                <a:ea typeface="Aptos" panose="020B0004020202020204" pitchFamily="34" charset="0"/>
                <a:cs typeface="Arial" panose="020B0604020202020204" pitchFamily="34" charset="0"/>
              </a:rPr>
              <a:t>What is the single most important enabling factor that would allow you to make progress on data sharing? </a:t>
            </a:r>
          </a:p>
        </p:txBody>
      </p:sp>
      <p:sp>
        <p:nvSpPr>
          <p:cNvPr id="6" name="Content Placeholder 5">
            <a:extLst>
              <a:ext uri="{FF2B5EF4-FFF2-40B4-BE49-F238E27FC236}">
                <a16:creationId xmlns:a16="http://schemas.microsoft.com/office/drawing/2014/main" id="{5D20CBF8-821C-E9D4-AC11-8EA2CE5989E6}"/>
              </a:ext>
            </a:extLst>
          </p:cNvPr>
          <p:cNvSpPr>
            <a:spLocks noGrp="1"/>
          </p:cNvSpPr>
          <p:nvPr>
            <p:ph idx="1"/>
          </p:nvPr>
        </p:nvSpPr>
        <p:spPr>
          <a:xfrm>
            <a:off x="453585" y="805876"/>
            <a:ext cx="8538015" cy="3842973"/>
          </a:xfrm>
        </p:spPr>
        <p:txBody>
          <a:bodyPr/>
          <a:lstStyle/>
          <a:p>
            <a:pPr marL="342900" marR="0" lvl="0" indent="-342900">
              <a:buFont typeface="Symbol" panose="05050102010706020507" pitchFamily="18" charset="2"/>
              <a:buChar char=""/>
            </a:pPr>
            <a:r>
              <a:rPr lang="en-US" sz="1200" dirty="0"/>
              <a:t>“Privacy and Legal concerns, and thorough definition of business requirements and objectives.”</a:t>
            </a:r>
          </a:p>
          <a:p>
            <a:pPr marL="342900" marR="0" lvl="0" indent="-342900">
              <a:buFont typeface="Symbol" panose="05050102010706020507" pitchFamily="18" charset="2"/>
              <a:buChar char=""/>
            </a:pPr>
            <a:r>
              <a:rPr lang="en-US" sz="1200" dirty="0"/>
              <a:t>"The single most important factor that would allow our county to progress on data sharing would be the establishment of clear, centralized protocols and statutes that are consistent across all state entities to:</a:t>
            </a:r>
          </a:p>
          <a:p>
            <a:pPr marL="631818" lvl="1" indent="-342900">
              <a:buFont typeface="Symbol" panose="05050102010706020507" pitchFamily="18" charset="2"/>
              <a:buChar char=""/>
            </a:pPr>
            <a:r>
              <a:rPr lang="en-US" sz="1000" dirty="0"/>
              <a:t>Define specifically the types of social services data that may be shared (PII, health related, etc.)     </a:t>
            </a:r>
          </a:p>
          <a:p>
            <a:pPr marL="631818" lvl="1" indent="-342900">
              <a:buFont typeface="Symbol" panose="05050102010706020507" pitchFamily="18" charset="2"/>
              <a:buChar char=""/>
            </a:pPr>
            <a:r>
              <a:rPr lang="en-US" sz="1000" dirty="0"/>
              <a:t>Define technical requirements for how that data may be shared     </a:t>
            </a:r>
          </a:p>
          <a:p>
            <a:pPr marL="631818" lvl="1" indent="-342900">
              <a:buFont typeface="Symbol" panose="05050102010706020507" pitchFamily="18" charset="2"/>
              <a:buChar char=""/>
            </a:pPr>
            <a:r>
              <a:rPr lang="en-US" sz="1000" dirty="0"/>
              <a:t>Establish guidelines for sharing that provide explicit authorization through legally supported language     </a:t>
            </a:r>
          </a:p>
          <a:p>
            <a:pPr marL="631818" lvl="1" indent="-342900">
              <a:buFont typeface="Symbol" panose="05050102010706020507" pitchFamily="18" charset="2"/>
              <a:buChar char=""/>
            </a:pPr>
            <a:r>
              <a:rPr lang="en-US" sz="1000" dirty="0"/>
              <a:t>Define parameters for sharing across HIPPA and non-HIPPA entities, government entities, and organizations providing services    </a:t>
            </a:r>
          </a:p>
          <a:p>
            <a:pPr marL="631818" lvl="1" indent="-342900">
              <a:buFont typeface="Symbol" panose="05050102010706020507" pitchFamily="18" charset="2"/>
              <a:buChar char=""/>
            </a:pPr>
            <a:r>
              <a:rPr lang="en-US" sz="1000" dirty="0"/>
              <a:t>Establish requirements for data safeguarding and protection from breaches </a:t>
            </a:r>
          </a:p>
          <a:p>
            <a:pPr marL="631818" lvl="1" indent="-342900">
              <a:buFont typeface="Symbol" panose="05050102010706020507" pitchFamily="18" charset="2"/>
              <a:buChar char=""/>
            </a:pPr>
            <a:r>
              <a:rPr lang="en-US" sz="1000" dirty="0"/>
              <a:t>Establish clear responsibility for data security incidents in data sharing situations  </a:t>
            </a:r>
          </a:p>
          <a:p>
            <a:pPr marL="631818" lvl="1" indent="-342900">
              <a:buFont typeface="Symbol" panose="05050102010706020507" pitchFamily="18" charset="2"/>
              <a:buChar char=""/>
            </a:pPr>
            <a:r>
              <a:rPr lang="en-US" sz="1000" dirty="0"/>
              <a:t>Enhance support and safeguards to protect social services departments from heightened liability risks associated with broader data-sharing practices"</a:t>
            </a:r>
          </a:p>
          <a:p>
            <a:pPr marL="342900" marR="0" lvl="0" indent="-342900">
              <a:buFont typeface="Symbol" panose="05050102010706020507" pitchFamily="18" charset="2"/>
              <a:buChar char=""/>
            </a:pPr>
            <a:r>
              <a:rPr lang="en-US" sz="1200" dirty="0"/>
              <a:t>"1. Supported consent management system integrated into case management systems (</a:t>
            </a:r>
            <a:r>
              <a:rPr lang="en-US" sz="1200" dirty="0" err="1"/>
              <a:t>CalSaws</a:t>
            </a:r>
            <a:r>
              <a:rPr lang="en-US" sz="1200" dirty="0"/>
              <a:t>/CARES/CMIPS </a:t>
            </a:r>
            <a:r>
              <a:rPr lang="en-US" sz="1200" dirty="0" err="1"/>
              <a:t>etc</a:t>
            </a:r>
            <a:r>
              <a:rPr lang="en-US" sz="1200" dirty="0"/>
              <a:t>…) or QHIO platform. 2. Alignment of data fields data collection standards so that there is uniformity between systems.3. One statewide HIE platform on the social services side and a state led process to onboard state system data, so that counties are not left to find technical solutions individually."</a:t>
            </a:r>
          </a:p>
          <a:p>
            <a:pPr marL="342900" marR="0" lvl="0" indent="-342900">
              <a:buFont typeface="Symbol" panose="05050102010706020507" pitchFamily="18" charset="2"/>
              <a:buChar char=""/>
            </a:pPr>
            <a:endParaRPr lang="en-US" sz="1250" dirty="0"/>
          </a:p>
        </p:txBody>
      </p:sp>
    </p:spTree>
    <p:extLst>
      <p:ext uri="{BB962C8B-B14F-4D97-AF65-F5344CB8AC3E}">
        <p14:creationId xmlns:p14="http://schemas.microsoft.com/office/powerpoint/2010/main" val="3034555833"/>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D36509-7064-71BD-694F-B9DEBE56E52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F6E7609-F25A-783E-B4F8-C4756ACB20E1}"/>
              </a:ext>
            </a:extLst>
          </p:cNvPr>
          <p:cNvSpPr>
            <a:spLocks noGrp="1"/>
          </p:cNvSpPr>
          <p:nvPr>
            <p:ph type="title"/>
          </p:nvPr>
        </p:nvSpPr>
        <p:spPr/>
        <p:txBody>
          <a:bodyPr/>
          <a:lstStyle/>
          <a:p>
            <a:pPr marR="0" lvl="0">
              <a:lnSpc>
                <a:spcPct val="107000"/>
              </a:lnSpc>
              <a:spcAft>
                <a:spcPts val="800"/>
              </a:spcAft>
            </a:pPr>
            <a:r>
              <a:rPr lang="en-US" sz="1800" dirty="0">
                <a:effectLst/>
                <a:latin typeface="+mj-lt"/>
                <a:ea typeface="Aptos" panose="020B0004020202020204" pitchFamily="34" charset="0"/>
                <a:cs typeface="Arial" panose="020B0604020202020204" pitchFamily="34" charset="0"/>
              </a:rPr>
              <a:t>What is the single most important enabling factor that would allow you to make progress on data sharing? </a:t>
            </a:r>
          </a:p>
        </p:txBody>
      </p:sp>
      <p:sp>
        <p:nvSpPr>
          <p:cNvPr id="6" name="Content Placeholder 5">
            <a:extLst>
              <a:ext uri="{FF2B5EF4-FFF2-40B4-BE49-F238E27FC236}">
                <a16:creationId xmlns:a16="http://schemas.microsoft.com/office/drawing/2014/main" id="{13C91A65-FC49-48F8-1B69-A587E6D39837}"/>
              </a:ext>
            </a:extLst>
          </p:cNvPr>
          <p:cNvSpPr>
            <a:spLocks noGrp="1"/>
          </p:cNvSpPr>
          <p:nvPr>
            <p:ph idx="1"/>
          </p:nvPr>
        </p:nvSpPr>
        <p:spPr>
          <a:xfrm>
            <a:off x="453585" y="805876"/>
            <a:ext cx="8538015" cy="3842973"/>
          </a:xfrm>
        </p:spPr>
        <p:txBody>
          <a:bodyPr/>
          <a:lstStyle/>
          <a:p>
            <a:pPr marL="342900" marR="0" lvl="0" indent="-342900">
              <a:buFont typeface="Symbol" panose="05050102010706020507" pitchFamily="18" charset="2"/>
              <a:buChar char=""/>
            </a:pPr>
            <a:r>
              <a:rPr lang="en-US" sz="1200" dirty="0"/>
              <a:t>“Cost of staffing and resources and lack of available funding.”</a:t>
            </a:r>
          </a:p>
          <a:p>
            <a:pPr marL="342900" marR="0" lvl="0" indent="-342900">
              <a:buFont typeface="Symbol" panose="05050102010706020507" pitchFamily="18" charset="2"/>
              <a:buChar char=""/>
            </a:pPr>
            <a:r>
              <a:rPr lang="en-US" sz="1200" dirty="0"/>
              <a:t>“Prioritization of focus areas to begin the work and resources to build, manage and maintain the system once built.”</a:t>
            </a:r>
          </a:p>
          <a:p>
            <a:pPr marL="342900" marR="0" lvl="0" indent="-342900">
              <a:buFont typeface="Symbol" panose="05050102010706020507" pitchFamily="18" charset="2"/>
              <a:buChar char=""/>
            </a:pPr>
            <a:r>
              <a:rPr lang="en-US" sz="1200" dirty="0"/>
              <a:t>“Lack of specific legal authority requiring counties to share the data.”</a:t>
            </a:r>
          </a:p>
          <a:p>
            <a:pPr marL="342900" marR="0" lvl="0" indent="-342900">
              <a:buFont typeface="Symbol" panose="05050102010706020507" pitchFamily="18" charset="2"/>
              <a:buChar char=""/>
            </a:pPr>
            <a:r>
              <a:rPr lang="en-US" sz="1200" dirty="0"/>
              <a:t>“Laws and regulations related to data sharing. This includes how funding can be used (i.e. staffing or technological hours/needs) and restrictions to how data can be shared (i.e. legal restrictions and process/contract restrictions).” </a:t>
            </a:r>
          </a:p>
          <a:p>
            <a:pPr marL="342900" marR="0" lvl="0" indent="-342900">
              <a:buFont typeface="Symbol" panose="05050102010706020507" pitchFamily="18" charset="2"/>
              <a:buChar char=""/>
            </a:pPr>
            <a:endParaRPr lang="en-US" sz="1250" dirty="0"/>
          </a:p>
        </p:txBody>
      </p:sp>
    </p:spTree>
    <p:extLst>
      <p:ext uri="{BB962C8B-B14F-4D97-AF65-F5344CB8AC3E}">
        <p14:creationId xmlns:p14="http://schemas.microsoft.com/office/powerpoint/2010/main" val="3474082775"/>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95DB0C3-DC1D-0320-3C59-2298153B20DA}"/>
              </a:ext>
            </a:extLst>
          </p:cNvPr>
          <p:cNvSpPr>
            <a:spLocks noGrp="1"/>
          </p:cNvSpPr>
          <p:nvPr>
            <p:ph type="title"/>
          </p:nvPr>
        </p:nvSpPr>
        <p:spPr/>
        <p:txBody>
          <a:bodyPr/>
          <a:lstStyle/>
          <a:p>
            <a:r>
              <a:rPr lang="en-US" dirty="0"/>
              <a:t>Demographics</a:t>
            </a:r>
          </a:p>
        </p:txBody>
      </p:sp>
    </p:spTree>
    <p:extLst>
      <p:ext uri="{BB962C8B-B14F-4D97-AF65-F5344CB8AC3E}">
        <p14:creationId xmlns:p14="http://schemas.microsoft.com/office/powerpoint/2010/main" val="203230198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4C2F3B-63EF-FEAA-0A72-1A59B18F44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B3DE49-1BEE-ADDA-A7FE-094909A9787E}"/>
              </a:ext>
            </a:extLst>
          </p:cNvPr>
          <p:cNvSpPr>
            <a:spLocks noGrp="1"/>
          </p:cNvSpPr>
          <p:nvPr>
            <p:ph type="title"/>
          </p:nvPr>
        </p:nvSpPr>
        <p:spPr>
          <a:xfrm>
            <a:off x="455795" y="199835"/>
            <a:ext cx="8173580" cy="458587"/>
          </a:xfrm>
        </p:spPr>
        <p:txBody>
          <a:bodyPr/>
          <a:lstStyle/>
          <a:p>
            <a:r>
              <a:rPr lang="en-US" dirty="0"/>
              <a:t>Respondents </a:t>
            </a:r>
            <a:br>
              <a:rPr lang="en-US" dirty="0"/>
            </a:br>
            <a:endParaRPr lang="en-US" dirty="0">
              <a:solidFill>
                <a:srgbClr val="FF0000"/>
              </a:solidFill>
            </a:endParaRPr>
          </a:p>
        </p:txBody>
      </p:sp>
      <p:graphicFrame>
        <p:nvGraphicFramePr>
          <p:cNvPr id="5" name="Table 4">
            <a:extLst>
              <a:ext uri="{FF2B5EF4-FFF2-40B4-BE49-F238E27FC236}">
                <a16:creationId xmlns:a16="http://schemas.microsoft.com/office/drawing/2014/main" id="{2C185D9F-376F-BA8C-13F8-0F7B4B2B7CA4}"/>
              </a:ext>
            </a:extLst>
          </p:cNvPr>
          <p:cNvGraphicFramePr>
            <a:graphicFrameLocks noGrp="1"/>
          </p:cNvGraphicFramePr>
          <p:nvPr>
            <p:extLst>
              <p:ext uri="{D42A27DB-BD31-4B8C-83A1-F6EECF244321}">
                <p14:modId xmlns:p14="http://schemas.microsoft.com/office/powerpoint/2010/main" val="1792320823"/>
              </p:ext>
            </p:extLst>
          </p:nvPr>
        </p:nvGraphicFramePr>
        <p:xfrm>
          <a:off x="485209" y="1389505"/>
          <a:ext cx="4522218" cy="2858102"/>
        </p:xfrm>
        <a:graphic>
          <a:graphicData uri="http://schemas.openxmlformats.org/drawingml/2006/table">
            <a:tbl>
              <a:tblPr>
                <a:tableStyleId>{8EC20E35-A176-4012-BC5E-935CFFF8708E}</a:tableStyleId>
              </a:tblPr>
              <a:tblGrid>
                <a:gridCol w="1387134">
                  <a:extLst>
                    <a:ext uri="{9D8B030D-6E8A-4147-A177-3AD203B41FA5}">
                      <a16:colId xmlns:a16="http://schemas.microsoft.com/office/drawing/2014/main" val="2400226773"/>
                    </a:ext>
                  </a:extLst>
                </a:gridCol>
                <a:gridCol w="1715588">
                  <a:extLst>
                    <a:ext uri="{9D8B030D-6E8A-4147-A177-3AD203B41FA5}">
                      <a16:colId xmlns:a16="http://schemas.microsoft.com/office/drawing/2014/main" val="671303767"/>
                    </a:ext>
                  </a:extLst>
                </a:gridCol>
                <a:gridCol w="1419496">
                  <a:extLst>
                    <a:ext uri="{9D8B030D-6E8A-4147-A177-3AD203B41FA5}">
                      <a16:colId xmlns:a16="http://schemas.microsoft.com/office/drawing/2014/main" val="411550475"/>
                    </a:ext>
                  </a:extLst>
                </a:gridCol>
              </a:tblGrid>
              <a:tr h="283942">
                <a:tc>
                  <a:txBody>
                    <a:bodyPr/>
                    <a:lstStyle/>
                    <a:p>
                      <a:pPr lvl="0" algn="l" fontAlgn="b"/>
                      <a:r>
                        <a:rPr lang="en-US" sz="1400" b="1" i="0" u="none" strike="noStrike" dirty="0">
                          <a:solidFill>
                            <a:srgbClr val="5998DD"/>
                          </a:solidFill>
                          <a:effectLst/>
                          <a:latin typeface="+mn-lt"/>
                        </a:rPr>
                        <a:t>URBAN (n=8)</a:t>
                      </a:r>
                    </a:p>
                  </a:txBody>
                  <a:tcPr marL="4856" marR="4856" marT="4856" marB="0" anchor="ctr"/>
                </a:tc>
                <a:tc>
                  <a:txBody>
                    <a:bodyPr/>
                    <a:lstStyle/>
                    <a:p>
                      <a:pPr lvl="0" algn="l" fontAlgn="b"/>
                      <a:r>
                        <a:rPr lang="en-US" sz="1400" b="1" i="0" u="none" strike="noStrike" dirty="0">
                          <a:solidFill>
                            <a:srgbClr val="B858DE"/>
                          </a:solidFill>
                          <a:effectLst/>
                          <a:latin typeface="+mn-lt"/>
                        </a:rPr>
                        <a:t>SUBURBAN (n=9)</a:t>
                      </a:r>
                    </a:p>
                  </a:txBody>
                  <a:tcPr marL="4856" marR="4856" marT="4856" marB="0" anchor="ctr"/>
                </a:tc>
                <a:tc>
                  <a:txBody>
                    <a:bodyPr/>
                    <a:lstStyle/>
                    <a:p>
                      <a:pPr lvl="0" algn="l" fontAlgn="b"/>
                      <a:r>
                        <a:rPr lang="en-US" sz="1400" b="1" i="0" u="none" strike="noStrike" dirty="0">
                          <a:solidFill>
                            <a:srgbClr val="B2D631"/>
                          </a:solidFill>
                          <a:effectLst/>
                          <a:latin typeface="+mn-lt"/>
                        </a:rPr>
                        <a:t>RURAL (n=7)</a:t>
                      </a:r>
                    </a:p>
                  </a:txBody>
                  <a:tcPr marL="4856" marR="4856" marT="4856" marB="0" anchor="ctr"/>
                </a:tc>
                <a:extLst>
                  <a:ext uri="{0D108BD9-81ED-4DB2-BD59-A6C34878D82A}">
                    <a16:rowId xmlns:a16="http://schemas.microsoft.com/office/drawing/2014/main" val="368561152"/>
                  </a:ext>
                </a:extLst>
              </a:tr>
              <a:tr h="283942">
                <a:tc>
                  <a:txBody>
                    <a:bodyPr/>
                    <a:lstStyle/>
                    <a:p>
                      <a:pPr lvl="0" algn="l" fontAlgn="b"/>
                      <a:r>
                        <a:rPr lang="en-US" sz="1200" b="0" i="0" u="none" strike="noStrike" dirty="0">
                          <a:solidFill>
                            <a:schemeClr val="tx1"/>
                          </a:solidFill>
                          <a:effectLst/>
                          <a:latin typeface="+mn-lt"/>
                        </a:rPr>
                        <a:t>Alameda</a:t>
                      </a:r>
                    </a:p>
                  </a:txBody>
                  <a:tcPr marL="4856" marR="4856" marT="4856" marB="0" anchor="ctr"/>
                </a:tc>
                <a:tc>
                  <a:txBody>
                    <a:bodyPr/>
                    <a:lstStyle/>
                    <a:p>
                      <a:pPr lvl="0" algn="l" fontAlgn="b"/>
                      <a:r>
                        <a:rPr lang="en-US" sz="1200" b="0" i="0" u="none" strike="noStrike" dirty="0">
                          <a:solidFill>
                            <a:schemeClr val="tx1"/>
                          </a:solidFill>
                          <a:effectLst/>
                          <a:latin typeface="+mn-lt"/>
                        </a:rPr>
                        <a:t>Butte</a:t>
                      </a:r>
                    </a:p>
                  </a:txBody>
                  <a:tcPr marL="4856" marR="4856" marT="4856" marB="0" anchor="ctr"/>
                </a:tc>
                <a:tc>
                  <a:txBody>
                    <a:bodyPr/>
                    <a:lstStyle/>
                    <a:p>
                      <a:pPr lvl="0" algn="l" fontAlgn="b"/>
                      <a:r>
                        <a:rPr lang="en-US" sz="1200" b="0" i="0" u="none" strike="noStrike" dirty="0">
                          <a:solidFill>
                            <a:schemeClr val="tx1"/>
                          </a:solidFill>
                          <a:effectLst/>
                          <a:latin typeface="+mn-lt"/>
                        </a:rPr>
                        <a:t>Amador</a:t>
                      </a:r>
                    </a:p>
                  </a:txBody>
                  <a:tcPr marL="4856" marR="4856" marT="4856" marB="0" anchor="ctr"/>
                </a:tc>
                <a:extLst>
                  <a:ext uri="{0D108BD9-81ED-4DB2-BD59-A6C34878D82A}">
                    <a16:rowId xmlns:a16="http://schemas.microsoft.com/office/drawing/2014/main" val="2463399560"/>
                  </a:ext>
                </a:extLst>
              </a:tr>
              <a:tr h="283942">
                <a:tc>
                  <a:txBody>
                    <a:bodyPr/>
                    <a:lstStyle/>
                    <a:p>
                      <a:pPr lvl="0" algn="l" fontAlgn="b"/>
                      <a:r>
                        <a:rPr lang="en-US" sz="1200" b="0" i="0" u="none" strike="noStrike" dirty="0">
                          <a:solidFill>
                            <a:schemeClr val="tx1"/>
                          </a:solidFill>
                          <a:effectLst/>
                          <a:latin typeface="+mn-lt"/>
                        </a:rPr>
                        <a:t>Fresno</a:t>
                      </a:r>
                    </a:p>
                  </a:txBody>
                  <a:tcPr marL="4856" marR="4856" marT="4856" marB="0" anchor="ctr"/>
                </a:tc>
                <a:tc>
                  <a:txBody>
                    <a:bodyPr/>
                    <a:lstStyle/>
                    <a:p>
                      <a:pPr lvl="0" algn="l" fontAlgn="b"/>
                      <a:r>
                        <a:rPr lang="en-US" sz="1200" b="0" i="0" u="none" strike="noStrike" dirty="0">
                          <a:solidFill>
                            <a:schemeClr val="tx1"/>
                          </a:solidFill>
                          <a:effectLst/>
                          <a:latin typeface="+mn-lt"/>
                        </a:rPr>
                        <a:t>Merced</a:t>
                      </a:r>
                    </a:p>
                  </a:txBody>
                  <a:tcPr marL="4856" marR="4856" marT="4856" marB="0" anchor="ctr"/>
                </a:tc>
                <a:tc>
                  <a:txBody>
                    <a:bodyPr/>
                    <a:lstStyle/>
                    <a:p>
                      <a:pPr lvl="0" algn="l" fontAlgn="b"/>
                      <a:r>
                        <a:rPr lang="en-US" sz="1200" b="0" i="0" u="none" strike="noStrike" dirty="0">
                          <a:solidFill>
                            <a:schemeClr val="tx1"/>
                          </a:solidFill>
                          <a:effectLst/>
                          <a:latin typeface="+mn-lt"/>
                        </a:rPr>
                        <a:t>Calaveras</a:t>
                      </a:r>
                    </a:p>
                  </a:txBody>
                  <a:tcPr marL="4856" marR="4856" marT="4856" marB="0" anchor="ctr"/>
                </a:tc>
                <a:extLst>
                  <a:ext uri="{0D108BD9-81ED-4DB2-BD59-A6C34878D82A}">
                    <a16:rowId xmlns:a16="http://schemas.microsoft.com/office/drawing/2014/main" val="3692133787"/>
                  </a:ext>
                </a:extLst>
              </a:tr>
              <a:tr h="283942">
                <a:tc>
                  <a:txBody>
                    <a:bodyPr/>
                    <a:lstStyle/>
                    <a:p>
                      <a:pPr lvl="0" algn="l" fontAlgn="b"/>
                      <a:r>
                        <a:rPr lang="en-US" sz="1200" b="0" i="0" u="none" strike="noStrike" dirty="0">
                          <a:solidFill>
                            <a:schemeClr val="tx1"/>
                          </a:solidFill>
                          <a:effectLst/>
                          <a:latin typeface="+mn-lt"/>
                        </a:rPr>
                        <a:t>Los Angeles</a:t>
                      </a:r>
                    </a:p>
                  </a:txBody>
                  <a:tcPr marL="4856" marR="4856" marT="4856" marB="0" anchor="ctr"/>
                </a:tc>
                <a:tc>
                  <a:txBody>
                    <a:bodyPr/>
                    <a:lstStyle/>
                    <a:p>
                      <a:pPr lvl="0" algn="l" fontAlgn="b"/>
                      <a:r>
                        <a:rPr lang="en-US" sz="1200" b="0" i="0" u="none" strike="noStrike" dirty="0">
                          <a:solidFill>
                            <a:schemeClr val="tx1"/>
                          </a:solidFill>
                          <a:effectLst/>
                          <a:latin typeface="+mn-lt"/>
                        </a:rPr>
                        <a:t>Monterey</a:t>
                      </a:r>
                    </a:p>
                  </a:txBody>
                  <a:tcPr marL="4856" marR="4856" marT="4856" marB="0" anchor="ctr"/>
                </a:tc>
                <a:tc>
                  <a:txBody>
                    <a:bodyPr/>
                    <a:lstStyle/>
                    <a:p>
                      <a:pPr lvl="0" algn="l" fontAlgn="b"/>
                      <a:r>
                        <a:rPr lang="en-US" sz="1200" b="0" i="0" u="none" strike="noStrike" dirty="0">
                          <a:solidFill>
                            <a:schemeClr val="tx1"/>
                          </a:solidFill>
                          <a:effectLst/>
                          <a:latin typeface="+mn-lt"/>
                        </a:rPr>
                        <a:t>Del Norte</a:t>
                      </a:r>
                    </a:p>
                  </a:txBody>
                  <a:tcPr marL="4856" marR="4856" marT="4856" marB="0" anchor="ctr"/>
                </a:tc>
                <a:extLst>
                  <a:ext uri="{0D108BD9-81ED-4DB2-BD59-A6C34878D82A}">
                    <a16:rowId xmlns:a16="http://schemas.microsoft.com/office/drawing/2014/main" val="2917652468"/>
                  </a:ext>
                </a:extLst>
              </a:tr>
              <a:tr h="283942">
                <a:tc>
                  <a:txBody>
                    <a:bodyPr/>
                    <a:lstStyle/>
                    <a:p>
                      <a:pPr lvl="0" algn="l" fontAlgn="b"/>
                      <a:r>
                        <a:rPr lang="en-US" sz="1200" b="0" i="0" u="none" strike="noStrike" dirty="0">
                          <a:solidFill>
                            <a:schemeClr val="tx1"/>
                          </a:solidFill>
                          <a:effectLst/>
                          <a:latin typeface="+mn-lt"/>
                        </a:rPr>
                        <a:t>Orange</a:t>
                      </a:r>
                    </a:p>
                  </a:txBody>
                  <a:tcPr marL="4856" marR="4856" marT="4856" marB="0" anchor="ctr"/>
                </a:tc>
                <a:tc>
                  <a:txBody>
                    <a:bodyPr/>
                    <a:lstStyle/>
                    <a:p>
                      <a:pPr lvl="0" algn="l" fontAlgn="b"/>
                      <a:r>
                        <a:rPr lang="en-US" sz="1200" b="0" i="0" u="none" strike="noStrike" dirty="0">
                          <a:solidFill>
                            <a:schemeClr val="tx1"/>
                          </a:solidFill>
                          <a:effectLst/>
                          <a:latin typeface="+mn-lt"/>
                        </a:rPr>
                        <a:t>Napa</a:t>
                      </a:r>
                    </a:p>
                  </a:txBody>
                  <a:tcPr marL="4856" marR="4856" marT="4856" marB="0" anchor="ctr"/>
                </a:tc>
                <a:tc>
                  <a:txBody>
                    <a:bodyPr/>
                    <a:lstStyle/>
                    <a:p>
                      <a:pPr lvl="0" algn="l" fontAlgn="b"/>
                      <a:r>
                        <a:rPr lang="en-US" sz="1200" b="0" i="0" u="none" strike="noStrike" dirty="0">
                          <a:solidFill>
                            <a:schemeClr val="tx1"/>
                          </a:solidFill>
                          <a:effectLst/>
                          <a:latin typeface="+mn-lt"/>
                        </a:rPr>
                        <a:t>El Dorado</a:t>
                      </a:r>
                    </a:p>
                  </a:txBody>
                  <a:tcPr marL="4856" marR="4856" marT="4856" marB="0" anchor="ctr"/>
                </a:tc>
                <a:extLst>
                  <a:ext uri="{0D108BD9-81ED-4DB2-BD59-A6C34878D82A}">
                    <a16:rowId xmlns:a16="http://schemas.microsoft.com/office/drawing/2014/main" val="3479781334"/>
                  </a:ext>
                </a:extLst>
              </a:tr>
              <a:tr h="283942">
                <a:tc>
                  <a:txBody>
                    <a:bodyPr/>
                    <a:lstStyle/>
                    <a:p>
                      <a:pPr lvl="0" algn="l" fontAlgn="b"/>
                      <a:r>
                        <a:rPr lang="en-US" sz="1200" b="0" i="0" u="none" strike="noStrike" dirty="0">
                          <a:solidFill>
                            <a:schemeClr val="tx1"/>
                          </a:solidFill>
                          <a:effectLst/>
                          <a:latin typeface="+mn-lt"/>
                        </a:rPr>
                        <a:t>Sacramento</a:t>
                      </a:r>
                    </a:p>
                  </a:txBody>
                  <a:tcPr marL="4856" marR="4856" marT="4856" marB="0" anchor="ctr"/>
                </a:tc>
                <a:tc>
                  <a:txBody>
                    <a:bodyPr/>
                    <a:lstStyle/>
                    <a:p>
                      <a:pPr lvl="0" algn="l" fontAlgn="b"/>
                      <a:r>
                        <a:rPr lang="en-US" sz="1200" b="0" i="0" u="none" strike="noStrike" dirty="0">
                          <a:solidFill>
                            <a:schemeClr val="tx1"/>
                          </a:solidFill>
                          <a:effectLst/>
                          <a:latin typeface="+mn-lt"/>
                        </a:rPr>
                        <a:t>Placer</a:t>
                      </a:r>
                    </a:p>
                  </a:txBody>
                  <a:tcPr marL="4856" marR="4856" marT="4856" marB="0" anchor="ctr"/>
                </a:tc>
                <a:tc>
                  <a:txBody>
                    <a:bodyPr/>
                    <a:lstStyle/>
                    <a:p>
                      <a:pPr lvl="0" algn="l" fontAlgn="b"/>
                      <a:r>
                        <a:rPr lang="en-US" sz="1200" b="0" i="0" u="none" strike="noStrike" dirty="0">
                          <a:solidFill>
                            <a:schemeClr val="tx1"/>
                          </a:solidFill>
                          <a:effectLst/>
                          <a:latin typeface="+mn-lt"/>
                        </a:rPr>
                        <a:t>Mendocino</a:t>
                      </a:r>
                    </a:p>
                  </a:txBody>
                  <a:tcPr marL="4856" marR="4856" marT="4856" marB="0" anchor="ctr"/>
                </a:tc>
                <a:extLst>
                  <a:ext uri="{0D108BD9-81ED-4DB2-BD59-A6C34878D82A}">
                    <a16:rowId xmlns:a16="http://schemas.microsoft.com/office/drawing/2014/main" val="4161011549"/>
                  </a:ext>
                </a:extLst>
              </a:tr>
              <a:tr h="283942">
                <a:tc>
                  <a:txBody>
                    <a:bodyPr/>
                    <a:lstStyle/>
                    <a:p>
                      <a:pPr lvl="0" algn="l" fontAlgn="b"/>
                      <a:r>
                        <a:rPr lang="en-US" sz="1200" b="0" i="0" u="none" strike="noStrike" dirty="0">
                          <a:solidFill>
                            <a:schemeClr val="tx1"/>
                          </a:solidFill>
                          <a:effectLst/>
                          <a:latin typeface="+mn-lt"/>
                        </a:rPr>
                        <a:t>San Bernardino</a:t>
                      </a:r>
                    </a:p>
                  </a:txBody>
                  <a:tcPr marL="4856" marR="4856" marT="4856" marB="0" anchor="ctr"/>
                </a:tc>
                <a:tc>
                  <a:txBody>
                    <a:bodyPr/>
                    <a:lstStyle/>
                    <a:p>
                      <a:pPr lvl="0" algn="l" fontAlgn="b"/>
                      <a:r>
                        <a:rPr lang="en-US" sz="1200" b="0" i="0" u="none" strike="noStrike" dirty="0">
                          <a:solidFill>
                            <a:schemeClr val="tx1"/>
                          </a:solidFill>
                          <a:effectLst/>
                          <a:latin typeface="+mn-lt"/>
                        </a:rPr>
                        <a:t>San Luis Obispo</a:t>
                      </a:r>
                    </a:p>
                  </a:txBody>
                  <a:tcPr marL="4856" marR="4856" marT="4856" marB="0" anchor="ctr"/>
                </a:tc>
                <a:tc>
                  <a:txBody>
                    <a:bodyPr/>
                    <a:lstStyle/>
                    <a:p>
                      <a:pPr lvl="0" algn="l" fontAlgn="b"/>
                      <a:r>
                        <a:rPr lang="en-US" sz="1200" b="0" i="0" u="none" strike="noStrike" dirty="0">
                          <a:solidFill>
                            <a:schemeClr val="tx1"/>
                          </a:solidFill>
                          <a:effectLst/>
                          <a:latin typeface="+mn-lt"/>
                        </a:rPr>
                        <a:t>Siskiyou</a:t>
                      </a:r>
                    </a:p>
                  </a:txBody>
                  <a:tcPr marL="4856" marR="4856" marT="4856" marB="0" anchor="ctr"/>
                </a:tc>
                <a:extLst>
                  <a:ext uri="{0D108BD9-81ED-4DB2-BD59-A6C34878D82A}">
                    <a16:rowId xmlns:a16="http://schemas.microsoft.com/office/drawing/2014/main" val="312910374"/>
                  </a:ext>
                </a:extLst>
              </a:tr>
              <a:tr h="302624">
                <a:tc>
                  <a:txBody>
                    <a:bodyPr/>
                    <a:lstStyle/>
                    <a:p>
                      <a:pPr lvl="0" algn="l" fontAlgn="b"/>
                      <a:r>
                        <a:rPr lang="en-US" sz="1200" b="0" i="0" u="none" strike="noStrike" dirty="0">
                          <a:solidFill>
                            <a:schemeClr val="tx1"/>
                          </a:solidFill>
                          <a:effectLst/>
                          <a:latin typeface="+mn-lt"/>
                        </a:rPr>
                        <a:t>San Diego</a:t>
                      </a:r>
                    </a:p>
                  </a:txBody>
                  <a:tcPr marL="4856" marR="4856" marT="4856" marB="0" anchor="ctr"/>
                </a:tc>
                <a:tc>
                  <a:txBody>
                    <a:bodyPr/>
                    <a:lstStyle/>
                    <a:p>
                      <a:pPr lvl="0" algn="l" fontAlgn="b"/>
                      <a:r>
                        <a:rPr lang="en-US" sz="1200" b="0" i="0" u="none" strike="noStrike" dirty="0">
                          <a:solidFill>
                            <a:schemeClr val="tx1"/>
                          </a:solidFill>
                          <a:effectLst/>
                          <a:latin typeface="+mn-lt"/>
                        </a:rPr>
                        <a:t>Santa Cruz</a:t>
                      </a:r>
                    </a:p>
                  </a:txBody>
                  <a:tcPr marL="4856" marR="4856" marT="4856" marB="0" anchor="ctr"/>
                </a:tc>
                <a:tc>
                  <a:txBody>
                    <a:bodyPr/>
                    <a:lstStyle/>
                    <a:p>
                      <a:pPr marL="0" lvl="0" algn="l" defTabSz="914378" rtl="0" eaLnBrk="1" fontAlgn="b" latinLnBrk="0" hangingPunct="1"/>
                      <a:r>
                        <a:rPr lang="en-US" sz="1200" b="0" i="0" u="none" strike="noStrike" kern="1200" dirty="0">
                          <a:solidFill>
                            <a:schemeClr val="tx1"/>
                          </a:solidFill>
                          <a:effectLst/>
                          <a:latin typeface="+mn-lt"/>
                          <a:ea typeface="+mn-ea"/>
                          <a:cs typeface="+mn-cs"/>
                        </a:rPr>
                        <a:t>Yuba</a:t>
                      </a:r>
                    </a:p>
                  </a:txBody>
                  <a:tcPr marL="4856" marR="4856" marT="4856" marB="0" anchor="ctr"/>
                </a:tc>
                <a:extLst>
                  <a:ext uri="{0D108BD9-81ED-4DB2-BD59-A6C34878D82A}">
                    <a16:rowId xmlns:a16="http://schemas.microsoft.com/office/drawing/2014/main" val="1105551206"/>
                  </a:ext>
                </a:extLst>
              </a:tr>
              <a:tr h="283942">
                <a:tc>
                  <a:txBody>
                    <a:bodyPr/>
                    <a:lstStyle/>
                    <a:p>
                      <a:pPr lvl="0" algn="l" fontAlgn="b"/>
                      <a:r>
                        <a:rPr lang="en-US" sz="1200" b="0" i="0" u="none" strike="noStrike" dirty="0">
                          <a:solidFill>
                            <a:schemeClr val="tx1"/>
                          </a:solidFill>
                          <a:effectLst/>
                          <a:latin typeface="+mn-lt"/>
                        </a:rPr>
                        <a:t>San Mateo</a:t>
                      </a:r>
                    </a:p>
                  </a:txBody>
                  <a:tcPr marL="4856" marR="4856" marT="4856" marB="0" anchor="ctr"/>
                </a:tc>
                <a:tc>
                  <a:txBody>
                    <a:bodyPr/>
                    <a:lstStyle/>
                    <a:p>
                      <a:pPr lvl="0" algn="l" fontAlgn="b"/>
                      <a:r>
                        <a:rPr lang="en-US" sz="1200" b="0" i="0" u="none" strike="noStrike" dirty="0">
                          <a:solidFill>
                            <a:schemeClr val="tx1"/>
                          </a:solidFill>
                          <a:effectLst/>
                          <a:latin typeface="+mn-lt"/>
                        </a:rPr>
                        <a:t>Sonoma</a:t>
                      </a:r>
                    </a:p>
                  </a:txBody>
                  <a:tcPr marL="4856" marR="4856" marT="4856" marB="0" anchor="ctr"/>
                </a:tc>
                <a:tc>
                  <a:txBody>
                    <a:bodyPr/>
                    <a:lstStyle/>
                    <a:p>
                      <a:pPr marL="0" lvl="0" algn="l" defTabSz="914378" rtl="0" eaLnBrk="1" fontAlgn="b" latinLnBrk="0" hangingPunct="1"/>
                      <a:endParaRPr lang="en-US" sz="1200" b="0" i="0" u="none" strike="noStrike" kern="1200" dirty="0">
                        <a:solidFill>
                          <a:schemeClr val="tx1"/>
                        </a:solidFill>
                        <a:effectLst/>
                        <a:latin typeface="+mn-lt"/>
                        <a:ea typeface="+mn-ea"/>
                        <a:cs typeface="+mn-cs"/>
                      </a:endParaRPr>
                    </a:p>
                  </a:txBody>
                  <a:tcPr marL="4856" marR="4856" marT="4856" marB="0" anchor="ctr"/>
                </a:tc>
                <a:extLst>
                  <a:ext uri="{0D108BD9-81ED-4DB2-BD59-A6C34878D82A}">
                    <a16:rowId xmlns:a16="http://schemas.microsoft.com/office/drawing/2014/main" val="253243474"/>
                  </a:ext>
                </a:extLst>
              </a:tr>
              <a:tr h="283942">
                <a:tc>
                  <a:txBody>
                    <a:bodyPr/>
                    <a:lstStyle/>
                    <a:p>
                      <a:pPr lvl="0" algn="l" fontAlgn="b"/>
                      <a:endParaRPr lang="en-US" sz="1200" b="0" i="0" u="none" strike="noStrike" dirty="0">
                        <a:solidFill>
                          <a:schemeClr val="tx1"/>
                        </a:solidFill>
                        <a:effectLst/>
                        <a:latin typeface="+mn-lt"/>
                      </a:endParaRPr>
                    </a:p>
                  </a:txBody>
                  <a:tcPr marL="4856" marR="4856" marT="4856" marB="0" anchor="ctr"/>
                </a:tc>
                <a:tc>
                  <a:txBody>
                    <a:bodyPr/>
                    <a:lstStyle/>
                    <a:p>
                      <a:pPr lvl="0" algn="l" fontAlgn="b"/>
                      <a:r>
                        <a:rPr lang="en-US" sz="1200" b="0" i="0" u="none" strike="noStrike" dirty="0">
                          <a:solidFill>
                            <a:schemeClr val="tx1"/>
                          </a:solidFill>
                          <a:effectLst/>
                          <a:latin typeface="+mn-lt"/>
                        </a:rPr>
                        <a:t>Stanislaus</a:t>
                      </a:r>
                    </a:p>
                  </a:txBody>
                  <a:tcPr marL="4856" marR="4856" marT="4856" marB="0" anchor="ctr"/>
                </a:tc>
                <a:tc>
                  <a:txBody>
                    <a:bodyPr/>
                    <a:lstStyle/>
                    <a:p>
                      <a:pPr marL="0" lvl="0" algn="l" defTabSz="914378" rtl="0" eaLnBrk="1" fontAlgn="b" latinLnBrk="0" hangingPunct="1"/>
                      <a:endParaRPr lang="en-US" sz="1200" b="0" i="0" u="none" strike="noStrike" kern="1200" dirty="0">
                        <a:solidFill>
                          <a:schemeClr val="tx1"/>
                        </a:solidFill>
                        <a:effectLst/>
                        <a:latin typeface="+mn-lt"/>
                        <a:ea typeface="+mn-ea"/>
                        <a:cs typeface="+mn-cs"/>
                      </a:endParaRPr>
                    </a:p>
                  </a:txBody>
                  <a:tcPr marL="4856" marR="4856" marT="4856" marB="0" anchor="ctr"/>
                </a:tc>
                <a:extLst>
                  <a:ext uri="{0D108BD9-81ED-4DB2-BD59-A6C34878D82A}">
                    <a16:rowId xmlns:a16="http://schemas.microsoft.com/office/drawing/2014/main" val="3183366142"/>
                  </a:ext>
                </a:extLst>
              </a:tr>
            </a:tbl>
          </a:graphicData>
        </a:graphic>
      </p:graphicFrame>
      <p:sp>
        <p:nvSpPr>
          <p:cNvPr id="3" name="Title 1">
            <a:extLst>
              <a:ext uri="{FF2B5EF4-FFF2-40B4-BE49-F238E27FC236}">
                <a16:creationId xmlns:a16="http://schemas.microsoft.com/office/drawing/2014/main" id="{44B96A59-422D-E8E6-3E19-2C9C126C846C}"/>
              </a:ext>
            </a:extLst>
          </p:cNvPr>
          <p:cNvSpPr txBox="1">
            <a:spLocks/>
          </p:cNvSpPr>
          <p:nvPr/>
        </p:nvSpPr>
        <p:spPr>
          <a:xfrm>
            <a:off x="485210" y="779941"/>
            <a:ext cx="8173580" cy="330132"/>
          </a:xfrm>
          <a:prstGeom prst="rect">
            <a:avLst/>
          </a:prstGeom>
        </p:spPr>
        <p:txBody>
          <a:bodyPr vert="horz" wrap="square" lIns="91440" tIns="45720" rIns="91440" bIns="45720" rtlCol="0" anchor="t" anchorCtr="0">
            <a:noAutofit/>
          </a:bodyPr>
          <a:lstStyle>
            <a:lvl1pPr algn="l" defTabSz="914378" rtl="0" eaLnBrk="1" latinLnBrk="0" hangingPunct="1">
              <a:lnSpc>
                <a:spcPct val="85000"/>
              </a:lnSpc>
              <a:spcBef>
                <a:spcPct val="0"/>
              </a:spcBef>
              <a:buNone/>
              <a:defRPr lang="en-US" sz="3600" b="0" i="0" kern="1200" cap="none" spc="0" baseline="0" dirty="0" smtClean="0">
                <a:solidFill>
                  <a:schemeClr val="tx1"/>
                </a:solidFill>
                <a:latin typeface="Garamond" panose="02020404030301010803" pitchFamily="18" charset="0"/>
                <a:ea typeface="Helvetica Neue" panose="02000503000000020004" pitchFamily="2" charset="0"/>
                <a:cs typeface="Arial" panose="020B0604020202020204" pitchFamily="34" charset="0"/>
              </a:defRPr>
            </a:lvl1pPr>
          </a:lstStyle>
          <a:p>
            <a:r>
              <a:rPr lang="en-US" sz="2200" dirty="0"/>
              <a:t>n=24; 41% response rate </a:t>
            </a:r>
            <a:endParaRPr lang="en-US" dirty="0"/>
          </a:p>
        </p:txBody>
      </p:sp>
      <p:pic>
        <p:nvPicPr>
          <p:cNvPr id="6" name="Picture 5">
            <a:extLst>
              <a:ext uri="{FF2B5EF4-FFF2-40B4-BE49-F238E27FC236}">
                <a16:creationId xmlns:a16="http://schemas.microsoft.com/office/drawing/2014/main" id="{2512FF4A-06A7-632E-836A-00A005606517}"/>
              </a:ext>
            </a:extLst>
          </p:cNvPr>
          <p:cNvPicPr>
            <a:picLocks noChangeAspect="1"/>
          </p:cNvPicPr>
          <p:nvPr/>
        </p:nvPicPr>
        <p:blipFill>
          <a:blip r:embed="rId3"/>
          <a:stretch>
            <a:fillRect/>
          </a:stretch>
        </p:blipFill>
        <p:spPr>
          <a:xfrm>
            <a:off x="5200801" y="304800"/>
            <a:ext cx="3855653" cy="4210468"/>
          </a:xfrm>
          <a:prstGeom prst="rect">
            <a:avLst/>
          </a:prstGeom>
        </p:spPr>
      </p:pic>
    </p:spTree>
    <p:extLst>
      <p:ext uri="{BB962C8B-B14F-4D97-AF65-F5344CB8AC3E}">
        <p14:creationId xmlns:p14="http://schemas.microsoft.com/office/powerpoint/2010/main" val="7797339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7E96C7-6ABE-7B4D-546A-4C88C0CE225A}"/>
              </a:ext>
            </a:extLst>
          </p:cNvPr>
          <p:cNvSpPr>
            <a:spLocks noGrp="1"/>
          </p:cNvSpPr>
          <p:nvPr>
            <p:ph type="title"/>
          </p:nvPr>
        </p:nvSpPr>
        <p:spPr>
          <a:xfrm>
            <a:off x="379049" y="205978"/>
            <a:ext cx="4351255" cy="994172"/>
          </a:xfrm>
        </p:spPr>
        <p:txBody>
          <a:bodyPr>
            <a:noAutofit/>
          </a:bodyPr>
          <a:lstStyle/>
          <a:p>
            <a:r>
              <a:rPr lang="en-US" sz="1600" dirty="0"/>
              <a:t>Please indicate the program areas that you represent. Select all that apply.</a:t>
            </a:r>
          </a:p>
        </p:txBody>
      </p:sp>
      <p:sp>
        <p:nvSpPr>
          <p:cNvPr id="7" name="TextBox 6">
            <a:extLst>
              <a:ext uri="{FF2B5EF4-FFF2-40B4-BE49-F238E27FC236}">
                <a16:creationId xmlns:a16="http://schemas.microsoft.com/office/drawing/2014/main" id="{41130EEA-1365-3C9D-783F-E39B044878F8}"/>
              </a:ext>
            </a:extLst>
          </p:cNvPr>
          <p:cNvSpPr txBox="1"/>
          <p:nvPr/>
        </p:nvSpPr>
        <p:spPr>
          <a:xfrm>
            <a:off x="3706464" y="4348336"/>
            <a:ext cx="763929" cy="246221"/>
          </a:xfrm>
          <a:prstGeom prst="rect">
            <a:avLst/>
          </a:prstGeom>
          <a:noFill/>
        </p:spPr>
        <p:txBody>
          <a:bodyPr wrap="square" rtlCol="0">
            <a:spAutoFit/>
          </a:bodyPr>
          <a:lstStyle/>
          <a:p>
            <a:r>
              <a:rPr lang="en-US" sz="1000" dirty="0"/>
              <a:t>N= 24</a:t>
            </a:r>
          </a:p>
        </p:txBody>
      </p:sp>
      <p:sp>
        <p:nvSpPr>
          <p:cNvPr id="8" name="TextBox 7">
            <a:extLst>
              <a:ext uri="{FF2B5EF4-FFF2-40B4-BE49-F238E27FC236}">
                <a16:creationId xmlns:a16="http://schemas.microsoft.com/office/drawing/2014/main" id="{28DAF125-3908-3D22-A58E-07D2442EF1FE}"/>
              </a:ext>
            </a:extLst>
          </p:cNvPr>
          <p:cNvSpPr txBox="1"/>
          <p:nvPr/>
        </p:nvSpPr>
        <p:spPr>
          <a:xfrm>
            <a:off x="8208859" y="4348335"/>
            <a:ext cx="763929" cy="246221"/>
          </a:xfrm>
          <a:prstGeom prst="rect">
            <a:avLst/>
          </a:prstGeom>
          <a:noFill/>
        </p:spPr>
        <p:txBody>
          <a:bodyPr wrap="square" rtlCol="0">
            <a:spAutoFit/>
          </a:bodyPr>
          <a:lstStyle/>
          <a:p>
            <a:r>
              <a:rPr lang="en-US" sz="1000" dirty="0"/>
              <a:t>N= 24</a:t>
            </a:r>
          </a:p>
        </p:txBody>
      </p:sp>
      <p:sp>
        <p:nvSpPr>
          <p:cNvPr id="4" name="Title 1">
            <a:extLst>
              <a:ext uri="{FF2B5EF4-FFF2-40B4-BE49-F238E27FC236}">
                <a16:creationId xmlns:a16="http://schemas.microsoft.com/office/drawing/2014/main" id="{68EE905F-7369-5878-7071-54613EC265C2}"/>
              </a:ext>
            </a:extLst>
          </p:cNvPr>
          <p:cNvSpPr txBox="1">
            <a:spLocks/>
          </p:cNvSpPr>
          <p:nvPr/>
        </p:nvSpPr>
        <p:spPr>
          <a:xfrm>
            <a:off x="4986937" y="249677"/>
            <a:ext cx="3729218" cy="906774"/>
          </a:xfrm>
          <a:prstGeom prst="rect">
            <a:avLst/>
          </a:prstGeom>
        </p:spPr>
        <p:txBody>
          <a:bodyPr vert="horz" wrap="square" lIns="91440" tIns="45720" rIns="91440" bIns="45720" rtlCol="0" anchor="t" anchorCtr="0">
            <a:normAutofit/>
          </a:bodyPr>
          <a:lstStyle>
            <a:lvl1pPr algn="l" defTabSz="914378" rtl="0" eaLnBrk="1" latinLnBrk="0" hangingPunct="1">
              <a:lnSpc>
                <a:spcPct val="85000"/>
              </a:lnSpc>
              <a:spcBef>
                <a:spcPct val="0"/>
              </a:spcBef>
              <a:buNone/>
              <a:defRPr lang="en-US" sz="3600" b="0" i="0" kern="1200" cap="none" spc="0" baseline="0" dirty="0" smtClean="0">
                <a:solidFill>
                  <a:schemeClr val="tx1"/>
                </a:solidFill>
                <a:latin typeface="Garamond" panose="02020404030301010803" pitchFamily="18" charset="0"/>
                <a:ea typeface="Helvetica Neue" panose="02000503000000020004" pitchFamily="2" charset="0"/>
                <a:cs typeface="Arial" panose="020B0604020202020204" pitchFamily="34" charset="0"/>
              </a:defRPr>
            </a:lvl1pPr>
          </a:lstStyle>
          <a:p>
            <a:r>
              <a:rPr lang="en-US" sz="1600" dirty="0"/>
              <a:t>To what extent do you contract out your service provision?</a:t>
            </a:r>
          </a:p>
        </p:txBody>
      </p:sp>
      <p:graphicFrame>
        <p:nvGraphicFramePr>
          <p:cNvPr id="3" name="Chart 2">
            <a:extLst>
              <a:ext uri="{FF2B5EF4-FFF2-40B4-BE49-F238E27FC236}">
                <a16:creationId xmlns:a16="http://schemas.microsoft.com/office/drawing/2014/main" id="{1F29CCED-036E-27AF-5DAD-9D3EEFB9B39F}"/>
              </a:ext>
            </a:extLst>
          </p:cNvPr>
          <p:cNvGraphicFramePr>
            <a:graphicFrameLocks/>
          </p:cNvGraphicFramePr>
          <p:nvPr>
            <p:extLst>
              <p:ext uri="{D42A27DB-BD31-4B8C-83A1-F6EECF244321}">
                <p14:modId xmlns:p14="http://schemas.microsoft.com/office/powerpoint/2010/main" val="2801203342"/>
              </p:ext>
            </p:extLst>
          </p:nvPr>
        </p:nvGraphicFramePr>
        <p:xfrm>
          <a:off x="5112268" y="894693"/>
          <a:ext cx="3478556" cy="345364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4">
            <a:extLst>
              <a:ext uri="{FF2B5EF4-FFF2-40B4-BE49-F238E27FC236}">
                <a16:creationId xmlns:a16="http://schemas.microsoft.com/office/drawing/2014/main" id="{EB088221-EB51-885E-01E6-7FFC2850D5F7}"/>
              </a:ext>
            </a:extLst>
          </p:cNvPr>
          <p:cNvGraphicFramePr>
            <a:graphicFrameLocks/>
          </p:cNvGraphicFramePr>
          <p:nvPr>
            <p:extLst>
              <p:ext uri="{D42A27DB-BD31-4B8C-83A1-F6EECF244321}">
                <p14:modId xmlns:p14="http://schemas.microsoft.com/office/powerpoint/2010/main" val="2244693104"/>
              </p:ext>
            </p:extLst>
          </p:nvPr>
        </p:nvGraphicFramePr>
        <p:xfrm>
          <a:off x="344526" y="734467"/>
          <a:ext cx="3687207" cy="3613869"/>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6541702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76905-2CDE-4799-94BD-EE6BC26AF32F}"/>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329E47FC-CFD0-8D42-1ECB-BB3BDCB52479}"/>
              </a:ext>
            </a:extLst>
          </p:cNvPr>
          <p:cNvSpPr txBox="1">
            <a:spLocks/>
          </p:cNvSpPr>
          <p:nvPr/>
        </p:nvSpPr>
        <p:spPr>
          <a:xfrm>
            <a:off x="694123" y="231314"/>
            <a:ext cx="8150332" cy="994172"/>
          </a:xfrm>
          <a:prstGeom prst="rect">
            <a:avLst/>
          </a:prstGeom>
        </p:spPr>
        <p:txBody>
          <a:bodyPr vert="horz" wrap="square" lIns="91440" tIns="45720" rIns="91440" bIns="45720" rtlCol="0" anchor="t" anchorCtr="0">
            <a:normAutofit/>
          </a:bodyPr>
          <a:lstStyle>
            <a:lvl1pPr algn="l" defTabSz="914378" rtl="0" eaLnBrk="1" latinLnBrk="0" hangingPunct="1">
              <a:lnSpc>
                <a:spcPct val="85000"/>
              </a:lnSpc>
              <a:spcBef>
                <a:spcPct val="0"/>
              </a:spcBef>
              <a:buNone/>
              <a:defRPr lang="en-US" sz="3600" b="0" i="0" kern="1200" cap="none" spc="0" baseline="0" dirty="0" smtClean="0">
                <a:solidFill>
                  <a:schemeClr val="tx1"/>
                </a:solidFill>
                <a:latin typeface="Garamond" panose="02020404030301010803" pitchFamily="18" charset="0"/>
                <a:ea typeface="Helvetica Neue" panose="02000503000000020004" pitchFamily="2" charset="0"/>
                <a:cs typeface="Arial" panose="020B0604020202020204" pitchFamily="34" charset="0"/>
              </a:defRPr>
            </a:lvl1pPr>
          </a:lstStyle>
          <a:p>
            <a:r>
              <a:rPr lang="en-US" sz="1600" dirty="0"/>
              <a:t>Is your department/division onboarded with a Qualified Health Information Organization (QHIO), Social Health Information Exchange (SHIE), Community Information Exchange (CIE), 211, or other health/social information exchange? Select all that apply.</a:t>
            </a:r>
          </a:p>
        </p:txBody>
      </p:sp>
      <p:sp>
        <p:nvSpPr>
          <p:cNvPr id="14" name="TextBox 13">
            <a:extLst>
              <a:ext uri="{FF2B5EF4-FFF2-40B4-BE49-F238E27FC236}">
                <a16:creationId xmlns:a16="http://schemas.microsoft.com/office/drawing/2014/main" id="{2AA040B2-451A-2FC9-242C-72F22EECBD8E}"/>
              </a:ext>
            </a:extLst>
          </p:cNvPr>
          <p:cNvSpPr txBox="1"/>
          <p:nvPr/>
        </p:nvSpPr>
        <p:spPr>
          <a:xfrm>
            <a:off x="8320794" y="4377944"/>
            <a:ext cx="763929" cy="246221"/>
          </a:xfrm>
          <a:prstGeom prst="rect">
            <a:avLst/>
          </a:prstGeom>
          <a:noFill/>
        </p:spPr>
        <p:txBody>
          <a:bodyPr wrap="square" rtlCol="0">
            <a:spAutoFit/>
          </a:bodyPr>
          <a:lstStyle/>
          <a:p>
            <a:r>
              <a:rPr lang="en-US" sz="1000" dirty="0"/>
              <a:t>N= 24</a:t>
            </a:r>
          </a:p>
        </p:txBody>
      </p:sp>
      <p:graphicFrame>
        <p:nvGraphicFramePr>
          <p:cNvPr id="3" name="Chart 2">
            <a:extLst>
              <a:ext uri="{FF2B5EF4-FFF2-40B4-BE49-F238E27FC236}">
                <a16:creationId xmlns:a16="http://schemas.microsoft.com/office/drawing/2014/main" id="{4D9BF079-938E-5F50-8CE9-3F1C5B5742B3}"/>
              </a:ext>
            </a:extLst>
          </p:cNvPr>
          <p:cNvGraphicFramePr>
            <a:graphicFrameLocks/>
          </p:cNvGraphicFramePr>
          <p:nvPr>
            <p:extLst>
              <p:ext uri="{D42A27DB-BD31-4B8C-83A1-F6EECF244321}">
                <p14:modId xmlns:p14="http://schemas.microsoft.com/office/powerpoint/2010/main" val="1325268668"/>
              </p:ext>
            </p:extLst>
          </p:nvPr>
        </p:nvGraphicFramePr>
        <p:xfrm>
          <a:off x="811271" y="1134405"/>
          <a:ext cx="7260199" cy="336884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602805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A86C1-1C5C-B607-15DB-C8C4F89AF4D0}"/>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7D7E52E-F3A8-CF57-9754-6903FAC3219B}"/>
              </a:ext>
            </a:extLst>
          </p:cNvPr>
          <p:cNvSpPr txBox="1">
            <a:spLocks/>
          </p:cNvSpPr>
          <p:nvPr/>
        </p:nvSpPr>
        <p:spPr>
          <a:xfrm>
            <a:off x="452137" y="349419"/>
            <a:ext cx="8370354" cy="730969"/>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500" b="1" dirty="0"/>
              <a:t>For those who answered “None”: </a:t>
            </a:r>
            <a:r>
              <a:rPr lang="en-US" sz="1500" dirty="0"/>
              <a:t>What are your barriers to onboarding with a QHIO, SHIE, CIE, or other health/social exchange? Select all that apply. </a:t>
            </a:r>
          </a:p>
        </p:txBody>
      </p:sp>
      <p:sp>
        <p:nvSpPr>
          <p:cNvPr id="8" name="TextBox 7">
            <a:extLst>
              <a:ext uri="{FF2B5EF4-FFF2-40B4-BE49-F238E27FC236}">
                <a16:creationId xmlns:a16="http://schemas.microsoft.com/office/drawing/2014/main" id="{076E2E62-18BB-E24F-C1FC-98499414B319}"/>
              </a:ext>
            </a:extLst>
          </p:cNvPr>
          <p:cNvSpPr txBox="1"/>
          <p:nvPr/>
        </p:nvSpPr>
        <p:spPr>
          <a:xfrm>
            <a:off x="4835952" y="4167917"/>
            <a:ext cx="763929" cy="246221"/>
          </a:xfrm>
          <a:prstGeom prst="rect">
            <a:avLst/>
          </a:prstGeom>
          <a:noFill/>
        </p:spPr>
        <p:txBody>
          <a:bodyPr wrap="square" rtlCol="0">
            <a:spAutoFit/>
          </a:bodyPr>
          <a:lstStyle/>
          <a:p>
            <a:r>
              <a:rPr lang="en-US" sz="1000" dirty="0"/>
              <a:t>N= 13</a:t>
            </a:r>
          </a:p>
        </p:txBody>
      </p:sp>
      <p:sp>
        <p:nvSpPr>
          <p:cNvPr id="9" name="TextBox 8">
            <a:extLst>
              <a:ext uri="{FF2B5EF4-FFF2-40B4-BE49-F238E27FC236}">
                <a16:creationId xmlns:a16="http://schemas.microsoft.com/office/drawing/2014/main" id="{B86D7975-A628-D29F-7349-BC1C1A8B43BA}"/>
              </a:ext>
            </a:extLst>
          </p:cNvPr>
          <p:cNvSpPr txBox="1"/>
          <p:nvPr/>
        </p:nvSpPr>
        <p:spPr>
          <a:xfrm>
            <a:off x="5328745" y="1224377"/>
            <a:ext cx="3493746" cy="669414"/>
          </a:xfrm>
          <a:prstGeom prst="rect">
            <a:avLst/>
          </a:prstGeom>
          <a:noFill/>
        </p:spPr>
        <p:txBody>
          <a:bodyPr wrap="square" rtlCol="0">
            <a:spAutoFit/>
          </a:bodyPr>
          <a:lstStyle/>
          <a:p>
            <a:r>
              <a:rPr lang="en-US" sz="1350" b="1" dirty="0"/>
              <a:t>Other (Free Text)</a:t>
            </a:r>
          </a:p>
          <a:p>
            <a:pPr marL="285750" indent="-285750">
              <a:buFont typeface="Arial" panose="020B0604020202020204" pitchFamily="34" charset="0"/>
              <a:buChar char="•"/>
            </a:pPr>
            <a:r>
              <a:rPr lang="en-US" sz="1200" dirty="0"/>
              <a:t>“</a:t>
            </a:r>
            <a:r>
              <a:rPr lang="en-US" sz="1200" b="0" i="0" dirty="0">
                <a:effectLst/>
              </a:rPr>
              <a:t>We do not have enough IT staff to accomplish this.”</a:t>
            </a:r>
            <a:endParaRPr lang="en-US" sz="1200" dirty="0"/>
          </a:p>
        </p:txBody>
      </p:sp>
      <p:graphicFrame>
        <p:nvGraphicFramePr>
          <p:cNvPr id="2" name="Chart 1">
            <a:extLst>
              <a:ext uri="{FF2B5EF4-FFF2-40B4-BE49-F238E27FC236}">
                <a16:creationId xmlns:a16="http://schemas.microsoft.com/office/drawing/2014/main" id="{CFFEDB4D-A0E9-F81B-4DA7-492703D0E6C0}"/>
              </a:ext>
            </a:extLst>
          </p:cNvPr>
          <p:cNvGraphicFramePr>
            <a:graphicFrameLocks/>
          </p:cNvGraphicFramePr>
          <p:nvPr>
            <p:extLst>
              <p:ext uri="{D42A27DB-BD31-4B8C-83A1-F6EECF244321}">
                <p14:modId xmlns:p14="http://schemas.microsoft.com/office/powerpoint/2010/main" val="462543420"/>
              </p:ext>
            </p:extLst>
          </p:nvPr>
        </p:nvGraphicFramePr>
        <p:xfrm>
          <a:off x="452137" y="1080388"/>
          <a:ext cx="4876608" cy="33337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820904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2D5DD-702B-28AE-C86F-BC22CB20F76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67FFEDD-CB26-B273-83DC-BD85D8FCE89D}"/>
              </a:ext>
            </a:extLst>
          </p:cNvPr>
          <p:cNvSpPr>
            <a:spLocks noGrp="1"/>
          </p:cNvSpPr>
          <p:nvPr>
            <p:ph type="title"/>
          </p:nvPr>
        </p:nvSpPr>
        <p:spPr/>
        <p:txBody>
          <a:bodyPr/>
          <a:lstStyle/>
          <a:p>
            <a:r>
              <a:rPr lang="en-US" dirty="0"/>
              <a:t>Data Exchange</a:t>
            </a:r>
          </a:p>
        </p:txBody>
      </p:sp>
    </p:spTree>
    <p:extLst>
      <p:ext uri="{BB962C8B-B14F-4D97-AF65-F5344CB8AC3E}">
        <p14:creationId xmlns:p14="http://schemas.microsoft.com/office/powerpoint/2010/main" val="2130010572"/>
      </p:ext>
    </p:extLst>
  </p:cSld>
  <p:clrMapOvr>
    <a:masterClrMapping/>
  </p:clrMapOvr>
  <p:transition>
    <p:fade/>
  </p:transition>
</p:sld>
</file>

<file path=ppt/theme/theme1.xml><?xml version="1.0" encoding="utf-8"?>
<a:theme xmlns:a="http://schemas.openxmlformats.org/drawingml/2006/main" name="UCSF Classic">
  <a:themeElements>
    <a:clrScheme name="UCSF 1">
      <a:dk1>
        <a:srgbClr val="052049"/>
      </a:dk1>
      <a:lt1>
        <a:srgbClr val="FFFFFF"/>
      </a:lt1>
      <a:dk2>
        <a:srgbClr val="052049"/>
      </a:dk2>
      <a:lt2>
        <a:srgbClr val="FFFFFF"/>
      </a:lt2>
      <a:accent1>
        <a:srgbClr val="0093D0"/>
      </a:accent1>
      <a:accent2>
        <a:srgbClr val="16A0AC"/>
      </a:accent2>
      <a:accent3>
        <a:srgbClr val="32A03E"/>
      </a:accent3>
      <a:accent4>
        <a:srgbClr val="A238BA"/>
      </a:accent4>
      <a:accent5>
        <a:srgbClr val="C32882"/>
      </a:accent5>
      <a:accent6>
        <a:srgbClr val="6C61D0"/>
      </a:accent6>
      <a:hlink>
        <a:srgbClr val="178CCB"/>
      </a:hlink>
      <a:folHlink>
        <a:srgbClr val="5F5F5F"/>
      </a:folHlink>
    </a:clrScheme>
    <a:fontScheme name="Garamond">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9050" algn="ctr">
          <a:noFill/>
          <a:miter lim="800000"/>
          <a:headEnd/>
          <a:tailEnd/>
        </a:ln>
      </a:spPr>
      <a:bodyPr wrap="none" rtlCol="0" anchor="ctr"/>
      <a:lstStyle>
        <a:defPPr algn="ctr">
          <a:lnSpc>
            <a:spcPct val="90000"/>
          </a:lnSpc>
          <a:defRPr sz="1600" b="1" dirty="0" err="1" smtClean="0">
            <a:solidFill>
              <a:schemeClr val="bg1"/>
            </a:solidFill>
            <a:latin typeface="+mj-lt"/>
          </a:defRPr>
        </a:defPPr>
      </a:lstStyle>
    </a:spDef>
    <a:lnDef>
      <a:spPr>
        <a:ln w="28575">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19050" algn="ctr">
          <a:noFill/>
          <a:miter lim="800000"/>
          <a:headEnd/>
          <a:tailEnd/>
        </a:ln>
      </a:spPr>
      <a:bodyPr wrap="square" lIns="0" tIns="0" rIns="0" bIns="0" rtlCol="0">
        <a:noAutofit/>
      </a:bodyPr>
      <a:lstStyle>
        <a:defPPr marL="342900" indent="-342900">
          <a:buClr>
            <a:schemeClr val="accent1"/>
          </a:buClr>
          <a:buSzPct val="80000"/>
          <a:buFont typeface="Wingdings" charset="2"/>
          <a:buChar char="§"/>
          <a:defRPr sz="2000" dirty="0" smtClean="0">
            <a:solidFill>
              <a:schemeClr val="tx1"/>
            </a:solidFill>
          </a:defRPr>
        </a:defPPr>
      </a:lstStyle>
    </a:txDef>
  </a:objectDefaults>
  <a:extraClrSchemeLst/>
  <a:extLst>
    <a:ext uri="{05A4C25C-085E-4340-85A3-A5531E510DB2}">
      <thm15:themeFamily xmlns:thm15="http://schemas.microsoft.com/office/thememl/2012/main" name="e3_UCSF-16x9-FontA_test2" id="{24DA3907-1B0C-0B4F-8531-D21433304D1E}" vid="{D9C2AF2E-EB53-994D-B007-E3AEEE4B0E8B}"/>
    </a:ext>
  </a:extLst>
</a:theme>
</file>

<file path=ppt/theme/theme2.xml><?xml version="1.0" encoding="utf-8"?>
<a:theme xmlns:a="http://schemas.openxmlformats.org/drawingml/2006/main" name="UCSF Contemporary Pattern 1">
  <a:themeElements>
    <a:clrScheme name="USCF Template">
      <a:dk1>
        <a:srgbClr val="052049"/>
      </a:dk1>
      <a:lt1>
        <a:srgbClr val="FFFFFF"/>
      </a:lt1>
      <a:dk2>
        <a:srgbClr val="052049"/>
      </a:dk2>
      <a:lt2>
        <a:srgbClr val="FFFFFF"/>
      </a:lt2>
      <a:accent1>
        <a:srgbClr val="178CCB"/>
      </a:accent1>
      <a:accent2>
        <a:srgbClr val="16A0AC"/>
      </a:accent2>
      <a:accent3>
        <a:srgbClr val="32A03E"/>
      </a:accent3>
      <a:accent4>
        <a:srgbClr val="6E61D7"/>
      </a:accent4>
      <a:accent5>
        <a:srgbClr val="A238BA"/>
      </a:accent5>
      <a:accent6>
        <a:srgbClr val="C32882"/>
      </a:accent6>
      <a:hlink>
        <a:srgbClr val="178CCB"/>
      </a:hlink>
      <a:folHlink>
        <a:srgbClr val="5F5F5F"/>
      </a:folHlink>
    </a:clrScheme>
    <a:fontScheme name="UCSF">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9050" algn="ctr">
          <a:noFill/>
          <a:miter lim="800000"/>
          <a:headEnd/>
          <a:tailEnd/>
        </a:ln>
      </a:spPr>
      <a:bodyPr wrap="none" rtlCol="0" anchor="ctr"/>
      <a:lstStyle>
        <a:defPPr algn="ctr">
          <a:lnSpc>
            <a:spcPct val="90000"/>
          </a:lnSpc>
          <a:defRPr sz="1600" b="1" dirty="0" err="1" smtClean="0">
            <a:solidFill>
              <a:schemeClr val="bg1"/>
            </a:solidFill>
            <a:latin typeface="+mj-lt"/>
          </a:defRPr>
        </a:defPPr>
      </a:lstStyle>
    </a:spDef>
    <a:lnDef>
      <a:spPr>
        <a:ln w="28575">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19050" algn="ctr">
          <a:noFill/>
          <a:miter lim="800000"/>
          <a:headEnd/>
          <a:tailEnd/>
        </a:ln>
      </a:spPr>
      <a:bodyPr wrap="square" lIns="0" tIns="0" rIns="0" bIns="0" rtlCol="0">
        <a:spAutoFit/>
      </a:bodyPr>
      <a:lstStyle>
        <a:defPPr>
          <a:defRPr sz="2000" dirty="0" err="1" smtClean="0"/>
        </a:defPPr>
      </a:lstStyle>
    </a:txDef>
  </a:objectDefaults>
  <a:extraClrSchemeLst/>
  <a:extLst>
    <a:ext uri="{05A4C25C-085E-4340-85A3-A5531E510DB2}">
      <thm15:themeFamily xmlns:thm15="http://schemas.microsoft.com/office/thememl/2012/main" name="e3_UCSF-16x9-FontA_test2" id="{24DA3907-1B0C-0B4F-8531-D21433304D1E}" vid="{5AF78529-A89B-1E41-BE10-0E2BEF66F84E}"/>
    </a:ext>
  </a:extLst>
</a:theme>
</file>

<file path=ppt/theme/theme3.xml><?xml version="1.0" encoding="utf-8"?>
<a:theme xmlns:a="http://schemas.openxmlformats.org/drawingml/2006/main" name="Office Theme">
  <a:themeElements>
    <a:clrScheme name="Coalesse Palette">
      <a:dk1>
        <a:sysClr val="windowText" lastClr="000000"/>
      </a:dk1>
      <a:lt1>
        <a:sysClr val="window" lastClr="FFFFFF"/>
      </a:lt1>
      <a:dk2>
        <a:srgbClr val="342B2A"/>
      </a:dk2>
      <a:lt2>
        <a:srgbClr val="DAD6CB"/>
      </a:lt2>
      <a:accent1>
        <a:srgbClr val="E55302"/>
      </a:accent1>
      <a:accent2>
        <a:srgbClr val="5F3032"/>
      </a:accent2>
      <a:accent3>
        <a:srgbClr val="005774"/>
      </a:accent3>
      <a:accent4>
        <a:srgbClr val="9BA03C"/>
      </a:accent4>
      <a:accent5>
        <a:srgbClr val="34AA71"/>
      </a:accent5>
      <a:accent6>
        <a:srgbClr val="F3BD48"/>
      </a:accent6>
      <a:hlink>
        <a:srgbClr val="34AA71"/>
      </a:hlink>
      <a:folHlink>
        <a:srgbClr val="8C8C8C"/>
      </a:folHlink>
    </a:clrScheme>
    <a:fontScheme name="Coalesse">
      <a:majorFont>
        <a:latin typeface="Arial"/>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Coalesse Palette">
      <a:dk1>
        <a:sysClr val="windowText" lastClr="000000"/>
      </a:dk1>
      <a:lt1>
        <a:sysClr val="window" lastClr="FFFFFF"/>
      </a:lt1>
      <a:dk2>
        <a:srgbClr val="342B2A"/>
      </a:dk2>
      <a:lt2>
        <a:srgbClr val="DAD6CB"/>
      </a:lt2>
      <a:accent1>
        <a:srgbClr val="E55302"/>
      </a:accent1>
      <a:accent2>
        <a:srgbClr val="5F3032"/>
      </a:accent2>
      <a:accent3>
        <a:srgbClr val="005774"/>
      </a:accent3>
      <a:accent4>
        <a:srgbClr val="9BA03C"/>
      </a:accent4>
      <a:accent5>
        <a:srgbClr val="34AA71"/>
      </a:accent5>
      <a:accent6>
        <a:srgbClr val="F3BD48"/>
      </a:accent6>
      <a:hlink>
        <a:srgbClr val="34AA71"/>
      </a:hlink>
      <a:folHlink>
        <a:srgbClr val="8C8C8C"/>
      </a:folHlink>
    </a:clrScheme>
    <a:fontScheme name="Coalesse">
      <a:majorFont>
        <a:latin typeface="Arial"/>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9BFD5D484ED57438231C5F4848B6EC7" ma:contentTypeVersion="0" ma:contentTypeDescription="Create a new document." ma:contentTypeScope="" ma:versionID="48808eaeca51724a2208bf8797897858">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B48DB2A-A2BB-49B9-B517-04CB45F2482A}">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www.w3.org/XML/1998/namespace"/>
  </ds:schemaRefs>
</ds:datastoreItem>
</file>

<file path=customXml/itemProps2.xml><?xml version="1.0" encoding="utf-8"?>
<ds:datastoreItem xmlns:ds="http://schemas.openxmlformats.org/officeDocument/2006/customXml" ds:itemID="{E5686649-89C0-47C3-BB59-3DECE68F34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F8A51949-CE2D-4D1D-81B7-CD96A131197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e3_UCSF-16x9-FontA_Draft4 (1)</Template>
  <TotalTime>15122</TotalTime>
  <Words>2197</Words>
  <Application>Microsoft Office PowerPoint</Application>
  <PresentationFormat>On-screen Show (16:9)</PresentationFormat>
  <Paragraphs>252</Paragraphs>
  <Slides>31</Slides>
  <Notes>19</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31</vt:i4>
      </vt:variant>
    </vt:vector>
  </HeadingPairs>
  <TitlesOfParts>
    <vt:vector size="39" baseType="lpstr">
      <vt:lpstr>.AppleSystemUIFont</vt:lpstr>
      <vt:lpstr>Aptos</vt:lpstr>
      <vt:lpstr>Arial</vt:lpstr>
      <vt:lpstr>Garamond</vt:lpstr>
      <vt:lpstr>Symbol</vt:lpstr>
      <vt:lpstr>Wingdings</vt:lpstr>
      <vt:lpstr>UCSF Classic</vt:lpstr>
      <vt:lpstr>UCSF Contemporary Pattern 1</vt:lpstr>
      <vt:lpstr>Social Services Survey Results</vt:lpstr>
      <vt:lpstr>Overview</vt:lpstr>
      <vt:lpstr>Methodology</vt:lpstr>
      <vt:lpstr>Demographics</vt:lpstr>
      <vt:lpstr>Respondents  </vt:lpstr>
      <vt:lpstr>Please indicate the program areas that you represent. Select all that apply.</vt:lpstr>
      <vt:lpstr>PowerPoint Presentation</vt:lpstr>
      <vt:lpstr>PowerPoint Presentation</vt:lpstr>
      <vt:lpstr>Data Exchange</vt:lpstr>
      <vt:lpstr>Data Exchange Metrics</vt:lpstr>
      <vt:lpstr>PowerPoint Presentation</vt:lpstr>
      <vt:lpstr>Data Exchange Partners &amp; Breadth – Sending</vt:lpstr>
      <vt:lpstr>Data Exchange Partners &amp; Breadth – Receiving </vt:lpstr>
      <vt:lpstr>Aggregated Data Exchange Partners &amp; Breadth</vt:lpstr>
      <vt:lpstr>Data Exchange Index</vt:lpstr>
      <vt:lpstr>Data Exchange Index - Sending by Urban/Rural Continuum</vt:lpstr>
      <vt:lpstr>Data Exchange Index – Receiving by Urban/Rural Continuum</vt:lpstr>
      <vt:lpstr>Barriers to Data Exchange</vt:lpstr>
      <vt:lpstr>Major Barriers - Ordered</vt:lpstr>
      <vt:lpstr>Major Barriers – by Barrier Category</vt:lpstr>
      <vt:lpstr>Major Barriers – by Urban/Rural Continuum</vt:lpstr>
      <vt:lpstr>Qualitative Results</vt:lpstr>
      <vt:lpstr>Data Exchange: Other Workforce Barriers</vt:lpstr>
      <vt:lpstr>Data Exchange: Other Barriers</vt:lpstr>
      <vt:lpstr>Most Important Enabling Factors</vt:lpstr>
      <vt:lpstr>Most Important Enabling Factors</vt:lpstr>
      <vt:lpstr>Enabling Factors – Full Text</vt:lpstr>
      <vt:lpstr>What is the single most important enabling factor that would allow you to make progress on data sharing? </vt:lpstr>
      <vt:lpstr>What is the single most important enabling factor that would allow you to make progress on data sharing? </vt:lpstr>
      <vt:lpstr>What is the single most important enabling factor that would allow you to make progress on data sharing? </vt:lpstr>
      <vt:lpstr>What is the single most important enabling factor that would allow you to make progress on data sharing? </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your template!</dc:title>
  <dc:subject>Presentation Template</dc:subject>
  <dc:creator>Microsoft Office User</dc:creator>
  <dc:description>Derek MacDavid | derek@bigpicdesign.com</dc:description>
  <cp:lastModifiedBy>Israelit, Grace</cp:lastModifiedBy>
  <cp:revision>224</cp:revision>
  <dcterms:created xsi:type="dcterms:W3CDTF">2017-04-18T17:07:44Z</dcterms:created>
  <dcterms:modified xsi:type="dcterms:W3CDTF">2025-10-03T17:59:12Z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0x01010009BFD5D484ED57438231C5F4848B6EC7</vt:lpwstr>
  </property>
</Properties>
</file>