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1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11.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12.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3.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1.xml" ContentType="application/vnd.openxmlformats-officedocument.themeOverride+xml"/>
  <Override PartName="/ppt/notesSlides/notesSlide20.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2.xml" ContentType="application/vnd.openxmlformats-officedocument.themeOverride+xml"/>
  <Override PartName="/ppt/notesSlides/notesSlide21.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13.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4.xml" ContentType="application/vnd.openxmlformats-officedocument.themeOverride+xml"/>
  <Override PartName="/ppt/notesSlides/notesSlide24.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5.xml" ContentType="application/vnd.openxmlformats-officedocument.themeOverride+xml"/>
  <Override PartName="/ppt/notesSlides/notesSlide25.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6.xml" ContentType="application/vnd.openxmlformats-officedocument.themeOverr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7.xml" ContentType="application/vnd.openxmlformats-officedocument.themeOverride+xml"/>
  <Override PartName="/ppt/notesSlides/notesSlide28.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8.xml" ContentType="application/vnd.openxmlformats-officedocument.themeOverride+xml"/>
  <Override PartName="/ppt/notesSlides/notesSlide29.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9.xml" ContentType="application/vnd.openxmlformats-officedocument.themeOverr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20.xml" ContentType="application/vnd.openxmlformats-officedocument.themeOverride+xml"/>
  <Override PartName="/ppt/notesSlides/notesSlide32.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21.xml" ContentType="application/vnd.openxmlformats-officedocument.themeOverride+xml"/>
  <Override PartName="/ppt/notesSlides/notesSlide33.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22.xml" ContentType="application/vnd.openxmlformats-officedocument.themeOverr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23.xml" ContentType="application/vnd.openxmlformats-officedocument.themeOverride+xml"/>
  <Override PartName="/ppt/notesSlides/notesSlide36.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24.xml" ContentType="application/vnd.openxmlformats-officedocument.themeOverride+xml"/>
  <Override PartName="/ppt/notesSlides/notesSlide37.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25.xml" ContentType="application/vnd.openxmlformats-officedocument.themeOverr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26.xml" ContentType="application/vnd.openxmlformats-officedocument.themeOverride+xml"/>
  <Override PartName="/ppt/notesSlides/notesSlide40.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27.xml" ContentType="application/vnd.openxmlformats-officedocument.themeOverride+xml"/>
  <Override PartName="/ppt/notesSlides/notesSlide41.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28.xml" ContentType="application/vnd.openxmlformats-officedocument.themeOverride+xml"/>
  <Override PartName="/ppt/notesSlides/notesSlide42.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29.xml" ContentType="application/vnd.openxmlformats-officedocument.themeOverride+xml"/>
  <Override PartName="/ppt/notesSlides/notesSlide43.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theme/themeOverride30.xml" ContentType="application/vnd.openxmlformats-officedocument.themeOverride+xml"/>
  <Override PartName="/ppt/notesSlides/notesSlide44.xml" ContentType="application/vnd.openxmlformats-officedocument.presentationml.notesSl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theme/themeOverride31.xml" ContentType="application/vnd.openxmlformats-officedocument.themeOverr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theme/themeOverride32.xml" ContentType="application/vnd.openxmlformats-officedocument.themeOverride+xml"/>
  <Override PartName="/ppt/notesSlides/notesSlide47.xml" ContentType="application/vnd.openxmlformats-officedocument.presentationml.notesSlid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theme/themeOverride33.xml" ContentType="application/vnd.openxmlformats-officedocument.themeOverride+xml"/>
  <Override PartName="/ppt/notesSlides/notesSlide48.xml" ContentType="application/vnd.openxmlformats-officedocument.presentationml.notesSlid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theme/themeOverride34.xml" ContentType="application/vnd.openxmlformats-officedocument.themeOverr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theme/themeOverride35.xml" ContentType="application/vnd.openxmlformats-officedocument.themeOverride+xml"/>
  <Override PartName="/ppt/notesSlides/notesSlide51.xml" ContentType="application/vnd.openxmlformats-officedocument.presentationml.notesSlid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theme/themeOverride36.xml" ContentType="application/vnd.openxmlformats-officedocument.themeOverride+xml"/>
  <Override PartName="/ppt/notesSlides/notesSlide52.xml" ContentType="application/vnd.openxmlformats-officedocument.presentationml.notesSlid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theme/themeOverride37.xml" ContentType="application/vnd.openxmlformats-officedocument.themeOverr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theme/themeOverride38.xml" ContentType="application/vnd.openxmlformats-officedocument.themeOverride+xml"/>
  <Override PartName="/ppt/notesSlides/notesSlide55.xml" ContentType="application/vnd.openxmlformats-officedocument.presentationml.notesSlid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theme/themeOverride39.xml" ContentType="application/vnd.openxmlformats-officedocument.themeOverride+xml"/>
  <Override PartName="/ppt/notesSlides/notesSlide56.xml" ContentType="application/vnd.openxmlformats-officedocument.presentationml.notesSlid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theme/themeOverride40.xml" ContentType="application/vnd.openxmlformats-officedocument.themeOverride+xml"/>
  <Override PartName="/ppt/notesSlides/notesSlide57.xml" ContentType="application/vnd.openxmlformats-officedocument.presentationml.notesSlid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theme/themeOverride41.xml" ContentType="application/vnd.openxmlformats-officedocument.themeOverr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theme/themeOverride42.xml" ContentType="application/vnd.openxmlformats-officedocument.themeOverride+xml"/>
  <Override PartName="/ppt/notesSlides/notesSlide60.xml" ContentType="application/vnd.openxmlformats-officedocument.presentationml.notesSlide+xml"/>
  <Override PartName="/ppt/charts/chart43.xml" ContentType="application/vnd.openxmlformats-officedocument.drawingml.chart+xml"/>
  <Override PartName="/ppt/charts/style43.xml" ContentType="application/vnd.ms-office.chartstyle+xml"/>
  <Override PartName="/ppt/charts/colors43.xml" ContentType="application/vnd.ms-office.chartcolorstyle+xml"/>
  <Override PartName="/ppt/theme/themeOverride43.xml" ContentType="application/vnd.openxmlformats-officedocument.themeOverride+xml"/>
  <Override PartName="/ppt/notesSlides/notesSlide61.xml" ContentType="application/vnd.openxmlformats-officedocument.presentationml.notesSlide+xml"/>
  <Override PartName="/ppt/charts/chart44.xml" ContentType="application/vnd.openxmlformats-officedocument.drawingml.chart+xml"/>
  <Override PartName="/ppt/charts/style44.xml" ContentType="application/vnd.ms-office.chartstyle+xml"/>
  <Override PartName="/ppt/charts/colors44.xml" ContentType="application/vnd.ms-office.chartcolorstyle+xml"/>
  <Override PartName="/ppt/theme/themeOverride44.xml" ContentType="application/vnd.openxmlformats-officedocument.themeOverride+xml"/>
  <Override PartName="/ppt/notesSlides/notesSlide62.xml" ContentType="application/vnd.openxmlformats-officedocument.presentationml.notesSlide+xml"/>
  <Override PartName="/ppt/charts/chart45.xml" ContentType="application/vnd.openxmlformats-officedocument.drawingml.chart+xml"/>
  <Override PartName="/ppt/charts/style45.xml" ContentType="application/vnd.ms-office.chartstyle+xml"/>
  <Override PartName="/ppt/charts/colors45.xml" ContentType="application/vnd.ms-office.chartcolorstyle+xml"/>
  <Override PartName="/ppt/theme/themeOverride45.xml" ContentType="application/vnd.openxmlformats-officedocument.themeOverride+xml"/>
  <Override PartName="/ppt/charts/chart46.xml" ContentType="application/vnd.openxmlformats-officedocument.drawingml.chart+xml"/>
  <Override PartName="/ppt/charts/style46.xml" ContentType="application/vnd.ms-office.chartstyle+xml"/>
  <Override PartName="/ppt/charts/colors46.xml" ContentType="application/vnd.ms-office.chartcolorstyle+xml"/>
  <Override PartName="/ppt/theme/themeOverride46.xml" ContentType="application/vnd.openxmlformats-officedocument.themeOverr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78" r:id="rId4"/>
    <p:sldMasterId id="2147483943" r:id="rId5"/>
  </p:sldMasterIdLst>
  <p:notesMasterIdLst>
    <p:notesMasterId r:id="rId97"/>
  </p:notesMasterIdLst>
  <p:handoutMasterIdLst>
    <p:handoutMasterId r:id="rId98"/>
  </p:handoutMasterIdLst>
  <p:sldIdLst>
    <p:sldId id="277" r:id="rId6"/>
    <p:sldId id="266" r:id="rId7"/>
    <p:sldId id="267" r:id="rId8"/>
    <p:sldId id="283" r:id="rId9"/>
    <p:sldId id="260" r:id="rId10"/>
    <p:sldId id="421" r:id="rId11"/>
    <p:sldId id="263" r:id="rId12"/>
    <p:sldId id="284" r:id="rId13"/>
    <p:sldId id="282" r:id="rId14"/>
    <p:sldId id="264" r:id="rId15"/>
    <p:sldId id="286" r:id="rId16"/>
    <p:sldId id="431" r:id="rId17"/>
    <p:sldId id="453" r:id="rId18"/>
    <p:sldId id="416" r:id="rId19"/>
    <p:sldId id="432" r:id="rId20"/>
    <p:sldId id="433" r:id="rId21"/>
    <p:sldId id="417" r:id="rId22"/>
    <p:sldId id="457" r:id="rId23"/>
    <p:sldId id="450" r:id="rId24"/>
    <p:sldId id="451" r:id="rId25"/>
    <p:sldId id="456" r:id="rId26"/>
    <p:sldId id="454" r:id="rId27"/>
    <p:sldId id="439" r:id="rId28"/>
    <p:sldId id="436" r:id="rId29"/>
    <p:sldId id="442" r:id="rId30"/>
    <p:sldId id="443" r:id="rId31"/>
    <p:sldId id="455" r:id="rId32"/>
    <p:sldId id="290" r:id="rId33"/>
    <p:sldId id="430" r:id="rId34"/>
    <p:sldId id="308" r:id="rId35"/>
    <p:sldId id="309" r:id="rId36"/>
    <p:sldId id="310" r:id="rId37"/>
    <p:sldId id="345" r:id="rId38"/>
    <p:sldId id="422" r:id="rId39"/>
    <p:sldId id="349" r:id="rId40"/>
    <p:sldId id="350" r:id="rId41"/>
    <p:sldId id="351" r:id="rId42"/>
    <p:sldId id="352" r:id="rId43"/>
    <p:sldId id="292" r:id="rId44"/>
    <p:sldId id="355" r:id="rId45"/>
    <p:sldId id="356" r:id="rId46"/>
    <p:sldId id="357" r:id="rId47"/>
    <p:sldId id="358" r:id="rId48"/>
    <p:sldId id="293" r:id="rId49"/>
    <p:sldId id="361" r:id="rId50"/>
    <p:sldId id="362" r:id="rId51"/>
    <p:sldId id="363" r:id="rId52"/>
    <p:sldId id="364" r:id="rId53"/>
    <p:sldId id="296" r:id="rId54"/>
    <p:sldId id="367" r:id="rId55"/>
    <p:sldId id="368" r:id="rId56"/>
    <p:sldId id="369" r:id="rId57"/>
    <p:sldId id="370" r:id="rId58"/>
    <p:sldId id="295" r:id="rId59"/>
    <p:sldId id="373" r:id="rId60"/>
    <p:sldId id="374" r:id="rId61"/>
    <p:sldId id="375" r:id="rId62"/>
    <p:sldId id="297" r:id="rId63"/>
    <p:sldId id="428" r:id="rId64"/>
    <p:sldId id="379" r:id="rId65"/>
    <p:sldId id="381" r:id="rId66"/>
    <p:sldId id="423" r:id="rId67"/>
    <p:sldId id="404" r:id="rId68"/>
    <p:sldId id="411" r:id="rId69"/>
    <p:sldId id="429" r:id="rId70"/>
    <p:sldId id="405" r:id="rId71"/>
    <p:sldId id="408" r:id="rId72"/>
    <p:sldId id="298" r:id="rId73"/>
    <p:sldId id="385" r:id="rId74"/>
    <p:sldId id="386" r:id="rId75"/>
    <p:sldId id="387" r:id="rId76"/>
    <p:sldId id="424" r:id="rId77"/>
    <p:sldId id="412" r:id="rId78"/>
    <p:sldId id="299" r:id="rId79"/>
    <p:sldId id="391" r:id="rId80"/>
    <p:sldId id="392" r:id="rId81"/>
    <p:sldId id="393" r:id="rId82"/>
    <p:sldId id="394" r:id="rId83"/>
    <p:sldId id="300" r:id="rId84"/>
    <p:sldId id="397" r:id="rId85"/>
    <p:sldId id="398" r:id="rId86"/>
    <p:sldId id="399" r:id="rId87"/>
    <p:sldId id="425" r:id="rId88"/>
    <p:sldId id="301" r:id="rId89"/>
    <p:sldId id="302" r:id="rId90"/>
    <p:sldId id="303" r:id="rId91"/>
    <p:sldId id="307" r:id="rId92"/>
    <p:sldId id="305" r:id="rId93"/>
    <p:sldId id="403" r:id="rId94"/>
    <p:sldId id="426" r:id="rId95"/>
    <p:sldId id="427" r:id="rId96"/>
  </p:sldIdLst>
  <p:sldSz cx="9144000" cy="5143500" type="screen16x9"/>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89" userDrawn="1">
          <p15:clr>
            <a:srgbClr val="A4A3A4"/>
          </p15:clr>
        </p15:guide>
        <p15:guide id="2" orient="horz" pos="2608" userDrawn="1">
          <p15:clr>
            <a:srgbClr val="A4A3A4"/>
          </p15:clr>
        </p15:guide>
        <p15:guide id="3" orient="horz" pos="3024" userDrawn="1">
          <p15:clr>
            <a:srgbClr val="A4A3A4"/>
          </p15:clr>
        </p15:guide>
        <p15:guide id="4" orient="horz" pos="1637" userDrawn="1">
          <p15:clr>
            <a:srgbClr val="A4A3A4"/>
          </p15:clr>
        </p15:guide>
        <p15:guide id="5" orient="horz" pos="215" userDrawn="1">
          <p15:clr>
            <a:srgbClr val="A4A3A4"/>
          </p15:clr>
        </p15:guide>
        <p15:guide id="6" orient="horz" pos="1103" userDrawn="1">
          <p15:clr>
            <a:srgbClr val="A4A3A4"/>
          </p15:clr>
        </p15:guide>
        <p15:guide id="7" orient="horz" pos="401" userDrawn="1">
          <p15:clr>
            <a:srgbClr val="A4A3A4"/>
          </p15:clr>
        </p15:guide>
        <p15:guide id="8" orient="horz" pos="2954" userDrawn="1">
          <p15:clr>
            <a:srgbClr val="A4A3A4"/>
          </p15:clr>
        </p15:guide>
        <p15:guide id="9" orient="horz" pos="173" userDrawn="1">
          <p15:clr>
            <a:srgbClr val="A4A3A4"/>
          </p15:clr>
        </p15:guide>
        <p15:guide id="10" pos="175" userDrawn="1">
          <p15:clr>
            <a:srgbClr val="A4A3A4"/>
          </p15:clr>
        </p15:guide>
        <p15:guide id="11" pos="5590" userDrawn="1">
          <p15:clr>
            <a:srgbClr val="A4A3A4"/>
          </p15:clr>
        </p15:guide>
        <p15:guide id="12" pos="2880" userDrawn="1">
          <p15:clr>
            <a:srgbClr val="A4A3A4"/>
          </p15:clr>
        </p15:guide>
        <p15:guide id="13" pos="776" userDrawn="1">
          <p15:clr>
            <a:srgbClr val="A4A3A4"/>
          </p15:clr>
        </p15:guide>
        <p15:guide id="14" pos="1411" userDrawn="1">
          <p15:clr>
            <a:srgbClr val="A4A3A4"/>
          </p15:clr>
        </p15:guide>
        <p15:guide id="15" pos="5287" userDrawn="1">
          <p15:clr>
            <a:srgbClr val="A4A3A4"/>
          </p15:clr>
        </p15:guide>
        <p15:guide id="16" pos="346" userDrawn="1">
          <p15:clr>
            <a:srgbClr val="A4A3A4"/>
          </p15:clr>
        </p15:guide>
        <p15:guide id="17" pos="4090" userDrawn="1">
          <p15:clr>
            <a:srgbClr val="A4A3A4"/>
          </p15:clr>
        </p15:guide>
      </p15:sldGuideLst>
    </p:ext>
    <p:ext uri="{2D200454-40CA-4A62-9FC3-DE9A4176ACB9}">
      <p15:notesGuideLst xmlns:p15="http://schemas.microsoft.com/office/powerpoint/2012/main">
        <p15:guide id="1" orient="horz" pos="2592" userDrawn="1">
          <p15:clr>
            <a:srgbClr val="A4A3A4"/>
          </p15:clr>
        </p15:guide>
        <p15:guide id="2" orient="horz" pos="5542" userDrawn="1">
          <p15:clr>
            <a:srgbClr val="A4A3A4"/>
          </p15:clr>
        </p15:guide>
        <p15:guide id="3" orient="horz" pos="5777" userDrawn="1">
          <p15:clr>
            <a:srgbClr val="A4A3A4"/>
          </p15:clr>
        </p15:guide>
        <p15:guide id="4" pos="286" userDrawn="1">
          <p15:clr>
            <a:srgbClr val="A4A3A4"/>
          </p15:clr>
        </p15:guide>
        <p15:guide id="5" pos="4033"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A1EAB0D-760E-95F0-FC49-65E3AC2E6A0D}" name="Israelit, Grace" initials="GI" userId="S::Grace.Krueger@ucsf.edu::1d631d39-7664-4c87-9f10-2e1c801909c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8024"/>
    <a:srgbClr val="6C62D0"/>
    <a:srgbClr val="052049"/>
    <a:srgbClr val="90BD31"/>
    <a:srgbClr val="18A3AC"/>
    <a:srgbClr val="178CCB"/>
    <a:srgbClr val="000000"/>
    <a:srgbClr val="EC1848"/>
    <a:srgbClr val="E8E7DE"/>
    <a:srgbClr val="F5F0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8" autoAdjust="0"/>
    <p:restoredTop sz="87582" autoAdjust="0"/>
  </p:normalViewPr>
  <p:slideViewPr>
    <p:cSldViewPr snapToGrid="0" showGuides="1">
      <p:cViewPr varScale="1">
        <p:scale>
          <a:sx n="95" d="100"/>
          <a:sy n="95" d="100"/>
        </p:scale>
        <p:origin x="979" y="72"/>
      </p:cViewPr>
      <p:guideLst>
        <p:guide orient="horz" pos="789"/>
        <p:guide orient="horz" pos="2608"/>
        <p:guide orient="horz" pos="3024"/>
        <p:guide orient="horz" pos="1637"/>
        <p:guide orient="horz" pos="215"/>
        <p:guide orient="horz" pos="1103"/>
        <p:guide orient="horz" pos="401"/>
        <p:guide orient="horz" pos="2954"/>
        <p:guide orient="horz" pos="173"/>
        <p:guide pos="175"/>
        <p:guide pos="5590"/>
        <p:guide pos="2880"/>
        <p:guide pos="776"/>
        <p:guide pos="1411"/>
        <p:guide pos="5287"/>
        <p:guide pos="346"/>
        <p:guide pos="4090"/>
      </p:guideLst>
    </p:cSldViewPr>
  </p:slideViewPr>
  <p:outlineViewPr>
    <p:cViewPr>
      <p:scale>
        <a:sx n="33" d="100"/>
        <a:sy n="33" d="100"/>
      </p:scale>
      <p:origin x="0" y="0"/>
    </p:cViewPr>
  </p:outlineViewPr>
  <p:notesTextViewPr>
    <p:cViewPr>
      <p:scale>
        <a:sx n="3" d="2"/>
        <a:sy n="3" d="2"/>
      </p:scale>
      <p:origin x="0" y="0"/>
    </p:cViewPr>
  </p:notesTextViewPr>
  <p:sorterViewPr>
    <p:cViewPr>
      <p:scale>
        <a:sx n="71" d="100"/>
        <a:sy n="71" d="100"/>
      </p:scale>
      <p:origin x="0" y="0"/>
    </p:cViewPr>
  </p:sorterViewPr>
  <p:notesViewPr>
    <p:cSldViewPr snapToGrid="0">
      <p:cViewPr>
        <p:scale>
          <a:sx n="108" d="100"/>
          <a:sy n="108" d="100"/>
        </p:scale>
        <p:origin x="2576" y="-240"/>
      </p:cViewPr>
      <p:guideLst>
        <p:guide orient="horz" pos="2592"/>
        <p:guide orient="horz" pos="5542"/>
        <p:guide orient="horz" pos="5777"/>
        <p:guide pos="286"/>
        <p:guide pos="4033"/>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tableStyles" Target="tableStyles.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microsoft.com/office/2018/10/relationships/authors" Target="author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handoutMaster" Target="handoutMasters/handoutMaster1.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C:\Users\gkrueger\Documents\CHCF%20Manatt\MCP\MCP%20Charts%20and%20Graphs_Qualtrics.xlsx" TargetMode="Externa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oleObject" Target="file:///C:\Users\gkrueger\Documents\CHCF%20Manatt\R%20Script\MCP_barriers_data_GRAPHS.xlsx" TargetMode="External"/></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oleObject" Target="file:///C:\Users\gkrueger\Documents\CHCF%20Manatt\MCP\MCP%20Charts%20and%20Graphs_Qualtrics.xlsx" TargetMode="External"/></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oleObject" Target="file:///C:\Users\gkrueger\Documents\CHCF%20Manatt\MCP\MCP%20Charts%20and%20Graphs_Qualtrics.xlsx" TargetMode="External"/></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oleObject" Target="file:///C:\Users\gkrueger\Documents\CHCF%20Manatt\MCP\MCP%20Charts%20and%20Graphs_Qualtrics.xlsx" TargetMode="External"/></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oleObject" Target="file:///C:\Users\gkrueger\Documents\CHCF%20Manatt\MCP\MCP%20Charts%20and%20Graphs_Qualtrics.xlsx" TargetMode="External"/></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oleObject" Target="file:///C:\Users\gkrueger\Documents\CHCF%20Manatt\MCP\MCP%20Charts%20and%20Graphs_Qualtrics.xlsx" TargetMode="External"/></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oleObject" Target="file:///C:\Users\gkrueger\Documents\CHCF%20Manatt\MCP\MCP%20Charts%20and%20Graphs_Qualtrics.xlsx" TargetMode="External"/></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oleObject" Target="file:///C:\Users\gkrueger\Documents\CHCF%20Manatt\MCP\MCP%20Charts%20and%20Graphs_Qualtrics.xlsx" TargetMode="External"/></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oleObject" Target="file:///C:\Users\gkrueger\Documents\CHCF%20Manatt\MCP\MCP%20Charts%20and%20Graphs_Qualtrics.xlsx" TargetMode="External"/></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oleObject" Target="file:///C:\Users\gkrueger\Documents\CHCF%20Manatt\MCP\MCP%20Charts%20and%20Graphs_Qualtrics.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C:\Users\gkrueger\Documents\CHCF%20Manatt\MCP\MCP%20Charts%20and%20Graphs_Qualtrics.xlsx" TargetMode="Externa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oleObject" Target="file:///C:\Users\gkrueger\Documents\CHCF%20Manatt\MCP\MCP%20Charts%20and%20Graphs_Qualtrics.xlsx" TargetMode="External"/></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oleObject" Target="file:///C:\Users\gkrueger\Documents\CHCF%20Manatt\MCP\MCP%20Charts%20and%20Graphs_Qualtrics.xlsx" TargetMode="External"/></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oleObject" Target="file:///C:\Users\gkrueger\Documents\CHCF%20Manatt\MCP\MCP%20Charts%20and%20Graphs_Qualtrics.xlsx" TargetMode="External"/></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oleObject" Target="file:///C:\Users\gkrueger\Documents\CHCF%20Manatt\MCP\MCP%20Charts%20and%20Graphs_Qualtrics.xlsx" TargetMode="External"/></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oleObject" Target="file:///C:\Users\gkrueger\Documents\CHCF%20Manatt\MCP\MCP%20Charts%20and%20Graphs_Qualtrics.xlsx" TargetMode="External"/></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oleObject" Target="file:///C:\Users\gkrueger\Documents\CHCF%20Manatt\MCP\MCP%20Charts%20and%20Graphs_Qualtrics.xlsx" TargetMode="External"/></Relationships>
</file>

<file path=ppt/charts/_rels/chart26.xml.rels><?xml version="1.0" encoding="UTF-8" standalone="yes"?>
<Relationships xmlns="http://schemas.openxmlformats.org/package/2006/relationships"><Relationship Id="rId3" Type="http://schemas.openxmlformats.org/officeDocument/2006/relationships/themeOverride" Target="../theme/themeOverride26.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oleObject" Target="file:///C:\Users\gkrueger\Documents\CHCF%20Manatt\MCP\MCP%20Charts%20and%20Graphs_Qualtrics.xlsx" TargetMode="External"/></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oleObject" Target="file:///C:\Users\gkrueger\Documents\CHCF%20Manatt\MCP\MCP%20Charts%20and%20Graphs_Qualtrics.xlsx" TargetMode="External"/></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28.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oleObject" Target="file:///C:\Users\gkrueger\Documents\CHCF%20Manatt\MCP\MCP%20Charts%20and%20Graphs_Qualtrics.xlsx" TargetMode="External"/></Relationships>
</file>

<file path=ppt/charts/_rels/chart29.xml.rels><?xml version="1.0" encoding="UTF-8" standalone="yes"?>
<Relationships xmlns="http://schemas.openxmlformats.org/package/2006/relationships"><Relationship Id="rId3" Type="http://schemas.openxmlformats.org/officeDocument/2006/relationships/themeOverride" Target="../theme/themeOverride29.xml"/><Relationship Id="rId2" Type="http://schemas.microsoft.com/office/2011/relationships/chartColorStyle" Target="colors29.xml"/><Relationship Id="rId1" Type="http://schemas.microsoft.com/office/2011/relationships/chartStyle" Target="style29.xml"/><Relationship Id="rId4" Type="http://schemas.openxmlformats.org/officeDocument/2006/relationships/oleObject" Target="file:///C:\Users\gkrueger\Documents\CHCF%20Manatt\MCP\MCP%20Charts%20and%20Graphs_Qualtrics.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C:\Users\gkrueger\Documents\CHCF%20Manatt\MCP\MCP%20Charts%20and%20Graphs_Qualtrics.xlsx" TargetMode="External"/></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30.xml"/><Relationship Id="rId1" Type="http://schemas.microsoft.com/office/2011/relationships/chartStyle" Target="style30.xml"/><Relationship Id="rId4" Type="http://schemas.openxmlformats.org/officeDocument/2006/relationships/oleObject" Target="file:///C:\Users\gkrueger\Documents\CHCF%20Manatt\MCP\MCP%20Charts%20and%20Graphs_Qualtrics.xlsx" TargetMode="External"/></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31.xml"/><Relationship Id="rId2" Type="http://schemas.microsoft.com/office/2011/relationships/chartColorStyle" Target="colors31.xml"/><Relationship Id="rId1" Type="http://schemas.microsoft.com/office/2011/relationships/chartStyle" Target="style31.xml"/><Relationship Id="rId4" Type="http://schemas.openxmlformats.org/officeDocument/2006/relationships/oleObject" Target="file:///C:\Users\gkrueger\Documents\CHCF%20Manatt\MCP\MCP%20Charts%20and%20Graphs_Qualtrics.xlsx" TargetMode="External"/></Relationships>
</file>

<file path=ppt/charts/_rels/chart32.xml.rels><?xml version="1.0" encoding="UTF-8" standalone="yes"?>
<Relationships xmlns="http://schemas.openxmlformats.org/package/2006/relationships"><Relationship Id="rId3" Type="http://schemas.openxmlformats.org/officeDocument/2006/relationships/themeOverride" Target="../theme/themeOverride32.xml"/><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oleObject" Target="file:///C:\Users\gkrueger\Documents\CHCF%20Manatt\MCP\MCP%20Charts%20and%20Graphs_Qualtrics.xlsx" TargetMode="External"/></Relationships>
</file>

<file path=ppt/charts/_rels/chart33.xml.rels><?xml version="1.0" encoding="UTF-8" standalone="yes"?>
<Relationships xmlns="http://schemas.openxmlformats.org/package/2006/relationships"><Relationship Id="rId3" Type="http://schemas.openxmlformats.org/officeDocument/2006/relationships/themeOverride" Target="../theme/themeOverride33.xml"/><Relationship Id="rId2" Type="http://schemas.microsoft.com/office/2011/relationships/chartColorStyle" Target="colors33.xml"/><Relationship Id="rId1" Type="http://schemas.microsoft.com/office/2011/relationships/chartStyle" Target="style33.xml"/><Relationship Id="rId4" Type="http://schemas.openxmlformats.org/officeDocument/2006/relationships/oleObject" Target="file:///C:\Users\gkrueger\Documents\CHCF%20Manatt\MCP\MCP%20Charts%20and%20Graphs_Qualtrics.xlsx" TargetMode="External"/></Relationships>
</file>

<file path=ppt/charts/_rels/chart34.xml.rels><?xml version="1.0" encoding="UTF-8" standalone="yes"?>
<Relationships xmlns="http://schemas.openxmlformats.org/package/2006/relationships"><Relationship Id="rId3" Type="http://schemas.openxmlformats.org/officeDocument/2006/relationships/themeOverride" Target="../theme/themeOverride34.xml"/><Relationship Id="rId2" Type="http://schemas.microsoft.com/office/2011/relationships/chartColorStyle" Target="colors34.xml"/><Relationship Id="rId1" Type="http://schemas.microsoft.com/office/2011/relationships/chartStyle" Target="style34.xml"/><Relationship Id="rId4" Type="http://schemas.openxmlformats.org/officeDocument/2006/relationships/oleObject" Target="file:///C:\Users\gkrueger\Documents\CHCF%20Manatt\MCP\MCP%20Charts%20and%20Graphs_Qualtrics.xlsx" TargetMode="External"/></Relationships>
</file>

<file path=ppt/charts/_rels/chart35.xml.rels><?xml version="1.0" encoding="UTF-8" standalone="yes"?>
<Relationships xmlns="http://schemas.openxmlformats.org/package/2006/relationships"><Relationship Id="rId3" Type="http://schemas.openxmlformats.org/officeDocument/2006/relationships/themeOverride" Target="../theme/themeOverride35.xml"/><Relationship Id="rId2" Type="http://schemas.microsoft.com/office/2011/relationships/chartColorStyle" Target="colors35.xml"/><Relationship Id="rId1" Type="http://schemas.microsoft.com/office/2011/relationships/chartStyle" Target="style35.xml"/><Relationship Id="rId4" Type="http://schemas.openxmlformats.org/officeDocument/2006/relationships/oleObject" Target="file:///C:\Users\gkrueger\Documents\CHCF%20Manatt\MCP\MCP%20Charts%20and%20Graphs_Qualtrics.xlsx" TargetMode="External"/></Relationships>
</file>

<file path=ppt/charts/_rels/chart36.xml.rels><?xml version="1.0" encoding="UTF-8" standalone="yes"?>
<Relationships xmlns="http://schemas.openxmlformats.org/package/2006/relationships"><Relationship Id="rId3" Type="http://schemas.openxmlformats.org/officeDocument/2006/relationships/themeOverride" Target="../theme/themeOverride36.xml"/><Relationship Id="rId2" Type="http://schemas.microsoft.com/office/2011/relationships/chartColorStyle" Target="colors36.xml"/><Relationship Id="rId1" Type="http://schemas.microsoft.com/office/2011/relationships/chartStyle" Target="style36.xml"/><Relationship Id="rId4" Type="http://schemas.openxmlformats.org/officeDocument/2006/relationships/oleObject" Target="file:///C:\Users\gkrueger\Documents\CHCF%20Manatt\MCP\MCP%20Charts%20and%20Graphs_Qualtrics.xlsx" TargetMode="External"/></Relationships>
</file>

<file path=ppt/charts/_rels/chart37.xml.rels><?xml version="1.0" encoding="UTF-8" standalone="yes"?>
<Relationships xmlns="http://schemas.openxmlformats.org/package/2006/relationships"><Relationship Id="rId3" Type="http://schemas.openxmlformats.org/officeDocument/2006/relationships/themeOverride" Target="../theme/themeOverride37.xml"/><Relationship Id="rId2" Type="http://schemas.microsoft.com/office/2011/relationships/chartColorStyle" Target="colors37.xml"/><Relationship Id="rId1" Type="http://schemas.microsoft.com/office/2011/relationships/chartStyle" Target="style37.xml"/><Relationship Id="rId4" Type="http://schemas.openxmlformats.org/officeDocument/2006/relationships/oleObject" Target="file:///C:\Users\gkrueger\Documents\CHCF%20Manatt\MCP\MCP%20Charts%20and%20Graphs_Qualtrics.xlsx" TargetMode="External"/></Relationships>
</file>

<file path=ppt/charts/_rels/chart38.xml.rels><?xml version="1.0" encoding="UTF-8" standalone="yes"?>
<Relationships xmlns="http://schemas.openxmlformats.org/package/2006/relationships"><Relationship Id="rId3" Type="http://schemas.openxmlformats.org/officeDocument/2006/relationships/themeOverride" Target="../theme/themeOverride38.xml"/><Relationship Id="rId2" Type="http://schemas.microsoft.com/office/2011/relationships/chartColorStyle" Target="colors38.xml"/><Relationship Id="rId1" Type="http://schemas.microsoft.com/office/2011/relationships/chartStyle" Target="style38.xml"/><Relationship Id="rId4" Type="http://schemas.openxmlformats.org/officeDocument/2006/relationships/oleObject" Target="file:///C:\Users\gkrueger\Documents\CHCF%20Manatt\MCP\MCP%20Charts%20and%20Graphs_Qualtrics.xlsx" TargetMode="External"/></Relationships>
</file>

<file path=ppt/charts/_rels/chart39.xml.rels><?xml version="1.0" encoding="UTF-8" standalone="yes"?>
<Relationships xmlns="http://schemas.openxmlformats.org/package/2006/relationships"><Relationship Id="rId3" Type="http://schemas.openxmlformats.org/officeDocument/2006/relationships/themeOverride" Target="../theme/themeOverride39.xml"/><Relationship Id="rId2" Type="http://schemas.microsoft.com/office/2011/relationships/chartColorStyle" Target="colors39.xml"/><Relationship Id="rId1" Type="http://schemas.microsoft.com/office/2011/relationships/chartStyle" Target="style39.xml"/><Relationship Id="rId4" Type="http://schemas.openxmlformats.org/officeDocument/2006/relationships/oleObject" Target="file:///C:\Users\gkrueger\Documents\CHCF%20Manatt\MCP\MCP%20Charts%20and%20Graphs_Qualtrics.xlsx"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file:///C:\Users\gkrueger\Documents\CHCF%20Manatt\MCP\MCP%20Charts%20and%20Graphs_Qualtrics.xlsx" TargetMode="External"/></Relationships>
</file>

<file path=ppt/charts/_rels/chart40.xml.rels><?xml version="1.0" encoding="UTF-8" standalone="yes"?>
<Relationships xmlns="http://schemas.openxmlformats.org/package/2006/relationships"><Relationship Id="rId3" Type="http://schemas.openxmlformats.org/officeDocument/2006/relationships/themeOverride" Target="../theme/themeOverride40.xml"/><Relationship Id="rId2" Type="http://schemas.microsoft.com/office/2011/relationships/chartColorStyle" Target="colors40.xml"/><Relationship Id="rId1" Type="http://schemas.microsoft.com/office/2011/relationships/chartStyle" Target="style40.xml"/><Relationship Id="rId4" Type="http://schemas.openxmlformats.org/officeDocument/2006/relationships/oleObject" Target="file:///C:\Users\gkrueger\Documents\CHCF%20Manatt\MCP\MCP%20Charts%20and%20Graphs_Qualtrics.xlsx" TargetMode="External"/></Relationships>
</file>

<file path=ppt/charts/_rels/chart41.xml.rels><?xml version="1.0" encoding="UTF-8" standalone="yes"?>
<Relationships xmlns="http://schemas.openxmlformats.org/package/2006/relationships"><Relationship Id="rId3" Type="http://schemas.openxmlformats.org/officeDocument/2006/relationships/themeOverride" Target="../theme/themeOverride41.xml"/><Relationship Id="rId2" Type="http://schemas.microsoft.com/office/2011/relationships/chartColorStyle" Target="colors41.xml"/><Relationship Id="rId1" Type="http://schemas.microsoft.com/office/2011/relationships/chartStyle" Target="style41.xml"/><Relationship Id="rId4" Type="http://schemas.openxmlformats.org/officeDocument/2006/relationships/oleObject" Target="file:///C:\Users\gkrueger\Documents\CHCF%20Manatt\MCP\MCP%20Charts%20and%20Graphs_Qualtrics.xlsx" TargetMode="External"/></Relationships>
</file>

<file path=ppt/charts/_rels/chart42.xml.rels><?xml version="1.0" encoding="UTF-8" standalone="yes"?>
<Relationships xmlns="http://schemas.openxmlformats.org/package/2006/relationships"><Relationship Id="rId3" Type="http://schemas.openxmlformats.org/officeDocument/2006/relationships/themeOverride" Target="../theme/themeOverride42.xml"/><Relationship Id="rId2" Type="http://schemas.microsoft.com/office/2011/relationships/chartColorStyle" Target="colors42.xml"/><Relationship Id="rId1" Type="http://schemas.microsoft.com/office/2011/relationships/chartStyle" Target="style42.xml"/><Relationship Id="rId4" Type="http://schemas.openxmlformats.org/officeDocument/2006/relationships/oleObject" Target="file:///C:\Users\gkrueger\Documents\CHCF%20Manatt\MCP\MCP%20Charts%20and%20Graphs_Qualtrics.xlsx" TargetMode="External"/></Relationships>
</file>

<file path=ppt/charts/_rels/chart43.xml.rels><?xml version="1.0" encoding="UTF-8" standalone="yes"?>
<Relationships xmlns="http://schemas.openxmlformats.org/package/2006/relationships"><Relationship Id="rId3" Type="http://schemas.openxmlformats.org/officeDocument/2006/relationships/themeOverride" Target="../theme/themeOverride43.xml"/><Relationship Id="rId2" Type="http://schemas.microsoft.com/office/2011/relationships/chartColorStyle" Target="colors43.xml"/><Relationship Id="rId1" Type="http://schemas.microsoft.com/office/2011/relationships/chartStyle" Target="style43.xml"/><Relationship Id="rId4" Type="http://schemas.openxmlformats.org/officeDocument/2006/relationships/oleObject" Target="file:///C:\Users\gkrueger\Documents\CHCF%20Manatt\MCP\MCP%20Charts%20and%20Graphs_Qualtrics.xlsx" TargetMode="External"/></Relationships>
</file>

<file path=ppt/charts/_rels/chart44.xml.rels><?xml version="1.0" encoding="UTF-8" standalone="yes"?>
<Relationships xmlns="http://schemas.openxmlformats.org/package/2006/relationships"><Relationship Id="rId3" Type="http://schemas.openxmlformats.org/officeDocument/2006/relationships/themeOverride" Target="../theme/themeOverride44.xml"/><Relationship Id="rId2" Type="http://schemas.microsoft.com/office/2011/relationships/chartColorStyle" Target="colors44.xml"/><Relationship Id="rId1" Type="http://schemas.microsoft.com/office/2011/relationships/chartStyle" Target="style44.xml"/><Relationship Id="rId4" Type="http://schemas.openxmlformats.org/officeDocument/2006/relationships/oleObject" Target="file:///C:\Users\gkrueger\Documents\CHCF%20Manatt\MCP\MCP%20Charts%20and%20Graphs_Qualtrics.xlsx" TargetMode="External"/></Relationships>
</file>

<file path=ppt/charts/_rels/chart45.xml.rels><?xml version="1.0" encoding="UTF-8" standalone="yes"?>
<Relationships xmlns="http://schemas.openxmlformats.org/package/2006/relationships"><Relationship Id="rId3" Type="http://schemas.openxmlformats.org/officeDocument/2006/relationships/themeOverride" Target="../theme/themeOverride45.xml"/><Relationship Id="rId2" Type="http://schemas.microsoft.com/office/2011/relationships/chartColorStyle" Target="colors45.xml"/><Relationship Id="rId1" Type="http://schemas.microsoft.com/office/2011/relationships/chartStyle" Target="style45.xml"/><Relationship Id="rId4" Type="http://schemas.openxmlformats.org/officeDocument/2006/relationships/oleObject" Target="file:///C:\Users\gkrueger\Documents\CHCF%20Manatt\MCP\MCP%20Charts%20and%20Graphs_Qualtrics.xlsx" TargetMode="External"/></Relationships>
</file>

<file path=ppt/charts/_rels/chart46.xml.rels><?xml version="1.0" encoding="UTF-8" standalone="yes"?>
<Relationships xmlns="http://schemas.openxmlformats.org/package/2006/relationships"><Relationship Id="rId3" Type="http://schemas.openxmlformats.org/officeDocument/2006/relationships/themeOverride" Target="../theme/themeOverride46.xml"/><Relationship Id="rId2" Type="http://schemas.microsoft.com/office/2011/relationships/chartColorStyle" Target="colors46.xml"/><Relationship Id="rId1" Type="http://schemas.microsoft.com/office/2011/relationships/chartStyle" Target="style46.xml"/><Relationship Id="rId4" Type="http://schemas.openxmlformats.org/officeDocument/2006/relationships/oleObject" Target="file:///C:\Users\gkrueger\Documents\CHCF%20Manatt\MCP\MCP%20Charts%20and%20Graphs_Qualtrics.xlsx" TargetMode="Externa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file:///C:\Users\gkrueger\Documents\CHCF%20Manatt\R%20Script\MCP_data_exchange_partners_GRAPHS.xlsx"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file:///C:\Users\gkrueger\Documents\CHCF%20Manatt\R%20Script\MCP_data_exchange_partners_GRAPHS.xlsx" TargetMode="Externa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oleObject" Target="file:///C:\Users\gkrueger\Documents\CHCF%20Manatt\R%20Script\MCP_data_exchange_partners_GRAPHS.xlsx" TargetMode="External"/></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oleObject" Target="file:///C:\Users\gkrueger\Documents\CHCF%20Manatt\R%20Script\MCP_data_exchange_partners_GRAPHS.xlsx" TargetMode="Externa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oleObject" Target="file:///C:\Users\gkrueger\Documents\CHCF%20Manatt\R%20Script\MCP_barriers_data_GRAPH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178CCB"/>
              </a:solidFill>
              <a:ln>
                <a:noFill/>
              </a:ln>
              <a:effectLst/>
            </c:spPr>
            <c:extLst>
              <c:ext xmlns:c16="http://schemas.microsoft.com/office/drawing/2014/chart" uri="{C3380CC4-5D6E-409C-BE32-E72D297353CC}">
                <c16:uniqueId val="{00000000-A209-4CD6-8D3F-4955ECF64F1A}"/>
              </c:ext>
            </c:extLst>
          </c:dPt>
          <c:dPt>
            <c:idx val="1"/>
            <c:invertIfNegative val="0"/>
            <c:bubble3D val="0"/>
            <c:spPr>
              <a:solidFill>
                <a:srgbClr val="32A03E"/>
              </a:solidFill>
              <a:ln>
                <a:noFill/>
              </a:ln>
              <a:effectLst/>
            </c:spPr>
            <c:extLst>
              <c:ext xmlns:c16="http://schemas.microsoft.com/office/drawing/2014/chart" uri="{C3380CC4-5D6E-409C-BE32-E72D297353CC}">
                <c16:uniqueId val="{00000001-A209-4CD6-8D3F-4955ECF64F1A}"/>
              </c:ext>
            </c:extLst>
          </c:dPt>
          <c:dPt>
            <c:idx val="2"/>
            <c:invertIfNegative val="0"/>
            <c:bubble3D val="0"/>
            <c:spPr>
              <a:solidFill>
                <a:srgbClr val="6E61D7"/>
              </a:solidFill>
              <a:ln>
                <a:noFill/>
              </a:ln>
              <a:effectLst/>
            </c:spPr>
            <c:extLst>
              <c:ext xmlns:c16="http://schemas.microsoft.com/office/drawing/2014/chart" uri="{C3380CC4-5D6E-409C-BE32-E72D297353CC}">
                <c16:uniqueId val="{00000002-A209-4CD6-8D3F-4955ECF64F1A}"/>
              </c:ext>
            </c:extLst>
          </c:dPt>
          <c:dPt>
            <c:idx val="3"/>
            <c:invertIfNegative val="0"/>
            <c:bubble3D val="0"/>
            <c:spPr>
              <a:solidFill>
                <a:srgbClr val="C32882"/>
              </a:solidFill>
              <a:ln>
                <a:noFill/>
              </a:ln>
              <a:effectLst/>
            </c:spPr>
            <c:extLst>
              <c:ext xmlns:c16="http://schemas.microsoft.com/office/drawing/2014/chart" uri="{C3380CC4-5D6E-409C-BE32-E72D297353CC}">
                <c16:uniqueId val="{00000003-A209-4CD6-8D3F-4955ECF64F1A}"/>
              </c:ext>
            </c:extLst>
          </c:dPt>
          <c:dPt>
            <c:idx val="4"/>
            <c:invertIfNegative val="0"/>
            <c:bubble3D val="0"/>
            <c:spPr>
              <a:solidFill>
                <a:srgbClr val="16A0AC"/>
              </a:solidFill>
              <a:ln>
                <a:noFill/>
              </a:ln>
              <a:effectLst/>
            </c:spPr>
            <c:extLst>
              <c:ext xmlns:c16="http://schemas.microsoft.com/office/drawing/2014/chart" uri="{C3380CC4-5D6E-409C-BE32-E72D297353CC}">
                <c16:uniqueId val="{00000004-A209-4CD6-8D3F-4955ECF64F1A}"/>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HIE!$A$1:$A$5</c:f>
              <c:strCache>
                <c:ptCount val="5"/>
                <c:pt idx="0">
                  <c:v>Qualified Health Information Organization (QHIO)</c:v>
                </c:pt>
                <c:pt idx="1">
                  <c:v>Social Health Information Exchange (SHIE)</c:v>
                </c:pt>
                <c:pt idx="2">
                  <c:v>Community Information Exchange (CIE)</c:v>
                </c:pt>
                <c:pt idx="3">
                  <c:v>Other health/social information exchange</c:v>
                </c:pt>
                <c:pt idx="4">
                  <c:v>None</c:v>
                </c:pt>
              </c:strCache>
            </c:strRef>
          </c:cat>
          <c:val>
            <c:numRef>
              <c:f>HIE!$B$1:$B$5</c:f>
              <c:numCache>
                <c:formatCode>0%</c:formatCode>
                <c:ptCount val="5"/>
                <c:pt idx="0">
                  <c:v>0.64</c:v>
                </c:pt>
                <c:pt idx="1">
                  <c:v>0.18</c:v>
                </c:pt>
                <c:pt idx="2">
                  <c:v>0.36</c:v>
                </c:pt>
                <c:pt idx="3">
                  <c:v>0.27</c:v>
                </c:pt>
                <c:pt idx="4">
                  <c:v>0.09</c:v>
                </c:pt>
              </c:numCache>
            </c:numRef>
          </c:val>
          <c:extLst>
            <c:ext xmlns:c16="http://schemas.microsoft.com/office/drawing/2014/chart" uri="{C3380CC4-5D6E-409C-BE32-E72D297353CC}">
              <c16:uniqueId val="{00000000-9A15-4110-80A8-F44D3DE2E6BD}"/>
            </c:ext>
          </c:extLst>
        </c:ser>
        <c:dLbls>
          <c:showLegendKey val="0"/>
          <c:showVal val="0"/>
          <c:showCatName val="0"/>
          <c:showSerName val="0"/>
          <c:showPercent val="0"/>
          <c:showBubbleSize val="0"/>
        </c:dLbls>
        <c:gapWidth val="219"/>
        <c:overlap val="-27"/>
        <c:axId val="1923125615"/>
        <c:axId val="1923124175"/>
      </c:barChart>
      <c:catAx>
        <c:axId val="19231256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923124175"/>
        <c:crosses val="autoZero"/>
        <c:auto val="1"/>
        <c:lblAlgn val="ctr"/>
        <c:lblOffset val="100"/>
        <c:noMultiLvlLbl val="0"/>
      </c:catAx>
      <c:valAx>
        <c:axId val="1923124175"/>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92312561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Sheet1!$C$24</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Sheet1!$A$25:$B$38</c:f>
              <c:multiLvlStrCache>
                <c:ptCount val="14"/>
                <c:lvl>
                  <c:pt idx="0">
                    <c:v>Privacy laws / regulations prevent sharing</c:v>
                  </c:pt>
                  <c:pt idx="1">
                    <c:v>Privacy laws / regulations prevent sharing without consent</c:v>
                  </c:pt>
                  <c:pt idx="2">
                    <c:v>Previously obtained consent to share data is allowed but not readily available</c:v>
                  </c:pt>
                  <c:pt idx="3">
                    <c:v>Unclear whether information is considered private by law / regulation</c:v>
                  </c:pt>
                  <c:pt idx="4">
                    <c:v>Lack of funding to purchase / configure electronic systems for exchange</c:v>
                  </c:pt>
                  <c:pt idx="5">
                    <c:v>Lack of funding to operate / maintain electronic systems and processes for exchange</c:v>
                  </c:pt>
                  <c:pt idx="6">
                    <c:v>Restrictions in how funding can be used (i.e., infrastructure development; workforce)</c:v>
                  </c:pt>
                  <c:pt idx="7">
                    <c:v>Burdensome administrative processes to access grant funding for exchange</c:v>
                  </c:pt>
                  <c:pt idx="8">
                    <c:v>Dearth of qualified technical staff with necessary skills (e.g., procurement, data entry, system maintenance, programming, analytics) to hire at existing salary scale</c:v>
                  </c:pt>
                  <c:pt idx="9">
                    <c:v>Dearth of qualified technical staff with necessary skills (e.g., procurement, data entry, system maintenance, programming, analytics) to hire, regardless of salary</c:v>
                  </c:pt>
                  <c:pt idx="10">
                    <c:v>Existing staff are not adequately trained in necessary skills (e.g., procurement, systems implementation, data entry, programming, analytics)</c:v>
                  </c:pt>
                  <c:pt idx="11">
                    <c:v>Partner does not have electronic system</c:v>
                  </c:pt>
                  <c:pt idx="12">
                    <c:v>Partner has electronic system but systems are not interoperable</c:v>
                  </c:pt>
                  <c:pt idx="13">
                    <c:v>Data fields / elements do not align between systems</c:v>
                  </c:pt>
                </c:lvl>
                <c:lvl>
                  <c:pt idx="0">
                    <c:v>Privacy</c:v>
                  </c:pt>
                  <c:pt idx="4">
                    <c:v>Financial</c:v>
                  </c:pt>
                  <c:pt idx="8">
                    <c:v>Workforce</c:v>
                  </c:pt>
                  <c:pt idx="11">
                    <c:v>Technology</c:v>
                  </c:pt>
                </c:lvl>
              </c:multiLvlStrCache>
            </c:multiLvlStrRef>
          </c:cat>
          <c:val>
            <c:numRef>
              <c:f>Sheet1!$C$25:$C$38</c:f>
              <c:numCache>
                <c:formatCode>0%</c:formatCode>
                <c:ptCount val="14"/>
                <c:pt idx="0">
                  <c:v>0.6</c:v>
                </c:pt>
                <c:pt idx="1">
                  <c:v>0.70588235294117696</c:v>
                </c:pt>
                <c:pt idx="2">
                  <c:v>0.69696969696969702</c:v>
                </c:pt>
                <c:pt idx="3">
                  <c:v>0.592592592592593</c:v>
                </c:pt>
                <c:pt idx="4">
                  <c:v>0.671875</c:v>
                </c:pt>
                <c:pt idx="5">
                  <c:v>0.682539682539683</c:v>
                </c:pt>
                <c:pt idx="6">
                  <c:v>0.27906976744186002</c:v>
                </c:pt>
                <c:pt idx="7">
                  <c:v>0.35135135135135098</c:v>
                </c:pt>
                <c:pt idx="8">
                  <c:v>0.530612244897959</c:v>
                </c:pt>
                <c:pt idx="9">
                  <c:v>0.51063829787234005</c:v>
                </c:pt>
                <c:pt idx="10">
                  <c:v>0.56862745098039202</c:v>
                </c:pt>
                <c:pt idx="11">
                  <c:v>0.80645161290322598</c:v>
                </c:pt>
                <c:pt idx="12">
                  <c:v>0.8125</c:v>
                </c:pt>
                <c:pt idx="13">
                  <c:v>0.86363636363636398</c:v>
                </c:pt>
              </c:numCache>
            </c:numRef>
          </c:val>
          <c:extLst>
            <c:ext xmlns:c16="http://schemas.microsoft.com/office/drawing/2014/chart" uri="{C3380CC4-5D6E-409C-BE32-E72D297353CC}">
              <c16:uniqueId val="{00000000-91BE-4150-B32B-EBB8DDB6EE13}"/>
            </c:ext>
          </c:extLst>
        </c:ser>
        <c:ser>
          <c:idx val="1"/>
          <c:order val="1"/>
          <c:tx>
            <c:strRef>
              <c:f>Sheet1!$D$24</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Sheet1!$A$25:$B$38</c:f>
              <c:multiLvlStrCache>
                <c:ptCount val="14"/>
                <c:lvl>
                  <c:pt idx="0">
                    <c:v>Privacy laws / regulations prevent sharing</c:v>
                  </c:pt>
                  <c:pt idx="1">
                    <c:v>Privacy laws / regulations prevent sharing without consent</c:v>
                  </c:pt>
                  <c:pt idx="2">
                    <c:v>Previously obtained consent to share data is allowed but not readily available</c:v>
                  </c:pt>
                  <c:pt idx="3">
                    <c:v>Unclear whether information is considered private by law / regulation</c:v>
                  </c:pt>
                  <c:pt idx="4">
                    <c:v>Lack of funding to purchase / configure electronic systems for exchange</c:v>
                  </c:pt>
                  <c:pt idx="5">
                    <c:v>Lack of funding to operate / maintain electronic systems and processes for exchange</c:v>
                  </c:pt>
                  <c:pt idx="6">
                    <c:v>Restrictions in how funding can be used (i.e., infrastructure development; workforce)</c:v>
                  </c:pt>
                  <c:pt idx="7">
                    <c:v>Burdensome administrative processes to access grant funding for exchange</c:v>
                  </c:pt>
                  <c:pt idx="8">
                    <c:v>Dearth of qualified technical staff with necessary skills (e.g., procurement, data entry, system maintenance, programming, analytics) to hire at existing salary scale</c:v>
                  </c:pt>
                  <c:pt idx="9">
                    <c:v>Dearth of qualified technical staff with necessary skills (e.g., procurement, data entry, system maintenance, programming, analytics) to hire, regardless of salary</c:v>
                  </c:pt>
                  <c:pt idx="10">
                    <c:v>Existing staff are not adequately trained in necessary skills (e.g., procurement, systems implementation, data entry, programming, analytics)</c:v>
                  </c:pt>
                  <c:pt idx="11">
                    <c:v>Partner does not have electronic system</c:v>
                  </c:pt>
                  <c:pt idx="12">
                    <c:v>Partner has electronic system but systems are not interoperable</c:v>
                  </c:pt>
                  <c:pt idx="13">
                    <c:v>Data fields / elements do not align between systems</c:v>
                  </c:pt>
                </c:lvl>
                <c:lvl>
                  <c:pt idx="0">
                    <c:v>Privacy</c:v>
                  </c:pt>
                  <c:pt idx="4">
                    <c:v>Financial</c:v>
                  </c:pt>
                  <c:pt idx="8">
                    <c:v>Workforce</c:v>
                  </c:pt>
                  <c:pt idx="11">
                    <c:v>Technology</c:v>
                  </c:pt>
                </c:lvl>
              </c:multiLvlStrCache>
            </c:multiLvlStrRef>
          </c:cat>
          <c:val>
            <c:numRef>
              <c:f>Sheet1!$D$25:$D$38</c:f>
              <c:numCache>
                <c:formatCode>0%</c:formatCode>
                <c:ptCount val="14"/>
                <c:pt idx="0">
                  <c:v>0.4</c:v>
                </c:pt>
                <c:pt idx="1">
                  <c:v>0.29411764705882304</c:v>
                </c:pt>
                <c:pt idx="2">
                  <c:v>0.30303030303030298</c:v>
                </c:pt>
                <c:pt idx="3">
                  <c:v>0.407407407407407</c:v>
                </c:pt>
                <c:pt idx="4">
                  <c:v>0.328125</c:v>
                </c:pt>
                <c:pt idx="5">
                  <c:v>0.317460317460317</c:v>
                </c:pt>
                <c:pt idx="6">
                  <c:v>0.72093023255813993</c:v>
                </c:pt>
                <c:pt idx="7">
                  <c:v>0.64864864864864902</c:v>
                </c:pt>
                <c:pt idx="8">
                  <c:v>0.469387755102041</c:v>
                </c:pt>
                <c:pt idx="9">
                  <c:v>0.48936170212765995</c:v>
                </c:pt>
                <c:pt idx="10">
                  <c:v>0.43137254901960798</c:v>
                </c:pt>
                <c:pt idx="11">
                  <c:v>0.19354838709677402</c:v>
                </c:pt>
                <c:pt idx="12">
                  <c:v>0.1875</c:v>
                </c:pt>
                <c:pt idx="13">
                  <c:v>0.13636363636363602</c:v>
                </c:pt>
              </c:numCache>
            </c:numRef>
          </c:val>
          <c:extLst>
            <c:ext xmlns:c16="http://schemas.microsoft.com/office/drawing/2014/chart" uri="{C3380CC4-5D6E-409C-BE32-E72D297353CC}">
              <c16:uniqueId val="{00000001-91BE-4150-B32B-EBB8DDB6EE13}"/>
            </c:ext>
          </c:extLst>
        </c:ser>
        <c:dLbls>
          <c:showLegendKey val="0"/>
          <c:showVal val="0"/>
          <c:showCatName val="0"/>
          <c:showSerName val="0"/>
          <c:showPercent val="0"/>
          <c:showBubbleSize val="0"/>
        </c:dLbls>
        <c:gapWidth val="150"/>
        <c:overlap val="100"/>
        <c:axId val="416972512"/>
        <c:axId val="416966752"/>
      </c:barChart>
      <c:catAx>
        <c:axId val="41697251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6966752"/>
        <c:crosses val="autoZero"/>
        <c:auto val="1"/>
        <c:lblAlgn val="ctr"/>
        <c:lblOffset val="100"/>
        <c:noMultiLvlLbl val="0"/>
      </c:catAx>
      <c:valAx>
        <c:axId val="416966752"/>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69725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Intake!$B$21</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Intake!$B$22:$B$39</c:f>
              <c:numCache>
                <c:formatCode>0%</c:formatCode>
                <c:ptCount val="18"/>
                <c:pt idx="0">
                  <c:v>0.66666666666666663</c:v>
                </c:pt>
                <c:pt idx="1">
                  <c:v>0.5</c:v>
                </c:pt>
                <c:pt idx="2">
                  <c:v>0.33333333333333331</c:v>
                </c:pt>
                <c:pt idx="3">
                  <c:v>0.5</c:v>
                </c:pt>
                <c:pt idx="4">
                  <c:v>0.16666666666666666</c:v>
                </c:pt>
                <c:pt idx="5">
                  <c:v>0.16666666666666666</c:v>
                </c:pt>
                <c:pt idx="6">
                  <c:v>0.16666666666666666</c:v>
                </c:pt>
                <c:pt idx="7">
                  <c:v>0.16666666666666666</c:v>
                </c:pt>
                <c:pt idx="8">
                  <c:v>0.16666666666666666</c:v>
                </c:pt>
                <c:pt idx="9">
                  <c:v>0.16666666666666666</c:v>
                </c:pt>
                <c:pt idx="10">
                  <c:v>0.16666666666666666</c:v>
                </c:pt>
                <c:pt idx="11">
                  <c:v>0.16666666666666666</c:v>
                </c:pt>
                <c:pt idx="12">
                  <c:v>0.16666666666666666</c:v>
                </c:pt>
                <c:pt idx="13">
                  <c:v>0.16666666666666666</c:v>
                </c:pt>
                <c:pt idx="14">
                  <c:v>0.33333333333333331</c:v>
                </c:pt>
                <c:pt idx="15">
                  <c:v>0.16666666666666666</c:v>
                </c:pt>
                <c:pt idx="16">
                  <c:v>0.33333333333333331</c:v>
                </c:pt>
                <c:pt idx="17">
                  <c:v>0.33333333333333331</c:v>
                </c:pt>
              </c:numCache>
            </c:numRef>
          </c:val>
          <c:extLst>
            <c:ext xmlns:c16="http://schemas.microsoft.com/office/drawing/2014/chart" uri="{C3380CC4-5D6E-409C-BE32-E72D297353CC}">
              <c16:uniqueId val="{00000000-C328-4F86-BE4C-70763E2C6876}"/>
            </c:ext>
          </c:extLst>
        </c:ser>
        <c:ser>
          <c:idx val="1"/>
          <c:order val="1"/>
          <c:tx>
            <c:strRef>
              <c:f>Intake!$C$21</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Intake!$C$22:$C$39</c:f>
              <c:numCache>
                <c:formatCode>0%</c:formatCode>
                <c:ptCount val="18"/>
                <c:pt idx="0">
                  <c:v>0.33333333333333331</c:v>
                </c:pt>
                <c:pt idx="1">
                  <c:v>0.16666666666666666</c:v>
                </c:pt>
                <c:pt idx="2">
                  <c:v>0.16666666666666666</c:v>
                </c:pt>
                <c:pt idx="3">
                  <c:v>0.16666666666666666</c:v>
                </c:pt>
                <c:pt idx="5">
                  <c:v>0.16666666666666666</c:v>
                </c:pt>
                <c:pt idx="7">
                  <c:v>0.5</c:v>
                </c:pt>
                <c:pt idx="8">
                  <c:v>0.16666666666666666</c:v>
                </c:pt>
                <c:pt idx="9">
                  <c:v>0.16666666666666666</c:v>
                </c:pt>
                <c:pt idx="10">
                  <c:v>0.16666666666666666</c:v>
                </c:pt>
                <c:pt idx="15">
                  <c:v>0.16666666666666666</c:v>
                </c:pt>
                <c:pt idx="17">
                  <c:v>0.16666666666666666</c:v>
                </c:pt>
              </c:numCache>
            </c:numRef>
          </c:val>
          <c:extLst>
            <c:ext xmlns:c16="http://schemas.microsoft.com/office/drawing/2014/chart" uri="{C3380CC4-5D6E-409C-BE32-E72D297353CC}">
              <c16:uniqueId val="{00000001-C328-4F86-BE4C-70763E2C6876}"/>
            </c:ext>
          </c:extLst>
        </c:ser>
        <c:ser>
          <c:idx val="2"/>
          <c:order val="2"/>
          <c:tx>
            <c:strRef>
              <c:f>Intake!$D$21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Intake!$D$22:$D$39</c:f>
              <c:numCache>
                <c:formatCode>0%</c:formatCode>
                <c:ptCount val="18"/>
                <c:pt idx="1">
                  <c:v>0.16666666666666666</c:v>
                </c:pt>
                <c:pt idx="2">
                  <c:v>0.5</c:v>
                </c:pt>
                <c:pt idx="3">
                  <c:v>0.33333333333333331</c:v>
                </c:pt>
                <c:pt idx="4">
                  <c:v>0.83333333333333337</c:v>
                </c:pt>
                <c:pt idx="5">
                  <c:v>0.5</c:v>
                </c:pt>
                <c:pt idx="6">
                  <c:v>0.83333333333333337</c:v>
                </c:pt>
                <c:pt idx="7">
                  <c:v>0.33333333333333331</c:v>
                </c:pt>
                <c:pt idx="8">
                  <c:v>0.5</c:v>
                </c:pt>
                <c:pt idx="9">
                  <c:v>0.5</c:v>
                </c:pt>
                <c:pt idx="10">
                  <c:v>0.5</c:v>
                </c:pt>
                <c:pt idx="11">
                  <c:v>0.66666666666666663</c:v>
                </c:pt>
                <c:pt idx="12">
                  <c:v>0.66666666666666663</c:v>
                </c:pt>
                <c:pt idx="13">
                  <c:v>0.66666666666666663</c:v>
                </c:pt>
                <c:pt idx="14">
                  <c:v>0.66666666666666663</c:v>
                </c:pt>
                <c:pt idx="15">
                  <c:v>0.66666666666666663</c:v>
                </c:pt>
                <c:pt idx="16">
                  <c:v>0.66666666666666663</c:v>
                </c:pt>
                <c:pt idx="17">
                  <c:v>0.5</c:v>
                </c:pt>
              </c:numCache>
            </c:numRef>
          </c:val>
          <c:extLst>
            <c:ext xmlns:c16="http://schemas.microsoft.com/office/drawing/2014/chart" uri="{C3380CC4-5D6E-409C-BE32-E72D297353CC}">
              <c16:uniqueId val="{00000002-C328-4F86-BE4C-70763E2C6876}"/>
            </c:ext>
          </c:extLst>
        </c:ser>
        <c:ser>
          <c:idx val="3"/>
          <c:order val="3"/>
          <c:tx>
            <c:strRef>
              <c:f>Intake!$E$21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Intake!$E$22:$E$39</c:f>
              <c:numCache>
                <c:formatCode>General</c:formatCode>
                <c:ptCount val="18"/>
                <c:pt idx="8" formatCode="0%">
                  <c:v>0.16666666666666666</c:v>
                </c:pt>
                <c:pt idx="9" formatCode="0%">
                  <c:v>0.16666666666666666</c:v>
                </c:pt>
                <c:pt idx="10" formatCode="0%">
                  <c:v>0.16666666666666666</c:v>
                </c:pt>
                <c:pt idx="11" formatCode="0%">
                  <c:v>0.16666666666666666</c:v>
                </c:pt>
                <c:pt idx="12" formatCode="0%">
                  <c:v>0.16666666666666666</c:v>
                </c:pt>
                <c:pt idx="13" formatCode="0%">
                  <c:v>0.16666666666666666</c:v>
                </c:pt>
              </c:numCache>
            </c:numRef>
          </c:val>
          <c:extLst>
            <c:ext xmlns:c16="http://schemas.microsoft.com/office/drawing/2014/chart" uri="{C3380CC4-5D6E-409C-BE32-E72D297353CC}">
              <c16:uniqueId val="{00000003-C328-4F86-BE4C-70763E2C6876}"/>
            </c:ext>
          </c:extLst>
        </c:ser>
        <c:ser>
          <c:idx val="4"/>
          <c:order val="4"/>
          <c:tx>
            <c:strRef>
              <c:f>Intake!$F$21</c:f>
              <c:strCache>
                <c:ptCount val="1"/>
                <c:pt idx="0">
                  <c:v>Don't Know</c:v>
                </c:pt>
              </c:strCache>
            </c:strRef>
          </c:tx>
          <c:spPr>
            <a:solidFill>
              <a:srgbClr val="A238B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Intake!$F$22:$F$39</c:f>
              <c:numCache>
                <c:formatCode>General</c:formatCode>
                <c:ptCount val="18"/>
                <c:pt idx="5" formatCode="0%">
                  <c:v>0.16666666666666666</c:v>
                </c:pt>
              </c:numCache>
            </c:numRef>
          </c:val>
          <c:extLst>
            <c:ext xmlns:c16="http://schemas.microsoft.com/office/drawing/2014/chart" uri="{C3380CC4-5D6E-409C-BE32-E72D297353CC}">
              <c16:uniqueId val="{00000004-C328-4F86-BE4C-70763E2C6876}"/>
            </c:ext>
          </c:extLst>
        </c:ser>
        <c:dLbls>
          <c:showLegendKey val="0"/>
          <c:showVal val="0"/>
          <c:showCatName val="0"/>
          <c:showSerName val="0"/>
          <c:showPercent val="0"/>
          <c:showBubbleSize val="0"/>
        </c:dLbls>
        <c:gapWidth val="150"/>
        <c:overlap val="100"/>
        <c:axId val="342833807"/>
        <c:axId val="342834767"/>
      </c:barChart>
      <c:catAx>
        <c:axId val="342833807"/>
        <c:scaling>
          <c:orientation val="maxMin"/>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4767"/>
        <c:crosses val="autoZero"/>
        <c:auto val="1"/>
        <c:lblAlgn val="ctr"/>
        <c:lblOffset val="100"/>
        <c:noMultiLvlLbl val="0"/>
      </c:catAx>
      <c:valAx>
        <c:axId val="342834767"/>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38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Intake!$B$69</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Intake!$B$70:$B$87</c:f>
              <c:numCache>
                <c:formatCode>0%</c:formatCode>
                <c:ptCount val="18"/>
                <c:pt idx="0">
                  <c:v>0.5</c:v>
                </c:pt>
                <c:pt idx="1">
                  <c:v>0.5</c:v>
                </c:pt>
                <c:pt idx="7">
                  <c:v>0.16666666666666666</c:v>
                </c:pt>
                <c:pt idx="14">
                  <c:v>0.16666666666666666</c:v>
                </c:pt>
                <c:pt idx="15">
                  <c:v>0.16666666666666666</c:v>
                </c:pt>
                <c:pt idx="17">
                  <c:v>0.16666666666666666</c:v>
                </c:pt>
              </c:numCache>
            </c:numRef>
          </c:val>
          <c:extLst>
            <c:ext xmlns:c16="http://schemas.microsoft.com/office/drawing/2014/chart" uri="{C3380CC4-5D6E-409C-BE32-E72D297353CC}">
              <c16:uniqueId val="{00000000-4B6A-42B3-8441-9D76B2D77078}"/>
            </c:ext>
          </c:extLst>
        </c:ser>
        <c:ser>
          <c:idx val="1"/>
          <c:order val="1"/>
          <c:tx>
            <c:strRef>
              <c:f>Intake!$C$69</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Intake!$C$70:$C$87</c:f>
              <c:numCache>
                <c:formatCode>0%</c:formatCode>
                <c:ptCount val="18"/>
                <c:pt idx="0">
                  <c:v>0.5</c:v>
                </c:pt>
                <c:pt idx="1">
                  <c:v>0.33333333333333331</c:v>
                </c:pt>
                <c:pt idx="2">
                  <c:v>0.33333333333333331</c:v>
                </c:pt>
                <c:pt idx="3">
                  <c:v>0.33333333333333331</c:v>
                </c:pt>
                <c:pt idx="4">
                  <c:v>0.2</c:v>
                </c:pt>
                <c:pt idx="5">
                  <c:v>0.33333333333333331</c:v>
                </c:pt>
                <c:pt idx="6">
                  <c:v>0.16666666666666666</c:v>
                </c:pt>
                <c:pt idx="7">
                  <c:v>0.5</c:v>
                </c:pt>
                <c:pt idx="8">
                  <c:v>0.4</c:v>
                </c:pt>
                <c:pt idx="9">
                  <c:v>0.33333333333333331</c:v>
                </c:pt>
                <c:pt idx="15">
                  <c:v>0.33333333333333331</c:v>
                </c:pt>
              </c:numCache>
            </c:numRef>
          </c:val>
          <c:extLst>
            <c:ext xmlns:c16="http://schemas.microsoft.com/office/drawing/2014/chart" uri="{C3380CC4-5D6E-409C-BE32-E72D297353CC}">
              <c16:uniqueId val="{00000001-4B6A-42B3-8441-9D76B2D77078}"/>
            </c:ext>
          </c:extLst>
        </c:ser>
        <c:ser>
          <c:idx val="2"/>
          <c:order val="2"/>
          <c:tx>
            <c:strRef>
              <c:f>Intake!$D$69</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Intake!$D$70:$D$87</c:f>
              <c:numCache>
                <c:formatCode>0%</c:formatCode>
                <c:ptCount val="18"/>
                <c:pt idx="1">
                  <c:v>0.16666666666666666</c:v>
                </c:pt>
                <c:pt idx="2">
                  <c:v>0.66666666666666663</c:v>
                </c:pt>
                <c:pt idx="3">
                  <c:v>0.66666666666666663</c:v>
                </c:pt>
                <c:pt idx="4">
                  <c:v>0.8</c:v>
                </c:pt>
                <c:pt idx="5">
                  <c:v>0.66666666666666663</c:v>
                </c:pt>
                <c:pt idx="6">
                  <c:v>0.83333333333333337</c:v>
                </c:pt>
                <c:pt idx="7">
                  <c:v>0.33333333333333331</c:v>
                </c:pt>
                <c:pt idx="8">
                  <c:v>0.6</c:v>
                </c:pt>
                <c:pt idx="9">
                  <c:v>0.66666666666666663</c:v>
                </c:pt>
                <c:pt idx="10">
                  <c:v>1</c:v>
                </c:pt>
                <c:pt idx="11">
                  <c:v>1</c:v>
                </c:pt>
                <c:pt idx="12">
                  <c:v>1</c:v>
                </c:pt>
                <c:pt idx="13">
                  <c:v>1</c:v>
                </c:pt>
                <c:pt idx="14">
                  <c:v>0.83333333333333337</c:v>
                </c:pt>
                <c:pt idx="15">
                  <c:v>0.5</c:v>
                </c:pt>
                <c:pt idx="16">
                  <c:v>1</c:v>
                </c:pt>
                <c:pt idx="17">
                  <c:v>0.83333333333333337</c:v>
                </c:pt>
              </c:numCache>
            </c:numRef>
          </c:val>
          <c:extLst>
            <c:ext xmlns:c16="http://schemas.microsoft.com/office/drawing/2014/chart" uri="{C3380CC4-5D6E-409C-BE32-E72D297353CC}">
              <c16:uniqueId val="{00000002-4B6A-42B3-8441-9D76B2D77078}"/>
            </c:ext>
          </c:extLst>
        </c:ser>
        <c:ser>
          <c:idx val="3"/>
          <c:order val="3"/>
          <c:tx>
            <c:strRef>
              <c:f>Intake!$E$69</c:f>
              <c:strCache>
                <c:ptCount val="1"/>
                <c:pt idx="0">
                  <c:v>N/A</c:v>
                </c:pt>
              </c:strCache>
            </c:strRef>
          </c:tx>
          <c:spPr>
            <a:solidFill>
              <a:srgbClr val="6E61D7"/>
            </a:solidFill>
            <a:ln>
              <a:noFill/>
            </a:ln>
            <a:effectLst/>
          </c:spPr>
          <c:invertIfNegative val="0"/>
          <c:cat>
            <c:strRef>
              <c:f>Intake!$A$70:$A$87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Intake!$E$70:$E$87</c:f>
              <c:numCache>
                <c:formatCode>General</c:formatCode>
                <c:ptCount val="18"/>
              </c:numCache>
            </c:numRef>
          </c:val>
          <c:extLst>
            <c:ext xmlns:c16="http://schemas.microsoft.com/office/drawing/2014/chart" uri="{C3380CC4-5D6E-409C-BE32-E72D297353CC}">
              <c16:uniqueId val="{00000003-4B6A-42B3-8441-9D76B2D77078}"/>
            </c:ext>
          </c:extLst>
        </c:ser>
        <c:ser>
          <c:idx val="4"/>
          <c:order val="4"/>
          <c:tx>
            <c:strRef>
              <c:f>Intake!$F$69</c:f>
              <c:strCache>
                <c:ptCount val="1"/>
                <c:pt idx="0">
                  <c:v>Don't Know</c:v>
                </c:pt>
              </c:strCache>
            </c:strRef>
          </c:tx>
          <c:spPr>
            <a:solidFill>
              <a:schemeClr val="accent5"/>
            </a:solidFill>
            <a:ln>
              <a:noFill/>
            </a:ln>
            <a:effectLst/>
          </c:spPr>
          <c:invertIfNegative val="0"/>
          <c:cat>
            <c:strRef>
              <c:f>Intake!$A$70:$A$87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Intake!$F$70:$F$87</c:f>
              <c:numCache>
                <c:formatCode>General</c:formatCode>
                <c:ptCount val="18"/>
              </c:numCache>
            </c:numRef>
          </c:val>
          <c:extLst>
            <c:ext xmlns:c16="http://schemas.microsoft.com/office/drawing/2014/chart" uri="{C3380CC4-5D6E-409C-BE32-E72D297353CC}">
              <c16:uniqueId val="{00000004-4B6A-42B3-8441-9D76B2D77078}"/>
            </c:ext>
          </c:extLst>
        </c:ser>
        <c:dLbls>
          <c:showLegendKey val="0"/>
          <c:showVal val="0"/>
          <c:showCatName val="0"/>
          <c:showSerName val="0"/>
          <c:showPercent val="0"/>
          <c:showBubbleSize val="0"/>
        </c:dLbls>
        <c:gapWidth val="150"/>
        <c:overlap val="100"/>
        <c:axId val="224933679"/>
        <c:axId val="224932239"/>
      </c:barChart>
      <c:catAx>
        <c:axId val="224933679"/>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2239"/>
        <c:crosses val="autoZero"/>
        <c:auto val="1"/>
        <c:lblAlgn val="ctr"/>
        <c:lblOffset val="100"/>
        <c:noMultiLvlLbl val="0"/>
      </c:catAx>
      <c:valAx>
        <c:axId val="224932239"/>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36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Intake!$B$112</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Intake!$A$113:$A$125</c:f>
              <c:strCache>
                <c:ptCount val="13"/>
                <c:pt idx="0">
                  <c:v>Restrictions in how funding can be used (i.e., infrastructure development; workforce)</c:v>
                </c:pt>
                <c:pt idx="1">
                  <c:v>Burdensome administrative processes to access grant funding for exchange</c:v>
                </c:pt>
                <c:pt idx="2">
                  <c:v>Unclear whether information is considered private by law / regulation</c:v>
                </c:pt>
                <c:pt idx="3">
                  <c:v>Dearth of qualified technical staff with necessary skills to hire at existing salary scale</c:v>
                </c:pt>
                <c:pt idx="4">
                  <c:v>Dearth of qualified technical staff with necessary skills to hire, regardless of salary</c:v>
                </c:pt>
                <c:pt idx="5">
                  <c:v>Existing staff are not adequately trained in necessary skills</c:v>
                </c:pt>
                <c:pt idx="6">
                  <c:v>Partner does not have electronic system</c:v>
                </c:pt>
                <c:pt idx="7">
                  <c:v>Lack of funding to purchase / configure electronic systems for exchange</c:v>
                </c:pt>
                <c:pt idx="8">
                  <c:v>Lack of funding to operate / maintain electronic systems and processes for exchange</c:v>
                </c:pt>
                <c:pt idx="9">
                  <c:v>Partner has electronic system but systems are not interoperable</c:v>
                </c:pt>
                <c:pt idx="10">
                  <c:v>Privacy laws / regulations prevent sharing</c:v>
                </c:pt>
                <c:pt idx="11">
                  <c:v>Privacy laws / regulations prevent sharing without consent</c:v>
                </c:pt>
                <c:pt idx="12">
                  <c:v>Data fields / elements do not align between systems</c:v>
                </c:pt>
              </c:strCache>
            </c:strRef>
          </c:cat>
          <c:val>
            <c:numRef>
              <c:f>Intake!$B$113:$B$125</c:f>
              <c:numCache>
                <c:formatCode>0%</c:formatCode>
                <c:ptCount val="13"/>
                <c:pt idx="0">
                  <c:v>0.16666666666666666</c:v>
                </c:pt>
                <c:pt idx="1">
                  <c:v>0.16666666666666666</c:v>
                </c:pt>
                <c:pt idx="2">
                  <c:v>0.33333333333333331</c:v>
                </c:pt>
                <c:pt idx="3">
                  <c:v>0.33333333333333331</c:v>
                </c:pt>
                <c:pt idx="4">
                  <c:v>0.33333333333333331</c:v>
                </c:pt>
                <c:pt idx="5">
                  <c:v>0.33333333333333331</c:v>
                </c:pt>
                <c:pt idx="6">
                  <c:v>0.5</c:v>
                </c:pt>
                <c:pt idx="7">
                  <c:v>0.66666666666666663</c:v>
                </c:pt>
                <c:pt idx="8">
                  <c:v>0.66666666666666663</c:v>
                </c:pt>
                <c:pt idx="9">
                  <c:v>0.83333333333333337</c:v>
                </c:pt>
                <c:pt idx="10">
                  <c:v>1</c:v>
                </c:pt>
                <c:pt idx="11">
                  <c:v>1</c:v>
                </c:pt>
                <c:pt idx="12">
                  <c:v>1</c:v>
                </c:pt>
              </c:numCache>
            </c:numRef>
          </c:val>
          <c:extLst>
            <c:ext xmlns:c16="http://schemas.microsoft.com/office/drawing/2014/chart" uri="{C3380CC4-5D6E-409C-BE32-E72D297353CC}">
              <c16:uniqueId val="{00000000-D301-44E9-BBAD-8D024EE44F3D}"/>
            </c:ext>
          </c:extLst>
        </c:ser>
        <c:ser>
          <c:idx val="1"/>
          <c:order val="1"/>
          <c:tx>
            <c:strRef>
              <c:f>Intake!$C$112</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Intake!$A$113:$A$125</c:f>
              <c:strCache>
                <c:ptCount val="13"/>
                <c:pt idx="0">
                  <c:v>Restrictions in how funding can be used (i.e., infrastructure development; workforce)</c:v>
                </c:pt>
                <c:pt idx="1">
                  <c:v>Burdensome administrative processes to access grant funding for exchange</c:v>
                </c:pt>
                <c:pt idx="2">
                  <c:v>Unclear whether information is considered private by law / regulation</c:v>
                </c:pt>
                <c:pt idx="3">
                  <c:v>Dearth of qualified technical staff with necessary skills to hire at existing salary scale</c:v>
                </c:pt>
                <c:pt idx="4">
                  <c:v>Dearth of qualified technical staff with necessary skills to hire, regardless of salary</c:v>
                </c:pt>
                <c:pt idx="5">
                  <c:v>Existing staff are not adequately trained in necessary skills</c:v>
                </c:pt>
                <c:pt idx="6">
                  <c:v>Partner does not have electronic system</c:v>
                </c:pt>
                <c:pt idx="7">
                  <c:v>Lack of funding to purchase / configure electronic systems for exchange</c:v>
                </c:pt>
                <c:pt idx="8">
                  <c:v>Lack of funding to operate / maintain electronic systems and processes for exchange</c:v>
                </c:pt>
                <c:pt idx="9">
                  <c:v>Partner has electronic system but systems are not interoperable</c:v>
                </c:pt>
                <c:pt idx="10">
                  <c:v>Privacy laws / regulations prevent sharing</c:v>
                </c:pt>
                <c:pt idx="11">
                  <c:v>Privacy laws / regulations prevent sharing without consent</c:v>
                </c:pt>
                <c:pt idx="12">
                  <c:v>Data fields / elements do not align between systems</c:v>
                </c:pt>
              </c:strCache>
            </c:strRef>
          </c:cat>
          <c:val>
            <c:numRef>
              <c:f>Intake!$C$113:$C$125</c:f>
              <c:numCache>
                <c:formatCode>0%</c:formatCode>
                <c:ptCount val="13"/>
                <c:pt idx="0">
                  <c:v>0.33333333333333331</c:v>
                </c:pt>
                <c:pt idx="1">
                  <c:v>0.33333333333333331</c:v>
                </c:pt>
                <c:pt idx="2">
                  <c:v>0.33333333333333331</c:v>
                </c:pt>
                <c:pt idx="3">
                  <c:v>0.33333333333333331</c:v>
                </c:pt>
                <c:pt idx="4">
                  <c:v>0.33333333333333331</c:v>
                </c:pt>
                <c:pt idx="5">
                  <c:v>0.33333333333333331</c:v>
                </c:pt>
                <c:pt idx="6">
                  <c:v>0.5</c:v>
                </c:pt>
                <c:pt idx="7">
                  <c:v>0.16666666666666666</c:v>
                </c:pt>
                <c:pt idx="8">
                  <c:v>0.16666666666666666</c:v>
                </c:pt>
                <c:pt idx="9">
                  <c:v>0.16666666666666666</c:v>
                </c:pt>
              </c:numCache>
            </c:numRef>
          </c:val>
          <c:extLst>
            <c:ext xmlns:c16="http://schemas.microsoft.com/office/drawing/2014/chart" uri="{C3380CC4-5D6E-409C-BE32-E72D297353CC}">
              <c16:uniqueId val="{00000001-D301-44E9-BBAD-8D024EE44F3D}"/>
            </c:ext>
          </c:extLst>
        </c:ser>
        <c:ser>
          <c:idx val="2"/>
          <c:order val="2"/>
          <c:tx>
            <c:strRef>
              <c:f>Intake!$D$112</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Intake!$A$113:$A$125</c:f>
              <c:strCache>
                <c:ptCount val="13"/>
                <c:pt idx="0">
                  <c:v>Restrictions in how funding can be used (i.e., infrastructure development; workforce)</c:v>
                </c:pt>
                <c:pt idx="1">
                  <c:v>Burdensome administrative processes to access grant funding for exchange</c:v>
                </c:pt>
                <c:pt idx="2">
                  <c:v>Unclear whether information is considered private by law / regulation</c:v>
                </c:pt>
                <c:pt idx="3">
                  <c:v>Dearth of qualified technical staff with necessary skills to hire at existing salary scale</c:v>
                </c:pt>
                <c:pt idx="4">
                  <c:v>Dearth of qualified technical staff with necessary skills to hire, regardless of salary</c:v>
                </c:pt>
                <c:pt idx="5">
                  <c:v>Existing staff are not adequately trained in necessary skills</c:v>
                </c:pt>
                <c:pt idx="6">
                  <c:v>Partner does not have electronic system</c:v>
                </c:pt>
                <c:pt idx="7">
                  <c:v>Lack of funding to purchase / configure electronic systems for exchange</c:v>
                </c:pt>
                <c:pt idx="8">
                  <c:v>Lack of funding to operate / maintain electronic systems and processes for exchange</c:v>
                </c:pt>
                <c:pt idx="9">
                  <c:v>Partner has electronic system but systems are not interoperable</c:v>
                </c:pt>
                <c:pt idx="10">
                  <c:v>Privacy laws / regulations prevent sharing</c:v>
                </c:pt>
                <c:pt idx="11">
                  <c:v>Privacy laws / regulations prevent sharing without consent</c:v>
                </c:pt>
                <c:pt idx="12">
                  <c:v>Data fields / elements do not align between systems</c:v>
                </c:pt>
              </c:strCache>
            </c:strRef>
          </c:cat>
          <c:val>
            <c:numRef>
              <c:f>Intake!$D$113:$D$125</c:f>
              <c:numCache>
                <c:formatCode>0%</c:formatCode>
                <c:ptCount val="13"/>
                <c:pt idx="0">
                  <c:v>0.5</c:v>
                </c:pt>
                <c:pt idx="1">
                  <c:v>0.5</c:v>
                </c:pt>
                <c:pt idx="2">
                  <c:v>0.33333333333333331</c:v>
                </c:pt>
                <c:pt idx="3">
                  <c:v>0.33333333333333331</c:v>
                </c:pt>
                <c:pt idx="4">
                  <c:v>0.33333333333333331</c:v>
                </c:pt>
                <c:pt idx="5">
                  <c:v>0.33333333333333331</c:v>
                </c:pt>
                <c:pt idx="7">
                  <c:v>0.16666666666666666</c:v>
                </c:pt>
                <c:pt idx="8">
                  <c:v>0.16666666666666666</c:v>
                </c:pt>
              </c:numCache>
            </c:numRef>
          </c:val>
          <c:extLst>
            <c:ext xmlns:c16="http://schemas.microsoft.com/office/drawing/2014/chart" uri="{C3380CC4-5D6E-409C-BE32-E72D297353CC}">
              <c16:uniqueId val="{00000002-D301-44E9-BBAD-8D024EE44F3D}"/>
            </c:ext>
          </c:extLst>
        </c:ser>
        <c:dLbls>
          <c:showLegendKey val="0"/>
          <c:showVal val="0"/>
          <c:showCatName val="0"/>
          <c:showSerName val="0"/>
          <c:showPercent val="0"/>
          <c:showBubbleSize val="0"/>
        </c:dLbls>
        <c:gapWidth val="150"/>
        <c:overlap val="100"/>
        <c:axId val="344095503"/>
        <c:axId val="344096463"/>
      </c:barChart>
      <c:catAx>
        <c:axId val="3440955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6463"/>
        <c:crosses val="autoZero"/>
        <c:auto val="1"/>
        <c:lblAlgn val="ctr"/>
        <c:lblOffset val="100"/>
        <c:noMultiLvlLbl val="0"/>
      </c:catAx>
      <c:valAx>
        <c:axId val="344096463"/>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55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Assessment!$B$21</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Assessment!$B$22:$B$39</c:f>
              <c:numCache>
                <c:formatCode>0%</c:formatCode>
                <c:ptCount val="18"/>
                <c:pt idx="0">
                  <c:v>0.66666666666666663</c:v>
                </c:pt>
                <c:pt idx="1">
                  <c:v>0.44444444444444442</c:v>
                </c:pt>
                <c:pt idx="2">
                  <c:v>0.1111111111111111</c:v>
                </c:pt>
                <c:pt idx="3">
                  <c:v>0.33333333333333331</c:v>
                </c:pt>
                <c:pt idx="4">
                  <c:v>0.1111111111111111</c:v>
                </c:pt>
                <c:pt idx="5">
                  <c:v>0.1111111111111111</c:v>
                </c:pt>
                <c:pt idx="6">
                  <c:v>0.33333333333333331</c:v>
                </c:pt>
                <c:pt idx="7">
                  <c:v>0.1111111111111111</c:v>
                </c:pt>
                <c:pt idx="8">
                  <c:v>0.1111111111111111</c:v>
                </c:pt>
                <c:pt idx="9">
                  <c:v>0.22222222222222221</c:v>
                </c:pt>
                <c:pt idx="10">
                  <c:v>0.33333333333333331</c:v>
                </c:pt>
                <c:pt idx="11">
                  <c:v>0.25</c:v>
                </c:pt>
                <c:pt idx="12">
                  <c:v>0.33333333333333331</c:v>
                </c:pt>
                <c:pt idx="13">
                  <c:v>0.22222222222222221</c:v>
                </c:pt>
                <c:pt idx="14">
                  <c:v>0.33333333333333331</c:v>
                </c:pt>
                <c:pt idx="15">
                  <c:v>0.33333333333333331</c:v>
                </c:pt>
                <c:pt idx="16">
                  <c:v>0.25</c:v>
                </c:pt>
                <c:pt idx="17">
                  <c:v>0.1111111111111111</c:v>
                </c:pt>
              </c:numCache>
            </c:numRef>
          </c:val>
          <c:extLst>
            <c:ext xmlns:c16="http://schemas.microsoft.com/office/drawing/2014/chart" uri="{C3380CC4-5D6E-409C-BE32-E72D297353CC}">
              <c16:uniqueId val="{00000000-D508-4218-B650-1404EF407CAF}"/>
            </c:ext>
          </c:extLst>
        </c:ser>
        <c:ser>
          <c:idx val="1"/>
          <c:order val="1"/>
          <c:tx>
            <c:strRef>
              <c:f>Assessment!$C$21</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Assessment!$C$22:$C$39</c:f>
              <c:numCache>
                <c:formatCode>0%</c:formatCode>
                <c:ptCount val="18"/>
                <c:pt idx="0">
                  <c:v>0.22222222222222221</c:v>
                </c:pt>
                <c:pt idx="1">
                  <c:v>0.1111111111111111</c:v>
                </c:pt>
                <c:pt idx="2">
                  <c:v>0.1111111111111111</c:v>
                </c:pt>
                <c:pt idx="3">
                  <c:v>0.22222222222222221</c:v>
                </c:pt>
                <c:pt idx="5">
                  <c:v>0.1111111111111111</c:v>
                </c:pt>
                <c:pt idx="6">
                  <c:v>0.1111111111111111</c:v>
                </c:pt>
                <c:pt idx="9">
                  <c:v>0.1111111111111111</c:v>
                </c:pt>
                <c:pt idx="10">
                  <c:v>0.1111111111111111</c:v>
                </c:pt>
                <c:pt idx="15">
                  <c:v>0.1111111111111111</c:v>
                </c:pt>
                <c:pt idx="17">
                  <c:v>0.1111111111111111</c:v>
                </c:pt>
              </c:numCache>
            </c:numRef>
          </c:val>
          <c:extLst>
            <c:ext xmlns:c16="http://schemas.microsoft.com/office/drawing/2014/chart" uri="{C3380CC4-5D6E-409C-BE32-E72D297353CC}">
              <c16:uniqueId val="{00000001-D508-4218-B650-1404EF407CAF}"/>
            </c:ext>
          </c:extLst>
        </c:ser>
        <c:ser>
          <c:idx val="2"/>
          <c:order val="2"/>
          <c:tx>
            <c:strRef>
              <c:f>Assessment!$D$21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Assessment!$D$22:$D$39</c:f>
              <c:numCache>
                <c:formatCode>0%</c:formatCode>
                <c:ptCount val="18"/>
                <c:pt idx="0">
                  <c:v>0.1111111111111111</c:v>
                </c:pt>
                <c:pt idx="1">
                  <c:v>0.44444444444444442</c:v>
                </c:pt>
                <c:pt idx="2">
                  <c:v>0.55555555555555558</c:v>
                </c:pt>
                <c:pt idx="3">
                  <c:v>0.22222222222222221</c:v>
                </c:pt>
                <c:pt idx="4">
                  <c:v>0.66666666666666663</c:v>
                </c:pt>
                <c:pt idx="5">
                  <c:v>0.55555555555555558</c:v>
                </c:pt>
                <c:pt idx="6">
                  <c:v>0.44444444444444442</c:v>
                </c:pt>
                <c:pt idx="7">
                  <c:v>0.77777777777777779</c:v>
                </c:pt>
                <c:pt idx="8">
                  <c:v>0.77777777777777779</c:v>
                </c:pt>
                <c:pt idx="9">
                  <c:v>0.44444444444444442</c:v>
                </c:pt>
                <c:pt idx="10">
                  <c:v>0.44444444444444442</c:v>
                </c:pt>
                <c:pt idx="11">
                  <c:v>0.625</c:v>
                </c:pt>
                <c:pt idx="12">
                  <c:v>0.55555555555555558</c:v>
                </c:pt>
                <c:pt idx="13">
                  <c:v>0.66666666666666663</c:v>
                </c:pt>
                <c:pt idx="14">
                  <c:v>0.44444444444444442</c:v>
                </c:pt>
                <c:pt idx="15">
                  <c:v>0.33333333333333331</c:v>
                </c:pt>
                <c:pt idx="16">
                  <c:v>0.625</c:v>
                </c:pt>
                <c:pt idx="17">
                  <c:v>0.55555555555555558</c:v>
                </c:pt>
              </c:numCache>
            </c:numRef>
          </c:val>
          <c:extLst>
            <c:ext xmlns:c16="http://schemas.microsoft.com/office/drawing/2014/chart" uri="{C3380CC4-5D6E-409C-BE32-E72D297353CC}">
              <c16:uniqueId val="{00000002-D508-4218-B650-1404EF407CAF}"/>
            </c:ext>
          </c:extLst>
        </c:ser>
        <c:ser>
          <c:idx val="3"/>
          <c:order val="3"/>
          <c:tx>
            <c:strRef>
              <c:f>Assessment!$E$21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Assessment!$E$22:$E$39</c:f>
              <c:numCache>
                <c:formatCode>General</c:formatCode>
                <c:ptCount val="18"/>
                <c:pt idx="2" formatCode="0%">
                  <c:v>0.22222222222222221</c:v>
                </c:pt>
                <c:pt idx="3" formatCode="0%">
                  <c:v>0.1111111111111111</c:v>
                </c:pt>
                <c:pt idx="4" formatCode="0%">
                  <c:v>0.1111111111111111</c:v>
                </c:pt>
                <c:pt idx="5" formatCode="0%">
                  <c:v>0.1111111111111111</c:v>
                </c:pt>
                <c:pt idx="6" formatCode="0%">
                  <c:v>0.1111111111111111</c:v>
                </c:pt>
                <c:pt idx="7" formatCode="0%">
                  <c:v>0.1111111111111111</c:v>
                </c:pt>
                <c:pt idx="8" formatCode="0%">
                  <c:v>0.1111111111111111</c:v>
                </c:pt>
                <c:pt idx="9" formatCode="0%">
                  <c:v>0.1111111111111111</c:v>
                </c:pt>
                <c:pt idx="10" formatCode="0%">
                  <c:v>0.1111111111111111</c:v>
                </c:pt>
                <c:pt idx="11" formatCode="0%">
                  <c:v>0.125</c:v>
                </c:pt>
                <c:pt idx="12" formatCode="0%">
                  <c:v>0.1111111111111111</c:v>
                </c:pt>
                <c:pt idx="13" formatCode="0%">
                  <c:v>0.1111111111111111</c:v>
                </c:pt>
                <c:pt idx="14" formatCode="0%">
                  <c:v>0.22222222222222221</c:v>
                </c:pt>
                <c:pt idx="15" formatCode="0%">
                  <c:v>0.22222222222222221</c:v>
                </c:pt>
                <c:pt idx="16" formatCode="0%">
                  <c:v>0.125</c:v>
                </c:pt>
                <c:pt idx="17" formatCode="0%">
                  <c:v>0.22222222222222221</c:v>
                </c:pt>
              </c:numCache>
            </c:numRef>
          </c:val>
          <c:extLst>
            <c:ext xmlns:c16="http://schemas.microsoft.com/office/drawing/2014/chart" uri="{C3380CC4-5D6E-409C-BE32-E72D297353CC}">
              <c16:uniqueId val="{00000003-D508-4218-B650-1404EF407CAF}"/>
            </c:ext>
          </c:extLst>
        </c:ser>
        <c:ser>
          <c:idx val="4"/>
          <c:order val="4"/>
          <c:tx>
            <c:strRef>
              <c:f>Assessment!$F$21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Assessment!$F$22:$F$39</c:f>
              <c:numCache>
                <c:formatCode>General</c:formatCode>
                <c:ptCount val="18"/>
                <c:pt idx="3" formatCode="0%">
                  <c:v>0.1111111111111111</c:v>
                </c:pt>
                <c:pt idx="4" formatCode="0%">
                  <c:v>0.1111111111111111</c:v>
                </c:pt>
                <c:pt idx="5" formatCode="0%">
                  <c:v>0.1111111111111111</c:v>
                </c:pt>
                <c:pt idx="9" formatCode="0%">
                  <c:v>0.1111111111111111</c:v>
                </c:pt>
              </c:numCache>
            </c:numRef>
          </c:val>
          <c:extLst>
            <c:ext xmlns:c16="http://schemas.microsoft.com/office/drawing/2014/chart" uri="{C3380CC4-5D6E-409C-BE32-E72D297353CC}">
              <c16:uniqueId val="{00000004-D508-4218-B650-1404EF407CAF}"/>
            </c:ext>
          </c:extLst>
        </c:ser>
        <c:dLbls>
          <c:showLegendKey val="0"/>
          <c:showVal val="0"/>
          <c:showCatName val="0"/>
          <c:showSerName val="0"/>
          <c:showPercent val="0"/>
          <c:showBubbleSize val="0"/>
        </c:dLbls>
        <c:gapWidth val="150"/>
        <c:overlap val="100"/>
        <c:axId val="342833807"/>
        <c:axId val="342834767"/>
      </c:barChart>
      <c:catAx>
        <c:axId val="342833807"/>
        <c:scaling>
          <c:orientation val="maxMin"/>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4767"/>
        <c:crosses val="autoZero"/>
        <c:auto val="1"/>
        <c:lblAlgn val="ctr"/>
        <c:lblOffset val="100"/>
        <c:noMultiLvlLbl val="0"/>
      </c:catAx>
      <c:valAx>
        <c:axId val="342834767"/>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38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Assessment!$B$69</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Assessment!$B$70:$B$87</c:f>
              <c:numCache>
                <c:formatCode>0%</c:formatCode>
                <c:ptCount val="18"/>
                <c:pt idx="0">
                  <c:v>0.66666666666666663</c:v>
                </c:pt>
                <c:pt idx="1">
                  <c:v>0.33333333333333331</c:v>
                </c:pt>
                <c:pt idx="3">
                  <c:v>0.22222222222222221</c:v>
                </c:pt>
                <c:pt idx="6">
                  <c:v>0.22222222222222221</c:v>
                </c:pt>
                <c:pt idx="7">
                  <c:v>0.1111111111111111</c:v>
                </c:pt>
                <c:pt idx="9">
                  <c:v>0.1111111111111111</c:v>
                </c:pt>
                <c:pt idx="10">
                  <c:v>0.22222222222222221</c:v>
                </c:pt>
                <c:pt idx="11">
                  <c:v>0.1111111111111111</c:v>
                </c:pt>
                <c:pt idx="12">
                  <c:v>0.1111111111111111</c:v>
                </c:pt>
                <c:pt idx="13">
                  <c:v>0.1111111111111111</c:v>
                </c:pt>
                <c:pt idx="14">
                  <c:v>0.33333333333333331</c:v>
                </c:pt>
                <c:pt idx="15">
                  <c:v>0.33333333333333331</c:v>
                </c:pt>
                <c:pt idx="16">
                  <c:v>0.1111111111111111</c:v>
                </c:pt>
              </c:numCache>
            </c:numRef>
          </c:val>
          <c:extLst>
            <c:ext xmlns:c16="http://schemas.microsoft.com/office/drawing/2014/chart" uri="{C3380CC4-5D6E-409C-BE32-E72D297353CC}">
              <c16:uniqueId val="{00000000-7351-487D-9ED6-140538B6B0CC}"/>
            </c:ext>
          </c:extLst>
        </c:ser>
        <c:ser>
          <c:idx val="1"/>
          <c:order val="1"/>
          <c:tx>
            <c:strRef>
              <c:f>Assessment!$C$69</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Assessment!$C$70:$C$87</c:f>
              <c:numCache>
                <c:formatCode>0%</c:formatCode>
                <c:ptCount val="18"/>
                <c:pt idx="0">
                  <c:v>0.22222222222222221</c:v>
                </c:pt>
                <c:pt idx="1">
                  <c:v>0.22222222222222221</c:v>
                </c:pt>
                <c:pt idx="2">
                  <c:v>0.1111111111111111</c:v>
                </c:pt>
                <c:pt idx="3">
                  <c:v>0.44444444444444442</c:v>
                </c:pt>
                <c:pt idx="5">
                  <c:v>0.1111111111111111</c:v>
                </c:pt>
                <c:pt idx="6">
                  <c:v>0.22222222222222221</c:v>
                </c:pt>
                <c:pt idx="9">
                  <c:v>0.1111111111111111</c:v>
                </c:pt>
                <c:pt idx="10">
                  <c:v>0.22222222222222221</c:v>
                </c:pt>
                <c:pt idx="15">
                  <c:v>0.1111111111111111</c:v>
                </c:pt>
                <c:pt idx="17">
                  <c:v>0.1111111111111111</c:v>
                </c:pt>
              </c:numCache>
            </c:numRef>
          </c:val>
          <c:extLst>
            <c:ext xmlns:c16="http://schemas.microsoft.com/office/drawing/2014/chart" uri="{C3380CC4-5D6E-409C-BE32-E72D297353CC}">
              <c16:uniqueId val="{00000001-7351-487D-9ED6-140538B6B0CC}"/>
            </c:ext>
          </c:extLst>
        </c:ser>
        <c:ser>
          <c:idx val="2"/>
          <c:order val="2"/>
          <c:tx>
            <c:strRef>
              <c:f>Assessment!$D$69</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Assessment!$D$70:$D$87</c:f>
              <c:numCache>
                <c:formatCode>0%</c:formatCode>
                <c:ptCount val="18"/>
                <c:pt idx="0">
                  <c:v>0.1111111111111111</c:v>
                </c:pt>
                <c:pt idx="1">
                  <c:v>0.44444444444444442</c:v>
                </c:pt>
                <c:pt idx="2">
                  <c:v>0.77777777777777779</c:v>
                </c:pt>
                <c:pt idx="3">
                  <c:v>0.22222222222222221</c:v>
                </c:pt>
                <c:pt idx="4">
                  <c:v>0.66666666666666663</c:v>
                </c:pt>
                <c:pt idx="5">
                  <c:v>0.55555555555555558</c:v>
                </c:pt>
                <c:pt idx="6">
                  <c:v>0.44444444444444442</c:v>
                </c:pt>
                <c:pt idx="7">
                  <c:v>0.77777777777777779</c:v>
                </c:pt>
                <c:pt idx="8">
                  <c:v>0.77777777777777779</c:v>
                </c:pt>
                <c:pt idx="9">
                  <c:v>0.55555555555555558</c:v>
                </c:pt>
                <c:pt idx="10">
                  <c:v>0.44444444444444442</c:v>
                </c:pt>
                <c:pt idx="11">
                  <c:v>0.77777777777777779</c:v>
                </c:pt>
                <c:pt idx="12">
                  <c:v>0.77777777777777779</c:v>
                </c:pt>
                <c:pt idx="13">
                  <c:v>0.77777777777777779</c:v>
                </c:pt>
                <c:pt idx="14">
                  <c:v>0.55555555555555558</c:v>
                </c:pt>
                <c:pt idx="15">
                  <c:v>0.44444444444444442</c:v>
                </c:pt>
                <c:pt idx="16">
                  <c:v>0.66666666666666663</c:v>
                </c:pt>
                <c:pt idx="17">
                  <c:v>0.66666666666666663</c:v>
                </c:pt>
              </c:numCache>
            </c:numRef>
          </c:val>
          <c:extLst>
            <c:ext xmlns:c16="http://schemas.microsoft.com/office/drawing/2014/chart" uri="{C3380CC4-5D6E-409C-BE32-E72D297353CC}">
              <c16:uniqueId val="{00000002-7351-487D-9ED6-140538B6B0CC}"/>
            </c:ext>
          </c:extLst>
        </c:ser>
        <c:ser>
          <c:idx val="3"/>
          <c:order val="3"/>
          <c:tx>
            <c:strRef>
              <c:f>Assessment!$E$69</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Assessment!$E$70:$E$87</c:f>
              <c:numCache>
                <c:formatCode>General</c:formatCode>
                <c:ptCount val="18"/>
                <c:pt idx="2" formatCode="0%">
                  <c:v>0.1111111111111111</c:v>
                </c:pt>
                <c:pt idx="3" formatCode="0%">
                  <c:v>0.1111111111111111</c:v>
                </c:pt>
                <c:pt idx="4" formatCode="0%">
                  <c:v>0.22222222222222221</c:v>
                </c:pt>
                <c:pt idx="5" formatCode="0%">
                  <c:v>0.22222222222222221</c:v>
                </c:pt>
                <c:pt idx="6" formatCode="0%">
                  <c:v>0.1111111111111111</c:v>
                </c:pt>
                <c:pt idx="7" formatCode="0%">
                  <c:v>0.1111111111111111</c:v>
                </c:pt>
                <c:pt idx="8" formatCode="0%">
                  <c:v>0.22222222222222221</c:v>
                </c:pt>
                <c:pt idx="9" formatCode="0%">
                  <c:v>0.1111111111111111</c:v>
                </c:pt>
                <c:pt idx="10" formatCode="0%">
                  <c:v>0.1111111111111111</c:v>
                </c:pt>
                <c:pt idx="11" formatCode="0%">
                  <c:v>0.1111111111111111</c:v>
                </c:pt>
                <c:pt idx="12" formatCode="0%">
                  <c:v>0.1111111111111111</c:v>
                </c:pt>
                <c:pt idx="13" formatCode="0%">
                  <c:v>0.1111111111111111</c:v>
                </c:pt>
                <c:pt idx="14" formatCode="0%">
                  <c:v>0.1111111111111111</c:v>
                </c:pt>
                <c:pt idx="15" formatCode="0%">
                  <c:v>0.1111111111111111</c:v>
                </c:pt>
                <c:pt idx="16" formatCode="0%">
                  <c:v>0.22222222222222221</c:v>
                </c:pt>
                <c:pt idx="17" formatCode="0%">
                  <c:v>0.22222222222222221</c:v>
                </c:pt>
              </c:numCache>
            </c:numRef>
          </c:val>
          <c:extLst>
            <c:ext xmlns:c16="http://schemas.microsoft.com/office/drawing/2014/chart" uri="{C3380CC4-5D6E-409C-BE32-E72D297353CC}">
              <c16:uniqueId val="{00000003-7351-487D-9ED6-140538B6B0CC}"/>
            </c:ext>
          </c:extLst>
        </c:ser>
        <c:ser>
          <c:idx val="4"/>
          <c:order val="4"/>
          <c:tx>
            <c:strRef>
              <c:f>Assessment!$F$69</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Assessment!$F$70:$F$87</c:f>
              <c:numCache>
                <c:formatCode>General</c:formatCode>
                <c:ptCount val="18"/>
                <c:pt idx="4" formatCode="0%">
                  <c:v>0.1111111111111111</c:v>
                </c:pt>
                <c:pt idx="5" formatCode="0%">
                  <c:v>0.1111111111111111</c:v>
                </c:pt>
                <c:pt idx="9" formatCode="0%">
                  <c:v>0.1111111111111111</c:v>
                </c:pt>
              </c:numCache>
            </c:numRef>
          </c:val>
          <c:extLst>
            <c:ext xmlns:c16="http://schemas.microsoft.com/office/drawing/2014/chart" uri="{C3380CC4-5D6E-409C-BE32-E72D297353CC}">
              <c16:uniqueId val="{00000004-7351-487D-9ED6-140538B6B0CC}"/>
            </c:ext>
          </c:extLst>
        </c:ser>
        <c:dLbls>
          <c:showLegendKey val="0"/>
          <c:showVal val="0"/>
          <c:showCatName val="0"/>
          <c:showSerName val="0"/>
          <c:showPercent val="0"/>
          <c:showBubbleSize val="0"/>
        </c:dLbls>
        <c:gapWidth val="150"/>
        <c:overlap val="100"/>
        <c:axId val="224933679"/>
        <c:axId val="224932239"/>
      </c:barChart>
      <c:catAx>
        <c:axId val="224933679"/>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2239"/>
        <c:crosses val="autoZero"/>
        <c:auto val="1"/>
        <c:lblAlgn val="ctr"/>
        <c:lblOffset val="100"/>
        <c:noMultiLvlLbl val="0"/>
      </c:catAx>
      <c:valAx>
        <c:axId val="224932239"/>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36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Assessment!$B$112</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Assessment!$A$113:$A$125</c:f>
              <c:strCache>
                <c:ptCount val="13"/>
                <c:pt idx="0">
                  <c:v>Burdensome administrative processes to access grant funding for exchange</c:v>
                </c:pt>
                <c:pt idx="1">
                  <c:v>Restrictions in how funding can be used (i.e., infrastructure development; workforce)</c:v>
                </c:pt>
                <c:pt idx="2">
                  <c:v>Dearth of qualified technical staff with necessary skills to hire at existing salary scale</c:v>
                </c:pt>
                <c:pt idx="3">
                  <c:v>Dearth of qualified technical staff with necessary skills to hire, regardless of salary</c:v>
                </c:pt>
                <c:pt idx="4">
                  <c:v>Existing staff are not adequately trained in necessary skills</c:v>
                </c:pt>
                <c:pt idx="5">
                  <c:v>Privacy laws / regulations prevent sharing</c:v>
                </c:pt>
                <c:pt idx="6">
                  <c:v>Lack of funding to purchase / configure electronic systems for exchange</c:v>
                </c:pt>
                <c:pt idx="7">
                  <c:v>Lack of funding to operate / maintain electronic systems and processes for exchange</c:v>
                </c:pt>
                <c:pt idx="8">
                  <c:v>Unclear whether information is considered private by law / regulation</c:v>
                </c:pt>
                <c:pt idx="9">
                  <c:v>Partner has electronic system but systems are not interoperable</c:v>
                </c:pt>
                <c:pt idx="10">
                  <c:v>Privacy laws / regulations prevent sharing without consent</c:v>
                </c:pt>
                <c:pt idx="11">
                  <c:v>Data fields / elements do not align between systems</c:v>
                </c:pt>
                <c:pt idx="12">
                  <c:v>Partner does not have electronic system</c:v>
                </c:pt>
              </c:strCache>
            </c:strRef>
          </c:cat>
          <c:val>
            <c:numRef>
              <c:f>Assessment!$B$113:$B$125</c:f>
              <c:numCache>
                <c:formatCode>0%</c:formatCode>
                <c:ptCount val="13"/>
                <c:pt idx="0">
                  <c:v>0.1111111111111111</c:v>
                </c:pt>
                <c:pt idx="1">
                  <c:v>0.1111111111111111</c:v>
                </c:pt>
                <c:pt idx="2">
                  <c:v>0.44444444444444442</c:v>
                </c:pt>
                <c:pt idx="3">
                  <c:v>0.44444444444444442</c:v>
                </c:pt>
                <c:pt idx="4">
                  <c:v>0.44444444444444442</c:v>
                </c:pt>
                <c:pt idx="5">
                  <c:v>0.5</c:v>
                </c:pt>
                <c:pt idx="6">
                  <c:v>0.55555555555555558</c:v>
                </c:pt>
                <c:pt idx="7">
                  <c:v>0.55555555555555558</c:v>
                </c:pt>
                <c:pt idx="8">
                  <c:v>0.75</c:v>
                </c:pt>
                <c:pt idx="9">
                  <c:v>0.77777777777777779</c:v>
                </c:pt>
                <c:pt idx="10">
                  <c:v>0.8</c:v>
                </c:pt>
                <c:pt idx="11">
                  <c:v>0.88888888888888884</c:v>
                </c:pt>
                <c:pt idx="12">
                  <c:v>1</c:v>
                </c:pt>
              </c:numCache>
            </c:numRef>
          </c:val>
          <c:extLst>
            <c:ext xmlns:c16="http://schemas.microsoft.com/office/drawing/2014/chart" uri="{C3380CC4-5D6E-409C-BE32-E72D297353CC}">
              <c16:uniqueId val="{00000000-AE1C-4AC1-8AF9-502804815A8A}"/>
            </c:ext>
          </c:extLst>
        </c:ser>
        <c:ser>
          <c:idx val="1"/>
          <c:order val="1"/>
          <c:tx>
            <c:strRef>
              <c:f>Assessment!$C$112</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Assessment!$A$113:$A$125</c:f>
              <c:strCache>
                <c:ptCount val="13"/>
                <c:pt idx="0">
                  <c:v>Burdensome administrative processes to access grant funding for exchange</c:v>
                </c:pt>
                <c:pt idx="1">
                  <c:v>Restrictions in how funding can be used (i.e., infrastructure development; workforce)</c:v>
                </c:pt>
                <c:pt idx="2">
                  <c:v>Dearth of qualified technical staff with necessary skills to hire at existing salary scale</c:v>
                </c:pt>
                <c:pt idx="3">
                  <c:v>Dearth of qualified technical staff with necessary skills to hire, regardless of salary</c:v>
                </c:pt>
                <c:pt idx="4">
                  <c:v>Existing staff are not adequately trained in necessary skills</c:v>
                </c:pt>
                <c:pt idx="5">
                  <c:v>Privacy laws / regulations prevent sharing</c:v>
                </c:pt>
                <c:pt idx="6">
                  <c:v>Lack of funding to purchase / configure electronic systems for exchange</c:v>
                </c:pt>
                <c:pt idx="7">
                  <c:v>Lack of funding to operate / maintain electronic systems and processes for exchange</c:v>
                </c:pt>
                <c:pt idx="8">
                  <c:v>Unclear whether information is considered private by law / regulation</c:v>
                </c:pt>
                <c:pt idx="9">
                  <c:v>Partner has electronic system but systems are not interoperable</c:v>
                </c:pt>
                <c:pt idx="10">
                  <c:v>Privacy laws / regulations prevent sharing without consent</c:v>
                </c:pt>
                <c:pt idx="11">
                  <c:v>Data fields / elements do not align between systems</c:v>
                </c:pt>
                <c:pt idx="12">
                  <c:v>Partner does not have electronic system</c:v>
                </c:pt>
              </c:strCache>
            </c:strRef>
          </c:cat>
          <c:val>
            <c:numRef>
              <c:f>Assessment!$C$113:$C$125</c:f>
              <c:numCache>
                <c:formatCode>0%</c:formatCode>
                <c:ptCount val="13"/>
                <c:pt idx="0">
                  <c:v>0.44444444444444442</c:v>
                </c:pt>
                <c:pt idx="1">
                  <c:v>0.66666666666666663</c:v>
                </c:pt>
                <c:pt idx="2">
                  <c:v>0.33333333333333331</c:v>
                </c:pt>
                <c:pt idx="3">
                  <c:v>0.33333333333333331</c:v>
                </c:pt>
                <c:pt idx="4">
                  <c:v>0.33333333333333331</c:v>
                </c:pt>
                <c:pt idx="5">
                  <c:v>0.5</c:v>
                </c:pt>
                <c:pt idx="6">
                  <c:v>0.33333333333333331</c:v>
                </c:pt>
                <c:pt idx="7">
                  <c:v>0.33333333333333331</c:v>
                </c:pt>
                <c:pt idx="8">
                  <c:v>0.25</c:v>
                </c:pt>
                <c:pt idx="9">
                  <c:v>0.1111111111111111</c:v>
                </c:pt>
                <c:pt idx="10">
                  <c:v>0.2</c:v>
                </c:pt>
                <c:pt idx="11">
                  <c:v>0.1111111111111111</c:v>
                </c:pt>
              </c:numCache>
            </c:numRef>
          </c:val>
          <c:extLst>
            <c:ext xmlns:c16="http://schemas.microsoft.com/office/drawing/2014/chart" uri="{C3380CC4-5D6E-409C-BE32-E72D297353CC}">
              <c16:uniqueId val="{00000001-AE1C-4AC1-8AF9-502804815A8A}"/>
            </c:ext>
          </c:extLst>
        </c:ser>
        <c:ser>
          <c:idx val="2"/>
          <c:order val="2"/>
          <c:tx>
            <c:strRef>
              <c:f>Assessment!$D$112</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Assessment!$A$113:$A$125</c:f>
              <c:strCache>
                <c:ptCount val="13"/>
                <c:pt idx="0">
                  <c:v>Burdensome administrative processes to access grant funding for exchange</c:v>
                </c:pt>
                <c:pt idx="1">
                  <c:v>Restrictions in how funding can be used (i.e., infrastructure development; workforce)</c:v>
                </c:pt>
                <c:pt idx="2">
                  <c:v>Dearth of qualified technical staff with necessary skills to hire at existing salary scale</c:v>
                </c:pt>
                <c:pt idx="3">
                  <c:v>Dearth of qualified technical staff with necessary skills to hire, regardless of salary</c:v>
                </c:pt>
                <c:pt idx="4">
                  <c:v>Existing staff are not adequately trained in necessary skills</c:v>
                </c:pt>
                <c:pt idx="5">
                  <c:v>Privacy laws / regulations prevent sharing</c:v>
                </c:pt>
                <c:pt idx="6">
                  <c:v>Lack of funding to purchase / configure electronic systems for exchange</c:v>
                </c:pt>
                <c:pt idx="7">
                  <c:v>Lack of funding to operate / maintain electronic systems and processes for exchange</c:v>
                </c:pt>
                <c:pt idx="8">
                  <c:v>Unclear whether information is considered private by law / regulation</c:v>
                </c:pt>
                <c:pt idx="9">
                  <c:v>Partner has electronic system but systems are not interoperable</c:v>
                </c:pt>
                <c:pt idx="10">
                  <c:v>Privacy laws / regulations prevent sharing without consent</c:v>
                </c:pt>
                <c:pt idx="11">
                  <c:v>Data fields / elements do not align between systems</c:v>
                </c:pt>
                <c:pt idx="12">
                  <c:v>Partner does not have electronic system</c:v>
                </c:pt>
              </c:strCache>
            </c:strRef>
          </c:cat>
          <c:val>
            <c:numRef>
              <c:f>Assessment!$D$113:$D$125</c:f>
              <c:numCache>
                <c:formatCode>0%</c:formatCode>
                <c:ptCount val="13"/>
                <c:pt idx="0">
                  <c:v>0.44444444444444442</c:v>
                </c:pt>
                <c:pt idx="1">
                  <c:v>0.22222222222222221</c:v>
                </c:pt>
                <c:pt idx="2">
                  <c:v>0.22222222222222221</c:v>
                </c:pt>
                <c:pt idx="3">
                  <c:v>0.22222222222222221</c:v>
                </c:pt>
                <c:pt idx="4">
                  <c:v>0.22222222222222221</c:v>
                </c:pt>
                <c:pt idx="6">
                  <c:v>0.1111111111111111</c:v>
                </c:pt>
                <c:pt idx="7">
                  <c:v>0.1111111111111111</c:v>
                </c:pt>
                <c:pt idx="9">
                  <c:v>0.1111111111111111</c:v>
                </c:pt>
              </c:numCache>
            </c:numRef>
          </c:val>
          <c:extLst>
            <c:ext xmlns:c16="http://schemas.microsoft.com/office/drawing/2014/chart" uri="{C3380CC4-5D6E-409C-BE32-E72D297353CC}">
              <c16:uniqueId val="{00000002-AE1C-4AC1-8AF9-502804815A8A}"/>
            </c:ext>
          </c:extLst>
        </c:ser>
        <c:dLbls>
          <c:showLegendKey val="0"/>
          <c:showVal val="0"/>
          <c:showCatName val="0"/>
          <c:showSerName val="0"/>
          <c:showPercent val="0"/>
          <c:showBubbleSize val="0"/>
        </c:dLbls>
        <c:gapWidth val="150"/>
        <c:overlap val="100"/>
        <c:axId val="344095503"/>
        <c:axId val="344096463"/>
      </c:barChart>
      <c:catAx>
        <c:axId val="3440955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6463"/>
        <c:crosses val="autoZero"/>
        <c:auto val="1"/>
        <c:lblAlgn val="ctr"/>
        <c:lblOffset val="100"/>
        <c:noMultiLvlLbl val="0"/>
      </c:catAx>
      <c:valAx>
        <c:axId val="344096463"/>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55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SOGI!$B$21</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SOGI!$B$22:$B$39</c:f>
              <c:numCache>
                <c:formatCode>0%</c:formatCode>
                <c:ptCount val="18"/>
                <c:pt idx="0">
                  <c:v>0.3</c:v>
                </c:pt>
                <c:pt idx="1">
                  <c:v>0.2</c:v>
                </c:pt>
                <c:pt idx="2">
                  <c:v>0.1</c:v>
                </c:pt>
                <c:pt idx="3">
                  <c:v>0.22222222222222221</c:v>
                </c:pt>
                <c:pt idx="4">
                  <c:v>0.1</c:v>
                </c:pt>
                <c:pt idx="5">
                  <c:v>0.1</c:v>
                </c:pt>
                <c:pt idx="6">
                  <c:v>0.2</c:v>
                </c:pt>
                <c:pt idx="7">
                  <c:v>0.1</c:v>
                </c:pt>
                <c:pt idx="8">
                  <c:v>0.1</c:v>
                </c:pt>
                <c:pt idx="9">
                  <c:v>0.2</c:v>
                </c:pt>
                <c:pt idx="10">
                  <c:v>0.22222222222222221</c:v>
                </c:pt>
                <c:pt idx="11">
                  <c:v>0.1</c:v>
                </c:pt>
                <c:pt idx="12">
                  <c:v>0.1</c:v>
                </c:pt>
                <c:pt idx="13">
                  <c:v>0.1</c:v>
                </c:pt>
                <c:pt idx="14">
                  <c:v>0.2</c:v>
                </c:pt>
                <c:pt idx="15">
                  <c:v>0.2</c:v>
                </c:pt>
                <c:pt idx="16">
                  <c:v>0.1</c:v>
                </c:pt>
                <c:pt idx="17">
                  <c:v>0.2</c:v>
                </c:pt>
              </c:numCache>
            </c:numRef>
          </c:val>
          <c:extLst>
            <c:ext xmlns:c16="http://schemas.microsoft.com/office/drawing/2014/chart" uri="{C3380CC4-5D6E-409C-BE32-E72D297353CC}">
              <c16:uniqueId val="{00000000-2D48-4D0E-8F3E-CC23C49E11DB}"/>
            </c:ext>
          </c:extLst>
        </c:ser>
        <c:ser>
          <c:idx val="1"/>
          <c:order val="1"/>
          <c:tx>
            <c:strRef>
              <c:f>SOGI!$C$21</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SOGI!$C$22:$C$39</c:f>
              <c:numCache>
                <c:formatCode>0%</c:formatCode>
                <c:ptCount val="18"/>
                <c:pt idx="0">
                  <c:v>0.5</c:v>
                </c:pt>
                <c:pt idx="1">
                  <c:v>0.2</c:v>
                </c:pt>
                <c:pt idx="3">
                  <c:v>0.22222222222222221</c:v>
                </c:pt>
                <c:pt idx="7">
                  <c:v>0.1</c:v>
                </c:pt>
              </c:numCache>
            </c:numRef>
          </c:val>
          <c:extLst>
            <c:ext xmlns:c16="http://schemas.microsoft.com/office/drawing/2014/chart" uri="{C3380CC4-5D6E-409C-BE32-E72D297353CC}">
              <c16:uniqueId val="{00000001-2D48-4D0E-8F3E-CC23C49E11DB}"/>
            </c:ext>
          </c:extLst>
        </c:ser>
        <c:ser>
          <c:idx val="2"/>
          <c:order val="2"/>
          <c:tx>
            <c:strRef>
              <c:f>SOGI!$D$21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SOGI!$D$22:$D$39</c:f>
              <c:numCache>
                <c:formatCode>0%</c:formatCode>
                <c:ptCount val="18"/>
                <c:pt idx="0">
                  <c:v>0.2</c:v>
                </c:pt>
                <c:pt idx="1">
                  <c:v>0.5</c:v>
                </c:pt>
                <c:pt idx="2">
                  <c:v>0.7</c:v>
                </c:pt>
                <c:pt idx="3">
                  <c:v>0.55555555555555558</c:v>
                </c:pt>
                <c:pt idx="4">
                  <c:v>0.7</c:v>
                </c:pt>
                <c:pt idx="5">
                  <c:v>0.6</c:v>
                </c:pt>
                <c:pt idx="6">
                  <c:v>0.6</c:v>
                </c:pt>
                <c:pt idx="7">
                  <c:v>0.6</c:v>
                </c:pt>
                <c:pt idx="8">
                  <c:v>0.7</c:v>
                </c:pt>
                <c:pt idx="9">
                  <c:v>0.6</c:v>
                </c:pt>
                <c:pt idx="10">
                  <c:v>0.77777777777777779</c:v>
                </c:pt>
                <c:pt idx="11">
                  <c:v>0.8</c:v>
                </c:pt>
                <c:pt idx="12">
                  <c:v>0.8</c:v>
                </c:pt>
                <c:pt idx="13">
                  <c:v>0.8</c:v>
                </c:pt>
                <c:pt idx="14">
                  <c:v>0.7</c:v>
                </c:pt>
                <c:pt idx="15">
                  <c:v>0.7</c:v>
                </c:pt>
                <c:pt idx="16">
                  <c:v>0.8</c:v>
                </c:pt>
                <c:pt idx="17">
                  <c:v>0.6</c:v>
                </c:pt>
              </c:numCache>
            </c:numRef>
          </c:val>
          <c:extLst>
            <c:ext xmlns:c16="http://schemas.microsoft.com/office/drawing/2014/chart" uri="{C3380CC4-5D6E-409C-BE32-E72D297353CC}">
              <c16:uniqueId val="{00000002-2D48-4D0E-8F3E-CC23C49E11DB}"/>
            </c:ext>
          </c:extLst>
        </c:ser>
        <c:ser>
          <c:idx val="3"/>
          <c:order val="3"/>
          <c:tx>
            <c:strRef>
              <c:f>SOGI!$E$21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SOGI!$E$22:$E$39</c:f>
              <c:numCache>
                <c:formatCode>0%</c:formatCode>
                <c:ptCount val="18"/>
                <c:pt idx="1">
                  <c:v>0.1</c:v>
                </c:pt>
                <c:pt idx="2">
                  <c:v>0.1</c:v>
                </c:pt>
                <c:pt idx="4">
                  <c:v>0.1</c:v>
                </c:pt>
                <c:pt idx="5">
                  <c:v>0.2</c:v>
                </c:pt>
                <c:pt idx="6">
                  <c:v>0.1</c:v>
                </c:pt>
                <c:pt idx="7">
                  <c:v>0.1</c:v>
                </c:pt>
                <c:pt idx="8">
                  <c:v>0.2</c:v>
                </c:pt>
                <c:pt idx="9">
                  <c:v>0.2</c:v>
                </c:pt>
                <c:pt idx="11">
                  <c:v>0.1</c:v>
                </c:pt>
                <c:pt idx="12">
                  <c:v>0.1</c:v>
                </c:pt>
                <c:pt idx="13">
                  <c:v>0.1</c:v>
                </c:pt>
                <c:pt idx="14">
                  <c:v>0.1</c:v>
                </c:pt>
                <c:pt idx="15">
                  <c:v>0.1</c:v>
                </c:pt>
                <c:pt idx="16">
                  <c:v>0.1</c:v>
                </c:pt>
                <c:pt idx="17">
                  <c:v>0.2</c:v>
                </c:pt>
              </c:numCache>
            </c:numRef>
          </c:val>
          <c:extLst>
            <c:ext xmlns:c16="http://schemas.microsoft.com/office/drawing/2014/chart" uri="{C3380CC4-5D6E-409C-BE32-E72D297353CC}">
              <c16:uniqueId val="{00000003-2D48-4D0E-8F3E-CC23C49E11DB}"/>
            </c:ext>
          </c:extLst>
        </c:ser>
        <c:ser>
          <c:idx val="4"/>
          <c:order val="4"/>
          <c:tx>
            <c:strRef>
              <c:f>SOGI!$F$21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SOGI!$F$22:$F$39</c:f>
              <c:numCache>
                <c:formatCode>General</c:formatCode>
                <c:ptCount val="18"/>
                <c:pt idx="2" formatCode="0%">
                  <c:v>0.1</c:v>
                </c:pt>
                <c:pt idx="4" formatCode="0%">
                  <c:v>0.1</c:v>
                </c:pt>
                <c:pt idx="5" formatCode="0%">
                  <c:v>0.1</c:v>
                </c:pt>
                <c:pt idx="6" formatCode="0%">
                  <c:v>0.1</c:v>
                </c:pt>
                <c:pt idx="7" formatCode="0%">
                  <c:v>0.1</c:v>
                </c:pt>
              </c:numCache>
            </c:numRef>
          </c:val>
          <c:extLst>
            <c:ext xmlns:c16="http://schemas.microsoft.com/office/drawing/2014/chart" uri="{C3380CC4-5D6E-409C-BE32-E72D297353CC}">
              <c16:uniqueId val="{00000004-2D48-4D0E-8F3E-CC23C49E11DB}"/>
            </c:ext>
          </c:extLst>
        </c:ser>
        <c:dLbls>
          <c:showLegendKey val="0"/>
          <c:showVal val="0"/>
          <c:showCatName val="0"/>
          <c:showSerName val="0"/>
          <c:showPercent val="0"/>
          <c:showBubbleSize val="0"/>
        </c:dLbls>
        <c:gapWidth val="150"/>
        <c:overlap val="100"/>
        <c:axId val="342833807"/>
        <c:axId val="342834767"/>
      </c:barChart>
      <c:catAx>
        <c:axId val="342833807"/>
        <c:scaling>
          <c:orientation val="maxMin"/>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4767"/>
        <c:crosses val="autoZero"/>
        <c:auto val="1"/>
        <c:lblAlgn val="ctr"/>
        <c:lblOffset val="100"/>
        <c:noMultiLvlLbl val="0"/>
      </c:catAx>
      <c:valAx>
        <c:axId val="342834767"/>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38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SOGI!$B$69</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SOGI!$B$70:$B$87</c:f>
              <c:numCache>
                <c:formatCode>0%</c:formatCode>
                <c:ptCount val="18"/>
                <c:pt idx="0">
                  <c:v>0.4</c:v>
                </c:pt>
                <c:pt idx="1">
                  <c:v>0.1</c:v>
                </c:pt>
                <c:pt idx="14">
                  <c:v>0.1</c:v>
                </c:pt>
                <c:pt idx="15">
                  <c:v>0.1</c:v>
                </c:pt>
                <c:pt idx="17">
                  <c:v>0.1</c:v>
                </c:pt>
              </c:numCache>
            </c:numRef>
          </c:val>
          <c:extLst>
            <c:ext xmlns:c16="http://schemas.microsoft.com/office/drawing/2014/chart" uri="{C3380CC4-5D6E-409C-BE32-E72D297353CC}">
              <c16:uniqueId val="{00000000-97EA-42C1-B9CB-F9B2B88D0189}"/>
            </c:ext>
          </c:extLst>
        </c:ser>
        <c:ser>
          <c:idx val="1"/>
          <c:order val="1"/>
          <c:tx>
            <c:strRef>
              <c:f>SOGI!$C$69</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SOGI!$C$70:$C$87</c:f>
              <c:numCache>
                <c:formatCode>0%</c:formatCode>
                <c:ptCount val="18"/>
                <c:pt idx="0">
                  <c:v>0.2</c:v>
                </c:pt>
                <c:pt idx="1">
                  <c:v>0.3</c:v>
                </c:pt>
                <c:pt idx="3">
                  <c:v>0.4</c:v>
                </c:pt>
                <c:pt idx="6">
                  <c:v>0.1111111111111111</c:v>
                </c:pt>
                <c:pt idx="7">
                  <c:v>0.1</c:v>
                </c:pt>
                <c:pt idx="10">
                  <c:v>0.1</c:v>
                </c:pt>
              </c:numCache>
            </c:numRef>
          </c:val>
          <c:extLst>
            <c:ext xmlns:c16="http://schemas.microsoft.com/office/drawing/2014/chart" uri="{C3380CC4-5D6E-409C-BE32-E72D297353CC}">
              <c16:uniqueId val="{00000001-97EA-42C1-B9CB-F9B2B88D0189}"/>
            </c:ext>
          </c:extLst>
        </c:ser>
        <c:ser>
          <c:idx val="2"/>
          <c:order val="2"/>
          <c:tx>
            <c:strRef>
              <c:f>SOGI!$D$69</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SOGI!$D$70:$D$87</c:f>
              <c:numCache>
                <c:formatCode>0%</c:formatCode>
                <c:ptCount val="18"/>
                <c:pt idx="0">
                  <c:v>0.4</c:v>
                </c:pt>
                <c:pt idx="1">
                  <c:v>0.5</c:v>
                </c:pt>
                <c:pt idx="2">
                  <c:v>0.8</c:v>
                </c:pt>
                <c:pt idx="3">
                  <c:v>0.6</c:v>
                </c:pt>
                <c:pt idx="4">
                  <c:v>0.8</c:v>
                </c:pt>
                <c:pt idx="5">
                  <c:v>0.7</c:v>
                </c:pt>
                <c:pt idx="6">
                  <c:v>0.77777777777777779</c:v>
                </c:pt>
                <c:pt idx="7">
                  <c:v>0.7</c:v>
                </c:pt>
                <c:pt idx="8">
                  <c:v>0.8</c:v>
                </c:pt>
                <c:pt idx="9">
                  <c:v>0.77777777777777779</c:v>
                </c:pt>
                <c:pt idx="10">
                  <c:v>0.9</c:v>
                </c:pt>
                <c:pt idx="11">
                  <c:v>0.9</c:v>
                </c:pt>
                <c:pt idx="12">
                  <c:v>0.9</c:v>
                </c:pt>
                <c:pt idx="13">
                  <c:v>0.9</c:v>
                </c:pt>
                <c:pt idx="14">
                  <c:v>0.8</c:v>
                </c:pt>
                <c:pt idx="15">
                  <c:v>0.8</c:v>
                </c:pt>
                <c:pt idx="16">
                  <c:v>0.9</c:v>
                </c:pt>
                <c:pt idx="17">
                  <c:v>0.7</c:v>
                </c:pt>
              </c:numCache>
            </c:numRef>
          </c:val>
          <c:extLst>
            <c:ext xmlns:c16="http://schemas.microsoft.com/office/drawing/2014/chart" uri="{C3380CC4-5D6E-409C-BE32-E72D297353CC}">
              <c16:uniqueId val="{00000002-97EA-42C1-B9CB-F9B2B88D0189}"/>
            </c:ext>
          </c:extLst>
        </c:ser>
        <c:ser>
          <c:idx val="3"/>
          <c:order val="3"/>
          <c:tx>
            <c:strRef>
              <c:f>SOGI!$E$69</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SOGI!$E$70:$E$87</c:f>
              <c:numCache>
                <c:formatCode>0%</c:formatCode>
                <c:ptCount val="18"/>
                <c:pt idx="1">
                  <c:v>0.1</c:v>
                </c:pt>
                <c:pt idx="2">
                  <c:v>0.1</c:v>
                </c:pt>
                <c:pt idx="4">
                  <c:v>0.1</c:v>
                </c:pt>
                <c:pt idx="5">
                  <c:v>0.2</c:v>
                </c:pt>
                <c:pt idx="6">
                  <c:v>0.1111111111111111</c:v>
                </c:pt>
                <c:pt idx="7">
                  <c:v>0.1</c:v>
                </c:pt>
                <c:pt idx="8">
                  <c:v>0.2</c:v>
                </c:pt>
                <c:pt idx="9">
                  <c:v>0.22222222222222221</c:v>
                </c:pt>
                <c:pt idx="11">
                  <c:v>0.1</c:v>
                </c:pt>
                <c:pt idx="12">
                  <c:v>0.1</c:v>
                </c:pt>
                <c:pt idx="13">
                  <c:v>0.1</c:v>
                </c:pt>
                <c:pt idx="14">
                  <c:v>0.1</c:v>
                </c:pt>
                <c:pt idx="15">
                  <c:v>0.1</c:v>
                </c:pt>
                <c:pt idx="16">
                  <c:v>0.1</c:v>
                </c:pt>
                <c:pt idx="17">
                  <c:v>0.2</c:v>
                </c:pt>
              </c:numCache>
            </c:numRef>
          </c:val>
          <c:extLst>
            <c:ext xmlns:c16="http://schemas.microsoft.com/office/drawing/2014/chart" uri="{C3380CC4-5D6E-409C-BE32-E72D297353CC}">
              <c16:uniqueId val="{00000003-97EA-42C1-B9CB-F9B2B88D0189}"/>
            </c:ext>
          </c:extLst>
        </c:ser>
        <c:ser>
          <c:idx val="4"/>
          <c:order val="4"/>
          <c:tx>
            <c:strRef>
              <c:f>SOGI!$F$69</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SOGI!$F$70:$F$87</c:f>
              <c:numCache>
                <c:formatCode>General</c:formatCode>
                <c:ptCount val="18"/>
                <c:pt idx="2" formatCode="0%">
                  <c:v>0.1</c:v>
                </c:pt>
                <c:pt idx="4" formatCode="0%">
                  <c:v>0.1</c:v>
                </c:pt>
                <c:pt idx="5" formatCode="0%">
                  <c:v>0.1</c:v>
                </c:pt>
                <c:pt idx="7" formatCode="0%">
                  <c:v>0.1</c:v>
                </c:pt>
              </c:numCache>
            </c:numRef>
          </c:val>
          <c:extLst>
            <c:ext xmlns:c16="http://schemas.microsoft.com/office/drawing/2014/chart" uri="{C3380CC4-5D6E-409C-BE32-E72D297353CC}">
              <c16:uniqueId val="{00000004-97EA-42C1-B9CB-F9B2B88D0189}"/>
            </c:ext>
          </c:extLst>
        </c:ser>
        <c:dLbls>
          <c:showLegendKey val="0"/>
          <c:showVal val="0"/>
          <c:showCatName val="0"/>
          <c:showSerName val="0"/>
          <c:showPercent val="0"/>
          <c:showBubbleSize val="0"/>
        </c:dLbls>
        <c:gapWidth val="150"/>
        <c:overlap val="100"/>
        <c:axId val="224933679"/>
        <c:axId val="224932239"/>
      </c:barChart>
      <c:catAx>
        <c:axId val="224933679"/>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2239"/>
        <c:crosses val="autoZero"/>
        <c:auto val="1"/>
        <c:lblAlgn val="ctr"/>
        <c:lblOffset val="100"/>
        <c:noMultiLvlLbl val="0"/>
      </c:catAx>
      <c:valAx>
        <c:axId val="224932239"/>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36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SOGI!$B$112</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SOGI!$A$113:$A$126</c:f>
              <c:strCache>
                <c:ptCount val="14"/>
                <c:pt idx="0">
                  <c:v>Burdensome administrative processes to access grant funding for exchange</c:v>
                </c:pt>
                <c:pt idx="1">
                  <c:v>Restrictions in how funding can be used (i.e., infrastructure development; workforce)</c:v>
                </c:pt>
                <c:pt idx="2">
                  <c:v>Dearth of qualified technical staff with necessary skills to hire at existing salary scale</c:v>
                </c:pt>
                <c:pt idx="3">
                  <c:v>Dearth of qualified technical staff with necessary skills to hire, regardless of salary</c:v>
                </c:pt>
                <c:pt idx="4">
                  <c:v>Existing staff are not adequately trained in necessary skills</c:v>
                </c:pt>
                <c:pt idx="5">
                  <c:v>Partner does not have electronic system</c:v>
                </c:pt>
                <c:pt idx="6">
                  <c:v>Lack of funding to operate / maintain electronic systems and processes for exchange</c:v>
                </c:pt>
                <c:pt idx="7">
                  <c:v>Unclear whether information is considered private by law / regulation</c:v>
                </c:pt>
                <c:pt idx="8">
                  <c:v>Partner has electronic system but systems are not interoperable</c:v>
                </c:pt>
                <c:pt idx="9">
                  <c:v>Privacy laws / regulations prevent sharing without consent</c:v>
                </c:pt>
                <c:pt idx="10">
                  <c:v>Previously obtained consent to share data is allowed but not readily available</c:v>
                </c:pt>
                <c:pt idx="11">
                  <c:v>Lack of funding to purchase / configure electronic systems for exchange</c:v>
                </c:pt>
                <c:pt idx="12">
                  <c:v>Privacy laws / regulations prevent sharing</c:v>
                </c:pt>
                <c:pt idx="13">
                  <c:v>Data fields / elements do not align between systems</c:v>
                </c:pt>
              </c:strCache>
            </c:strRef>
          </c:cat>
          <c:val>
            <c:numRef>
              <c:f>SOGI!$B$113:$B$126</c:f>
              <c:numCache>
                <c:formatCode>0%</c:formatCode>
                <c:ptCount val="14"/>
                <c:pt idx="0">
                  <c:v>0.22222222222222221</c:v>
                </c:pt>
                <c:pt idx="1">
                  <c:v>0.22222222222222221</c:v>
                </c:pt>
                <c:pt idx="2">
                  <c:v>0.375</c:v>
                </c:pt>
                <c:pt idx="3">
                  <c:v>0.375</c:v>
                </c:pt>
                <c:pt idx="4">
                  <c:v>0.5</c:v>
                </c:pt>
                <c:pt idx="5">
                  <c:v>0.5</c:v>
                </c:pt>
                <c:pt idx="6">
                  <c:v>0.55555555555555558</c:v>
                </c:pt>
                <c:pt idx="7">
                  <c:v>0.5714285714285714</c:v>
                </c:pt>
                <c:pt idx="8">
                  <c:v>0.625</c:v>
                </c:pt>
                <c:pt idx="9">
                  <c:v>0.66666666666666663</c:v>
                </c:pt>
                <c:pt idx="10">
                  <c:v>0.66666666666666663</c:v>
                </c:pt>
                <c:pt idx="11">
                  <c:v>0.66666666666666663</c:v>
                </c:pt>
                <c:pt idx="12">
                  <c:v>0.66666666666666663</c:v>
                </c:pt>
                <c:pt idx="13">
                  <c:v>0.88888888888888884</c:v>
                </c:pt>
              </c:numCache>
            </c:numRef>
          </c:val>
          <c:extLst>
            <c:ext xmlns:c16="http://schemas.microsoft.com/office/drawing/2014/chart" uri="{C3380CC4-5D6E-409C-BE32-E72D297353CC}">
              <c16:uniqueId val="{00000000-1413-4ED2-BE40-71A926A8D47E}"/>
            </c:ext>
          </c:extLst>
        </c:ser>
        <c:ser>
          <c:idx val="1"/>
          <c:order val="1"/>
          <c:tx>
            <c:strRef>
              <c:f>SOGI!$C$112</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SOGI!$A$113:$A$126</c:f>
              <c:strCache>
                <c:ptCount val="14"/>
                <c:pt idx="0">
                  <c:v>Burdensome administrative processes to access grant funding for exchange</c:v>
                </c:pt>
                <c:pt idx="1">
                  <c:v>Restrictions in how funding can be used (i.e., infrastructure development; workforce)</c:v>
                </c:pt>
                <c:pt idx="2">
                  <c:v>Dearth of qualified technical staff with necessary skills to hire at existing salary scale</c:v>
                </c:pt>
                <c:pt idx="3">
                  <c:v>Dearth of qualified technical staff with necessary skills to hire, regardless of salary</c:v>
                </c:pt>
                <c:pt idx="4">
                  <c:v>Existing staff are not adequately trained in necessary skills</c:v>
                </c:pt>
                <c:pt idx="5">
                  <c:v>Partner does not have electronic system</c:v>
                </c:pt>
                <c:pt idx="6">
                  <c:v>Lack of funding to operate / maintain electronic systems and processes for exchange</c:v>
                </c:pt>
                <c:pt idx="7">
                  <c:v>Unclear whether information is considered private by law / regulation</c:v>
                </c:pt>
                <c:pt idx="8">
                  <c:v>Partner has electronic system but systems are not interoperable</c:v>
                </c:pt>
                <c:pt idx="9">
                  <c:v>Privacy laws / regulations prevent sharing without consent</c:v>
                </c:pt>
                <c:pt idx="10">
                  <c:v>Previously obtained consent to share data is allowed but not readily available</c:v>
                </c:pt>
                <c:pt idx="11">
                  <c:v>Lack of funding to purchase / configure electronic systems for exchange</c:v>
                </c:pt>
                <c:pt idx="12">
                  <c:v>Privacy laws / regulations prevent sharing</c:v>
                </c:pt>
                <c:pt idx="13">
                  <c:v>Data fields / elements do not align between systems</c:v>
                </c:pt>
              </c:strCache>
            </c:strRef>
          </c:cat>
          <c:val>
            <c:numRef>
              <c:f>SOGI!$C$113:$C$126</c:f>
              <c:numCache>
                <c:formatCode>0%</c:formatCode>
                <c:ptCount val="14"/>
                <c:pt idx="0">
                  <c:v>0.22222222222222221</c:v>
                </c:pt>
                <c:pt idx="1">
                  <c:v>0.33333333333333331</c:v>
                </c:pt>
                <c:pt idx="2">
                  <c:v>0.25</c:v>
                </c:pt>
                <c:pt idx="3">
                  <c:v>0.25</c:v>
                </c:pt>
                <c:pt idx="4">
                  <c:v>0.25</c:v>
                </c:pt>
                <c:pt idx="5">
                  <c:v>0.25</c:v>
                </c:pt>
                <c:pt idx="6">
                  <c:v>0.22222222222222221</c:v>
                </c:pt>
                <c:pt idx="7">
                  <c:v>0.14285714285714285</c:v>
                </c:pt>
                <c:pt idx="8">
                  <c:v>0.125</c:v>
                </c:pt>
                <c:pt idx="10">
                  <c:v>0.1111111111111111</c:v>
                </c:pt>
                <c:pt idx="11">
                  <c:v>0.22222222222222221</c:v>
                </c:pt>
                <c:pt idx="12">
                  <c:v>0.33333333333333331</c:v>
                </c:pt>
              </c:numCache>
            </c:numRef>
          </c:val>
          <c:extLst>
            <c:ext xmlns:c16="http://schemas.microsoft.com/office/drawing/2014/chart" uri="{C3380CC4-5D6E-409C-BE32-E72D297353CC}">
              <c16:uniqueId val="{00000001-1413-4ED2-BE40-71A926A8D47E}"/>
            </c:ext>
          </c:extLst>
        </c:ser>
        <c:ser>
          <c:idx val="2"/>
          <c:order val="2"/>
          <c:tx>
            <c:strRef>
              <c:f>SOGI!$D$112</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SOGI!$A$113:$A$126</c:f>
              <c:strCache>
                <c:ptCount val="14"/>
                <c:pt idx="0">
                  <c:v>Burdensome administrative processes to access grant funding for exchange</c:v>
                </c:pt>
                <c:pt idx="1">
                  <c:v>Restrictions in how funding can be used (i.e., infrastructure development; workforce)</c:v>
                </c:pt>
                <c:pt idx="2">
                  <c:v>Dearth of qualified technical staff with necessary skills to hire at existing salary scale</c:v>
                </c:pt>
                <c:pt idx="3">
                  <c:v>Dearth of qualified technical staff with necessary skills to hire, regardless of salary</c:v>
                </c:pt>
                <c:pt idx="4">
                  <c:v>Existing staff are not adequately trained in necessary skills</c:v>
                </c:pt>
                <c:pt idx="5">
                  <c:v>Partner does not have electronic system</c:v>
                </c:pt>
                <c:pt idx="6">
                  <c:v>Lack of funding to operate / maintain electronic systems and processes for exchange</c:v>
                </c:pt>
                <c:pt idx="7">
                  <c:v>Unclear whether information is considered private by law / regulation</c:v>
                </c:pt>
                <c:pt idx="8">
                  <c:v>Partner has electronic system but systems are not interoperable</c:v>
                </c:pt>
                <c:pt idx="9">
                  <c:v>Privacy laws / regulations prevent sharing without consent</c:v>
                </c:pt>
                <c:pt idx="10">
                  <c:v>Previously obtained consent to share data is allowed but not readily available</c:v>
                </c:pt>
                <c:pt idx="11">
                  <c:v>Lack of funding to purchase / configure electronic systems for exchange</c:v>
                </c:pt>
                <c:pt idx="12">
                  <c:v>Privacy laws / regulations prevent sharing</c:v>
                </c:pt>
                <c:pt idx="13">
                  <c:v>Data fields / elements do not align between systems</c:v>
                </c:pt>
              </c:strCache>
            </c:strRef>
          </c:cat>
          <c:val>
            <c:numRef>
              <c:f>SOGI!$D$113:$D$126</c:f>
              <c:numCache>
                <c:formatCode>0%</c:formatCode>
                <c:ptCount val="14"/>
                <c:pt idx="0">
                  <c:v>0.55555555555555558</c:v>
                </c:pt>
                <c:pt idx="1">
                  <c:v>0.44444444444444442</c:v>
                </c:pt>
                <c:pt idx="2">
                  <c:v>0.375</c:v>
                </c:pt>
                <c:pt idx="3">
                  <c:v>0.375</c:v>
                </c:pt>
                <c:pt idx="4">
                  <c:v>0.25</c:v>
                </c:pt>
                <c:pt idx="5">
                  <c:v>0.25</c:v>
                </c:pt>
                <c:pt idx="6">
                  <c:v>0.22222222222222221</c:v>
                </c:pt>
                <c:pt idx="7">
                  <c:v>0.2857142857142857</c:v>
                </c:pt>
                <c:pt idx="8">
                  <c:v>0.25</c:v>
                </c:pt>
                <c:pt idx="9">
                  <c:v>0.33333333333333331</c:v>
                </c:pt>
                <c:pt idx="10">
                  <c:v>0.22222222222222221</c:v>
                </c:pt>
                <c:pt idx="11">
                  <c:v>0.1111111111111111</c:v>
                </c:pt>
                <c:pt idx="13">
                  <c:v>0.1111111111111111</c:v>
                </c:pt>
              </c:numCache>
            </c:numRef>
          </c:val>
          <c:extLst>
            <c:ext xmlns:c16="http://schemas.microsoft.com/office/drawing/2014/chart" uri="{C3380CC4-5D6E-409C-BE32-E72D297353CC}">
              <c16:uniqueId val="{00000002-1413-4ED2-BE40-71A926A8D47E}"/>
            </c:ext>
          </c:extLst>
        </c:ser>
        <c:dLbls>
          <c:showLegendKey val="0"/>
          <c:showVal val="0"/>
          <c:showCatName val="0"/>
          <c:showSerName val="0"/>
          <c:showPercent val="0"/>
          <c:showBubbleSize val="0"/>
        </c:dLbls>
        <c:gapWidth val="150"/>
        <c:overlap val="100"/>
        <c:axId val="344095503"/>
        <c:axId val="344096463"/>
      </c:barChart>
      <c:catAx>
        <c:axId val="3440955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6463"/>
        <c:crosses val="autoZero"/>
        <c:auto val="1"/>
        <c:lblAlgn val="ctr"/>
        <c:lblOffset val="100"/>
        <c:noMultiLvlLbl val="0"/>
      </c:catAx>
      <c:valAx>
        <c:axId val="344096463"/>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55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8150481189851271E-2"/>
          <c:y val="0.10648148148148148"/>
          <c:w val="0.87129396325459318"/>
          <c:h val="0.78648950131233597"/>
        </c:manualLayout>
      </c:layout>
      <c:barChart>
        <c:barDir val="col"/>
        <c:grouping val="clustered"/>
        <c:varyColors val="0"/>
        <c:ser>
          <c:idx val="0"/>
          <c:order val="0"/>
          <c:spPr>
            <a:solidFill>
              <a:srgbClr val="16A0A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HIE!$A$23:$A$26</c:f>
              <c:strCache>
                <c:ptCount val="4"/>
                <c:pt idx="0">
                  <c:v>Cost</c:v>
                </c:pt>
                <c:pt idx="1">
                  <c:v>Staff</c:v>
                </c:pt>
                <c:pt idx="2">
                  <c:v>Procurement</c:v>
                </c:pt>
                <c:pt idx="3">
                  <c:v>Other</c:v>
                </c:pt>
              </c:strCache>
            </c:strRef>
          </c:cat>
          <c:val>
            <c:numRef>
              <c:f>HIE!$B$23:$B$26</c:f>
              <c:numCache>
                <c:formatCode>0%</c:formatCode>
                <c:ptCount val="4"/>
                <c:pt idx="0">
                  <c:v>0</c:v>
                </c:pt>
                <c:pt idx="1">
                  <c:v>0</c:v>
                </c:pt>
                <c:pt idx="2">
                  <c:v>0</c:v>
                </c:pt>
                <c:pt idx="3">
                  <c:v>1</c:v>
                </c:pt>
              </c:numCache>
            </c:numRef>
          </c:val>
          <c:extLst>
            <c:ext xmlns:c16="http://schemas.microsoft.com/office/drawing/2014/chart" uri="{C3380CC4-5D6E-409C-BE32-E72D297353CC}">
              <c16:uniqueId val="{00000000-E7FD-4420-AE51-4202DE049863}"/>
            </c:ext>
          </c:extLst>
        </c:ser>
        <c:dLbls>
          <c:showLegendKey val="0"/>
          <c:showVal val="0"/>
          <c:showCatName val="0"/>
          <c:showSerName val="0"/>
          <c:showPercent val="0"/>
          <c:showBubbleSize val="0"/>
        </c:dLbls>
        <c:gapWidth val="219"/>
        <c:overlap val="-27"/>
        <c:axId val="53060511"/>
        <c:axId val="53060991"/>
      </c:barChart>
      <c:catAx>
        <c:axId val="530605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3060991"/>
        <c:crosses val="autoZero"/>
        <c:auto val="1"/>
        <c:lblAlgn val="ctr"/>
        <c:lblOffset val="100"/>
        <c:noMultiLvlLbl val="0"/>
      </c:catAx>
      <c:valAx>
        <c:axId val="53060991"/>
        <c:scaling>
          <c:orientation val="minMax"/>
          <c:max val="1"/>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306051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'Real-d'!$B$21</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'Real-d'!$B$22:$B$39</c:f>
              <c:numCache>
                <c:formatCode>0%</c:formatCode>
                <c:ptCount val="18"/>
                <c:pt idx="0">
                  <c:v>0.63636363636363635</c:v>
                </c:pt>
                <c:pt idx="1">
                  <c:v>0.36363636363636365</c:v>
                </c:pt>
                <c:pt idx="2">
                  <c:v>9.0909090909090912E-2</c:v>
                </c:pt>
                <c:pt idx="3">
                  <c:v>0.45454545454545453</c:v>
                </c:pt>
                <c:pt idx="4">
                  <c:v>9.0909090909090912E-2</c:v>
                </c:pt>
                <c:pt idx="5">
                  <c:v>9.0909090909090912E-2</c:v>
                </c:pt>
                <c:pt idx="6">
                  <c:v>0.27272727272727271</c:v>
                </c:pt>
                <c:pt idx="7">
                  <c:v>9.0909090909090912E-2</c:v>
                </c:pt>
                <c:pt idx="8">
                  <c:v>9.0909090909090912E-2</c:v>
                </c:pt>
                <c:pt idx="9">
                  <c:v>0.18181818181818182</c:v>
                </c:pt>
                <c:pt idx="10">
                  <c:v>0.18181818181818182</c:v>
                </c:pt>
                <c:pt idx="11">
                  <c:v>9.0909090909090912E-2</c:v>
                </c:pt>
                <c:pt idx="12">
                  <c:v>9.0909090909090912E-2</c:v>
                </c:pt>
                <c:pt idx="13">
                  <c:v>9.0909090909090912E-2</c:v>
                </c:pt>
                <c:pt idx="14">
                  <c:v>0.18181818181818182</c:v>
                </c:pt>
                <c:pt idx="15">
                  <c:v>0.36363636363636365</c:v>
                </c:pt>
                <c:pt idx="16">
                  <c:v>0.18181818181818182</c:v>
                </c:pt>
                <c:pt idx="17">
                  <c:v>0.18181818181818182</c:v>
                </c:pt>
              </c:numCache>
            </c:numRef>
          </c:val>
          <c:extLst>
            <c:ext xmlns:c16="http://schemas.microsoft.com/office/drawing/2014/chart" uri="{C3380CC4-5D6E-409C-BE32-E72D297353CC}">
              <c16:uniqueId val="{00000000-2709-4AA4-BDED-B4F646111B37}"/>
            </c:ext>
          </c:extLst>
        </c:ser>
        <c:ser>
          <c:idx val="1"/>
          <c:order val="1"/>
          <c:tx>
            <c:strRef>
              <c:f>'Real-d'!$C$21</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'Real-d'!$C$22:$C$39</c:f>
              <c:numCache>
                <c:formatCode>0%</c:formatCode>
                <c:ptCount val="18"/>
                <c:pt idx="0">
                  <c:v>0.27272727272727271</c:v>
                </c:pt>
                <c:pt idx="1">
                  <c:v>0.27272727272727271</c:v>
                </c:pt>
                <c:pt idx="2">
                  <c:v>0.18181818181818182</c:v>
                </c:pt>
                <c:pt idx="3">
                  <c:v>0.18181818181818182</c:v>
                </c:pt>
                <c:pt idx="4">
                  <c:v>9.0909090909090912E-2</c:v>
                </c:pt>
                <c:pt idx="5">
                  <c:v>9.0909090909090912E-2</c:v>
                </c:pt>
                <c:pt idx="7">
                  <c:v>9.0909090909090912E-2</c:v>
                </c:pt>
                <c:pt idx="10">
                  <c:v>0.18181818181818182</c:v>
                </c:pt>
                <c:pt idx="12">
                  <c:v>9.0909090909090912E-2</c:v>
                </c:pt>
                <c:pt idx="14">
                  <c:v>0.18181818181818182</c:v>
                </c:pt>
                <c:pt idx="15">
                  <c:v>0.27272727272727271</c:v>
                </c:pt>
                <c:pt idx="16">
                  <c:v>0.27272727272727271</c:v>
                </c:pt>
                <c:pt idx="17">
                  <c:v>9.0909090909090912E-2</c:v>
                </c:pt>
              </c:numCache>
            </c:numRef>
          </c:val>
          <c:extLst>
            <c:ext xmlns:c16="http://schemas.microsoft.com/office/drawing/2014/chart" uri="{C3380CC4-5D6E-409C-BE32-E72D297353CC}">
              <c16:uniqueId val="{00000001-2709-4AA4-BDED-B4F646111B37}"/>
            </c:ext>
          </c:extLst>
        </c:ser>
        <c:ser>
          <c:idx val="2"/>
          <c:order val="2"/>
          <c:tx>
            <c:strRef>
              <c:f>'Real-d'!$D$21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'Real-d'!$D$22:$D$39</c:f>
              <c:numCache>
                <c:formatCode>0%</c:formatCode>
                <c:ptCount val="18"/>
                <c:pt idx="1">
                  <c:v>0.27272727272727271</c:v>
                </c:pt>
                <c:pt idx="2">
                  <c:v>0.54545454545454541</c:v>
                </c:pt>
                <c:pt idx="3">
                  <c:v>0.27272727272727271</c:v>
                </c:pt>
                <c:pt idx="4">
                  <c:v>0.45454545454545453</c:v>
                </c:pt>
                <c:pt idx="5">
                  <c:v>0.54545454545454541</c:v>
                </c:pt>
                <c:pt idx="6">
                  <c:v>0.54545454545454541</c:v>
                </c:pt>
                <c:pt idx="7">
                  <c:v>0.54545454545454541</c:v>
                </c:pt>
                <c:pt idx="8">
                  <c:v>0.63636363636363635</c:v>
                </c:pt>
                <c:pt idx="9">
                  <c:v>0.45454545454545453</c:v>
                </c:pt>
                <c:pt idx="10">
                  <c:v>0.45454545454545453</c:v>
                </c:pt>
                <c:pt idx="11">
                  <c:v>0.72727272727272729</c:v>
                </c:pt>
                <c:pt idx="12">
                  <c:v>0.54545454545454541</c:v>
                </c:pt>
                <c:pt idx="13">
                  <c:v>0.54545454545454541</c:v>
                </c:pt>
                <c:pt idx="14">
                  <c:v>0.45454545454545453</c:v>
                </c:pt>
                <c:pt idx="15">
                  <c:v>0.27272727272727271</c:v>
                </c:pt>
                <c:pt idx="16">
                  <c:v>0.36363636363636365</c:v>
                </c:pt>
                <c:pt idx="17">
                  <c:v>0.45454545454545453</c:v>
                </c:pt>
              </c:numCache>
            </c:numRef>
          </c:val>
          <c:extLst>
            <c:ext xmlns:c16="http://schemas.microsoft.com/office/drawing/2014/chart" uri="{C3380CC4-5D6E-409C-BE32-E72D297353CC}">
              <c16:uniqueId val="{00000002-2709-4AA4-BDED-B4F646111B37}"/>
            </c:ext>
          </c:extLst>
        </c:ser>
        <c:ser>
          <c:idx val="3"/>
          <c:order val="3"/>
          <c:tx>
            <c:strRef>
              <c:f>'Real-d'!$E$21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'Real-d'!$E$22:$E$39</c:f>
              <c:numCache>
                <c:formatCode>General</c:formatCode>
                <c:ptCount val="18"/>
                <c:pt idx="2" formatCode="0%">
                  <c:v>9.0909090909090912E-2</c:v>
                </c:pt>
                <c:pt idx="4" formatCode="0%">
                  <c:v>9.0909090909090912E-2</c:v>
                </c:pt>
                <c:pt idx="5" formatCode="0%">
                  <c:v>9.0909090909090912E-2</c:v>
                </c:pt>
                <c:pt idx="7" formatCode="0%">
                  <c:v>9.0909090909090912E-2</c:v>
                </c:pt>
                <c:pt idx="8" formatCode="0%">
                  <c:v>9.0909090909090912E-2</c:v>
                </c:pt>
                <c:pt idx="9" formatCode="0%">
                  <c:v>9.0909090909090912E-2</c:v>
                </c:pt>
                <c:pt idx="11" formatCode="0%">
                  <c:v>9.0909090909090912E-2</c:v>
                </c:pt>
                <c:pt idx="12" formatCode="0%">
                  <c:v>9.0909090909090912E-2</c:v>
                </c:pt>
                <c:pt idx="13" formatCode="0%">
                  <c:v>9.0909090909090912E-2</c:v>
                </c:pt>
                <c:pt idx="14" formatCode="0%">
                  <c:v>9.0909090909090912E-2</c:v>
                </c:pt>
                <c:pt idx="16" formatCode="0%">
                  <c:v>9.0909090909090912E-2</c:v>
                </c:pt>
                <c:pt idx="17" formatCode="0%">
                  <c:v>9.0909090909090912E-2</c:v>
                </c:pt>
              </c:numCache>
            </c:numRef>
          </c:val>
          <c:extLst>
            <c:ext xmlns:c16="http://schemas.microsoft.com/office/drawing/2014/chart" uri="{C3380CC4-5D6E-409C-BE32-E72D297353CC}">
              <c16:uniqueId val="{00000003-2709-4AA4-BDED-B4F646111B37}"/>
            </c:ext>
          </c:extLst>
        </c:ser>
        <c:ser>
          <c:idx val="4"/>
          <c:order val="4"/>
          <c:tx>
            <c:strRef>
              <c:f>'Real-d'!$F$21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'Real-d'!$F$22:$F$39</c:f>
              <c:numCache>
                <c:formatCode>0%</c:formatCode>
                <c:ptCount val="18"/>
                <c:pt idx="0">
                  <c:v>9.0909090909090912E-2</c:v>
                </c:pt>
                <c:pt idx="1">
                  <c:v>9.0909090909090912E-2</c:v>
                </c:pt>
                <c:pt idx="2">
                  <c:v>9.0909090909090912E-2</c:v>
                </c:pt>
                <c:pt idx="3">
                  <c:v>9.0909090909090912E-2</c:v>
                </c:pt>
                <c:pt idx="4">
                  <c:v>0.27272727272727271</c:v>
                </c:pt>
                <c:pt idx="5">
                  <c:v>0.18181818181818182</c:v>
                </c:pt>
                <c:pt idx="6">
                  <c:v>0.18181818181818182</c:v>
                </c:pt>
                <c:pt idx="7">
                  <c:v>0.18181818181818182</c:v>
                </c:pt>
                <c:pt idx="8">
                  <c:v>0.18181818181818182</c:v>
                </c:pt>
                <c:pt idx="9">
                  <c:v>0.27272727272727271</c:v>
                </c:pt>
                <c:pt idx="10">
                  <c:v>0.18181818181818182</c:v>
                </c:pt>
                <c:pt idx="11">
                  <c:v>9.0909090909090912E-2</c:v>
                </c:pt>
                <c:pt idx="12">
                  <c:v>0.18181818181818182</c:v>
                </c:pt>
                <c:pt idx="13">
                  <c:v>0.27272727272727271</c:v>
                </c:pt>
                <c:pt idx="14">
                  <c:v>9.0909090909090912E-2</c:v>
                </c:pt>
                <c:pt idx="15">
                  <c:v>9.0909090909090912E-2</c:v>
                </c:pt>
                <c:pt idx="16">
                  <c:v>9.0909090909090912E-2</c:v>
                </c:pt>
                <c:pt idx="17">
                  <c:v>0.18181818181818182</c:v>
                </c:pt>
              </c:numCache>
            </c:numRef>
          </c:val>
          <c:extLst>
            <c:ext xmlns:c16="http://schemas.microsoft.com/office/drawing/2014/chart" uri="{C3380CC4-5D6E-409C-BE32-E72D297353CC}">
              <c16:uniqueId val="{00000004-2709-4AA4-BDED-B4F646111B37}"/>
            </c:ext>
          </c:extLst>
        </c:ser>
        <c:dLbls>
          <c:showLegendKey val="0"/>
          <c:showVal val="0"/>
          <c:showCatName val="0"/>
          <c:showSerName val="0"/>
          <c:showPercent val="0"/>
          <c:showBubbleSize val="0"/>
        </c:dLbls>
        <c:gapWidth val="150"/>
        <c:overlap val="100"/>
        <c:axId val="342833807"/>
        <c:axId val="342834767"/>
      </c:barChart>
      <c:catAx>
        <c:axId val="342833807"/>
        <c:scaling>
          <c:orientation val="maxMin"/>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4767"/>
        <c:crosses val="autoZero"/>
        <c:auto val="1"/>
        <c:lblAlgn val="ctr"/>
        <c:lblOffset val="100"/>
        <c:noMultiLvlLbl val="0"/>
      </c:catAx>
      <c:valAx>
        <c:axId val="342834767"/>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38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'Real-d'!$B$69</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'Real-d'!$B$70:$B$87</c:f>
              <c:numCache>
                <c:formatCode>0%</c:formatCode>
                <c:ptCount val="18"/>
                <c:pt idx="0">
                  <c:v>0.6</c:v>
                </c:pt>
                <c:pt idx="1">
                  <c:v>0.3</c:v>
                </c:pt>
                <c:pt idx="3">
                  <c:v>0.1</c:v>
                </c:pt>
                <c:pt idx="6">
                  <c:v>0.1</c:v>
                </c:pt>
                <c:pt idx="9">
                  <c:v>0.1</c:v>
                </c:pt>
                <c:pt idx="14">
                  <c:v>0.1</c:v>
                </c:pt>
                <c:pt idx="15">
                  <c:v>0.2</c:v>
                </c:pt>
                <c:pt idx="17">
                  <c:v>0.1</c:v>
                </c:pt>
              </c:numCache>
            </c:numRef>
          </c:val>
          <c:extLst>
            <c:ext xmlns:c16="http://schemas.microsoft.com/office/drawing/2014/chart" uri="{C3380CC4-5D6E-409C-BE32-E72D297353CC}">
              <c16:uniqueId val="{00000000-DA1E-4C4C-87F7-4DF720EDBBA1}"/>
            </c:ext>
          </c:extLst>
        </c:ser>
        <c:ser>
          <c:idx val="1"/>
          <c:order val="1"/>
          <c:tx>
            <c:strRef>
              <c:f>'Real-d'!$C$69</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'Real-d'!$C$70:$C$87</c:f>
              <c:numCache>
                <c:formatCode>0%</c:formatCode>
                <c:ptCount val="18"/>
                <c:pt idx="0">
                  <c:v>0.3</c:v>
                </c:pt>
                <c:pt idx="1">
                  <c:v>0.2</c:v>
                </c:pt>
                <c:pt idx="2">
                  <c:v>0.1</c:v>
                </c:pt>
                <c:pt idx="3">
                  <c:v>0.5</c:v>
                </c:pt>
                <c:pt idx="6">
                  <c:v>0.1</c:v>
                </c:pt>
                <c:pt idx="7">
                  <c:v>0.2</c:v>
                </c:pt>
                <c:pt idx="9">
                  <c:v>0.1</c:v>
                </c:pt>
                <c:pt idx="10">
                  <c:v>0.3</c:v>
                </c:pt>
                <c:pt idx="12">
                  <c:v>0.1</c:v>
                </c:pt>
                <c:pt idx="13">
                  <c:v>0.1</c:v>
                </c:pt>
                <c:pt idx="14">
                  <c:v>0.2</c:v>
                </c:pt>
                <c:pt idx="15">
                  <c:v>0.3</c:v>
                </c:pt>
                <c:pt idx="16">
                  <c:v>0.2</c:v>
                </c:pt>
                <c:pt idx="17">
                  <c:v>0.1</c:v>
                </c:pt>
              </c:numCache>
            </c:numRef>
          </c:val>
          <c:extLst>
            <c:ext xmlns:c16="http://schemas.microsoft.com/office/drawing/2014/chart" uri="{C3380CC4-5D6E-409C-BE32-E72D297353CC}">
              <c16:uniqueId val="{00000001-DA1E-4C4C-87F7-4DF720EDBBA1}"/>
            </c:ext>
          </c:extLst>
        </c:ser>
        <c:ser>
          <c:idx val="2"/>
          <c:order val="2"/>
          <c:tx>
            <c:strRef>
              <c:f>'Real-d'!$D$69</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'Real-d'!$D$70:$D$87</c:f>
              <c:numCache>
                <c:formatCode>0%</c:formatCode>
                <c:ptCount val="18"/>
                <c:pt idx="1">
                  <c:v>0.3</c:v>
                </c:pt>
                <c:pt idx="2">
                  <c:v>0.7</c:v>
                </c:pt>
                <c:pt idx="3">
                  <c:v>0.3</c:v>
                </c:pt>
                <c:pt idx="4">
                  <c:v>0.6</c:v>
                </c:pt>
                <c:pt idx="5">
                  <c:v>0.7</c:v>
                </c:pt>
                <c:pt idx="6">
                  <c:v>0.6</c:v>
                </c:pt>
                <c:pt idx="7">
                  <c:v>0.5</c:v>
                </c:pt>
                <c:pt idx="8">
                  <c:v>0.7</c:v>
                </c:pt>
                <c:pt idx="9">
                  <c:v>0.5</c:v>
                </c:pt>
                <c:pt idx="10">
                  <c:v>0.5</c:v>
                </c:pt>
                <c:pt idx="11">
                  <c:v>0.8</c:v>
                </c:pt>
                <c:pt idx="12">
                  <c:v>0.6</c:v>
                </c:pt>
                <c:pt idx="13">
                  <c:v>0.6</c:v>
                </c:pt>
                <c:pt idx="14">
                  <c:v>0.5</c:v>
                </c:pt>
                <c:pt idx="15">
                  <c:v>0.4</c:v>
                </c:pt>
                <c:pt idx="16">
                  <c:v>0.6</c:v>
                </c:pt>
                <c:pt idx="17">
                  <c:v>0.5</c:v>
                </c:pt>
              </c:numCache>
            </c:numRef>
          </c:val>
          <c:extLst>
            <c:ext xmlns:c16="http://schemas.microsoft.com/office/drawing/2014/chart" uri="{C3380CC4-5D6E-409C-BE32-E72D297353CC}">
              <c16:uniqueId val="{00000002-DA1E-4C4C-87F7-4DF720EDBBA1}"/>
            </c:ext>
          </c:extLst>
        </c:ser>
        <c:ser>
          <c:idx val="3"/>
          <c:order val="3"/>
          <c:tx>
            <c:strRef>
              <c:f>'Real-d'!$E$69</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'Real-d'!$E$70:$E$87</c:f>
              <c:numCache>
                <c:formatCode>0%</c:formatCode>
                <c:ptCount val="18"/>
                <c:pt idx="1">
                  <c:v>0.1</c:v>
                </c:pt>
                <c:pt idx="2">
                  <c:v>0.1</c:v>
                </c:pt>
                <c:pt idx="4">
                  <c:v>0.1</c:v>
                </c:pt>
                <c:pt idx="5">
                  <c:v>0.1</c:v>
                </c:pt>
                <c:pt idx="7">
                  <c:v>0.1</c:v>
                </c:pt>
                <c:pt idx="8">
                  <c:v>0.1</c:v>
                </c:pt>
                <c:pt idx="9">
                  <c:v>0.1</c:v>
                </c:pt>
                <c:pt idx="11">
                  <c:v>0.1</c:v>
                </c:pt>
                <c:pt idx="12">
                  <c:v>0.1</c:v>
                </c:pt>
                <c:pt idx="13">
                  <c:v>0.1</c:v>
                </c:pt>
                <c:pt idx="14">
                  <c:v>0.1</c:v>
                </c:pt>
                <c:pt idx="16">
                  <c:v>0.1</c:v>
                </c:pt>
                <c:pt idx="17">
                  <c:v>0.1</c:v>
                </c:pt>
              </c:numCache>
            </c:numRef>
          </c:val>
          <c:extLst>
            <c:ext xmlns:c16="http://schemas.microsoft.com/office/drawing/2014/chart" uri="{C3380CC4-5D6E-409C-BE32-E72D297353CC}">
              <c16:uniqueId val="{00000003-DA1E-4C4C-87F7-4DF720EDBBA1}"/>
            </c:ext>
          </c:extLst>
        </c:ser>
        <c:ser>
          <c:idx val="4"/>
          <c:order val="4"/>
          <c:tx>
            <c:strRef>
              <c:f>'Real-d'!$F$69</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'Real-d'!$F$70:$F$87</c:f>
              <c:numCache>
                <c:formatCode>0%</c:formatCode>
                <c:ptCount val="18"/>
                <c:pt idx="0">
                  <c:v>0.1</c:v>
                </c:pt>
                <c:pt idx="1">
                  <c:v>0.1</c:v>
                </c:pt>
                <c:pt idx="2">
                  <c:v>0.1</c:v>
                </c:pt>
                <c:pt idx="3">
                  <c:v>0.1</c:v>
                </c:pt>
                <c:pt idx="4">
                  <c:v>0.3</c:v>
                </c:pt>
                <c:pt idx="5">
                  <c:v>0.2</c:v>
                </c:pt>
                <c:pt idx="6">
                  <c:v>0.2</c:v>
                </c:pt>
                <c:pt idx="7">
                  <c:v>0.2</c:v>
                </c:pt>
                <c:pt idx="8">
                  <c:v>0.2</c:v>
                </c:pt>
                <c:pt idx="9">
                  <c:v>0.2</c:v>
                </c:pt>
                <c:pt idx="10">
                  <c:v>0.2</c:v>
                </c:pt>
                <c:pt idx="11">
                  <c:v>0.1</c:v>
                </c:pt>
                <c:pt idx="12">
                  <c:v>0.2</c:v>
                </c:pt>
                <c:pt idx="13">
                  <c:v>0.2</c:v>
                </c:pt>
                <c:pt idx="14">
                  <c:v>0.1</c:v>
                </c:pt>
                <c:pt idx="15">
                  <c:v>0.1</c:v>
                </c:pt>
                <c:pt idx="16">
                  <c:v>0.1</c:v>
                </c:pt>
                <c:pt idx="17">
                  <c:v>0.2</c:v>
                </c:pt>
              </c:numCache>
            </c:numRef>
          </c:val>
          <c:extLst>
            <c:ext xmlns:c16="http://schemas.microsoft.com/office/drawing/2014/chart" uri="{C3380CC4-5D6E-409C-BE32-E72D297353CC}">
              <c16:uniqueId val="{00000004-DA1E-4C4C-87F7-4DF720EDBBA1}"/>
            </c:ext>
          </c:extLst>
        </c:ser>
        <c:dLbls>
          <c:showLegendKey val="0"/>
          <c:showVal val="0"/>
          <c:showCatName val="0"/>
          <c:showSerName val="0"/>
          <c:showPercent val="0"/>
          <c:showBubbleSize val="0"/>
        </c:dLbls>
        <c:gapWidth val="150"/>
        <c:overlap val="100"/>
        <c:axId val="224933679"/>
        <c:axId val="224932239"/>
      </c:barChart>
      <c:catAx>
        <c:axId val="224933679"/>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2239"/>
        <c:crosses val="autoZero"/>
        <c:auto val="1"/>
        <c:lblAlgn val="ctr"/>
        <c:lblOffset val="100"/>
        <c:noMultiLvlLbl val="0"/>
      </c:catAx>
      <c:valAx>
        <c:axId val="224932239"/>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36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'Real-d'!$B$112</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'Real-d'!$A$113:$A$126</c:f>
              <c:strCache>
                <c:ptCount val="14"/>
                <c:pt idx="0">
                  <c:v>Burdensome administrative processes to access grant funding for exchange</c:v>
                </c:pt>
                <c:pt idx="1">
                  <c:v>Restrictions in how funding can be used (i.e., infrastructure development; workforce)</c:v>
                </c:pt>
                <c:pt idx="2">
                  <c:v>Dearth of qualified technical staff with necessary skills to hire at existing salary scale</c:v>
                </c:pt>
                <c:pt idx="3">
                  <c:v>Dearth of qualified technical staff with necessary skills to hire, regardless of salary</c:v>
                </c:pt>
                <c:pt idx="4">
                  <c:v>Existing staff are not adequately trained in necessary skills</c:v>
                </c:pt>
                <c:pt idx="5">
                  <c:v>Privacy laws / regulations prevent sharing</c:v>
                </c:pt>
                <c:pt idx="6">
                  <c:v>Lack of funding to purchase / configure electronic systems for exchange</c:v>
                </c:pt>
                <c:pt idx="7">
                  <c:v>Lack of funding to operate / maintain electronic systems and processes for exchange</c:v>
                </c:pt>
                <c:pt idx="8">
                  <c:v>Partner has electronic system but systems are not interoperable</c:v>
                </c:pt>
                <c:pt idx="9">
                  <c:v>Data fields / elements do not align between systems</c:v>
                </c:pt>
                <c:pt idx="10">
                  <c:v>Previously obtained consent to share data is allowed but not readily available</c:v>
                </c:pt>
                <c:pt idx="11">
                  <c:v>Unclear whether information is considered private by law / regulation</c:v>
                </c:pt>
                <c:pt idx="12">
                  <c:v>Partner does not have electronic system</c:v>
                </c:pt>
                <c:pt idx="13">
                  <c:v>Privacy laws / regulations prevent sharing without consent</c:v>
                </c:pt>
              </c:strCache>
            </c:strRef>
          </c:cat>
          <c:val>
            <c:numRef>
              <c:f>'Real-d'!$B$113:$B$126</c:f>
              <c:numCache>
                <c:formatCode>0%</c:formatCode>
                <c:ptCount val="14"/>
                <c:pt idx="0">
                  <c:v>0.125</c:v>
                </c:pt>
                <c:pt idx="1">
                  <c:v>0.125</c:v>
                </c:pt>
                <c:pt idx="2">
                  <c:v>0.14285714285714285</c:v>
                </c:pt>
                <c:pt idx="3">
                  <c:v>0.14285714285714285</c:v>
                </c:pt>
                <c:pt idx="4">
                  <c:v>0.25</c:v>
                </c:pt>
                <c:pt idx="5">
                  <c:v>0.33333333333333331</c:v>
                </c:pt>
                <c:pt idx="6">
                  <c:v>0.375</c:v>
                </c:pt>
                <c:pt idx="7">
                  <c:v>0.375</c:v>
                </c:pt>
                <c:pt idx="8">
                  <c:v>0.42857142857142855</c:v>
                </c:pt>
                <c:pt idx="9">
                  <c:v>0.5</c:v>
                </c:pt>
                <c:pt idx="10">
                  <c:v>0.5</c:v>
                </c:pt>
                <c:pt idx="11">
                  <c:v>0.5</c:v>
                </c:pt>
                <c:pt idx="12">
                  <c:v>0.5714285714285714</c:v>
                </c:pt>
                <c:pt idx="13">
                  <c:v>0.6</c:v>
                </c:pt>
              </c:numCache>
            </c:numRef>
          </c:val>
          <c:extLst>
            <c:ext xmlns:c16="http://schemas.microsoft.com/office/drawing/2014/chart" uri="{C3380CC4-5D6E-409C-BE32-E72D297353CC}">
              <c16:uniqueId val="{00000000-BABF-4F82-871B-DF603EFE15E8}"/>
            </c:ext>
          </c:extLst>
        </c:ser>
        <c:ser>
          <c:idx val="1"/>
          <c:order val="1"/>
          <c:tx>
            <c:strRef>
              <c:f>'Real-d'!$C$112</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'Real-d'!$A$113:$A$126</c:f>
              <c:strCache>
                <c:ptCount val="14"/>
                <c:pt idx="0">
                  <c:v>Burdensome administrative processes to access grant funding for exchange</c:v>
                </c:pt>
                <c:pt idx="1">
                  <c:v>Restrictions in how funding can be used (i.e., infrastructure development; workforce)</c:v>
                </c:pt>
                <c:pt idx="2">
                  <c:v>Dearth of qualified technical staff with necessary skills to hire at existing salary scale</c:v>
                </c:pt>
                <c:pt idx="3">
                  <c:v>Dearth of qualified technical staff with necessary skills to hire, regardless of salary</c:v>
                </c:pt>
                <c:pt idx="4">
                  <c:v>Existing staff are not adequately trained in necessary skills</c:v>
                </c:pt>
                <c:pt idx="5">
                  <c:v>Privacy laws / regulations prevent sharing</c:v>
                </c:pt>
                <c:pt idx="6">
                  <c:v>Lack of funding to purchase / configure electronic systems for exchange</c:v>
                </c:pt>
                <c:pt idx="7">
                  <c:v>Lack of funding to operate / maintain electronic systems and processes for exchange</c:v>
                </c:pt>
                <c:pt idx="8">
                  <c:v>Partner has electronic system but systems are not interoperable</c:v>
                </c:pt>
                <c:pt idx="9">
                  <c:v>Data fields / elements do not align between systems</c:v>
                </c:pt>
                <c:pt idx="10">
                  <c:v>Previously obtained consent to share data is allowed but not readily available</c:v>
                </c:pt>
                <c:pt idx="11">
                  <c:v>Unclear whether information is considered private by law / regulation</c:v>
                </c:pt>
                <c:pt idx="12">
                  <c:v>Partner does not have electronic system</c:v>
                </c:pt>
                <c:pt idx="13">
                  <c:v>Privacy laws / regulations prevent sharing without consent</c:v>
                </c:pt>
              </c:strCache>
            </c:strRef>
          </c:cat>
          <c:val>
            <c:numRef>
              <c:f>'Real-d'!$C$113:$C$126</c:f>
              <c:numCache>
                <c:formatCode>0%</c:formatCode>
                <c:ptCount val="14"/>
                <c:pt idx="0">
                  <c:v>0.375</c:v>
                </c:pt>
                <c:pt idx="1">
                  <c:v>0.5</c:v>
                </c:pt>
                <c:pt idx="2">
                  <c:v>0.2857142857142857</c:v>
                </c:pt>
                <c:pt idx="3">
                  <c:v>0.2857142857142857</c:v>
                </c:pt>
                <c:pt idx="4">
                  <c:v>0.25</c:v>
                </c:pt>
                <c:pt idx="5">
                  <c:v>0.33333333333333331</c:v>
                </c:pt>
                <c:pt idx="6">
                  <c:v>0.375</c:v>
                </c:pt>
                <c:pt idx="7">
                  <c:v>0.375</c:v>
                </c:pt>
                <c:pt idx="8">
                  <c:v>0.14285714285714285</c:v>
                </c:pt>
                <c:pt idx="9">
                  <c:v>0.125</c:v>
                </c:pt>
                <c:pt idx="10">
                  <c:v>0.25</c:v>
                </c:pt>
                <c:pt idx="11">
                  <c:v>0.25</c:v>
                </c:pt>
                <c:pt idx="12">
                  <c:v>0.14285714285714285</c:v>
                </c:pt>
                <c:pt idx="13">
                  <c:v>0.2</c:v>
                </c:pt>
              </c:numCache>
            </c:numRef>
          </c:val>
          <c:extLst>
            <c:ext xmlns:c16="http://schemas.microsoft.com/office/drawing/2014/chart" uri="{C3380CC4-5D6E-409C-BE32-E72D297353CC}">
              <c16:uniqueId val="{00000001-BABF-4F82-871B-DF603EFE15E8}"/>
            </c:ext>
          </c:extLst>
        </c:ser>
        <c:ser>
          <c:idx val="2"/>
          <c:order val="2"/>
          <c:tx>
            <c:strRef>
              <c:f>'Real-d'!$D$112</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'Real-d'!$A$113:$A$126</c:f>
              <c:strCache>
                <c:ptCount val="14"/>
                <c:pt idx="0">
                  <c:v>Burdensome administrative processes to access grant funding for exchange</c:v>
                </c:pt>
                <c:pt idx="1">
                  <c:v>Restrictions in how funding can be used (i.e., infrastructure development; workforce)</c:v>
                </c:pt>
                <c:pt idx="2">
                  <c:v>Dearth of qualified technical staff with necessary skills to hire at existing salary scale</c:v>
                </c:pt>
                <c:pt idx="3">
                  <c:v>Dearth of qualified technical staff with necessary skills to hire, regardless of salary</c:v>
                </c:pt>
                <c:pt idx="4">
                  <c:v>Existing staff are not adequately trained in necessary skills</c:v>
                </c:pt>
                <c:pt idx="5">
                  <c:v>Privacy laws / regulations prevent sharing</c:v>
                </c:pt>
                <c:pt idx="6">
                  <c:v>Lack of funding to purchase / configure electronic systems for exchange</c:v>
                </c:pt>
                <c:pt idx="7">
                  <c:v>Lack of funding to operate / maintain electronic systems and processes for exchange</c:v>
                </c:pt>
                <c:pt idx="8">
                  <c:v>Partner has electronic system but systems are not interoperable</c:v>
                </c:pt>
                <c:pt idx="9">
                  <c:v>Data fields / elements do not align between systems</c:v>
                </c:pt>
                <c:pt idx="10">
                  <c:v>Previously obtained consent to share data is allowed but not readily available</c:v>
                </c:pt>
                <c:pt idx="11">
                  <c:v>Unclear whether information is considered private by law / regulation</c:v>
                </c:pt>
                <c:pt idx="12">
                  <c:v>Partner does not have electronic system</c:v>
                </c:pt>
                <c:pt idx="13">
                  <c:v>Privacy laws / regulations prevent sharing without consent</c:v>
                </c:pt>
              </c:strCache>
            </c:strRef>
          </c:cat>
          <c:val>
            <c:numRef>
              <c:f>'Real-d'!$D$113:$D$126</c:f>
              <c:numCache>
                <c:formatCode>0%</c:formatCode>
                <c:ptCount val="14"/>
                <c:pt idx="0">
                  <c:v>0.5</c:v>
                </c:pt>
                <c:pt idx="1">
                  <c:v>0.375</c:v>
                </c:pt>
                <c:pt idx="2">
                  <c:v>0.5714285714285714</c:v>
                </c:pt>
                <c:pt idx="3">
                  <c:v>0.5714285714285714</c:v>
                </c:pt>
                <c:pt idx="4">
                  <c:v>0.5</c:v>
                </c:pt>
                <c:pt idx="5">
                  <c:v>0.33333333333333331</c:v>
                </c:pt>
                <c:pt idx="6">
                  <c:v>0.25</c:v>
                </c:pt>
                <c:pt idx="7">
                  <c:v>0.25</c:v>
                </c:pt>
                <c:pt idx="8">
                  <c:v>0.42857142857142855</c:v>
                </c:pt>
                <c:pt idx="9">
                  <c:v>0.375</c:v>
                </c:pt>
                <c:pt idx="10">
                  <c:v>0.25</c:v>
                </c:pt>
                <c:pt idx="11">
                  <c:v>0.25</c:v>
                </c:pt>
                <c:pt idx="12">
                  <c:v>0.2857142857142857</c:v>
                </c:pt>
                <c:pt idx="13">
                  <c:v>0.2</c:v>
                </c:pt>
              </c:numCache>
            </c:numRef>
          </c:val>
          <c:extLst>
            <c:ext xmlns:c16="http://schemas.microsoft.com/office/drawing/2014/chart" uri="{C3380CC4-5D6E-409C-BE32-E72D297353CC}">
              <c16:uniqueId val="{00000002-BABF-4F82-871B-DF603EFE15E8}"/>
            </c:ext>
          </c:extLst>
        </c:ser>
        <c:dLbls>
          <c:showLegendKey val="0"/>
          <c:showVal val="0"/>
          <c:showCatName val="0"/>
          <c:showSerName val="0"/>
          <c:showPercent val="0"/>
          <c:showBubbleSize val="0"/>
        </c:dLbls>
        <c:gapWidth val="150"/>
        <c:overlap val="100"/>
        <c:axId val="344095503"/>
        <c:axId val="344096463"/>
      </c:barChart>
      <c:catAx>
        <c:axId val="3440955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6463"/>
        <c:crosses val="autoZero"/>
        <c:auto val="1"/>
        <c:lblAlgn val="ctr"/>
        <c:lblOffset val="100"/>
        <c:noMultiLvlLbl val="0"/>
      </c:catAx>
      <c:valAx>
        <c:axId val="344096463"/>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55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Consent!$B$21</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Consent!$B$22:$B$39</c:f>
              <c:numCache>
                <c:formatCode>0%</c:formatCode>
                <c:ptCount val="18"/>
                <c:pt idx="0">
                  <c:v>0.4</c:v>
                </c:pt>
                <c:pt idx="1">
                  <c:v>0.4</c:v>
                </c:pt>
                <c:pt idx="2">
                  <c:v>0.2</c:v>
                </c:pt>
                <c:pt idx="3">
                  <c:v>0.4</c:v>
                </c:pt>
                <c:pt idx="4">
                  <c:v>0.2</c:v>
                </c:pt>
                <c:pt idx="7">
                  <c:v>0.2</c:v>
                </c:pt>
                <c:pt idx="9">
                  <c:v>0.2</c:v>
                </c:pt>
                <c:pt idx="14">
                  <c:v>0.2</c:v>
                </c:pt>
                <c:pt idx="15">
                  <c:v>0.4</c:v>
                </c:pt>
                <c:pt idx="16">
                  <c:v>0.2</c:v>
                </c:pt>
                <c:pt idx="17">
                  <c:v>0.2</c:v>
                </c:pt>
              </c:numCache>
            </c:numRef>
          </c:val>
          <c:extLst>
            <c:ext xmlns:c16="http://schemas.microsoft.com/office/drawing/2014/chart" uri="{C3380CC4-5D6E-409C-BE32-E72D297353CC}">
              <c16:uniqueId val="{00000000-74BD-4D96-8B20-940653C9A86B}"/>
            </c:ext>
          </c:extLst>
        </c:ser>
        <c:ser>
          <c:idx val="1"/>
          <c:order val="1"/>
          <c:tx>
            <c:strRef>
              <c:f>Consent!$C$21</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Consent!$C$22:$C$39</c:f>
              <c:numCache>
                <c:formatCode>General</c:formatCode>
                <c:ptCount val="18"/>
                <c:pt idx="0" formatCode="0%">
                  <c:v>0.2</c:v>
                </c:pt>
                <c:pt idx="2" formatCode="0%">
                  <c:v>0.2</c:v>
                </c:pt>
                <c:pt idx="3" formatCode="0%">
                  <c:v>0.2</c:v>
                </c:pt>
                <c:pt idx="6" formatCode="0%">
                  <c:v>0.2</c:v>
                </c:pt>
                <c:pt idx="7" formatCode="0%">
                  <c:v>0.2</c:v>
                </c:pt>
                <c:pt idx="10" formatCode="0%">
                  <c:v>0.4</c:v>
                </c:pt>
                <c:pt idx="13" formatCode="0%">
                  <c:v>0.2</c:v>
                </c:pt>
                <c:pt idx="17" formatCode="0%">
                  <c:v>0.2</c:v>
                </c:pt>
              </c:numCache>
            </c:numRef>
          </c:val>
          <c:extLst>
            <c:ext xmlns:c16="http://schemas.microsoft.com/office/drawing/2014/chart" uri="{C3380CC4-5D6E-409C-BE32-E72D297353CC}">
              <c16:uniqueId val="{00000001-74BD-4D96-8B20-940653C9A86B}"/>
            </c:ext>
          </c:extLst>
        </c:ser>
        <c:ser>
          <c:idx val="2"/>
          <c:order val="2"/>
          <c:tx>
            <c:strRef>
              <c:f>Consent!$D$21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Consent!$D$22:$D$39</c:f>
              <c:numCache>
                <c:formatCode>0%</c:formatCode>
                <c:ptCount val="18"/>
                <c:pt idx="0">
                  <c:v>0.4</c:v>
                </c:pt>
                <c:pt idx="1">
                  <c:v>0.4</c:v>
                </c:pt>
                <c:pt idx="2">
                  <c:v>0.4</c:v>
                </c:pt>
                <c:pt idx="3">
                  <c:v>0.2</c:v>
                </c:pt>
                <c:pt idx="4">
                  <c:v>0.6</c:v>
                </c:pt>
                <c:pt idx="5">
                  <c:v>0.75</c:v>
                </c:pt>
                <c:pt idx="6">
                  <c:v>0.6</c:v>
                </c:pt>
                <c:pt idx="7">
                  <c:v>0.4</c:v>
                </c:pt>
                <c:pt idx="8">
                  <c:v>0.8</c:v>
                </c:pt>
                <c:pt idx="9">
                  <c:v>0.6</c:v>
                </c:pt>
                <c:pt idx="10">
                  <c:v>0.4</c:v>
                </c:pt>
                <c:pt idx="11">
                  <c:v>0.8</c:v>
                </c:pt>
                <c:pt idx="12">
                  <c:v>0.8</c:v>
                </c:pt>
                <c:pt idx="13">
                  <c:v>0.6</c:v>
                </c:pt>
                <c:pt idx="14">
                  <c:v>0.6</c:v>
                </c:pt>
                <c:pt idx="15">
                  <c:v>0.4</c:v>
                </c:pt>
                <c:pt idx="16">
                  <c:v>0.6</c:v>
                </c:pt>
                <c:pt idx="17">
                  <c:v>0.4</c:v>
                </c:pt>
              </c:numCache>
            </c:numRef>
          </c:val>
          <c:extLst>
            <c:ext xmlns:c16="http://schemas.microsoft.com/office/drawing/2014/chart" uri="{C3380CC4-5D6E-409C-BE32-E72D297353CC}">
              <c16:uniqueId val="{00000002-74BD-4D96-8B20-940653C9A86B}"/>
            </c:ext>
          </c:extLst>
        </c:ser>
        <c:ser>
          <c:idx val="3"/>
          <c:order val="3"/>
          <c:tx>
            <c:strRef>
              <c:f>Consent!$E$21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Consent!$E$22:$E$39</c:f>
              <c:numCache>
                <c:formatCode>0%</c:formatCode>
                <c:ptCount val="18"/>
                <c:pt idx="1">
                  <c:v>0.2</c:v>
                </c:pt>
                <c:pt idx="2">
                  <c:v>0.2</c:v>
                </c:pt>
                <c:pt idx="3">
                  <c:v>0.2</c:v>
                </c:pt>
                <c:pt idx="4">
                  <c:v>0.2</c:v>
                </c:pt>
                <c:pt idx="5">
                  <c:v>0.25</c:v>
                </c:pt>
                <c:pt idx="6">
                  <c:v>0.2</c:v>
                </c:pt>
                <c:pt idx="7">
                  <c:v>0.2</c:v>
                </c:pt>
                <c:pt idx="8">
                  <c:v>0.2</c:v>
                </c:pt>
                <c:pt idx="9">
                  <c:v>0.2</c:v>
                </c:pt>
                <c:pt idx="10">
                  <c:v>0.2</c:v>
                </c:pt>
                <c:pt idx="11">
                  <c:v>0.2</c:v>
                </c:pt>
                <c:pt idx="12">
                  <c:v>0.2</c:v>
                </c:pt>
                <c:pt idx="13">
                  <c:v>0.2</c:v>
                </c:pt>
                <c:pt idx="14">
                  <c:v>0.2</c:v>
                </c:pt>
                <c:pt idx="15">
                  <c:v>0.2</c:v>
                </c:pt>
                <c:pt idx="16">
                  <c:v>0.2</c:v>
                </c:pt>
                <c:pt idx="17">
                  <c:v>0.2</c:v>
                </c:pt>
              </c:numCache>
            </c:numRef>
          </c:val>
          <c:extLst>
            <c:ext xmlns:c16="http://schemas.microsoft.com/office/drawing/2014/chart" uri="{C3380CC4-5D6E-409C-BE32-E72D297353CC}">
              <c16:uniqueId val="{00000003-74BD-4D96-8B20-940653C9A86B}"/>
            </c:ext>
          </c:extLst>
        </c:ser>
        <c:ser>
          <c:idx val="4"/>
          <c:order val="4"/>
          <c:tx>
            <c:strRef>
              <c:f>Consent!$F$21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Consent!$F$22:$F$39</c:f>
              <c:numCache>
                <c:formatCode>General</c:formatCode>
                <c:ptCount val="18"/>
              </c:numCache>
            </c:numRef>
          </c:val>
          <c:extLst>
            <c:ext xmlns:c16="http://schemas.microsoft.com/office/drawing/2014/chart" uri="{C3380CC4-5D6E-409C-BE32-E72D297353CC}">
              <c16:uniqueId val="{00000004-74BD-4D96-8B20-940653C9A86B}"/>
            </c:ext>
          </c:extLst>
        </c:ser>
        <c:dLbls>
          <c:showLegendKey val="0"/>
          <c:showVal val="0"/>
          <c:showCatName val="0"/>
          <c:showSerName val="0"/>
          <c:showPercent val="0"/>
          <c:showBubbleSize val="0"/>
        </c:dLbls>
        <c:gapWidth val="150"/>
        <c:overlap val="100"/>
        <c:axId val="342833807"/>
        <c:axId val="342834767"/>
      </c:barChart>
      <c:catAx>
        <c:axId val="342833807"/>
        <c:scaling>
          <c:orientation val="maxMin"/>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4767"/>
        <c:crosses val="autoZero"/>
        <c:auto val="1"/>
        <c:lblAlgn val="ctr"/>
        <c:lblOffset val="100"/>
        <c:noMultiLvlLbl val="0"/>
      </c:catAx>
      <c:valAx>
        <c:axId val="342834767"/>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38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Consent!$B$69</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Consent!$B$70:$B$87</c:f>
              <c:numCache>
                <c:formatCode>0%</c:formatCode>
                <c:ptCount val="18"/>
                <c:pt idx="0">
                  <c:v>0.4</c:v>
                </c:pt>
                <c:pt idx="1">
                  <c:v>0.4</c:v>
                </c:pt>
                <c:pt idx="7">
                  <c:v>0.2</c:v>
                </c:pt>
                <c:pt idx="9">
                  <c:v>0.2</c:v>
                </c:pt>
                <c:pt idx="14">
                  <c:v>0.2</c:v>
                </c:pt>
                <c:pt idx="15">
                  <c:v>0.4</c:v>
                </c:pt>
                <c:pt idx="17">
                  <c:v>0.2</c:v>
                </c:pt>
              </c:numCache>
            </c:numRef>
          </c:val>
          <c:extLst>
            <c:ext xmlns:c16="http://schemas.microsoft.com/office/drawing/2014/chart" uri="{C3380CC4-5D6E-409C-BE32-E72D297353CC}">
              <c16:uniqueId val="{00000000-9061-40E3-8755-DAB006F57402}"/>
            </c:ext>
          </c:extLst>
        </c:ser>
        <c:ser>
          <c:idx val="1"/>
          <c:order val="1"/>
          <c:tx>
            <c:strRef>
              <c:f>Consent!$C$69</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Consent!$C$70:$C$87</c:f>
              <c:numCache>
                <c:formatCode>General</c:formatCode>
                <c:ptCount val="18"/>
                <c:pt idx="0" formatCode="0%">
                  <c:v>0.2</c:v>
                </c:pt>
                <c:pt idx="2" formatCode="0%">
                  <c:v>0.2</c:v>
                </c:pt>
                <c:pt idx="3" formatCode="0%">
                  <c:v>0.6</c:v>
                </c:pt>
                <c:pt idx="6" formatCode="0%">
                  <c:v>0.2</c:v>
                </c:pt>
                <c:pt idx="7" formatCode="0%">
                  <c:v>0.2</c:v>
                </c:pt>
                <c:pt idx="10" formatCode="0%">
                  <c:v>0.4</c:v>
                </c:pt>
                <c:pt idx="12" formatCode="0%">
                  <c:v>0.2</c:v>
                </c:pt>
                <c:pt idx="17" formatCode="0%">
                  <c:v>0.2</c:v>
                </c:pt>
              </c:numCache>
            </c:numRef>
          </c:val>
          <c:extLst>
            <c:ext xmlns:c16="http://schemas.microsoft.com/office/drawing/2014/chart" uri="{C3380CC4-5D6E-409C-BE32-E72D297353CC}">
              <c16:uniqueId val="{00000001-9061-40E3-8755-DAB006F57402}"/>
            </c:ext>
          </c:extLst>
        </c:ser>
        <c:ser>
          <c:idx val="2"/>
          <c:order val="2"/>
          <c:tx>
            <c:strRef>
              <c:f>Consent!$D$69</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Consent!$D$70:$D$87</c:f>
              <c:numCache>
                <c:formatCode>0%</c:formatCode>
                <c:ptCount val="18"/>
                <c:pt idx="0">
                  <c:v>0.4</c:v>
                </c:pt>
                <c:pt idx="1">
                  <c:v>0.4</c:v>
                </c:pt>
                <c:pt idx="2">
                  <c:v>0.6</c:v>
                </c:pt>
                <c:pt idx="3">
                  <c:v>0.2</c:v>
                </c:pt>
                <c:pt idx="4">
                  <c:v>0.8</c:v>
                </c:pt>
                <c:pt idx="5">
                  <c:v>0.8</c:v>
                </c:pt>
                <c:pt idx="6">
                  <c:v>0.6</c:v>
                </c:pt>
                <c:pt idx="7">
                  <c:v>0.4</c:v>
                </c:pt>
                <c:pt idx="8">
                  <c:v>0.8</c:v>
                </c:pt>
                <c:pt idx="9">
                  <c:v>0.6</c:v>
                </c:pt>
                <c:pt idx="10">
                  <c:v>0.4</c:v>
                </c:pt>
                <c:pt idx="11">
                  <c:v>0.8</c:v>
                </c:pt>
                <c:pt idx="12">
                  <c:v>0.6</c:v>
                </c:pt>
                <c:pt idx="13">
                  <c:v>0.8</c:v>
                </c:pt>
                <c:pt idx="14">
                  <c:v>0.6</c:v>
                </c:pt>
                <c:pt idx="15">
                  <c:v>0.4</c:v>
                </c:pt>
                <c:pt idx="16">
                  <c:v>0.8</c:v>
                </c:pt>
                <c:pt idx="17">
                  <c:v>0.4</c:v>
                </c:pt>
              </c:numCache>
            </c:numRef>
          </c:val>
          <c:extLst>
            <c:ext xmlns:c16="http://schemas.microsoft.com/office/drawing/2014/chart" uri="{C3380CC4-5D6E-409C-BE32-E72D297353CC}">
              <c16:uniqueId val="{00000002-9061-40E3-8755-DAB006F57402}"/>
            </c:ext>
          </c:extLst>
        </c:ser>
        <c:ser>
          <c:idx val="3"/>
          <c:order val="3"/>
          <c:tx>
            <c:strRef>
              <c:f>Consent!$E$69</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Consent!$E$70:$E$87</c:f>
              <c:numCache>
                <c:formatCode>0%</c:formatCode>
                <c:ptCount val="18"/>
                <c:pt idx="1">
                  <c:v>0.2</c:v>
                </c:pt>
                <c:pt idx="2">
                  <c:v>0.2</c:v>
                </c:pt>
                <c:pt idx="3">
                  <c:v>0.2</c:v>
                </c:pt>
                <c:pt idx="4">
                  <c:v>0.2</c:v>
                </c:pt>
                <c:pt idx="5">
                  <c:v>0.2</c:v>
                </c:pt>
                <c:pt idx="6">
                  <c:v>0.2</c:v>
                </c:pt>
                <c:pt idx="7">
                  <c:v>0.2</c:v>
                </c:pt>
                <c:pt idx="8">
                  <c:v>0.2</c:v>
                </c:pt>
                <c:pt idx="9">
                  <c:v>0.2</c:v>
                </c:pt>
                <c:pt idx="10">
                  <c:v>0.2</c:v>
                </c:pt>
                <c:pt idx="11">
                  <c:v>0.2</c:v>
                </c:pt>
                <c:pt idx="12">
                  <c:v>0.2</c:v>
                </c:pt>
                <c:pt idx="13">
                  <c:v>0.2</c:v>
                </c:pt>
                <c:pt idx="14">
                  <c:v>0.2</c:v>
                </c:pt>
                <c:pt idx="15">
                  <c:v>0.2</c:v>
                </c:pt>
                <c:pt idx="16">
                  <c:v>0.2</c:v>
                </c:pt>
                <c:pt idx="17">
                  <c:v>0.2</c:v>
                </c:pt>
              </c:numCache>
            </c:numRef>
          </c:val>
          <c:extLst>
            <c:ext xmlns:c16="http://schemas.microsoft.com/office/drawing/2014/chart" uri="{C3380CC4-5D6E-409C-BE32-E72D297353CC}">
              <c16:uniqueId val="{00000003-9061-40E3-8755-DAB006F57402}"/>
            </c:ext>
          </c:extLst>
        </c:ser>
        <c:ser>
          <c:idx val="4"/>
          <c:order val="4"/>
          <c:tx>
            <c:strRef>
              <c:f>Consent!$F$69</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Consent!$F$70:$F$87</c:f>
              <c:numCache>
                <c:formatCode>General</c:formatCode>
                <c:ptCount val="18"/>
              </c:numCache>
            </c:numRef>
          </c:val>
          <c:extLst>
            <c:ext xmlns:c16="http://schemas.microsoft.com/office/drawing/2014/chart" uri="{C3380CC4-5D6E-409C-BE32-E72D297353CC}">
              <c16:uniqueId val="{00000004-9061-40E3-8755-DAB006F57402}"/>
            </c:ext>
          </c:extLst>
        </c:ser>
        <c:dLbls>
          <c:showLegendKey val="0"/>
          <c:showVal val="0"/>
          <c:showCatName val="0"/>
          <c:showSerName val="0"/>
          <c:showPercent val="0"/>
          <c:showBubbleSize val="0"/>
        </c:dLbls>
        <c:gapWidth val="150"/>
        <c:overlap val="100"/>
        <c:axId val="224933679"/>
        <c:axId val="224932239"/>
      </c:barChart>
      <c:catAx>
        <c:axId val="224933679"/>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2239"/>
        <c:crosses val="autoZero"/>
        <c:auto val="1"/>
        <c:lblAlgn val="ctr"/>
        <c:lblOffset val="100"/>
        <c:noMultiLvlLbl val="0"/>
      </c:catAx>
      <c:valAx>
        <c:axId val="224932239"/>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36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Consent!$B$97</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Consent!$A$98:$A$108</c:f>
              <c:strCache>
                <c:ptCount val="11"/>
                <c:pt idx="0">
                  <c:v>Restrictions in how funding can be used (i.e., infrastructure development; workforce)</c:v>
                </c:pt>
                <c:pt idx="1">
                  <c:v>Burdensome administrative processes to access grant funding for exchange</c:v>
                </c:pt>
                <c:pt idx="2">
                  <c:v>Data fields / elements do not align between systems</c:v>
                </c:pt>
                <c:pt idx="3">
                  <c:v>Dearth of qualified technical staff with necessary skills to hire at existing salary scale</c:v>
                </c:pt>
                <c:pt idx="4">
                  <c:v>Dearth of qualified technical staff with necessary skills to hire, regardless of salary</c:v>
                </c:pt>
                <c:pt idx="5">
                  <c:v>Unclear whether information is considered private by law / regulation</c:v>
                </c:pt>
                <c:pt idx="6">
                  <c:v>Existing staff are not adequately trained in necessary skills</c:v>
                </c:pt>
                <c:pt idx="7">
                  <c:v>Partner does not have electronic system</c:v>
                </c:pt>
                <c:pt idx="8">
                  <c:v>Partner has electronic system but systems are not interoperable</c:v>
                </c:pt>
                <c:pt idx="9">
                  <c:v>Lack of funding to purchase / configure electronic systems for exchange</c:v>
                </c:pt>
                <c:pt idx="10">
                  <c:v>Lack of funding to operate / maintain electronic systems and processes for exchange</c:v>
                </c:pt>
              </c:strCache>
            </c:strRef>
          </c:cat>
          <c:val>
            <c:numRef>
              <c:f>Consent!$B$98:$B$108</c:f>
              <c:numCache>
                <c:formatCode>0%</c:formatCode>
                <c:ptCount val="11"/>
                <c:pt idx="1">
                  <c:v>0.25</c:v>
                </c:pt>
                <c:pt idx="2">
                  <c:v>0.5</c:v>
                </c:pt>
                <c:pt idx="3">
                  <c:v>0.5</c:v>
                </c:pt>
                <c:pt idx="4">
                  <c:v>0.5</c:v>
                </c:pt>
                <c:pt idx="5">
                  <c:v>0.5</c:v>
                </c:pt>
                <c:pt idx="6">
                  <c:v>0.75</c:v>
                </c:pt>
                <c:pt idx="7">
                  <c:v>0.75</c:v>
                </c:pt>
                <c:pt idx="8">
                  <c:v>0.75</c:v>
                </c:pt>
                <c:pt idx="9">
                  <c:v>1</c:v>
                </c:pt>
                <c:pt idx="10">
                  <c:v>1</c:v>
                </c:pt>
              </c:numCache>
            </c:numRef>
          </c:val>
          <c:extLst>
            <c:ext xmlns:c16="http://schemas.microsoft.com/office/drawing/2014/chart" uri="{C3380CC4-5D6E-409C-BE32-E72D297353CC}">
              <c16:uniqueId val="{00000000-40B3-44DE-B196-E7FDE6547679}"/>
            </c:ext>
          </c:extLst>
        </c:ser>
        <c:ser>
          <c:idx val="1"/>
          <c:order val="1"/>
          <c:tx>
            <c:strRef>
              <c:f>Consent!$C$97</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Consent!$A$98:$A$108</c:f>
              <c:strCache>
                <c:ptCount val="11"/>
                <c:pt idx="0">
                  <c:v>Restrictions in how funding can be used (i.e., infrastructure development; workforce)</c:v>
                </c:pt>
                <c:pt idx="1">
                  <c:v>Burdensome administrative processes to access grant funding for exchange</c:v>
                </c:pt>
                <c:pt idx="2">
                  <c:v>Data fields / elements do not align between systems</c:v>
                </c:pt>
                <c:pt idx="3">
                  <c:v>Dearth of qualified technical staff with necessary skills to hire at existing salary scale</c:v>
                </c:pt>
                <c:pt idx="4">
                  <c:v>Dearth of qualified technical staff with necessary skills to hire, regardless of salary</c:v>
                </c:pt>
                <c:pt idx="5">
                  <c:v>Unclear whether information is considered private by law / regulation</c:v>
                </c:pt>
                <c:pt idx="6">
                  <c:v>Existing staff are not adequately trained in necessary skills</c:v>
                </c:pt>
                <c:pt idx="7">
                  <c:v>Partner does not have electronic system</c:v>
                </c:pt>
                <c:pt idx="8">
                  <c:v>Partner has electronic system but systems are not interoperable</c:v>
                </c:pt>
                <c:pt idx="9">
                  <c:v>Lack of funding to purchase / configure electronic systems for exchange</c:v>
                </c:pt>
                <c:pt idx="10">
                  <c:v>Lack of funding to operate / maintain electronic systems and processes for exchange</c:v>
                </c:pt>
              </c:strCache>
            </c:strRef>
          </c:cat>
          <c:val>
            <c:numRef>
              <c:f>Consent!$C$98:$C$108</c:f>
              <c:numCache>
                <c:formatCode>0%</c:formatCode>
                <c:ptCount val="11"/>
                <c:pt idx="0">
                  <c:v>0.25</c:v>
                </c:pt>
                <c:pt idx="1">
                  <c:v>0.25</c:v>
                </c:pt>
                <c:pt idx="3">
                  <c:v>0.25</c:v>
                </c:pt>
                <c:pt idx="4">
                  <c:v>0.25</c:v>
                </c:pt>
                <c:pt idx="5">
                  <c:v>0.5</c:v>
                </c:pt>
              </c:numCache>
            </c:numRef>
          </c:val>
          <c:extLst>
            <c:ext xmlns:c16="http://schemas.microsoft.com/office/drawing/2014/chart" uri="{C3380CC4-5D6E-409C-BE32-E72D297353CC}">
              <c16:uniqueId val="{00000001-40B3-44DE-B196-E7FDE6547679}"/>
            </c:ext>
          </c:extLst>
        </c:ser>
        <c:ser>
          <c:idx val="2"/>
          <c:order val="2"/>
          <c:tx>
            <c:strRef>
              <c:f>Consent!$D$97</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Consent!$A$98:$A$108</c:f>
              <c:strCache>
                <c:ptCount val="11"/>
                <c:pt idx="0">
                  <c:v>Restrictions in how funding can be used (i.e., infrastructure development; workforce)</c:v>
                </c:pt>
                <c:pt idx="1">
                  <c:v>Burdensome administrative processes to access grant funding for exchange</c:v>
                </c:pt>
                <c:pt idx="2">
                  <c:v>Data fields / elements do not align between systems</c:v>
                </c:pt>
                <c:pt idx="3">
                  <c:v>Dearth of qualified technical staff with necessary skills to hire at existing salary scale</c:v>
                </c:pt>
                <c:pt idx="4">
                  <c:v>Dearth of qualified technical staff with necessary skills to hire, regardless of salary</c:v>
                </c:pt>
                <c:pt idx="5">
                  <c:v>Unclear whether information is considered private by law / regulation</c:v>
                </c:pt>
                <c:pt idx="6">
                  <c:v>Existing staff are not adequately trained in necessary skills</c:v>
                </c:pt>
                <c:pt idx="7">
                  <c:v>Partner does not have electronic system</c:v>
                </c:pt>
                <c:pt idx="8">
                  <c:v>Partner has electronic system but systems are not interoperable</c:v>
                </c:pt>
                <c:pt idx="9">
                  <c:v>Lack of funding to purchase / configure electronic systems for exchange</c:v>
                </c:pt>
                <c:pt idx="10">
                  <c:v>Lack of funding to operate / maintain electronic systems and processes for exchange</c:v>
                </c:pt>
              </c:strCache>
            </c:strRef>
          </c:cat>
          <c:val>
            <c:numRef>
              <c:f>Consent!$D$98:$D$108</c:f>
              <c:numCache>
                <c:formatCode>0%</c:formatCode>
                <c:ptCount val="11"/>
                <c:pt idx="0">
                  <c:v>0.75</c:v>
                </c:pt>
                <c:pt idx="1">
                  <c:v>0.5</c:v>
                </c:pt>
                <c:pt idx="2">
                  <c:v>0.5</c:v>
                </c:pt>
                <c:pt idx="3">
                  <c:v>0.25</c:v>
                </c:pt>
                <c:pt idx="4">
                  <c:v>0.25</c:v>
                </c:pt>
                <c:pt idx="6">
                  <c:v>0.25</c:v>
                </c:pt>
                <c:pt idx="7">
                  <c:v>0.25</c:v>
                </c:pt>
                <c:pt idx="8">
                  <c:v>0.25</c:v>
                </c:pt>
              </c:numCache>
            </c:numRef>
          </c:val>
          <c:extLst>
            <c:ext xmlns:c16="http://schemas.microsoft.com/office/drawing/2014/chart" uri="{C3380CC4-5D6E-409C-BE32-E72D297353CC}">
              <c16:uniqueId val="{00000002-40B3-44DE-B196-E7FDE6547679}"/>
            </c:ext>
          </c:extLst>
        </c:ser>
        <c:dLbls>
          <c:showLegendKey val="0"/>
          <c:showVal val="0"/>
          <c:showCatName val="0"/>
          <c:showSerName val="0"/>
          <c:showPercent val="0"/>
          <c:showBubbleSize val="0"/>
        </c:dLbls>
        <c:gapWidth val="150"/>
        <c:overlap val="100"/>
        <c:axId val="344095503"/>
        <c:axId val="344096463"/>
      </c:barChart>
      <c:catAx>
        <c:axId val="3440955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6463"/>
        <c:crosses val="autoZero"/>
        <c:auto val="1"/>
        <c:lblAlgn val="ctr"/>
        <c:lblOffset val="100"/>
        <c:noMultiLvlLbl val="0"/>
      </c:catAx>
      <c:valAx>
        <c:axId val="344096463"/>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55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Eligibility!$B$14</c:f>
              <c:strCache>
                <c:ptCount val="1"/>
                <c:pt idx="0">
                  <c:v>Yes: Query via login to external system</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Eligibility!$A$15:$A$25</c:f>
              <c:strCache>
                <c:ptCount val="11"/>
                <c:pt idx="0">
                  <c:v>Medi-Cal</c:v>
                </c:pt>
                <c:pt idx="1">
                  <c:v>WIC</c:v>
                </c:pt>
                <c:pt idx="2">
                  <c:v>CalFresh</c:v>
                </c:pt>
                <c:pt idx="3">
                  <c:v>CalWORKS</c:v>
                </c:pt>
                <c:pt idx="4">
                  <c:v>Maternal, Child and Adolescent Health (MCAH) Programs</c:v>
                </c:pt>
                <c:pt idx="5">
                  <c:v>Continuum of Care (CoC) or other Housing Services</c:v>
                </c:pt>
                <c:pt idx="6">
                  <c:v>Child Welfare</c:v>
                </c:pt>
                <c:pt idx="7">
                  <c:v>Adult Welfare</c:v>
                </c:pt>
                <c:pt idx="8">
                  <c:v>Refugee Services</c:v>
                </c:pt>
                <c:pt idx="9">
                  <c:v>Other Child and Youth Services</c:v>
                </c:pt>
                <c:pt idx="10">
                  <c:v>Other</c:v>
                </c:pt>
              </c:strCache>
            </c:strRef>
          </c:cat>
          <c:val>
            <c:numRef>
              <c:f>Eligibility!$B$15:$B$25</c:f>
              <c:numCache>
                <c:formatCode>0%</c:formatCode>
                <c:ptCount val="11"/>
                <c:pt idx="0">
                  <c:v>0.18181818181818182</c:v>
                </c:pt>
                <c:pt idx="1">
                  <c:v>9.0909090909090912E-2</c:v>
                </c:pt>
                <c:pt idx="2">
                  <c:v>0.18181818181818182</c:v>
                </c:pt>
                <c:pt idx="3">
                  <c:v>9.0909090909090912E-2</c:v>
                </c:pt>
                <c:pt idx="4">
                  <c:v>9.0909090909090912E-2</c:v>
                </c:pt>
                <c:pt idx="5">
                  <c:v>0.18181818181818182</c:v>
                </c:pt>
                <c:pt idx="6">
                  <c:v>0.18181818181818182</c:v>
                </c:pt>
                <c:pt idx="7">
                  <c:v>9.0909090909090912E-2</c:v>
                </c:pt>
                <c:pt idx="8">
                  <c:v>9.0909090909090912E-2</c:v>
                </c:pt>
                <c:pt idx="9">
                  <c:v>0.27272727272727271</c:v>
                </c:pt>
              </c:numCache>
            </c:numRef>
          </c:val>
          <c:extLst>
            <c:ext xmlns:c16="http://schemas.microsoft.com/office/drawing/2014/chart" uri="{C3380CC4-5D6E-409C-BE32-E72D297353CC}">
              <c16:uniqueId val="{00000000-0768-4A42-B8E9-42496BDF9916}"/>
            </c:ext>
          </c:extLst>
        </c:ser>
        <c:ser>
          <c:idx val="1"/>
          <c:order val="1"/>
          <c:tx>
            <c:strRef>
              <c:f>Eligibility!$C$14</c:f>
              <c:strCache>
                <c:ptCount val="1"/>
                <c:pt idx="0">
                  <c:v>Yes: Automatically pulled or able to query from within own system (e.g., single sign on)</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Eligibility!$A$15:$A$25</c:f>
              <c:strCache>
                <c:ptCount val="11"/>
                <c:pt idx="0">
                  <c:v>Medi-Cal</c:v>
                </c:pt>
                <c:pt idx="1">
                  <c:v>WIC</c:v>
                </c:pt>
                <c:pt idx="2">
                  <c:v>CalFresh</c:v>
                </c:pt>
                <c:pt idx="3">
                  <c:v>CalWORKS</c:v>
                </c:pt>
                <c:pt idx="4">
                  <c:v>Maternal, Child and Adolescent Health (MCAH) Programs</c:v>
                </c:pt>
                <c:pt idx="5">
                  <c:v>Continuum of Care (CoC) or other Housing Services</c:v>
                </c:pt>
                <c:pt idx="6">
                  <c:v>Child Welfare</c:v>
                </c:pt>
                <c:pt idx="7">
                  <c:v>Adult Welfare</c:v>
                </c:pt>
                <c:pt idx="8">
                  <c:v>Refugee Services</c:v>
                </c:pt>
                <c:pt idx="9">
                  <c:v>Other Child and Youth Services</c:v>
                </c:pt>
                <c:pt idx="10">
                  <c:v>Other</c:v>
                </c:pt>
              </c:strCache>
            </c:strRef>
          </c:cat>
          <c:val>
            <c:numRef>
              <c:f>Eligibility!$C$15:$C$25</c:f>
              <c:numCache>
                <c:formatCode>General</c:formatCode>
                <c:ptCount val="11"/>
                <c:pt idx="0" formatCode="0%">
                  <c:v>0.81818181818181823</c:v>
                </c:pt>
                <c:pt idx="2" formatCode="0%">
                  <c:v>9.0909090909090912E-2</c:v>
                </c:pt>
                <c:pt idx="3" formatCode="0%">
                  <c:v>9.0909090909090912E-2</c:v>
                </c:pt>
                <c:pt idx="4" formatCode="0%">
                  <c:v>9.0909090909090912E-2</c:v>
                </c:pt>
                <c:pt idx="5" formatCode="0%">
                  <c:v>9.0909090909090912E-2</c:v>
                </c:pt>
                <c:pt idx="8" formatCode="0%">
                  <c:v>9.0909090909090912E-2</c:v>
                </c:pt>
                <c:pt idx="9" formatCode="0%">
                  <c:v>0.18181818181818182</c:v>
                </c:pt>
              </c:numCache>
            </c:numRef>
          </c:val>
          <c:extLst>
            <c:ext xmlns:c16="http://schemas.microsoft.com/office/drawing/2014/chart" uri="{C3380CC4-5D6E-409C-BE32-E72D297353CC}">
              <c16:uniqueId val="{00000001-0768-4A42-B8E9-42496BDF9916}"/>
            </c:ext>
          </c:extLst>
        </c:ser>
        <c:ser>
          <c:idx val="2"/>
          <c:order val="2"/>
          <c:tx>
            <c:strRef>
              <c:f>Eligibility!$D$14</c:f>
              <c:strCache>
                <c:ptCount val="1"/>
                <c:pt idx="0">
                  <c:v>No</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Eligibility!$A$15:$A$25</c:f>
              <c:strCache>
                <c:ptCount val="11"/>
                <c:pt idx="0">
                  <c:v>Medi-Cal</c:v>
                </c:pt>
                <c:pt idx="1">
                  <c:v>WIC</c:v>
                </c:pt>
                <c:pt idx="2">
                  <c:v>CalFresh</c:v>
                </c:pt>
                <c:pt idx="3">
                  <c:v>CalWORKS</c:v>
                </c:pt>
                <c:pt idx="4">
                  <c:v>Maternal, Child and Adolescent Health (MCAH) Programs</c:v>
                </c:pt>
                <c:pt idx="5">
                  <c:v>Continuum of Care (CoC) or other Housing Services</c:v>
                </c:pt>
                <c:pt idx="6">
                  <c:v>Child Welfare</c:v>
                </c:pt>
                <c:pt idx="7">
                  <c:v>Adult Welfare</c:v>
                </c:pt>
                <c:pt idx="8">
                  <c:v>Refugee Services</c:v>
                </c:pt>
                <c:pt idx="9">
                  <c:v>Other Child and Youth Services</c:v>
                </c:pt>
                <c:pt idx="10">
                  <c:v>Other</c:v>
                </c:pt>
              </c:strCache>
            </c:strRef>
          </c:cat>
          <c:val>
            <c:numRef>
              <c:f>Eligibility!$D$15:$D$25</c:f>
              <c:numCache>
                <c:formatCode>0%</c:formatCode>
                <c:ptCount val="11"/>
                <c:pt idx="1">
                  <c:v>0.45454545454545453</c:v>
                </c:pt>
                <c:pt idx="2">
                  <c:v>0.54545454545454541</c:v>
                </c:pt>
                <c:pt idx="3">
                  <c:v>0.54545454545454541</c:v>
                </c:pt>
                <c:pt idx="4">
                  <c:v>0.45454545454545453</c:v>
                </c:pt>
                <c:pt idx="5">
                  <c:v>0.45454545454545453</c:v>
                </c:pt>
                <c:pt idx="6">
                  <c:v>0.54545454545454541</c:v>
                </c:pt>
                <c:pt idx="7">
                  <c:v>0.54545454545454541</c:v>
                </c:pt>
                <c:pt idx="8">
                  <c:v>0.54545454545454541</c:v>
                </c:pt>
                <c:pt idx="9">
                  <c:v>0.36363636363636365</c:v>
                </c:pt>
                <c:pt idx="10">
                  <c:v>0.33333333333333331</c:v>
                </c:pt>
              </c:numCache>
            </c:numRef>
          </c:val>
          <c:extLst>
            <c:ext xmlns:c16="http://schemas.microsoft.com/office/drawing/2014/chart" uri="{C3380CC4-5D6E-409C-BE32-E72D297353CC}">
              <c16:uniqueId val="{00000002-0768-4A42-B8E9-42496BDF9916}"/>
            </c:ext>
          </c:extLst>
        </c:ser>
        <c:ser>
          <c:idx val="3"/>
          <c:order val="3"/>
          <c:tx>
            <c:strRef>
              <c:f>Eligibility!$E$14</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Eligibility!$A$15:$A$25</c:f>
              <c:strCache>
                <c:ptCount val="11"/>
                <c:pt idx="0">
                  <c:v>Medi-Cal</c:v>
                </c:pt>
                <c:pt idx="1">
                  <c:v>WIC</c:v>
                </c:pt>
                <c:pt idx="2">
                  <c:v>CalFresh</c:v>
                </c:pt>
                <c:pt idx="3">
                  <c:v>CalWORKS</c:v>
                </c:pt>
                <c:pt idx="4">
                  <c:v>Maternal, Child and Adolescent Health (MCAH) Programs</c:v>
                </c:pt>
                <c:pt idx="5">
                  <c:v>Continuum of Care (CoC) or other Housing Services</c:v>
                </c:pt>
                <c:pt idx="6">
                  <c:v>Child Welfare</c:v>
                </c:pt>
                <c:pt idx="7">
                  <c:v>Adult Welfare</c:v>
                </c:pt>
                <c:pt idx="8">
                  <c:v>Refugee Services</c:v>
                </c:pt>
                <c:pt idx="9">
                  <c:v>Other Child and Youth Services</c:v>
                </c:pt>
                <c:pt idx="10">
                  <c:v>Other</c:v>
                </c:pt>
              </c:strCache>
            </c:strRef>
          </c:cat>
          <c:val>
            <c:numRef>
              <c:f>Eligibility!$E$15:$E$25</c:f>
              <c:numCache>
                <c:formatCode>0%</c:formatCode>
                <c:ptCount val="11"/>
                <c:pt idx="1">
                  <c:v>0.36363636363636365</c:v>
                </c:pt>
                <c:pt idx="2">
                  <c:v>0.18181818181818182</c:v>
                </c:pt>
                <c:pt idx="3">
                  <c:v>0.27272727272727271</c:v>
                </c:pt>
                <c:pt idx="4">
                  <c:v>0.27272727272727271</c:v>
                </c:pt>
                <c:pt idx="5">
                  <c:v>0.27272727272727271</c:v>
                </c:pt>
                <c:pt idx="6">
                  <c:v>9.0909090909090912E-2</c:v>
                </c:pt>
                <c:pt idx="7">
                  <c:v>0.18181818181818182</c:v>
                </c:pt>
                <c:pt idx="8">
                  <c:v>0.18181818181818182</c:v>
                </c:pt>
                <c:pt idx="9">
                  <c:v>9.0909090909090912E-2</c:v>
                </c:pt>
              </c:numCache>
            </c:numRef>
          </c:val>
          <c:extLst>
            <c:ext xmlns:c16="http://schemas.microsoft.com/office/drawing/2014/chart" uri="{C3380CC4-5D6E-409C-BE32-E72D297353CC}">
              <c16:uniqueId val="{00000003-0768-4A42-B8E9-42496BDF9916}"/>
            </c:ext>
          </c:extLst>
        </c:ser>
        <c:ser>
          <c:idx val="4"/>
          <c:order val="4"/>
          <c:tx>
            <c:strRef>
              <c:f>Eligibility!$F$14</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Eligibility!$A$15:$A$25</c:f>
              <c:strCache>
                <c:ptCount val="11"/>
                <c:pt idx="0">
                  <c:v>Medi-Cal</c:v>
                </c:pt>
                <c:pt idx="1">
                  <c:v>WIC</c:v>
                </c:pt>
                <c:pt idx="2">
                  <c:v>CalFresh</c:v>
                </c:pt>
                <c:pt idx="3">
                  <c:v>CalWORKS</c:v>
                </c:pt>
                <c:pt idx="4">
                  <c:v>Maternal, Child and Adolescent Health (MCAH) Programs</c:v>
                </c:pt>
                <c:pt idx="5">
                  <c:v>Continuum of Care (CoC) or other Housing Services</c:v>
                </c:pt>
                <c:pt idx="6">
                  <c:v>Child Welfare</c:v>
                </c:pt>
                <c:pt idx="7">
                  <c:v>Adult Welfare</c:v>
                </c:pt>
                <c:pt idx="8">
                  <c:v>Refugee Services</c:v>
                </c:pt>
                <c:pt idx="9">
                  <c:v>Other Child and Youth Services</c:v>
                </c:pt>
                <c:pt idx="10">
                  <c:v>Other</c:v>
                </c:pt>
              </c:strCache>
            </c:strRef>
          </c:cat>
          <c:val>
            <c:numRef>
              <c:f>Eligibility!$F$15:$F$25</c:f>
              <c:numCache>
                <c:formatCode>0%</c:formatCode>
                <c:ptCount val="11"/>
                <c:pt idx="1">
                  <c:v>9.0909090909090912E-2</c:v>
                </c:pt>
                <c:pt idx="4">
                  <c:v>9.0909090909090912E-2</c:v>
                </c:pt>
                <c:pt idx="6">
                  <c:v>0.18181818181818182</c:v>
                </c:pt>
                <c:pt idx="7">
                  <c:v>0.18181818181818182</c:v>
                </c:pt>
                <c:pt idx="8">
                  <c:v>9.0909090909090912E-2</c:v>
                </c:pt>
                <c:pt idx="9">
                  <c:v>9.0909090909090912E-2</c:v>
                </c:pt>
                <c:pt idx="10">
                  <c:v>0.66666666666666663</c:v>
                </c:pt>
              </c:numCache>
            </c:numRef>
          </c:val>
          <c:extLst>
            <c:ext xmlns:c16="http://schemas.microsoft.com/office/drawing/2014/chart" uri="{C3380CC4-5D6E-409C-BE32-E72D297353CC}">
              <c16:uniqueId val="{00000004-0768-4A42-B8E9-42496BDF9916}"/>
            </c:ext>
          </c:extLst>
        </c:ser>
        <c:dLbls>
          <c:showLegendKey val="0"/>
          <c:showVal val="0"/>
          <c:showCatName val="0"/>
          <c:showSerName val="0"/>
          <c:showPercent val="0"/>
          <c:showBubbleSize val="0"/>
        </c:dLbls>
        <c:gapWidth val="150"/>
        <c:overlap val="100"/>
        <c:axId val="1918902703"/>
        <c:axId val="1918903663"/>
      </c:barChart>
      <c:catAx>
        <c:axId val="1918902703"/>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918903663"/>
        <c:crosses val="autoZero"/>
        <c:auto val="1"/>
        <c:lblAlgn val="ctr"/>
        <c:lblOffset val="100"/>
        <c:noMultiLvlLbl val="0"/>
      </c:catAx>
      <c:valAx>
        <c:axId val="1918903663"/>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9189027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Eligibility!$B$43</c:f>
              <c:strCache>
                <c:ptCount val="1"/>
                <c:pt idx="0">
                  <c:v>Yes</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Eligibility!$A$44:$A$53</c:f>
              <c:strCache>
                <c:ptCount val="10"/>
                <c:pt idx="0">
                  <c:v>Medi-Cal</c:v>
                </c:pt>
                <c:pt idx="1">
                  <c:v>WIC</c:v>
                </c:pt>
                <c:pt idx="2">
                  <c:v>CalFresh</c:v>
                </c:pt>
                <c:pt idx="3">
                  <c:v>CalWORKS</c:v>
                </c:pt>
                <c:pt idx="4">
                  <c:v>Maternal, Child and Adolescent Health (MCAH) Programs</c:v>
                </c:pt>
                <c:pt idx="5">
                  <c:v>Continuum of Care (CoC) or other Housing Services</c:v>
                </c:pt>
                <c:pt idx="6">
                  <c:v>Child Welfare</c:v>
                </c:pt>
                <c:pt idx="7">
                  <c:v>Adult Welfare</c:v>
                </c:pt>
                <c:pt idx="8">
                  <c:v>Refugee Services</c:v>
                </c:pt>
                <c:pt idx="9">
                  <c:v>Other Child and Youth Services</c:v>
                </c:pt>
              </c:strCache>
            </c:strRef>
          </c:cat>
          <c:val>
            <c:numRef>
              <c:f>Eligibility!$B$44:$B$53</c:f>
              <c:numCache>
                <c:formatCode>0%</c:formatCode>
                <c:ptCount val="10"/>
                <c:pt idx="0">
                  <c:v>0.4</c:v>
                </c:pt>
                <c:pt idx="1">
                  <c:v>1</c:v>
                </c:pt>
                <c:pt idx="2">
                  <c:v>0.66666666666666663</c:v>
                </c:pt>
                <c:pt idx="3">
                  <c:v>0.5</c:v>
                </c:pt>
                <c:pt idx="4">
                  <c:v>0.5</c:v>
                </c:pt>
                <c:pt idx="5">
                  <c:v>0.66666666666666663</c:v>
                </c:pt>
                <c:pt idx="6">
                  <c:v>0.5</c:v>
                </c:pt>
                <c:pt idx="7">
                  <c:v>1</c:v>
                </c:pt>
                <c:pt idx="8">
                  <c:v>0.5</c:v>
                </c:pt>
                <c:pt idx="9">
                  <c:v>0.4</c:v>
                </c:pt>
              </c:numCache>
            </c:numRef>
          </c:val>
          <c:extLst>
            <c:ext xmlns:c16="http://schemas.microsoft.com/office/drawing/2014/chart" uri="{C3380CC4-5D6E-409C-BE32-E72D297353CC}">
              <c16:uniqueId val="{00000000-7E54-4DD8-AA54-666BBD67D042}"/>
            </c:ext>
          </c:extLst>
        </c:ser>
        <c:ser>
          <c:idx val="1"/>
          <c:order val="1"/>
          <c:tx>
            <c:strRef>
              <c:f>Eligibility!$C$43</c:f>
              <c:strCache>
                <c:ptCount val="1"/>
                <c:pt idx="0">
                  <c:v>No</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Eligibility!$A$44:$A$53</c:f>
              <c:strCache>
                <c:ptCount val="10"/>
                <c:pt idx="0">
                  <c:v>Medi-Cal</c:v>
                </c:pt>
                <c:pt idx="1">
                  <c:v>WIC</c:v>
                </c:pt>
                <c:pt idx="2">
                  <c:v>CalFresh</c:v>
                </c:pt>
                <c:pt idx="3">
                  <c:v>CalWORKS</c:v>
                </c:pt>
                <c:pt idx="4">
                  <c:v>Maternal, Child and Adolescent Health (MCAH) Programs</c:v>
                </c:pt>
                <c:pt idx="5">
                  <c:v>Continuum of Care (CoC) or other Housing Services</c:v>
                </c:pt>
                <c:pt idx="6">
                  <c:v>Child Welfare</c:v>
                </c:pt>
                <c:pt idx="7">
                  <c:v>Adult Welfare</c:v>
                </c:pt>
                <c:pt idx="8">
                  <c:v>Refugee Services</c:v>
                </c:pt>
                <c:pt idx="9">
                  <c:v>Other Child and Youth Services</c:v>
                </c:pt>
              </c:strCache>
            </c:strRef>
          </c:cat>
          <c:val>
            <c:numRef>
              <c:f>Eligibility!$C$44:$C$53</c:f>
              <c:numCache>
                <c:formatCode>General</c:formatCode>
                <c:ptCount val="10"/>
                <c:pt idx="0" formatCode="0%">
                  <c:v>0.6</c:v>
                </c:pt>
                <c:pt idx="2" formatCode="0%">
                  <c:v>0.33333333333333331</c:v>
                </c:pt>
                <c:pt idx="3" formatCode="0%">
                  <c:v>0.5</c:v>
                </c:pt>
                <c:pt idx="5" formatCode="0%">
                  <c:v>0.33333333333333331</c:v>
                </c:pt>
                <c:pt idx="6" formatCode="0%">
                  <c:v>0.5</c:v>
                </c:pt>
                <c:pt idx="8" formatCode="0%">
                  <c:v>0.5</c:v>
                </c:pt>
                <c:pt idx="9" formatCode="0%">
                  <c:v>0.6</c:v>
                </c:pt>
              </c:numCache>
            </c:numRef>
          </c:val>
          <c:extLst>
            <c:ext xmlns:c16="http://schemas.microsoft.com/office/drawing/2014/chart" uri="{C3380CC4-5D6E-409C-BE32-E72D297353CC}">
              <c16:uniqueId val="{00000001-7E54-4DD8-AA54-666BBD67D042}"/>
            </c:ext>
          </c:extLst>
        </c:ser>
        <c:ser>
          <c:idx val="2"/>
          <c:order val="2"/>
          <c:tx>
            <c:strRef>
              <c:f>Eligibility!$D$43</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Eligibility!$A$44:$A$53</c:f>
              <c:strCache>
                <c:ptCount val="10"/>
                <c:pt idx="0">
                  <c:v>Medi-Cal</c:v>
                </c:pt>
                <c:pt idx="1">
                  <c:v>WIC</c:v>
                </c:pt>
                <c:pt idx="2">
                  <c:v>CalFresh</c:v>
                </c:pt>
                <c:pt idx="3">
                  <c:v>CalWORKS</c:v>
                </c:pt>
                <c:pt idx="4">
                  <c:v>Maternal, Child and Adolescent Health (MCAH) Programs</c:v>
                </c:pt>
                <c:pt idx="5">
                  <c:v>Continuum of Care (CoC) or other Housing Services</c:v>
                </c:pt>
                <c:pt idx="6">
                  <c:v>Child Welfare</c:v>
                </c:pt>
                <c:pt idx="7">
                  <c:v>Adult Welfare</c:v>
                </c:pt>
                <c:pt idx="8">
                  <c:v>Refugee Services</c:v>
                </c:pt>
                <c:pt idx="9">
                  <c:v>Other Child and Youth Services</c:v>
                </c:pt>
              </c:strCache>
            </c:strRef>
          </c:cat>
          <c:val>
            <c:numRef>
              <c:f>Eligibility!$D$44:$D$53</c:f>
              <c:numCache>
                <c:formatCode>General</c:formatCode>
                <c:ptCount val="10"/>
                <c:pt idx="4" formatCode="0%">
                  <c:v>0.5</c:v>
                </c:pt>
              </c:numCache>
            </c:numRef>
          </c:val>
          <c:extLst>
            <c:ext xmlns:c16="http://schemas.microsoft.com/office/drawing/2014/chart" uri="{C3380CC4-5D6E-409C-BE32-E72D297353CC}">
              <c16:uniqueId val="{00000002-7E54-4DD8-AA54-666BBD67D042}"/>
            </c:ext>
          </c:extLst>
        </c:ser>
        <c:dLbls>
          <c:showLegendKey val="0"/>
          <c:showVal val="0"/>
          <c:showCatName val="0"/>
          <c:showSerName val="0"/>
          <c:showPercent val="0"/>
          <c:showBubbleSize val="0"/>
        </c:dLbls>
        <c:gapWidth val="150"/>
        <c:overlap val="100"/>
        <c:axId val="788893103"/>
        <c:axId val="788892143"/>
      </c:barChart>
      <c:catAx>
        <c:axId val="788893103"/>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8892143"/>
        <c:crosses val="autoZero"/>
        <c:auto val="1"/>
        <c:lblAlgn val="ctr"/>
        <c:lblOffset val="100"/>
        <c:noMultiLvlLbl val="0"/>
      </c:catAx>
      <c:valAx>
        <c:axId val="788892143"/>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88931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Eligibility!$B$58</c:f>
              <c:strCache>
                <c:ptCount val="1"/>
                <c:pt idx="0">
                  <c:v>Count</c:v>
                </c:pt>
              </c:strCache>
            </c:strRef>
          </c:tx>
          <c:spPr>
            <a:solidFill>
              <a:schemeClr val="accent1"/>
            </a:solidFill>
            <a:ln>
              <a:noFill/>
            </a:ln>
            <a:effectLst/>
          </c:spPr>
          <c:invertIfNegative val="0"/>
          <c:dPt>
            <c:idx val="0"/>
            <c:invertIfNegative val="0"/>
            <c:bubble3D val="0"/>
            <c:spPr>
              <a:solidFill>
                <a:srgbClr val="178CCB"/>
              </a:solidFill>
              <a:ln>
                <a:noFill/>
              </a:ln>
              <a:effectLst/>
            </c:spPr>
            <c:extLst>
              <c:ext xmlns:c16="http://schemas.microsoft.com/office/drawing/2014/chart" uri="{C3380CC4-5D6E-409C-BE32-E72D297353CC}">
                <c16:uniqueId val="{00000000-95F8-43A9-9768-37C359D0388F}"/>
              </c:ext>
            </c:extLst>
          </c:dPt>
          <c:dPt>
            <c:idx val="1"/>
            <c:invertIfNegative val="0"/>
            <c:bubble3D val="0"/>
            <c:spPr>
              <a:solidFill>
                <a:srgbClr val="32A03E"/>
              </a:solidFill>
              <a:ln>
                <a:noFill/>
              </a:ln>
              <a:effectLst/>
            </c:spPr>
            <c:extLst>
              <c:ext xmlns:c16="http://schemas.microsoft.com/office/drawing/2014/chart" uri="{C3380CC4-5D6E-409C-BE32-E72D297353CC}">
                <c16:uniqueId val="{00000001-95F8-43A9-9768-37C359D0388F}"/>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Eligibility!$A$59:$A$60</c:f>
              <c:strCache>
                <c:ptCount val="2"/>
                <c:pt idx="0">
                  <c:v>Yes</c:v>
                </c:pt>
                <c:pt idx="1">
                  <c:v>No</c:v>
                </c:pt>
              </c:strCache>
            </c:strRef>
          </c:cat>
          <c:val>
            <c:numRef>
              <c:f>Eligibility!$B$59:$B$60</c:f>
              <c:numCache>
                <c:formatCode>0%</c:formatCode>
                <c:ptCount val="2"/>
                <c:pt idx="0">
                  <c:v>0.73</c:v>
                </c:pt>
                <c:pt idx="1">
                  <c:v>0.27</c:v>
                </c:pt>
              </c:numCache>
            </c:numRef>
          </c:val>
          <c:extLst>
            <c:ext xmlns:c16="http://schemas.microsoft.com/office/drawing/2014/chart" uri="{C3380CC4-5D6E-409C-BE32-E72D297353CC}">
              <c16:uniqueId val="{00000000-FA36-4078-9D8B-91DDC0D3E267}"/>
            </c:ext>
          </c:extLst>
        </c:ser>
        <c:dLbls>
          <c:showLegendKey val="0"/>
          <c:showVal val="0"/>
          <c:showCatName val="0"/>
          <c:showSerName val="0"/>
          <c:showPercent val="0"/>
          <c:showBubbleSize val="0"/>
        </c:dLbls>
        <c:gapWidth val="219"/>
        <c:overlap val="-27"/>
        <c:axId val="788510031"/>
        <c:axId val="788510991"/>
      </c:barChart>
      <c:catAx>
        <c:axId val="78851003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8510991"/>
        <c:crosses val="autoZero"/>
        <c:auto val="1"/>
        <c:lblAlgn val="ctr"/>
        <c:lblOffset val="100"/>
        <c:noMultiLvlLbl val="0"/>
      </c:catAx>
      <c:valAx>
        <c:axId val="788510991"/>
        <c:scaling>
          <c:orientation val="minMax"/>
          <c:max val="1"/>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851003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'Service Auth'!$B$21</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'Service Auth'!$B$22:$B$39</c:f>
              <c:numCache>
                <c:formatCode>0%</c:formatCode>
                <c:ptCount val="18"/>
                <c:pt idx="0">
                  <c:v>0.63636363636363635</c:v>
                </c:pt>
                <c:pt idx="1">
                  <c:v>0.36363636363636365</c:v>
                </c:pt>
                <c:pt idx="2">
                  <c:v>9.0909090909090912E-2</c:v>
                </c:pt>
                <c:pt idx="3">
                  <c:v>0.45454545454545453</c:v>
                </c:pt>
                <c:pt idx="6">
                  <c:v>9.0909090909090912E-2</c:v>
                </c:pt>
                <c:pt idx="7">
                  <c:v>9.0909090909090912E-2</c:v>
                </c:pt>
                <c:pt idx="8">
                  <c:v>9.0909090909090912E-2</c:v>
                </c:pt>
                <c:pt idx="10">
                  <c:v>9.0909090909090912E-2</c:v>
                </c:pt>
                <c:pt idx="14">
                  <c:v>9.0909090909090912E-2</c:v>
                </c:pt>
                <c:pt idx="15">
                  <c:v>9.0909090909090912E-2</c:v>
                </c:pt>
              </c:numCache>
            </c:numRef>
          </c:val>
          <c:extLst>
            <c:ext xmlns:c16="http://schemas.microsoft.com/office/drawing/2014/chart" uri="{C3380CC4-5D6E-409C-BE32-E72D297353CC}">
              <c16:uniqueId val="{00000000-0BC9-45A8-AFCE-2328F9E6EDF5}"/>
            </c:ext>
          </c:extLst>
        </c:ser>
        <c:ser>
          <c:idx val="1"/>
          <c:order val="1"/>
          <c:tx>
            <c:strRef>
              <c:f>'Service Auth'!$C$21</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'Service Auth'!$C$22:$C$39</c:f>
              <c:numCache>
                <c:formatCode>0%</c:formatCode>
                <c:ptCount val="18"/>
                <c:pt idx="0">
                  <c:v>9.0909090909090912E-2</c:v>
                </c:pt>
                <c:pt idx="1">
                  <c:v>0.45454545454545453</c:v>
                </c:pt>
                <c:pt idx="2">
                  <c:v>0.18181818181818182</c:v>
                </c:pt>
                <c:pt idx="3">
                  <c:v>0.36363636363636365</c:v>
                </c:pt>
                <c:pt idx="5">
                  <c:v>0.1</c:v>
                </c:pt>
                <c:pt idx="6">
                  <c:v>0.27272727272727271</c:v>
                </c:pt>
                <c:pt idx="7">
                  <c:v>9.0909090909090912E-2</c:v>
                </c:pt>
                <c:pt idx="10">
                  <c:v>0.27272727272727271</c:v>
                </c:pt>
                <c:pt idx="11">
                  <c:v>9.0909090909090912E-2</c:v>
                </c:pt>
                <c:pt idx="12">
                  <c:v>0.18181818181818182</c:v>
                </c:pt>
                <c:pt idx="14">
                  <c:v>0.18181818181818182</c:v>
                </c:pt>
                <c:pt idx="15">
                  <c:v>9.0909090909090912E-2</c:v>
                </c:pt>
                <c:pt idx="16">
                  <c:v>0.18181818181818182</c:v>
                </c:pt>
                <c:pt idx="17">
                  <c:v>9.0909090909090912E-2</c:v>
                </c:pt>
              </c:numCache>
            </c:numRef>
          </c:val>
          <c:extLst>
            <c:ext xmlns:c16="http://schemas.microsoft.com/office/drawing/2014/chart" uri="{C3380CC4-5D6E-409C-BE32-E72D297353CC}">
              <c16:uniqueId val="{00000001-0BC9-45A8-AFCE-2328F9E6EDF5}"/>
            </c:ext>
          </c:extLst>
        </c:ser>
        <c:ser>
          <c:idx val="2"/>
          <c:order val="2"/>
          <c:tx>
            <c:strRef>
              <c:f>'Service Auth'!$D$21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'Service Auth'!$D$22:$D$39</c:f>
              <c:numCache>
                <c:formatCode>General</c:formatCode>
                <c:ptCount val="18"/>
                <c:pt idx="0" formatCode="0%">
                  <c:v>9.0909090909090912E-2</c:v>
                </c:pt>
                <c:pt idx="2" formatCode="0%">
                  <c:v>0.45454545454545453</c:v>
                </c:pt>
                <c:pt idx="3" formatCode="0%">
                  <c:v>9.0909090909090912E-2</c:v>
                </c:pt>
                <c:pt idx="4" formatCode="0%">
                  <c:v>0.54545454545454541</c:v>
                </c:pt>
                <c:pt idx="5" formatCode="0%">
                  <c:v>0.5</c:v>
                </c:pt>
                <c:pt idx="6" formatCode="0%">
                  <c:v>0.45454545454545453</c:v>
                </c:pt>
                <c:pt idx="7" formatCode="0%">
                  <c:v>0.45454545454545453</c:v>
                </c:pt>
                <c:pt idx="8" formatCode="0%">
                  <c:v>0.54545454545454541</c:v>
                </c:pt>
                <c:pt idx="9" formatCode="0%">
                  <c:v>0.63636363636363635</c:v>
                </c:pt>
                <c:pt idx="10" formatCode="0%">
                  <c:v>0.45454545454545453</c:v>
                </c:pt>
                <c:pt idx="11" formatCode="0%">
                  <c:v>0.54545454545454541</c:v>
                </c:pt>
                <c:pt idx="12" formatCode="0%">
                  <c:v>0.45454545454545453</c:v>
                </c:pt>
                <c:pt idx="13" formatCode="0%">
                  <c:v>0.54545454545454541</c:v>
                </c:pt>
                <c:pt idx="14" formatCode="0%">
                  <c:v>0.36363636363636365</c:v>
                </c:pt>
                <c:pt idx="15" formatCode="0%">
                  <c:v>0.36363636363636365</c:v>
                </c:pt>
                <c:pt idx="16" formatCode="0%">
                  <c:v>0.36363636363636365</c:v>
                </c:pt>
                <c:pt idx="17" formatCode="0%">
                  <c:v>0.36363636363636365</c:v>
                </c:pt>
              </c:numCache>
            </c:numRef>
          </c:val>
          <c:extLst>
            <c:ext xmlns:c16="http://schemas.microsoft.com/office/drawing/2014/chart" uri="{C3380CC4-5D6E-409C-BE32-E72D297353CC}">
              <c16:uniqueId val="{00000002-0BC9-45A8-AFCE-2328F9E6EDF5}"/>
            </c:ext>
          </c:extLst>
        </c:ser>
        <c:ser>
          <c:idx val="3"/>
          <c:order val="3"/>
          <c:tx>
            <c:strRef>
              <c:f>'Service Auth'!$E$21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'Service Auth'!$E$22:$E$39</c:f>
              <c:numCache>
                <c:formatCode>0%</c:formatCode>
                <c:ptCount val="18"/>
                <c:pt idx="0">
                  <c:v>0.18181818181818182</c:v>
                </c:pt>
                <c:pt idx="1">
                  <c:v>0.18181818181818182</c:v>
                </c:pt>
                <c:pt idx="2">
                  <c:v>0.27272727272727271</c:v>
                </c:pt>
                <c:pt idx="3">
                  <c:v>9.0909090909090912E-2</c:v>
                </c:pt>
                <c:pt idx="4">
                  <c:v>0.27272727272727271</c:v>
                </c:pt>
                <c:pt idx="5">
                  <c:v>0.3</c:v>
                </c:pt>
                <c:pt idx="6">
                  <c:v>0.18181818181818182</c:v>
                </c:pt>
                <c:pt idx="7">
                  <c:v>0.36363636363636365</c:v>
                </c:pt>
                <c:pt idx="8">
                  <c:v>0.36363636363636365</c:v>
                </c:pt>
                <c:pt idx="9">
                  <c:v>0.36363636363636365</c:v>
                </c:pt>
                <c:pt idx="10">
                  <c:v>0.18181818181818182</c:v>
                </c:pt>
                <c:pt idx="11">
                  <c:v>0.36363636363636365</c:v>
                </c:pt>
                <c:pt idx="12">
                  <c:v>0.27272727272727271</c:v>
                </c:pt>
                <c:pt idx="13">
                  <c:v>0.36363636363636365</c:v>
                </c:pt>
                <c:pt idx="14">
                  <c:v>0.27272727272727271</c:v>
                </c:pt>
                <c:pt idx="15">
                  <c:v>0.36363636363636365</c:v>
                </c:pt>
                <c:pt idx="16">
                  <c:v>0.36363636363636365</c:v>
                </c:pt>
                <c:pt idx="17">
                  <c:v>0.36363636363636365</c:v>
                </c:pt>
              </c:numCache>
            </c:numRef>
          </c:val>
          <c:extLst>
            <c:ext xmlns:c16="http://schemas.microsoft.com/office/drawing/2014/chart" uri="{C3380CC4-5D6E-409C-BE32-E72D297353CC}">
              <c16:uniqueId val="{00000003-0BC9-45A8-AFCE-2328F9E6EDF5}"/>
            </c:ext>
          </c:extLst>
        </c:ser>
        <c:ser>
          <c:idx val="4"/>
          <c:order val="4"/>
          <c:tx>
            <c:strRef>
              <c:f>'Service Auth'!$F$21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'Service Auth'!$F$22:$F$39</c:f>
              <c:numCache>
                <c:formatCode>General</c:formatCode>
                <c:ptCount val="18"/>
                <c:pt idx="4" formatCode="0%">
                  <c:v>0.18181818181818182</c:v>
                </c:pt>
                <c:pt idx="5" formatCode="0%">
                  <c:v>0.1</c:v>
                </c:pt>
                <c:pt idx="12" formatCode="0%">
                  <c:v>9.0909090909090912E-2</c:v>
                </c:pt>
                <c:pt idx="13" formatCode="0%">
                  <c:v>9.0909090909090912E-2</c:v>
                </c:pt>
                <c:pt idx="14" formatCode="0%">
                  <c:v>9.0909090909090912E-2</c:v>
                </c:pt>
                <c:pt idx="15" formatCode="0%">
                  <c:v>9.0909090909090912E-2</c:v>
                </c:pt>
                <c:pt idx="16" formatCode="0%">
                  <c:v>9.0909090909090912E-2</c:v>
                </c:pt>
                <c:pt idx="17" formatCode="0%">
                  <c:v>0.18181818181818182</c:v>
                </c:pt>
              </c:numCache>
            </c:numRef>
          </c:val>
          <c:extLst>
            <c:ext xmlns:c16="http://schemas.microsoft.com/office/drawing/2014/chart" uri="{C3380CC4-5D6E-409C-BE32-E72D297353CC}">
              <c16:uniqueId val="{00000004-0BC9-45A8-AFCE-2328F9E6EDF5}"/>
            </c:ext>
          </c:extLst>
        </c:ser>
        <c:dLbls>
          <c:showLegendKey val="0"/>
          <c:showVal val="0"/>
          <c:showCatName val="0"/>
          <c:showSerName val="0"/>
          <c:showPercent val="0"/>
          <c:showBubbleSize val="0"/>
        </c:dLbls>
        <c:gapWidth val="150"/>
        <c:overlap val="100"/>
        <c:axId val="342833807"/>
        <c:axId val="342834767"/>
      </c:barChart>
      <c:catAx>
        <c:axId val="342833807"/>
        <c:scaling>
          <c:orientation val="maxMin"/>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4767"/>
        <c:crosses val="autoZero"/>
        <c:auto val="1"/>
        <c:lblAlgn val="ctr"/>
        <c:lblOffset val="100"/>
        <c:noMultiLvlLbl val="0"/>
      </c:catAx>
      <c:valAx>
        <c:axId val="342834767"/>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38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Systems!$B$28</c:f>
              <c:strCache>
                <c:ptCount val="1"/>
                <c:pt idx="0">
                  <c:v>Yes</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Systems!$A$29:$A$39</c:f>
              <c:strCache>
                <c:ptCount val="11"/>
                <c:pt idx="0">
                  <c:v>Patient/client consent to share data</c:v>
                </c:pt>
                <c:pt idx="1">
                  <c:v>Intake data</c:v>
                </c:pt>
                <c:pt idx="2">
                  <c:v>Health and Social Service Information (HSSI) data</c:v>
                </c:pt>
                <c:pt idx="3">
                  <c:v>Assessment data</c:v>
                </c:pt>
                <c:pt idx="4">
                  <c:v>Sexual Orientation and Gender Identity (SOGI) data</c:v>
                </c:pt>
                <c:pt idx="5">
                  <c:v>Referral data</c:v>
                </c:pt>
                <c:pt idx="6">
                  <c:v>Alerts and notifications</c:v>
                </c:pt>
                <c:pt idx="7">
                  <c:v>Race, Ethnicity, Language, and Disability (REal-D) data</c:v>
                </c:pt>
                <c:pt idx="8">
                  <c:v>Eligibility and enrollment data</c:v>
                </c:pt>
                <c:pt idx="9">
                  <c:v>Service authorization requests</c:v>
                </c:pt>
                <c:pt idx="10">
                  <c:v>Billing and encounter data</c:v>
                </c:pt>
              </c:strCache>
            </c:strRef>
          </c:cat>
          <c:val>
            <c:numRef>
              <c:f>Systems!$B$29:$B$39</c:f>
              <c:numCache>
                <c:formatCode>0%</c:formatCode>
                <c:ptCount val="11"/>
                <c:pt idx="0">
                  <c:v>0.45454545454545453</c:v>
                </c:pt>
                <c:pt idx="1">
                  <c:v>0.54545454545454541</c:v>
                </c:pt>
                <c:pt idx="2">
                  <c:v>0.63636363636363635</c:v>
                </c:pt>
                <c:pt idx="3">
                  <c:v>0.90909090909090906</c:v>
                </c:pt>
                <c:pt idx="4">
                  <c:v>0.90909090909090906</c:v>
                </c:pt>
                <c:pt idx="5">
                  <c:v>0.90909090909090906</c:v>
                </c:pt>
                <c:pt idx="6">
                  <c:v>0.90909090909090906</c:v>
                </c:pt>
                <c:pt idx="7">
                  <c:v>1</c:v>
                </c:pt>
                <c:pt idx="8">
                  <c:v>1</c:v>
                </c:pt>
                <c:pt idx="9">
                  <c:v>1</c:v>
                </c:pt>
                <c:pt idx="10">
                  <c:v>1</c:v>
                </c:pt>
              </c:numCache>
            </c:numRef>
          </c:val>
          <c:extLst>
            <c:ext xmlns:c16="http://schemas.microsoft.com/office/drawing/2014/chart" uri="{C3380CC4-5D6E-409C-BE32-E72D297353CC}">
              <c16:uniqueId val="{00000000-7DB2-46E5-9773-05178D00AB13}"/>
            </c:ext>
          </c:extLst>
        </c:ser>
        <c:ser>
          <c:idx val="1"/>
          <c:order val="1"/>
          <c:tx>
            <c:strRef>
              <c:f>Systems!$C$28</c:f>
              <c:strCache>
                <c:ptCount val="1"/>
                <c:pt idx="0">
                  <c:v>No</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Systems!$A$29:$A$39</c:f>
              <c:strCache>
                <c:ptCount val="11"/>
                <c:pt idx="0">
                  <c:v>Patient/client consent to share data</c:v>
                </c:pt>
                <c:pt idx="1">
                  <c:v>Intake data</c:v>
                </c:pt>
                <c:pt idx="2">
                  <c:v>Health and Social Service Information (HSSI) data</c:v>
                </c:pt>
                <c:pt idx="3">
                  <c:v>Assessment data</c:v>
                </c:pt>
                <c:pt idx="4">
                  <c:v>Sexual Orientation and Gender Identity (SOGI) data</c:v>
                </c:pt>
                <c:pt idx="5">
                  <c:v>Referral data</c:v>
                </c:pt>
                <c:pt idx="6">
                  <c:v>Alerts and notifications</c:v>
                </c:pt>
                <c:pt idx="7">
                  <c:v>Race, Ethnicity, Language, and Disability (REal-D) data</c:v>
                </c:pt>
                <c:pt idx="8">
                  <c:v>Eligibility and enrollment data</c:v>
                </c:pt>
                <c:pt idx="9">
                  <c:v>Service authorization requests</c:v>
                </c:pt>
                <c:pt idx="10">
                  <c:v>Billing and encounter data</c:v>
                </c:pt>
              </c:strCache>
            </c:strRef>
          </c:cat>
          <c:val>
            <c:numRef>
              <c:f>Systems!$C$29:$C$39</c:f>
              <c:numCache>
                <c:formatCode>0%</c:formatCode>
                <c:ptCount val="11"/>
                <c:pt idx="0">
                  <c:v>0.54545454545454541</c:v>
                </c:pt>
                <c:pt idx="1">
                  <c:v>9.0909090909090912E-2</c:v>
                </c:pt>
                <c:pt idx="2">
                  <c:v>0.27272727272727271</c:v>
                </c:pt>
                <c:pt idx="4">
                  <c:v>9.0909090909090912E-2</c:v>
                </c:pt>
                <c:pt idx="5">
                  <c:v>9.0909090909090912E-2</c:v>
                </c:pt>
                <c:pt idx="6">
                  <c:v>9.0909090909090912E-2</c:v>
                </c:pt>
              </c:numCache>
            </c:numRef>
          </c:val>
          <c:extLst>
            <c:ext xmlns:c16="http://schemas.microsoft.com/office/drawing/2014/chart" uri="{C3380CC4-5D6E-409C-BE32-E72D297353CC}">
              <c16:uniqueId val="{00000001-7DB2-46E5-9773-05178D00AB13}"/>
            </c:ext>
          </c:extLst>
        </c:ser>
        <c:ser>
          <c:idx val="2"/>
          <c:order val="2"/>
          <c:tx>
            <c:strRef>
              <c:f>Systems!$D$28</c:f>
              <c:strCache>
                <c:ptCount val="1"/>
                <c:pt idx="0">
                  <c:v>N/A</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Systems!$A$29:$A$39</c:f>
              <c:strCache>
                <c:ptCount val="11"/>
                <c:pt idx="0">
                  <c:v>Patient/client consent to share data</c:v>
                </c:pt>
                <c:pt idx="1">
                  <c:v>Intake data</c:v>
                </c:pt>
                <c:pt idx="2">
                  <c:v>Health and Social Service Information (HSSI) data</c:v>
                </c:pt>
                <c:pt idx="3">
                  <c:v>Assessment data</c:v>
                </c:pt>
                <c:pt idx="4">
                  <c:v>Sexual Orientation and Gender Identity (SOGI) data</c:v>
                </c:pt>
                <c:pt idx="5">
                  <c:v>Referral data</c:v>
                </c:pt>
                <c:pt idx="6">
                  <c:v>Alerts and notifications</c:v>
                </c:pt>
                <c:pt idx="7">
                  <c:v>Race, Ethnicity, Language, and Disability (REal-D) data</c:v>
                </c:pt>
                <c:pt idx="8">
                  <c:v>Eligibility and enrollment data</c:v>
                </c:pt>
                <c:pt idx="9">
                  <c:v>Service authorization requests</c:v>
                </c:pt>
                <c:pt idx="10">
                  <c:v>Billing and encounter data</c:v>
                </c:pt>
              </c:strCache>
            </c:strRef>
          </c:cat>
          <c:val>
            <c:numRef>
              <c:f>Systems!$D$29:$D$39</c:f>
              <c:numCache>
                <c:formatCode>0%</c:formatCode>
                <c:ptCount val="11"/>
                <c:pt idx="1">
                  <c:v>0.36363636363636365</c:v>
                </c:pt>
                <c:pt idx="2">
                  <c:v>9.0909090909090912E-2</c:v>
                </c:pt>
                <c:pt idx="3">
                  <c:v>9.0909090909090912E-2</c:v>
                </c:pt>
              </c:numCache>
            </c:numRef>
          </c:val>
          <c:extLst>
            <c:ext xmlns:c16="http://schemas.microsoft.com/office/drawing/2014/chart" uri="{C3380CC4-5D6E-409C-BE32-E72D297353CC}">
              <c16:uniqueId val="{00000002-7DB2-46E5-9773-05178D00AB13}"/>
            </c:ext>
          </c:extLst>
        </c:ser>
        <c:dLbls>
          <c:showLegendKey val="0"/>
          <c:showVal val="0"/>
          <c:showCatName val="0"/>
          <c:showSerName val="0"/>
          <c:showPercent val="0"/>
          <c:showBubbleSize val="0"/>
        </c:dLbls>
        <c:gapWidth val="150"/>
        <c:overlap val="100"/>
        <c:axId val="165285359"/>
        <c:axId val="165290639"/>
      </c:barChart>
      <c:catAx>
        <c:axId val="165285359"/>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5290639"/>
        <c:crosses val="autoZero"/>
        <c:auto val="1"/>
        <c:lblAlgn val="ctr"/>
        <c:lblOffset val="100"/>
        <c:noMultiLvlLbl val="0"/>
      </c:catAx>
      <c:valAx>
        <c:axId val="165290639"/>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528535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'Service Auth'!$B$69</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'Service Auth'!$B$70:$B$87</c:f>
              <c:numCache>
                <c:formatCode>0%</c:formatCode>
                <c:ptCount val="18"/>
                <c:pt idx="0">
                  <c:v>0.5</c:v>
                </c:pt>
                <c:pt idx="1">
                  <c:v>0.36363636363636365</c:v>
                </c:pt>
                <c:pt idx="2">
                  <c:v>9.0909090909090912E-2</c:v>
                </c:pt>
                <c:pt idx="3">
                  <c:v>0.27272727272727271</c:v>
                </c:pt>
                <c:pt idx="6">
                  <c:v>9.0909090909090912E-2</c:v>
                </c:pt>
                <c:pt idx="7">
                  <c:v>0.18181818181818182</c:v>
                </c:pt>
                <c:pt idx="8">
                  <c:v>9.0909090909090912E-2</c:v>
                </c:pt>
                <c:pt idx="10">
                  <c:v>9.0909090909090912E-2</c:v>
                </c:pt>
                <c:pt idx="14">
                  <c:v>9.0909090909090912E-2</c:v>
                </c:pt>
                <c:pt idx="15">
                  <c:v>9.0909090909090912E-2</c:v>
                </c:pt>
              </c:numCache>
            </c:numRef>
          </c:val>
          <c:extLst>
            <c:ext xmlns:c16="http://schemas.microsoft.com/office/drawing/2014/chart" uri="{C3380CC4-5D6E-409C-BE32-E72D297353CC}">
              <c16:uniqueId val="{00000000-ECDA-4B09-A807-D0A833EF92E3}"/>
            </c:ext>
          </c:extLst>
        </c:ser>
        <c:ser>
          <c:idx val="1"/>
          <c:order val="1"/>
          <c:tx>
            <c:strRef>
              <c:f>'Service Auth'!$C$69</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'Service Auth'!$C$70:$C$87</c:f>
              <c:numCache>
                <c:formatCode>0%</c:formatCode>
                <c:ptCount val="18"/>
                <c:pt idx="0">
                  <c:v>0.2</c:v>
                </c:pt>
                <c:pt idx="1">
                  <c:v>0.45454545454545453</c:v>
                </c:pt>
                <c:pt idx="2">
                  <c:v>0.18181818181818182</c:v>
                </c:pt>
                <c:pt idx="3">
                  <c:v>0.54545454545454541</c:v>
                </c:pt>
                <c:pt idx="4">
                  <c:v>9.0909090909090912E-2</c:v>
                </c:pt>
                <c:pt idx="5">
                  <c:v>9.0909090909090912E-2</c:v>
                </c:pt>
                <c:pt idx="6">
                  <c:v>0.18181818181818182</c:v>
                </c:pt>
                <c:pt idx="7">
                  <c:v>9.0909090909090912E-2</c:v>
                </c:pt>
                <c:pt idx="10">
                  <c:v>0.27272727272727271</c:v>
                </c:pt>
                <c:pt idx="11">
                  <c:v>0.1</c:v>
                </c:pt>
                <c:pt idx="12">
                  <c:v>0.18181818181818182</c:v>
                </c:pt>
                <c:pt idx="14">
                  <c:v>9.0909090909090912E-2</c:v>
                </c:pt>
                <c:pt idx="15">
                  <c:v>0.18181818181818182</c:v>
                </c:pt>
                <c:pt idx="16">
                  <c:v>0.18181818181818182</c:v>
                </c:pt>
                <c:pt idx="17">
                  <c:v>9.0909090909090912E-2</c:v>
                </c:pt>
              </c:numCache>
            </c:numRef>
          </c:val>
          <c:extLst>
            <c:ext xmlns:c16="http://schemas.microsoft.com/office/drawing/2014/chart" uri="{C3380CC4-5D6E-409C-BE32-E72D297353CC}">
              <c16:uniqueId val="{00000001-ECDA-4B09-A807-D0A833EF92E3}"/>
            </c:ext>
          </c:extLst>
        </c:ser>
        <c:ser>
          <c:idx val="2"/>
          <c:order val="2"/>
          <c:tx>
            <c:strRef>
              <c:f>'Service Auth'!$D$69</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'Service Auth'!$D$70:$D$87</c:f>
              <c:numCache>
                <c:formatCode>General</c:formatCode>
                <c:ptCount val="18"/>
                <c:pt idx="0" formatCode="0%">
                  <c:v>0.1</c:v>
                </c:pt>
                <c:pt idx="2" formatCode="0%">
                  <c:v>0.45454545454545453</c:v>
                </c:pt>
                <c:pt idx="3" formatCode="0%">
                  <c:v>9.0909090909090912E-2</c:v>
                </c:pt>
                <c:pt idx="4" formatCode="0%">
                  <c:v>0.54545454545454541</c:v>
                </c:pt>
                <c:pt idx="5" formatCode="0%">
                  <c:v>0.54545454545454541</c:v>
                </c:pt>
                <c:pt idx="6" formatCode="0%">
                  <c:v>0.45454545454545453</c:v>
                </c:pt>
                <c:pt idx="7" formatCode="0%">
                  <c:v>0.36363636363636365</c:v>
                </c:pt>
                <c:pt idx="8" formatCode="0%">
                  <c:v>0.54545454545454541</c:v>
                </c:pt>
                <c:pt idx="9" formatCode="0%">
                  <c:v>0.63636363636363635</c:v>
                </c:pt>
                <c:pt idx="10" formatCode="0%">
                  <c:v>0.45454545454545453</c:v>
                </c:pt>
                <c:pt idx="11" formatCode="0%">
                  <c:v>0.6</c:v>
                </c:pt>
                <c:pt idx="12" formatCode="0%">
                  <c:v>0.45454545454545453</c:v>
                </c:pt>
                <c:pt idx="13" formatCode="0%">
                  <c:v>0.54545454545454541</c:v>
                </c:pt>
                <c:pt idx="14" formatCode="0%">
                  <c:v>0.45454545454545453</c:v>
                </c:pt>
                <c:pt idx="15" formatCode="0%">
                  <c:v>0.27272727272727271</c:v>
                </c:pt>
                <c:pt idx="16" formatCode="0%">
                  <c:v>0.36363636363636365</c:v>
                </c:pt>
                <c:pt idx="17" formatCode="0%">
                  <c:v>0.45454545454545453</c:v>
                </c:pt>
              </c:numCache>
            </c:numRef>
          </c:val>
          <c:extLst>
            <c:ext xmlns:c16="http://schemas.microsoft.com/office/drawing/2014/chart" uri="{C3380CC4-5D6E-409C-BE32-E72D297353CC}">
              <c16:uniqueId val="{00000002-ECDA-4B09-A807-D0A833EF92E3}"/>
            </c:ext>
          </c:extLst>
        </c:ser>
        <c:ser>
          <c:idx val="3"/>
          <c:order val="3"/>
          <c:tx>
            <c:strRef>
              <c:f>'Service Auth'!$E$69</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'Service Auth'!$E$70:$E$87</c:f>
              <c:numCache>
                <c:formatCode>0%</c:formatCode>
                <c:ptCount val="18"/>
                <c:pt idx="0">
                  <c:v>0.2</c:v>
                </c:pt>
                <c:pt idx="1">
                  <c:v>0.18181818181818182</c:v>
                </c:pt>
                <c:pt idx="2">
                  <c:v>0.27272727272727271</c:v>
                </c:pt>
                <c:pt idx="3">
                  <c:v>9.0909090909090912E-2</c:v>
                </c:pt>
                <c:pt idx="4">
                  <c:v>0.27272727272727271</c:v>
                </c:pt>
                <c:pt idx="5">
                  <c:v>0.27272727272727271</c:v>
                </c:pt>
                <c:pt idx="6">
                  <c:v>0.27272727272727271</c:v>
                </c:pt>
                <c:pt idx="7">
                  <c:v>0.36363636363636365</c:v>
                </c:pt>
                <c:pt idx="8">
                  <c:v>0.36363636363636365</c:v>
                </c:pt>
                <c:pt idx="9">
                  <c:v>0.36363636363636365</c:v>
                </c:pt>
                <c:pt idx="10">
                  <c:v>0.18181818181818182</c:v>
                </c:pt>
                <c:pt idx="11">
                  <c:v>0.3</c:v>
                </c:pt>
                <c:pt idx="12">
                  <c:v>0.27272727272727271</c:v>
                </c:pt>
                <c:pt idx="13">
                  <c:v>0.36363636363636365</c:v>
                </c:pt>
                <c:pt idx="14">
                  <c:v>0.27272727272727271</c:v>
                </c:pt>
                <c:pt idx="15">
                  <c:v>0.36363636363636365</c:v>
                </c:pt>
                <c:pt idx="16">
                  <c:v>0.36363636363636365</c:v>
                </c:pt>
                <c:pt idx="17">
                  <c:v>0.36363636363636365</c:v>
                </c:pt>
              </c:numCache>
            </c:numRef>
          </c:val>
          <c:extLst>
            <c:ext xmlns:c16="http://schemas.microsoft.com/office/drawing/2014/chart" uri="{C3380CC4-5D6E-409C-BE32-E72D297353CC}">
              <c16:uniqueId val="{00000003-ECDA-4B09-A807-D0A833EF92E3}"/>
            </c:ext>
          </c:extLst>
        </c:ser>
        <c:ser>
          <c:idx val="4"/>
          <c:order val="4"/>
          <c:tx>
            <c:strRef>
              <c:f>'Service Auth'!$F$69</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'Service Auth'!$F$70:$F$87</c:f>
              <c:numCache>
                <c:formatCode>General</c:formatCode>
                <c:ptCount val="18"/>
                <c:pt idx="4" formatCode="0%">
                  <c:v>9.0909090909090912E-2</c:v>
                </c:pt>
                <c:pt idx="5" formatCode="0%">
                  <c:v>9.0909090909090912E-2</c:v>
                </c:pt>
                <c:pt idx="12" formatCode="0%">
                  <c:v>9.0909090909090912E-2</c:v>
                </c:pt>
                <c:pt idx="13" formatCode="0%">
                  <c:v>9.0909090909090912E-2</c:v>
                </c:pt>
                <c:pt idx="14" formatCode="0%">
                  <c:v>9.0909090909090912E-2</c:v>
                </c:pt>
                <c:pt idx="15" formatCode="0%">
                  <c:v>9.0909090909090912E-2</c:v>
                </c:pt>
                <c:pt idx="16" formatCode="0%">
                  <c:v>9.0909090909090912E-2</c:v>
                </c:pt>
                <c:pt idx="17" formatCode="0%">
                  <c:v>9.0909090909090912E-2</c:v>
                </c:pt>
              </c:numCache>
            </c:numRef>
          </c:val>
          <c:extLst>
            <c:ext xmlns:c16="http://schemas.microsoft.com/office/drawing/2014/chart" uri="{C3380CC4-5D6E-409C-BE32-E72D297353CC}">
              <c16:uniqueId val="{00000004-ECDA-4B09-A807-D0A833EF92E3}"/>
            </c:ext>
          </c:extLst>
        </c:ser>
        <c:dLbls>
          <c:showLegendKey val="0"/>
          <c:showVal val="0"/>
          <c:showCatName val="0"/>
          <c:showSerName val="0"/>
          <c:showPercent val="0"/>
          <c:showBubbleSize val="0"/>
        </c:dLbls>
        <c:gapWidth val="150"/>
        <c:overlap val="100"/>
        <c:axId val="224933679"/>
        <c:axId val="224932239"/>
      </c:barChart>
      <c:catAx>
        <c:axId val="224933679"/>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2239"/>
        <c:crosses val="autoZero"/>
        <c:auto val="1"/>
        <c:lblAlgn val="ctr"/>
        <c:lblOffset val="100"/>
        <c:noMultiLvlLbl val="0"/>
      </c:catAx>
      <c:valAx>
        <c:axId val="224932239"/>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36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'Service Auth'!$B$97</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Auth'!$A$98:$A$110</c:f>
              <c:strCache>
                <c:ptCount val="13"/>
                <c:pt idx="0">
                  <c:v>Unclear whether information is considered private by law / regulation</c:v>
                </c:pt>
                <c:pt idx="1">
                  <c:v>Burdensome administrative processes to access grant funding for exchange</c:v>
                </c:pt>
                <c:pt idx="2">
                  <c:v>Privacy laws / regulations prevent sharing without consent</c:v>
                </c:pt>
                <c:pt idx="3">
                  <c:v>Restrictions in how funding can be used (i.e., infrastructure development; workforce)</c:v>
                </c:pt>
                <c:pt idx="4">
                  <c:v>Dearth of qualified technical staff with necessary skills to hire, regardless of salary</c:v>
                </c:pt>
                <c:pt idx="5">
                  <c:v>Dearth of qualified technical staff with necessary skills to hire at existing salary scale</c:v>
                </c:pt>
                <c:pt idx="6">
                  <c:v>Existing staff are not adequately trained in necessary skills </c:v>
                </c:pt>
                <c:pt idx="7">
                  <c:v>Privacy laws / regulations prevent sharing</c:v>
                </c:pt>
                <c:pt idx="8">
                  <c:v>Lack of funding to purchase / configure electronic systems for exchange</c:v>
                </c:pt>
                <c:pt idx="9">
                  <c:v>Lack of funding to operate / maintain electronic systems and processes for exchange</c:v>
                </c:pt>
                <c:pt idx="10">
                  <c:v>Partner does not have electronic system</c:v>
                </c:pt>
                <c:pt idx="11">
                  <c:v>Partner has electronic system but systems are not interoperable</c:v>
                </c:pt>
                <c:pt idx="12">
                  <c:v>Data fields / elements do not align between systems</c:v>
                </c:pt>
              </c:strCache>
            </c:strRef>
          </c:cat>
          <c:val>
            <c:numRef>
              <c:f>'Service Auth'!$B$98:$B$110</c:f>
              <c:numCache>
                <c:formatCode>0%</c:formatCode>
                <c:ptCount val="13"/>
                <c:pt idx="0">
                  <c:v>0.125</c:v>
                </c:pt>
                <c:pt idx="1">
                  <c:v>0.14285714285714285</c:v>
                </c:pt>
                <c:pt idx="2">
                  <c:v>0.16666666666666666</c:v>
                </c:pt>
                <c:pt idx="3">
                  <c:v>0.2857142857142857</c:v>
                </c:pt>
                <c:pt idx="4">
                  <c:v>0.375</c:v>
                </c:pt>
                <c:pt idx="5">
                  <c:v>0.5</c:v>
                </c:pt>
                <c:pt idx="6">
                  <c:v>0.5</c:v>
                </c:pt>
                <c:pt idx="7">
                  <c:v>0.5</c:v>
                </c:pt>
                <c:pt idx="8">
                  <c:v>0.625</c:v>
                </c:pt>
                <c:pt idx="9">
                  <c:v>0.625</c:v>
                </c:pt>
                <c:pt idx="10">
                  <c:v>0.75</c:v>
                </c:pt>
                <c:pt idx="11">
                  <c:v>0.75</c:v>
                </c:pt>
                <c:pt idx="12">
                  <c:v>0.75</c:v>
                </c:pt>
              </c:numCache>
            </c:numRef>
          </c:val>
          <c:extLst>
            <c:ext xmlns:c16="http://schemas.microsoft.com/office/drawing/2014/chart" uri="{C3380CC4-5D6E-409C-BE32-E72D297353CC}">
              <c16:uniqueId val="{00000000-DBCE-4DB8-9B5A-D8BA92F04E45}"/>
            </c:ext>
          </c:extLst>
        </c:ser>
        <c:ser>
          <c:idx val="1"/>
          <c:order val="1"/>
          <c:tx>
            <c:strRef>
              <c:f>'Service Auth'!$C$97</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Auth'!$A$98:$A$110</c:f>
              <c:strCache>
                <c:ptCount val="13"/>
                <c:pt idx="0">
                  <c:v>Unclear whether information is considered private by law / regulation</c:v>
                </c:pt>
                <c:pt idx="1">
                  <c:v>Burdensome administrative processes to access grant funding for exchange</c:v>
                </c:pt>
                <c:pt idx="2">
                  <c:v>Privacy laws / regulations prevent sharing without consent</c:v>
                </c:pt>
                <c:pt idx="3">
                  <c:v>Restrictions in how funding can be used (i.e., infrastructure development; workforce)</c:v>
                </c:pt>
                <c:pt idx="4">
                  <c:v>Dearth of qualified technical staff with necessary skills to hire, regardless of salary</c:v>
                </c:pt>
                <c:pt idx="5">
                  <c:v>Dearth of qualified technical staff with necessary skills to hire at existing salary scale</c:v>
                </c:pt>
                <c:pt idx="6">
                  <c:v>Existing staff are not adequately trained in necessary skills </c:v>
                </c:pt>
                <c:pt idx="7">
                  <c:v>Privacy laws / regulations prevent sharing</c:v>
                </c:pt>
                <c:pt idx="8">
                  <c:v>Lack of funding to purchase / configure electronic systems for exchange</c:v>
                </c:pt>
                <c:pt idx="9">
                  <c:v>Lack of funding to operate / maintain electronic systems and processes for exchange</c:v>
                </c:pt>
                <c:pt idx="10">
                  <c:v>Partner does not have electronic system</c:v>
                </c:pt>
                <c:pt idx="11">
                  <c:v>Partner has electronic system but systems are not interoperable</c:v>
                </c:pt>
                <c:pt idx="12">
                  <c:v>Data fields / elements do not align between systems</c:v>
                </c:pt>
              </c:strCache>
            </c:strRef>
          </c:cat>
          <c:val>
            <c:numRef>
              <c:f>'Service Auth'!$C$98:$C$110</c:f>
              <c:numCache>
                <c:formatCode>0%</c:formatCode>
                <c:ptCount val="13"/>
                <c:pt idx="0">
                  <c:v>0.875</c:v>
                </c:pt>
                <c:pt idx="1">
                  <c:v>0.42857142857142855</c:v>
                </c:pt>
                <c:pt idx="2">
                  <c:v>0.83333333333333337</c:v>
                </c:pt>
                <c:pt idx="3">
                  <c:v>0.42857142857142855</c:v>
                </c:pt>
                <c:pt idx="4">
                  <c:v>0.375</c:v>
                </c:pt>
                <c:pt idx="5">
                  <c:v>0.375</c:v>
                </c:pt>
                <c:pt idx="6">
                  <c:v>0.375</c:v>
                </c:pt>
                <c:pt idx="7">
                  <c:v>0.5</c:v>
                </c:pt>
                <c:pt idx="8">
                  <c:v>0.375</c:v>
                </c:pt>
                <c:pt idx="9">
                  <c:v>0.375</c:v>
                </c:pt>
                <c:pt idx="10">
                  <c:v>0.25</c:v>
                </c:pt>
                <c:pt idx="11">
                  <c:v>0.25</c:v>
                </c:pt>
                <c:pt idx="12">
                  <c:v>0.25</c:v>
                </c:pt>
              </c:numCache>
            </c:numRef>
          </c:val>
          <c:extLst>
            <c:ext xmlns:c16="http://schemas.microsoft.com/office/drawing/2014/chart" uri="{C3380CC4-5D6E-409C-BE32-E72D297353CC}">
              <c16:uniqueId val="{00000001-DBCE-4DB8-9B5A-D8BA92F04E45}"/>
            </c:ext>
          </c:extLst>
        </c:ser>
        <c:ser>
          <c:idx val="2"/>
          <c:order val="2"/>
          <c:tx>
            <c:strRef>
              <c:f>'Service Auth'!$D$97</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Auth'!$A$98:$A$110</c:f>
              <c:strCache>
                <c:ptCount val="13"/>
                <c:pt idx="0">
                  <c:v>Unclear whether information is considered private by law / regulation</c:v>
                </c:pt>
                <c:pt idx="1">
                  <c:v>Burdensome administrative processes to access grant funding for exchange</c:v>
                </c:pt>
                <c:pt idx="2">
                  <c:v>Privacy laws / regulations prevent sharing without consent</c:v>
                </c:pt>
                <c:pt idx="3">
                  <c:v>Restrictions in how funding can be used (i.e., infrastructure development; workforce)</c:v>
                </c:pt>
                <c:pt idx="4">
                  <c:v>Dearth of qualified technical staff with necessary skills to hire, regardless of salary</c:v>
                </c:pt>
                <c:pt idx="5">
                  <c:v>Dearth of qualified technical staff with necessary skills to hire at existing salary scale</c:v>
                </c:pt>
                <c:pt idx="6">
                  <c:v>Existing staff are not adequately trained in necessary skills </c:v>
                </c:pt>
                <c:pt idx="7">
                  <c:v>Privacy laws / regulations prevent sharing</c:v>
                </c:pt>
                <c:pt idx="8">
                  <c:v>Lack of funding to purchase / configure electronic systems for exchange</c:v>
                </c:pt>
                <c:pt idx="9">
                  <c:v>Lack of funding to operate / maintain electronic systems and processes for exchange</c:v>
                </c:pt>
                <c:pt idx="10">
                  <c:v>Partner does not have electronic system</c:v>
                </c:pt>
                <c:pt idx="11">
                  <c:v>Partner has electronic system but systems are not interoperable</c:v>
                </c:pt>
                <c:pt idx="12">
                  <c:v>Data fields / elements do not align between systems</c:v>
                </c:pt>
              </c:strCache>
            </c:strRef>
          </c:cat>
          <c:val>
            <c:numRef>
              <c:f>'Service Auth'!$D$98:$D$110</c:f>
              <c:numCache>
                <c:formatCode>0%</c:formatCode>
                <c:ptCount val="13"/>
                <c:pt idx="1">
                  <c:v>0.42857142857142855</c:v>
                </c:pt>
                <c:pt idx="3">
                  <c:v>0.2857142857142857</c:v>
                </c:pt>
                <c:pt idx="4">
                  <c:v>0.25</c:v>
                </c:pt>
                <c:pt idx="5">
                  <c:v>0.125</c:v>
                </c:pt>
                <c:pt idx="6">
                  <c:v>0.125</c:v>
                </c:pt>
              </c:numCache>
            </c:numRef>
          </c:val>
          <c:extLst>
            <c:ext xmlns:c16="http://schemas.microsoft.com/office/drawing/2014/chart" uri="{C3380CC4-5D6E-409C-BE32-E72D297353CC}">
              <c16:uniqueId val="{00000002-DBCE-4DB8-9B5A-D8BA92F04E45}"/>
            </c:ext>
          </c:extLst>
        </c:ser>
        <c:dLbls>
          <c:showLegendKey val="0"/>
          <c:showVal val="0"/>
          <c:showCatName val="0"/>
          <c:showSerName val="0"/>
          <c:showPercent val="0"/>
          <c:showBubbleSize val="0"/>
        </c:dLbls>
        <c:gapWidth val="150"/>
        <c:overlap val="100"/>
        <c:axId val="344095503"/>
        <c:axId val="344096463"/>
      </c:barChart>
      <c:catAx>
        <c:axId val="3440955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6463"/>
        <c:crosses val="autoZero"/>
        <c:auto val="1"/>
        <c:lblAlgn val="ctr"/>
        <c:lblOffset val="100"/>
        <c:noMultiLvlLbl val="0"/>
      </c:catAx>
      <c:valAx>
        <c:axId val="344096463"/>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55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Billing!$B$21</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Billing!$B$22:$B$39</c:f>
              <c:numCache>
                <c:formatCode>0%</c:formatCode>
                <c:ptCount val="18"/>
                <c:pt idx="0">
                  <c:v>0.90909090909090906</c:v>
                </c:pt>
                <c:pt idx="1">
                  <c:v>0.90909090909090906</c:v>
                </c:pt>
                <c:pt idx="2">
                  <c:v>0.18181818181818182</c:v>
                </c:pt>
                <c:pt idx="3">
                  <c:v>0.63636363636363635</c:v>
                </c:pt>
                <c:pt idx="4">
                  <c:v>9.0909090909090912E-2</c:v>
                </c:pt>
                <c:pt idx="5">
                  <c:v>9.0909090909090912E-2</c:v>
                </c:pt>
                <c:pt idx="6">
                  <c:v>0.36363636363636365</c:v>
                </c:pt>
                <c:pt idx="7">
                  <c:v>9.0909090909090912E-2</c:v>
                </c:pt>
                <c:pt idx="8">
                  <c:v>9.0909090909090912E-2</c:v>
                </c:pt>
                <c:pt idx="9">
                  <c:v>9.0909090909090912E-2</c:v>
                </c:pt>
                <c:pt idx="10">
                  <c:v>0.3</c:v>
                </c:pt>
                <c:pt idx="11">
                  <c:v>9.0909090909090912E-2</c:v>
                </c:pt>
                <c:pt idx="12">
                  <c:v>9.0909090909090912E-2</c:v>
                </c:pt>
                <c:pt idx="13">
                  <c:v>0.27272727272727271</c:v>
                </c:pt>
                <c:pt idx="14">
                  <c:v>0.36363636363636365</c:v>
                </c:pt>
                <c:pt idx="15">
                  <c:v>0.45454545454545453</c:v>
                </c:pt>
                <c:pt idx="16">
                  <c:v>0.18181818181818182</c:v>
                </c:pt>
                <c:pt idx="17">
                  <c:v>9.0909090909090912E-2</c:v>
                </c:pt>
              </c:numCache>
            </c:numRef>
          </c:val>
          <c:extLst>
            <c:ext xmlns:c16="http://schemas.microsoft.com/office/drawing/2014/chart" uri="{C3380CC4-5D6E-409C-BE32-E72D297353CC}">
              <c16:uniqueId val="{00000000-0474-4D2E-96A6-CFAAF5F17A30}"/>
            </c:ext>
          </c:extLst>
        </c:ser>
        <c:ser>
          <c:idx val="1"/>
          <c:order val="1"/>
          <c:tx>
            <c:strRef>
              <c:f>Billing!$C$21</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Billing!$C$22:$C$39</c:f>
              <c:numCache>
                <c:formatCode>General</c:formatCode>
                <c:ptCount val="18"/>
                <c:pt idx="3" formatCode="0%">
                  <c:v>0.18181818181818182</c:v>
                </c:pt>
                <c:pt idx="6" formatCode="0%">
                  <c:v>9.0909090909090912E-2</c:v>
                </c:pt>
                <c:pt idx="9" formatCode="0%">
                  <c:v>9.0909090909090912E-2</c:v>
                </c:pt>
                <c:pt idx="10" formatCode="0%">
                  <c:v>0.2</c:v>
                </c:pt>
                <c:pt idx="12" formatCode="0%">
                  <c:v>0.18181818181818182</c:v>
                </c:pt>
                <c:pt idx="14" formatCode="0%">
                  <c:v>0.27272727272727271</c:v>
                </c:pt>
                <c:pt idx="15" formatCode="0%">
                  <c:v>0.27272727272727271</c:v>
                </c:pt>
                <c:pt idx="16" formatCode="0%">
                  <c:v>0.18181818181818182</c:v>
                </c:pt>
              </c:numCache>
            </c:numRef>
          </c:val>
          <c:extLst>
            <c:ext xmlns:c16="http://schemas.microsoft.com/office/drawing/2014/chart" uri="{C3380CC4-5D6E-409C-BE32-E72D297353CC}">
              <c16:uniqueId val="{00000001-0474-4D2E-96A6-CFAAF5F17A30}"/>
            </c:ext>
          </c:extLst>
        </c:ser>
        <c:ser>
          <c:idx val="2"/>
          <c:order val="2"/>
          <c:tx>
            <c:strRef>
              <c:f>Billing!$D$21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Billing!$D$22:$D$39</c:f>
              <c:numCache>
                <c:formatCode>0%</c:formatCode>
                <c:ptCount val="18"/>
                <c:pt idx="1">
                  <c:v>9.0909090909090912E-2</c:v>
                </c:pt>
                <c:pt idx="2">
                  <c:v>0.18181818181818182</c:v>
                </c:pt>
                <c:pt idx="3">
                  <c:v>0.18181818181818182</c:v>
                </c:pt>
                <c:pt idx="4">
                  <c:v>0.27272727272727271</c:v>
                </c:pt>
                <c:pt idx="5">
                  <c:v>0.36363636363636365</c:v>
                </c:pt>
                <c:pt idx="6">
                  <c:v>0.45454545454545453</c:v>
                </c:pt>
                <c:pt idx="7">
                  <c:v>0.45454545454545453</c:v>
                </c:pt>
                <c:pt idx="8">
                  <c:v>0.45454545454545453</c:v>
                </c:pt>
                <c:pt idx="9">
                  <c:v>0.63636363636363635</c:v>
                </c:pt>
                <c:pt idx="10">
                  <c:v>0.5</c:v>
                </c:pt>
                <c:pt idx="11">
                  <c:v>0.63636363636363635</c:v>
                </c:pt>
                <c:pt idx="12">
                  <c:v>0.54545454545454541</c:v>
                </c:pt>
                <c:pt idx="13">
                  <c:v>0.45454545454545453</c:v>
                </c:pt>
                <c:pt idx="14">
                  <c:v>0.18181818181818182</c:v>
                </c:pt>
                <c:pt idx="15">
                  <c:v>0.18181818181818182</c:v>
                </c:pt>
                <c:pt idx="16">
                  <c:v>0.45454545454545453</c:v>
                </c:pt>
                <c:pt idx="17">
                  <c:v>0.45454545454545453</c:v>
                </c:pt>
              </c:numCache>
            </c:numRef>
          </c:val>
          <c:extLst>
            <c:ext xmlns:c16="http://schemas.microsoft.com/office/drawing/2014/chart" uri="{C3380CC4-5D6E-409C-BE32-E72D297353CC}">
              <c16:uniqueId val="{00000002-0474-4D2E-96A6-CFAAF5F17A30}"/>
            </c:ext>
          </c:extLst>
        </c:ser>
        <c:ser>
          <c:idx val="3"/>
          <c:order val="3"/>
          <c:tx>
            <c:strRef>
              <c:f>Billing!$E$21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Billing!$E$22:$E$39</c:f>
              <c:numCache>
                <c:formatCode>General</c:formatCode>
                <c:ptCount val="18"/>
                <c:pt idx="2" formatCode="0%">
                  <c:v>0.45454545454545453</c:v>
                </c:pt>
                <c:pt idx="4" formatCode="0%">
                  <c:v>0.36363636363636365</c:v>
                </c:pt>
                <c:pt idx="5" formatCode="0%">
                  <c:v>0.27272727272727271</c:v>
                </c:pt>
                <c:pt idx="7" formatCode="0%">
                  <c:v>0.18181818181818182</c:v>
                </c:pt>
                <c:pt idx="8" formatCode="0%">
                  <c:v>0.36363636363636365</c:v>
                </c:pt>
                <c:pt idx="9" formatCode="0%">
                  <c:v>0.18181818181818182</c:v>
                </c:pt>
                <c:pt idx="11" formatCode="0%">
                  <c:v>0.27272727272727271</c:v>
                </c:pt>
                <c:pt idx="12" formatCode="0%">
                  <c:v>0.18181818181818182</c:v>
                </c:pt>
                <c:pt idx="13" formatCode="0%">
                  <c:v>0.18181818181818182</c:v>
                </c:pt>
                <c:pt idx="14" formatCode="0%">
                  <c:v>0.18181818181818182</c:v>
                </c:pt>
                <c:pt idx="15" formatCode="0%">
                  <c:v>9.0909090909090912E-2</c:v>
                </c:pt>
                <c:pt idx="16" formatCode="0%">
                  <c:v>9.0909090909090912E-2</c:v>
                </c:pt>
                <c:pt idx="17" formatCode="0%">
                  <c:v>0.36363636363636365</c:v>
                </c:pt>
              </c:numCache>
            </c:numRef>
          </c:val>
          <c:extLst>
            <c:ext xmlns:c16="http://schemas.microsoft.com/office/drawing/2014/chart" uri="{C3380CC4-5D6E-409C-BE32-E72D297353CC}">
              <c16:uniqueId val="{00000003-0474-4D2E-96A6-CFAAF5F17A30}"/>
            </c:ext>
          </c:extLst>
        </c:ser>
        <c:ser>
          <c:idx val="4"/>
          <c:order val="4"/>
          <c:tx>
            <c:strRef>
              <c:f>Billing!$F$21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Billing!$F$22:$F$39</c:f>
              <c:numCache>
                <c:formatCode>General</c:formatCode>
                <c:ptCount val="18"/>
                <c:pt idx="0" formatCode="0%">
                  <c:v>9.0909090909090912E-2</c:v>
                </c:pt>
                <c:pt idx="2" formatCode="0%">
                  <c:v>0.18181818181818182</c:v>
                </c:pt>
                <c:pt idx="4" formatCode="0%">
                  <c:v>0.27272727272727271</c:v>
                </c:pt>
                <c:pt idx="5" formatCode="0%">
                  <c:v>0.27272727272727271</c:v>
                </c:pt>
                <c:pt idx="6" formatCode="0%">
                  <c:v>9.0909090909090912E-2</c:v>
                </c:pt>
                <c:pt idx="7" formatCode="0%">
                  <c:v>0.27272727272727271</c:v>
                </c:pt>
                <c:pt idx="8" formatCode="0%">
                  <c:v>9.0909090909090912E-2</c:v>
                </c:pt>
                <c:pt idx="13" formatCode="0%">
                  <c:v>9.0909090909090912E-2</c:v>
                </c:pt>
                <c:pt idx="16" formatCode="0%">
                  <c:v>9.0909090909090912E-2</c:v>
                </c:pt>
                <c:pt idx="17" formatCode="0%">
                  <c:v>9.0909090909090912E-2</c:v>
                </c:pt>
              </c:numCache>
            </c:numRef>
          </c:val>
          <c:extLst>
            <c:ext xmlns:c16="http://schemas.microsoft.com/office/drawing/2014/chart" uri="{C3380CC4-5D6E-409C-BE32-E72D297353CC}">
              <c16:uniqueId val="{00000004-0474-4D2E-96A6-CFAAF5F17A30}"/>
            </c:ext>
          </c:extLst>
        </c:ser>
        <c:dLbls>
          <c:showLegendKey val="0"/>
          <c:showVal val="0"/>
          <c:showCatName val="0"/>
          <c:showSerName val="0"/>
          <c:showPercent val="0"/>
          <c:showBubbleSize val="0"/>
        </c:dLbls>
        <c:gapWidth val="150"/>
        <c:overlap val="100"/>
        <c:axId val="342833807"/>
        <c:axId val="342834767"/>
      </c:barChart>
      <c:catAx>
        <c:axId val="342833807"/>
        <c:scaling>
          <c:orientation val="maxMin"/>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4767"/>
        <c:crosses val="autoZero"/>
        <c:auto val="1"/>
        <c:lblAlgn val="ctr"/>
        <c:lblOffset val="100"/>
        <c:noMultiLvlLbl val="0"/>
      </c:catAx>
      <c:valAx>
        <c:axId val="342834767"/>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38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Billing!$B$69</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Billing!$B$70:$B$87</c:f>
              <c:numCache>
                <c:formatCode>0%</c:formatCode>
                <c:ptCount val="18"/>
                <c:pt idx="0">
                  <c:v>0.81818181818181823</c:v>
                </c:pt>
                <c:pt idx="1">
                  <c:v>0.81818181818181823</c:v>
                </c:pt>
                <c:pt idx="2">
                  <c:v>0.1111111111111111</c:v>
                </c:pt>
                <c:pt idx="3">
                  <c:v>0.63636363636363635</c:v>
                </c:pt>
                <c:pt idx="6">
                  <c:v>0.18181818181818182</c:v>
                </c:pt>
                <c:pt idx="10">
                  <c:v>9.0909090909090912E-2</c:v>
                </c:pt>
                <c:pt idx="13">
                  <c:v>9.0909090909090912E-2</c:v>
                </c:pt>
                <c:pt idx="14">
                  <c:v>0.27272727272727271</c:v>
                </c:pt>
                <c:pt idx="15">
                  <c:v>0.27272727272727271</c:v>
                </c:pt>
                <c:pt idx="16">
                  <c:v>9.0909090909090912E-2</c:v>
                </c:pt>
              </c:numCache>
            </c:numRef>
          </c:val>
          <c:extLst>
            <c:ext xmlns:c16="http://schemas.microsoft.com/office/drawing/2014/chart" uri="{C3380CC4-5D6E-409C-BE32-E72D297353CC}">
              <c16:uniqueId val="{00000000-3751-4219-8645-CFDFF74FDF57}"/>
            </c:ext>
          </c:extLst>
        </c:ser>
        <c:ser>
          <c:idx val="1"/>
          <c:order val="1"/>
          <c:tx>
            <c:strRef>
              <c:f>Billing!$C$69</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Billing!$C$70:$C$87</c:f>
              <c:numCache>
                <c:formatCode>0%</c:formatCode>
                <c:ptCount val="18"/>
                <c:pt idx="1">
                  <c:v>9.0909090909090912E-2</c:v>
                </c:pt>
                <c:pt idx="2">
                  <c:v>0.1111111111111111</c:v>
                </c:pt>
                <c:pt idx="3">
                  <c:v>0.18181818181818182</c:v>
                </c:pt>
                <c:pt idx="6">
                  <c:v>0.18181818181818182</c:v>
                </c:pt>
                <c:pt idx="9">
                  <c:v>0.18181818181818182</c:v>
                </c:pt>
                <c:pt idx="10">
                  <c:v>0.36363636363636365</c:v>
                </c:pt>
                <c:pt idx="12">
                  <c:v>0.18181818181818182</c:v>
                </c:pt>
                <c:pt idx="13">
                  <c:v>9.0909090909090912E-2</c:v>
                </c:pt>
                <c:pt idx="14">
                  <c:v>0.27272727272727271</c:v>
                </c:pt>
                <c:pt idx="15">
                  <c:v>0.36363636363636365</c:v>
                </c:pt>
                <c:pt idx="16">
                  <c:v>0.18181818181818182</c:v>
                </c:pt>
              </c:numCache>
            </c:numRef>
          </c:val>
          <c:extLst>
            <c:ext xmlns:c16="http://schemas.microsoft.com/office/drawing/2014/chart" uri="{C3380CC4-5D6E-409C-BE32-E72D297353CC}">
              <c16:uniqueId val="{00000001-3751-4219-8645-CFDFF74FDF57}"/>
            </c:ext>
          </c:extLst>
        </c:ser>
        <c:ser>
          <c:idx val="2"/>
          <c:order val="2"/>
          <c:tx>
            <c:strRef>
              <c:f>Billing!$D$69</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Billing!$D$70:$D$87</c:f>
              <c:numCache>
                <c:formatCode>0%</c:formatCode>
                <c:ptCount val="18"/>
                <c:pt idx="1">
                  <c:v>9.0909090909090912E-2</c:v>
                </c:pt>
                <c:pt idx="2">
                  <c:v>0.22222222222222221</c:v>
                </c:pt>
                <c:pt idx="3">
                  <c:v>0.18181818181818182</c:v>
                </c:pt>
                <c:pt idx="4">
                  <c:v>0.36363636363636365</c:v>
                </c:pt>
                <c:pt idx="5">
                  <c:v>0.45454545454545453</c:v>
                </c:pt>
                <c:pt idx="6">
                  <c:v>0.54545454545454541</c:v>
                </c:pt>
                <c:pt idx="7">
                  <c:v>0.54545454545454541</c:v>
                </c:pt>
                <c:pt idx="8">
                  <c:v>0.54545454545454541</c:v>
                </c:pt>
                <c:pt idx="9">
                  <c:v>0.63636363636363635</c:v>
                </c:pt>
                <c:pt idx="10">
                  <c:v>0.54545454545454541</c:v>
                </c:pt>
                <c:pt idx="11">
                  <c:v>0.72727272727272729</c:v>
                </c:pt>
                <c:pt idx="12">
                  <c:v>0.63636363636363635</c:v>
                </c:pt>
                <c:pt idx="13">
                  <c:v>0.54545454545454541</c:v>
                </c:pt>
                <c:pt idx="14">
                  <c:v>0.27272727272727271</c:v>
                </c:pt>
                <c:pt idx="15">
                  <c:v>0.27272727272727271</c:v>
                </c:pt>
                <c:pt idx="16">
                  <c:v>0.54545454545454541</c:v>
                </c:pt>
                <c:pt idx="17">
                  <c:v>0.54545454545454541</c:v>
                </c:pt>
              </c:numCache>
            </c:numRef>
          </c:val>
          <c:extLst>
            <c:ext xmlns:c16="http://schemas.microsoft.com/office/drawing/2014/chart" uri="{C3380CC4-5D6E-409C-BE32-E72D297353CC}">
              <c16:uniqueId val="{00000002-3751-4219-8645-CFDFF74FDF57}"/>
            </c:ext>
          </c:extLst>
        </c:ser>
        <c:ser>
          <c:idx val="3"/>
          <c:order val="3"/>
          <c:tx>
            <c:strRef>
              <c:f>Billing!$E$69</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Billing!$E$70:$E$87</c:f>
              <c:numCache>
                <c:formatCode>General</c:formatCode>
                <c:ptCount val="18"/>
                <c:pt idx="0" formatCode="0%">
                  <c:v>9.0909090909090912E-2</c:v>
                </c:pt>
                <c:pt idx="2" formatCode="0%">
                  <c:v>0.44444444444444442</c:v>
                </c:pt>
                <c:pt idx="4" formatCode="0%">
                  <c:v>0.36363636363636365</c:v>
                </c:pt>
                <c:pt idx="5" formatCode="0%">
                  <c:v>0.27272727272727271</c:v>
                </c:pt>
                <c:pt idx="7" formatCode="0%">
                  <c:v>0.18181818181818182</c:v>
                </c:pt>
                <c:pt idx="8" formatCode="0%">
                  <c:v>0.36363636363636365</c:v>
                </c:pt>
                <c:pt idx="9" formatCode="0%">
                  <c:v>0.18181818181818182</c:v>
                </c:pt>
                <c:pt idx="11" formatCode="0%">
                  <c:v>0.27272727272727271</c:v>
                </c:pt>
                <c:pt idx="12" formatCode="0%">
                  <c:v>0.18181818181818182</c:v>
                </c:pt>
                <c:pt idx="13" formatCode="0%">
                  <c:v>0.18181818181818182</c:v>
                </c:pt>
                <c:pt idx="14" formatCode="0%">
                  <c:v>0.18181818181818182</c:v>
                </c:pt>
                <c:pt idx="15" formatCode="0%">
                  <c:v>9.0909090909090912E-2</c:v>
                </c:pt>
                <c:pt idx="16" formatCode="0%">
                  <c:v>9.0909090909090912E-2</c:v>
                </c:pt>
                <c:pt idx="17" formatCode="0%">
                  <c:v>0.36363636363636365</c:v>
                </c:pt>
              </c:numCache>
            </c:numRef>
          </c:val>
          <c:extLst>
            <c:ext xmlns:c16="http://schemas.microsoft.com/office/drawing/2014/chart" uri="{C3380CC4-5D6E-409C-BE32-E72D297353CC}">
              <c16:uniqueId val="{00000003-3751-4219-8645-CFDFF74FDF57}"/>
            </c:ext>
          </c:extLst>
        </c:ser>
        <c:ser>
          <c:idx val="4"/>
          <c:order val="4"/>
          <c:tx>
            <c:strRef>
              <c:f>Billing!$F$69</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Billing!$F$70:$F$87</c:f>
              <c:numCache>
                <c:formatCode>General</c:formatCode>
                <c:ptCount val="18"/>
                <c:pt idx="0" formatCode="0%">
                  <c:v>9.0909090909090912E-2</c:v>
                </c:pt>
                <c:pt idx="2" formatCode="0%">
                  <c:v>0.1111111111111111</c:v>
                </c:pt>
                <c:pt idx="4" formatCode="0%">
                  <c:v>0.27272727272727271</c:v>
                </c:pt>
                <c:pt idx="5" formatCode="0%">
                  <c:v>0.27272727272727271</c:v>
                </c:pt>
                <c:pt idx="6" formatCode="0%">
                  <c:v>9.0909090909090912E-2</c:v>
                </c:pt>
                <c:pt idx="7" formatCode="0%">
                  <c:v>0.27272727272727271</c:v>
                </c:pt>
                <c:pt idx="8" formatCode="0%">
                  <c:v>9.0909090909090912E-2</c:v>
                </c:pt>
                <c:pt idx="13" formatCode="0%">
                  <c:v>9.0909090909090912E-2</c:v>
                </c:pt>
                <c:pt idx="16" formatCode="0%">
                  <c:v>9.0909090909090912E-2</c:v>
                </c:pt>
                <c:pt idx="17" formatCode="0%">
                  <c:v>9.0909090909090912E-2</c:v>
                </c:pt>
              </c:numCache>
            </c:numRef>
          </c:val>
          <c:extLst>
            <c:ext xmlns:c16="http://schemas.microsoft.com/office/drawing/2014/chart" uri="{C3380CC4-5D6E-409C-BE32-E72D297353CC}">
              <c16:uniqueId val="{00000004-3751-4219-8645-CFDFF74FDF57}"/>
            </c:ext>
          </c:extLst>
        </c:ser>
        <c:dLbls>
          <c:showLegendKey val="0"/>
          <c:showVal val="0"/>
          <c:showCatName val="0"/>
          <c:showSerName val="0"/>
          <c:showPercent val="0"/>
          <c:showBubbleSize val="0"/>
        </c:dLbls>
        <c:gapWidth val="150"/>
        <c:overlap val="100"/>
        <c:axId val="224933679"/>
        <c:axId val="224932239"/>
      </c:barChart>
      <c:catAx>
        <c:axId val="224933679"/>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2239"/>
        <c:crosses val="autoZero"/>
        <c:auto val="1"/>
        <c:lblAlgn val="ctr"/>
        <c:lblOffset val="100"/>
        <c:noMultiLvlLbl val="0"/>
      </c:catAx>
      <c:valAx>
        <c:axId val="224932239"/>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36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Billing!$B$97</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Billing!$A$98:$A$107</c:f>
              <c:strCache>
                <c:ptCount val="10"/>
                <c:pt idx="0">
                  <c:v>Burdensome administrative processes to access grant funding for exchange</c:v>
                </c:pt>
                <c:pt idx="1">
                  <c:v>Restrictions in how funding can be used (i.e., infrastructure development; workforce)</c:v>
                </c:pt>
                <c:pt idx="2">
                  <c:v>Dearth of qualified technical staff with necessary skills to hire at existing salary scale</c:v>
                </c:pt>
                <c:pt idx="3">
                  <c:v>Dearth of qualified technical staff with necessary skills to hire, regardless of salary</c:v>
                </c:pt>
                <c:pt idx="4">
                  <c:v>Existing staff are not adequately trained in necessary skills</c:v>
                </c:pt>
                <c:pt idx="5">
                  <c:v>Partner does not have electronic system</c:v>
                </c:pt>
                <c:pt idx="6">
                  <c:v>Lack of funding to purchase / configure electronic systems for exchange</c:v>
                </c:pt>
                <c:pt idx="7">
                  <c:v>Lack of funding to operate / maintain electronic systems and processes for exchange</c:v>
                </c:pt>
                <c:pt idx="8">
                  <c:v>Data fields / elements do not align between systems</c:v>
                </c:pt>
                <c:pt idx="9">
                  <c:v>Partner has electronic system but systems are not interoperable</c:v>
                </c:pt>
              </c:strCache>
            </c:strRef>
          </c:cat>
          <c:val>
            <c:numRef>
              <c:f>Billing!$B$98:$B$107</c:f>
              <c:numCache>
                <c:formatCode>0%</c:formatCode>
                <c:ptCount val="10"/>
                <c:pt idx="0">
                  <c:v>0.1111111111111111</c:v>
                </c:pt>
                <c:pt idx="1">
                  <c:v>0.1111111111111111</c:v>
                </c:pt>
                <c:pt idx="2">
                  <c:v>0.22222222222222221</c:v>
                </c:pt>
                <c:pt idx="3">
                  <c:v>0.22222222222222221</c:v>
                </c:pt>
                <c:pt idx="4">
                  <c:v>0.22222222222222221</c:v>
                </c:pt>
                <c:pt idx="5">
                  <c:v>0.55555555555555558</c:v>
                </c:pt>
                <c:pt idx="6">
                  <c:v>0.55555555555555558</c:v>
                </c:pt>
                <c:pt idx="7">
                  <c:v>0.55555555555555558</c:v>
                </c:pt>
                <c:pt idx="8">
                  <c:v>0.55555555555555558</c:v>
                </c:pt>
                <c:pt idx="9">
                  <c:v>0.55555555555555558</c:v>
                </c:pt>
              </c:numCache>
            </c:numRef>
          </c:val>
          <c:extLst>
            <c:ext xmlns:c16="http://schemas.microsoft.com/office/drawing/2014/chart" uri="{C3380CC4-5D6E-409C-BE32-E72D297353CC}">
              <c16:uniqueId val="{00000000-6B15-4721-B56D-BBE101E2EAF6}"/>
            </c:ext>
          </c:extLst>
        </c:ser>
        <c:ser>
          <c:idx val="1"/>
          <c:order val="1"/>
          <c:tx>
            <c:strRef>
              <c:f>Billing!$C$97</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Billing!$A$98:$A$107</c:f>
              <c:strCache>
                <c:ptCount val="10"/>
                <c:pt idx="0">
                  <c:v>Burdensome administrative processes to access grant funding for exchange</c:v>
                </c:pt>
                <c:pt idx="1">
                  <c:v>Restrictions in how funding can be used (i.e., infrastructure development; workforce)</c:v>
                </c:pt>
                <c:pt idx="2">
                  <c:v>Dearth of qualified technical staff with necessary skills to hire at existing salary scale</c:v>
                </c:pt>
                <c:pt idx="3">
                  <c:v>Dearth of qualified technical staff with necessary skills to hire, regardless of salary</c:v>
                </c:pt>
                <c:pt idx="4">
                  <c:v>Existing staff are not adequately trained in necessary skills</c:v>
                </c:pt>
                <c:pt idx="5">
                  <c:v>Partner does not have electronic system</c:v>
                </c:pt>
                <c:pt idx="6">
                  <c:v>Lack of funding to purchase / configure electronic systems for exchange</c:v>
                </c:pt>
                <c:pt idx="7">
                  <c:v>Lack of funding to operate / maintain electronic systems and processes for exchange</c:v>
                </c:pt>
                <c:pt idx="8">
                  <c:v>Data fields / elements do not align between systems</c:v>
                </c:pt>
                <c:pt idx="9">
                  <c:v>Partner has electronic system but systems are not interoperable</c:v>
                </c:pt>
              </c:strCache>
            </c:strRef>
          </c:cat>
          <c:val>
            <c:numRef>
              <c:f>Billing!$C$98:$C$107</c:f>
              <c:numCache>
                <c:formatCode>0%</c:formatCode>
                <c:ptCount val="10"/>
                <c:pt idx="0">
                  <c:v>0.33333333333333331</c:v>
                </c:pt>
                <c:pt idx="1">
                  <c:v>0.44444444444444442</c:v>
                </c:pt>
                <c:pt idx="2">
                  <c:v>0.33333333333333331</c:v>
                </c:pt>
                <c:pt idx="3">
                  <c:v>0.33333333333333331</c:v>
                </c:pt>
                <c:pt idx="4">
                  <c:v>0.33333333333333331</c:v>
                </c:pt>
                <c:pt idx="5">
                  <c:v>0.1111111111111111</c:v>
                </c:pt>
                <c:pt idx="6">
                  <c:v>0.22222222222222221</c:v>
                </c:pt>
                <c:pt idx="7">
                  <c:v>0.22222222222222221</c:v>
                </c:pt>
                <c:pt idx="8">
                  <c:v>0.22222222222222221</c:v>
                </c:pt>
                <c:pt idx="9">
                  <c:v>0.33333333333333331</c:v>
                </c:pt>
              </c:numCache>
            </c:numRef>
          </c:val>
          <c:extLst>
            <c:ext xmlns:c16="http://schemas.microsoft.com/office/drawing/2014/chart" uri="{C3380CC4-5D6E-409C-BE32-E72D297353CC}">
              <c16:uniqueId val="{00000001-6B15-4721-B56D-BBE101E2EAF6}"/>
            </c:ext>
          </c:extLst>
        </c:ser>
        <c:ser>
          <c:idx val="2"/>
          <c:order val="2"/>
          <c:tx>
            <c:strRef>
              <c:f>Billing!$D$97</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Billing!$A$98:$A$107</c:f>
              <c:strCache>
                <c:ptCount val="10"/>
                <c:pt idx="0">
                  <c:v>Burdensome administrative processes to access grant funding for exchange</c:v>
                </c:pt>
                <c:pt idx="1">
                  <c:v>Restrictions in how funding can be used (i.e., infrastructure development; workforce)</c:v>
                </c:pt>
                <c:pt idx="2">
                  <c:v>Dearth of qualified technical staff with necessary skills to hire at existing salary scale</c:v>
                </c:pt>
                <c:pt idx="3">
                  <c:v>Dearth of qualified technical staff with necessary skills to hire, regardless of salary</c:v>
                </c:pt>
                <c:pt idx="4">
                  <c:v>Existing staff are not adequately trained in necessary skills</c:v>
                </c:pt>
                <c:pt idx="5">
                  <c:v>Partner does not have electronic system</c:v>
                </c:pt>
                <c:pt idx="6">
                  <c:v>Lack of funding to purchase / configure electronic systems for exchange</c:v>
                </c:pt>
                <c:pt idx="7">
                  <c:v>Lack of funding to operate / maintain electronic systems and processes for exchange</c:v>
                </c:pt>
                <c:pt idx="8">
                  <c:v>Data fields / elements do not align between systems</c:v>
                </c:pt>
                <c:pt idx="9">
                  <c:v>Partner has electronic system but systems are not interoperable</c:v>
                </c:pt>
              </c:strCache>
            </c:strRef>
          </c:cat>
          <c:val>
            <c:numRef>
              <c:f>Billing!$D$98:$D$107</c:f>
              <c:numCache>
                <c:formatCode>0%</c:formatCode>
                <c:ptCount val="10"/>
                <c:pt idx="0">
                  <c:v>0.55555555555555558</c:v>
                </c:pt>
                <c:pt idx="1">
                  <c:v>0.44444444444444442</c:v>
                </c:pt>
                <c:pt idx="2">
                  <c:v>0.44444444444444442</c:v>
                </c:pt>
                <c:pt idx="3">
                  <c:v>0.44444444444444442</c:v>
                </c:pt>
                <c:pt idx="4">
                  <c:v>0.44444444444444442</c:v>
                </c:pt>
                <c:pt idx="5">
                  <c:v>0.33333333333333331</c:v>
                </c:pt>
                <c:pt idx="6">
                  <c:v>0.22222222222222221</c:v>
                </c:pt>
                <c:pt idx="7">
                  <c:v>0.22222222222222221</c:v>
                </c:pt>
                <c:pt idx="8">
                  <c:v>0.22222222222222221</c:v>
                </c:pt>
                <c:pt idx="9">
                  <c:v>0.1111111111111111</c:v>
                </c:pt>
              </c:numCache>
            </c:numRef>
          </c:val>
          <c:extLst>
            <c:ext xmlns:c16="http://schemas.microsoft.com/office/drawing/2014/chart" uri="{C3380CC4-5D6E-409C-BE32-E72D297353CC}">
              <c16:uniqueId val="{00000002-6B15-4721-B56D-BBE101E2EAF6}"/>
            </c:ext>
          </c:extLst>
        </c:ser>
        <c:dLbls>
          <c:showLegendKey val="0"/>
          <c:showVal val="0"/>
          <c:showCatName val="0"/>
          <c:showSerName val="0"/>
          <c:showPercent val="0"/>
          <c:showBubbleSize val="0"/>
        </c:dLbls>
        <c:gapWidth val="150"/>
        <c:overlap val="100"/>
        <c:axId val="344095503"/>
        <c:axId val="344096463"/>
      </c:barChart>
      <c:catAx>
        <c:axId val="3440955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6463"/>
        <c:crosses val="autoZero"/>
        <c:auto val="1"/>
        <c:lblAlgn val="ctr"/>
        <c:lblOffset val="100"/>
        <c:noMultiLvlLbl val="0"/>
      </c:catAx>
      <c:valAx>
        <c:axId val="344096463"/>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55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Referral!$B$21</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Referral!$B$22:$B$39</c:f>
              <c:numCache>
                <c:formatCode>0%</c:formatCode>
                <c:ptCount val="18"/>
                <c:pt idx="0">
                  <c:v>0.8</c:v>
                </c:pt>
                <c:pt idx="1">
                  <c:v>0.2</c:v>
                </c:pt>
                <c:pt idx="2">
                  <c:v>0.1</c:v>
                </c:pt>
                <c:pt idx="3">
                  <c:v>0.1</c:v>
                </c:pt>
                <c:pt idx="6">
                  <c:v>0.1</c:v>
                </c:pt>
                <c:pt idx="7">
                  <c:v>0.1</c:v>
                </c:pt>
                <c:pt idx="9">
                  <c:v>0.2</c:v>
                </c:pt>
                <c:pt idx="10">
                  <c:v>0.1</c:v>
                </c:pt>
                <c:pt idx="11">
                  <c:v>0.1</c:v>
                </c:pt>
                <c:pt idx="12">
                  <c:v>0.2</c:v>
                </c:pt>
                <c:pt idx="13">
                  <c:v>0.1</c:v>
                </c:pt>
                <c:pt idx="14">
                  <c:v>0.2</c:v>
                </c:pt>
                <c:pt idx="15">
                  <c:v>0.2</c:v>
                </c:pt>
                <c:pt idx="16">
                  <c:v>0.1</c:v>
                </c:pt>
                <c:pt idx="17">
                  <c:v>0.1</c:v>
                </c:pt>
              </c:numCache>
            </c:numRef>
          </c:val>
          <c:extLst>
            <c:ext xmlns:c16="http://schemas.microsoft.com/office/drawing/2014/chart" uri="{C3380CC4-5D6E-409C-BE32-E72D297353CC}">
              <c16:uniqueId val="{00000000-1B59-4F41-9E2F-80AA112EB383}"/>
            </c:ext>
          </c:extLst>
        </c:ser>
        <c:ser>
          <c:idx val="1"/>
          <c:order val="1"/>
          <c:tx>
            <c:strRef>
              <c:f>Referral!$C$21</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Referral!$C$22:$C$39</c:f>
              <c:numCache>
                <c:formatCode>0%</c:formatCode>
                <c:ptCount val="18"/>
                <c:pt idx="0">
                  <c:v>0.1</c:v>
                </c:pt>
                <c:pt idx="1">
                  <c:v>0.5</c:v>
                </c:pt>
                <c:pt idx="2">
                  <c:v>0.2</c:v>
                </c:pt>
                <c:pt idx="3">
                  <c:v>0.3</c:v>
                </c:pt>
                <c:pt idx="4">
                  <c:v>0.1</c:v>
                </c:pt>
                <c:pt idx="5">
                  <c:v>0.1</c:v>
                </c:pt>
                <c:pt idx="6">
                  <c:v>0.2</c:v>
                </c:pt>
                <c:pt idx="7">
                  <c:v>0.1</c:v>
                </c:pt>
                <c:pt idx="8">
                  <c:v>0.22222222222222221</c:v>
                </c:pt>
                <c:pt idx="10">
                  <c:v>0.2</c:v>
                </c:pt>
                <c:pt idx="12">
                  <c:v>0.1</c:v>
                </c:pt>
                <c:pt idx="13">
                  <c:v>0.2</c:v>
                </c:pt>
                <c:pt idx="14">
                  <c:v>0.1</c:v>
                </c:pt>
                <c:pt idx="15">
                  <c:v>0.1</c:v>
                </c:pt>
                <c:pt idx="16">
                  <c:v>0.1</c:v>
                </c:pt>
                <c:pt idx="17">
                  <c:v>0.1</c:v>
                </c:pt>
              </c:numCache>
            </c:numRef>
          </c:val>
          <c:extLst>
            <c:ext xmlns:c16="http://schemas.microsoft.com/office/drawing/2014/chart" uri="{C3380CC4-5D6E-409C-BE32-E72D297353CC}">
              <c16:uniqueId val="{00000001-1B59-4F41-9E2F-80AA112EB383}"/>
            </c:ext>
          </c:extLst>
        </c:ser>
        <c:ser>
          <c:idx val="2"/>
          <c:order val="2"/>
          <c:tx>
            <c:strRef>
              <c:f>Referral!$D$21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Referral!$D$22:$D$39</c:f>
              <c:numCache>
                <c:formatCode>0%</c:formatCode>
                <c:ptCount val="18"/>
                <c:pt idx="0">
                  <c:v>0.1</c:v>
                </c:pt>
                <c:pt idx="1">
                  <c:v>0.3</c:v>
                </c:pt>
                <c:pt idx="2">
                  <c:v>0.4</c:v>
                </c:pt>
                <c:pt idx="3">
                  <c:v>0.5</c:v>
                </c:pt>
                <c:pt idx="4">
                  <c:v>0.7</c:v>
                </c:pt>
                <c:pt idx="5">
                  <c:v>0.7</c:v>
                </c:pt>
                <c:pt idx="6">
                  <c:v>0.6</c:v>
                </c:pt>
                <c:pt idx="7">
                  <c:v>0.7</c:v>
                </c:pt>
                <c:pt idx="8">
                  <c:v>0.66666666666666663</c:v>
                </c:pt>
                <c:pt idx="9">
                  <c:v>0.7</c:v>
                </c:pt>
                <c:pt idx="10">
                  <c:v>0.6</c:v>
                </c:pt>
                <c:pt idx="11">
                  <c:v>0.8</c:v>
                </c:pt>
                <c:pt idx="12">
                  <c:v>0.6</c:v>
                </c:pt>
                <c:pt idx="13">
                  <c:v>0.6</c:v>
                </c:pt>
                <c:pt idx="14">
                  <c:v>0.6</c:v>
                </c:pt>
                <c:pt idx="15">
                  <c:v>0.5</c:v>
                </c:pt>
                <c:pt idx="16">
                  <c:v>0.7</c:v>
                </c:pt>
                <c:pt idx="17">
                  <c:v>0.6</c:v>
                </c:pt>
              </c:numCache>
            </c:numRef>
          </c:val>
          <c:extLst>
            <c:ext xmlns:c16="http://schemas.microsoft.com/office/drawing/2014/chart" uri="{C3380CC4-5D6E-409C-BE32-E72D297353CC}">
              <c16:uniqueId val="{00000002-1B59-4F41-9E2F-80AA112EB383}"/>
            </c:ext>
          </c:extLst>
        </c:ser>
        <c:ser>
          <c:idx val="3"/>
          <c:order val="3"/>
          <c:tx>
            <c:strRef>
              <c:f>Referral!$E$21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Referral!$E$22:$E$39</c:f>
              <c:numCache>
                <c:formatCode>General</c:formatCode>
                <c:ptCount val="18"/>
                <c:pt idx="2" formatCode="0%">
                  <c:v>0.3</c:v>
                </c:pt>
                <c:pt idx="3" formatCode="0%">
                  <c:v>0.1</c:v>
                </c:pt>
                <c:pt idx="4" formatCode="0%">
                  <c:v>0.1</c:v>
                </c:pt>
                <c:pt idx="5" formatCode="0%">
                  <c:v>0.1</c:v>
                </c:pt>
                <c:pt idx="6" formatCode="0%">
                  <c:v>0.1</c:v>
                </c:pt>
                <c:pt idx="7" formatCode="0%">
                  <c:v>0.1</c:v>
                </c:pt>
                <c:pt idx="8" formatCode="0%">
                  <c:v>0.1111111111111111</c:v>
                </c:pt>
                <c:pt idx="9" formatCode="0%">
                  <c:v>0.1</c:v>
                </c:pt>
                <c:pt idx="10" formatCode="0%">
                  <c:v>0.1</c:v>
                </c:pt>
                <c:pt idx="11" formatCode="0%">
                  <c:v>0.1</c:v>
                </c:pt>
                <c:pt idx="12" formatCode="0%">
                  <c:v>0.1</c:v>
                </c:pt>
                <c:pt idx="13" formatCode="0%">
                  <c:v>0.1</c:v>
                </c:pt>
                <c:pt idx="14" formatCode="0%">
                  <c:v>0.1</c:v>
                </c:pt>
                <c:pt idx="15" formatCode="0%">
                  <c:v>0.2</c:v>
                </c:pt>
                <c:pt idx="16" formatCode="0%">
                  <c:v>0.1</c:v>
                </c:pt>
                <c:pt idx="17" formatCode="0%">
                  <c:v>0.2</c:v>
                </c:pt>
              </c:numCache>
            </c:numRef>
          </c:val>
          <c:extLst>
            <c:ext xmlns:c16="http://schemas.microsoft.com/office/drawing/2014/chart" uri="{C3380CC4-5D6E-409C-BE32-E72D297353CC}">
              <c16:uniqueId val="{00000003-1B59-4F41-9E2F-80AA112EB383}"/>
            </c:ext>
          </c:extLst>
        </c:ser>
        <c:ser>
          <c:idx val="4"/>
          <c:order val="4"/>
          <c:tx>
            <c:strRef>
              <c:f>Referral!$F$21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Referral!$F$22:$F$39</c:f>
              <c:numCache>
                <c:formatCode>General</c:formatCode>
                <c:ptCount val="18"/>
                <c:pt idx="4" formatCode="0%">
                  <c:v>0.1</c:v>
                </c:pt>
                <c:pt idx="5" formatCode="0%">
                  <c:v>0.1</c:v>
                </c:pt>
              </c:numCache>
            </c:numRef>
          </c:val>
          <c:extLst>
            <c:ext xmlns:c16="http://schemas.microsoft.com/office/drawing/2014/chart" uri="{C3380CC4-5D6E-409C-BE32-E72D297353CC}">
              <c16:uniqueId val="{00000004-1B59-4F41-9E2F-80AA112EB383}"/>
            </c:ext>
          </c:extLst>
        </c:ser>
        <c:dLbls>
          <c:showLegendKey val="0"/>
          <c:showVal val="0"/>
          <c:showCatName val="0"/>
          <c:showSerName val="0"/>
          <c:showPercent val="0"/>
          <c:showBubbleSize val="0"/>
        </c:dLbls>
        <c:gapWidth val="150"/>
        <c:overlap val="100"/>
        <c:axId val="342833807"/>
        <c:axId val="342834767"/>
      </c:barChart>
      <c:catAx>
        <c:axId val="342833807"/>
        <c:scaling>
          <c:orientation val="maxMin"/>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4767"/>
        <c:crosses val="autoZero"/>
        <c:auto val="1"/>
        <c:lblAlgn val="ctr"/>
        <c:lblOffset val="100"/>
        <c:noMultiLvlLbl val="0"/>
      </c:catAx>
      <c:valAx>
        <c:axId val="342834767"/>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38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Referral!$B$69</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Referral!$B$70:$B$87</c:f>
              <c:numCache>
                <c:formatCode>0%</c:formatCode>
                <c:ptCount val="18"/>
                <c:pt idx="0">
                  <c:v>0.6</c:v>
                </c:pt>
                <c:pt idx="1">
                  <c:v>0.22222222222222221</c:v>
                </c:pt>
                <c:pt idx="2">
                  <c:v>0.1</c:v>
                </c:pt>
                <c:pt idx="3">
                  <c:v>0.1</c:v>
                </c:pt>
                <c:pt idx="6">
                  <c:v>0.1111111111111111</c:v>
                </c:pt>
                <c:pt idx="7">
                  <c:v>0.1</c:v>
                </c:pt>
                <c:pt idx="9">
                  <c:v>0.2</c:v>
                </c:pt>
                <c:pt idx="10">
                  <c:v>0.1</c:v>
                </c:pt>
                <c:pt idx="11">
                  <c:v>0.1</c:v>
                </c:pt>
                <c:pt idx="12">
                  <c:v>0.2</c:v>
                </c:pt>
                <c:pt idx="13">
                  <c:v>0.1111111111111111</c:v>
                </c:pt>
                <c:pt idx="14">
                  <c:v>0.2</c:v>
                </c:pt>
                <c:pt idx="15">
                  <c:v>0.2</c:v>
                </c:pt>
                <c:pt idx="16">
                  <c:v>0.1</c:v>
                </c:pt>
                <c:pt idx="17">
                  <c:v>0.1</c:v>
                </c:pt>
              </c:numCache>
            </c:numRef>
          </c:val>
          <c:extLst>
            <c:ext xmlns:c16="http://schemas.microsoft.com/office/drawing/2014/chart" uri="{C3380CC4-5D6E-409C-BE32-E72D297353CC}">
              <c16:uniqueId val="{00000000-3D1E-4D7A-A4A8-525AE8572196}"/>
            </c:ext>
          </c:extLst>
        </c:ser>
        <c:ser>
          <c:idx val="1"/>
          <c:order val="1"/>
          <c:tx>
            <c:strRef>
              <c:f>Referral!$C$69</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Referral!$C$70:$C$87</c:f>
              <c:numCache>
                <c:formatCode>0%</c:formatCode>
                <c:ptCount val="18"/>
                <c:pt idx="0">
                  <c:v>0.3</c:v>
                </c:pt>
                <c:pt idx="1">
                  <c:v>0.55555555555555558</c:v>
                </c:pt>
                <c:pt idx="2">
                  <c:v>0.2</c:v>
                </c:pt>
                <c:pt idx="3">
                  <c:v>0.4</c:v>
                </c:pt>
                <c:pt idx="4">
                  <c:v>0.1</c:v>
                </c:pt>
                <c:pt idx="5">
                  <c:v>0.1</c:v>
                </c:pt>
                <c:pt idx="6">
                  <c:v>0.1111111111111111</c:v>
                </c:pt>
                <c:pt idx="7">
                  <c:v>0.1</c:v>
                </c:pt>
                <c:pt idx="8">
                  <c:v>0.2</c:v>
                </c:pt>
                <c:pt idx="10">
                  <c:v>0.2</c:v>
                </c:pt>
                <c:pt idx="12">
                  <c:v>0.1</c:v>
                </c:pt>
                <c:pt idx="13">
                  <c:v>0.22222222222222221</c:v>
                </c:pt>
                <c:pt idx="14">
                  <c:v>0.1</c:v>
                </c:pt>
                <c:pt idx="15">
                  <c:v>0.1</c:v>
                </c:pt>
                <c:pt idx="16">
                  <c:v>0.1</c:v>
                </c:pt>
                <c:pt idx="17">
                  <c:v>0.1</c:v>
                </c:pt>
              </c:numCache>
            </c:numRef>
          </c:val>
          <c:extLst>
            <c:ext xmlns:c16="http://schemas.microsoft.com/office/drawing/2014/chart" uri="{C3380CC4-5D6E-409C-BE32-E72D297353CC}">
              <c16:uniqueId val="{00000001-3D1E-4D7A-A4A8-525AE8572196}"/>
            </c:ext>
          </c:extLst>
        </c:ser>
        <c:ser>
          <c:idx val="2"/>
          <c:order val="2"/>
          <c:tx>
            <c:strRef>
              <c:f>Referral!$D$69</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Referral!$D$70:$D$87</c:f>
              <c:numCache>
                <c:formatCode>0%</c:formatCode>
                <c:ptCount val="18"/>
                <c:pt idx="0">
                  <c:v>0.1</c:v>
                </c:pt>
                <c:pt idx="1">
                  <c:v>0.1111111111111111</c:v>
                </c:pt>
                <c:pt idx="2">
                  <c:v>0.4</c:v>
                </c:pt>
                <c:pt idx="3">
                  <c:v>0.4</c:v>
                </c:pt>
                <c:pt idx="4">
                  <c:v>0.7</c:v>
                </c:pt>
                <c:pt idx="5">
                  <c:v>0.7</c:v>
                </c:pt>
                <c:pt idx="6">
                  <c:v>0.66666666666666663</c:v>
                </c:pt>
                <c:pt idx="7">
                  <c:v>0.7</c:v>
                </c:pt>
                <c:pt idx="8">
                  <c:v>0.7</c:v>
                </c:pt>
                <c:pt idx="9">
                  <c:v>0.7</c:v>
                </c:pt>
                <c:pt idx="10">
                  <c:v>0.6</c:v>
                </c:pt>
                <c:pt idx="11">
                  <c:v>0.8</c:v>
                </c:pt>
                <c:pt idx="12">
                  <c:v>0.6</c:v>
                </c:pt>
                <c:pt idx="13">
                  <c:v>0.55555555555555558</c:v>
                </c:pt>
                <c:pt idx="14">
                  <c:v>0.6</c:v>
                </c:pt>
                <c:pt idx="15">
                  <c:v>0.5</c:v>
                </c:pt>
                <c:pt idx="16">
                  <c:v>0.7</c:v>
                </c:pt>
                <c:pt idx="17">
                  <c:v>0.6</c:v>
                </c:pt>
              </c:numCache>
            </c:numRef>
          </c:val>
          <c:extLst>
            <c:ext xmlns:c16="http://schemas.microsoft.com/office/drawing/2014/chart" uri="{C3380CC4-5D6E-409C-BE32-E72D297353CC}">
              <c16:uniqueId val="{00000002-3D1E-4D7A-A4A8-525AE8572196}"/>
            </c:ext>
          </c:extLst>
        </c:ser>
        <c:ser>
          <c:idx val="3"/>
          <c:order val="3"/>
          <c:tx>
            <c:strRef>
              <c:f>Referral!$E$69</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Referral!$E$70:$E$87</c:f>
              <c:numCache>
                <c:formatCode>0%</c:formatCode>
                <c:ptCount val="18"/>
                <c:pt idx="1">
                  <c:v>0.1111111111111111</c:v>
                </c:pt>
                <c:pt idx="2">
                  <c:v>0.3</c:v>
                </c:pt>
                <c:pt idx="3">
                  <c:v>0.1</c:v>
                </c:pt>
                <c:pt idx="4">
                  <c:v>0.1</c:v>
                </c:pt>
                <c:pt idx="5">
                  <c:v>0.1</c:v>
                </c:pt>
                <c:pt idx="6">
                  <c:v>0.1111111111111111</c:v>
                </c:pt>
                <c:pt idx="7">
                  <c:v>0.1</c:v>
                </c:pt>
                <c:pt idx="8">
                  <c:v>0.1</c:v>
                </c:pt>
                <c:pt idx="9">
                  <c:v>0.1</c:v>
                </c:pt>
                <c:pt idx="10">
                  <c:v>0.1</c:v>
                </c:pt>
                <c:pt idx="11">
                  <c:v>0.1</c:v>
                </c:pt>
                <c:pt idx="12">
                  <c:v>0.1</c:v>
                </c:pt>
                <c:pt idx="13">
                  <c:v>0.1111111111111111</c:v>
                </c:pt>
                <c:pt idx="14">
                  <c:v>0.1</c:v>
                </c:pt>
                <c:pt idx="15">
                  <c:v>0.2</c:v>
                </c:pt>
                <c:pt idx="16">
                  <c:v>0.1</c:v>
                </c:pt>
                <c:pt idx="17">
                  <c:v>0.2</c:v>
                </c:pt>
              </c:numCache>
            </c:numRef>
          </c:val>
          <c:extLst>
            <c:ext xmlns:c16="http://schemas.microsoft.com/office/drawing/2014/chart" uri="{C3380CC4-5D6E-409C-BE32-E72D297353CC}">
              <c16:uniqueId val="{00000003-3D1E-4D7A-A4A8-525AE8572196}"/>
            </c:ext>
          </c:extLst>
        </c:ser>
        <c:ser>
          <c:idx val="4"/>
          <c:order val="4"/>
          <c:tx>
            <c:strRef>
              <c:f>Referral!$F$69</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Referral!$F$70:$F$87</c:f>
              <c:numCache>
                <c:formatCode>General</c:formatCode>
                <c:ptCount val="18"/>
                <c:pt idx="4" formatCode="0%">
                  <c:v>0.1</c:v>
                </c:pt>
                <c:pt idx="5" formatCode="0%">
                  <c:v>0.1</c:v>
                </c:pt>
              </c:numCache>
            </c:numRef>
          </c:val>
          <c:extLst>
            <c:ext xmlns:c16="http://schemas.microsoft.com/office/drawing/2014/chart" uri="{C3380CC4-5D6E-409C-BE32-E72D297353CC}">
              <c16:uniqueId val="{00000004-3D1E-4D7A-A4A8-525AE8572196}"/>
            </c:ext>
          </c:extLst>
        </c:ser>
        <c:dLbls>
          <c:showLegendKey val="0"/>
          <c:showVal val="0"/>
          <c:showCatName val="0"/>
          <c:showSerName val="0"/>
          <c:showPercent val="0"/>
          <c:showBubbleSize val="0"/>
        </c:dLbls>
        <c:gapWidth val="150"/>
        <c:overlap val="100"/>
        <c:axId val="224933679"/>
        <c:axId val="224932239"/>
      </c:barChart>
      <c:catAx>
        <c:axId val="224933679"/>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2239"/>
        <c:crosses val="autoZero"/>
        <c:auto val="1"/>
        <c:lblAlgn val="ctr"/>
        <c:lblOffset val="100"/>
        <c:noMultiLvlLbl val="0"/>
      </c:catAx>
      <c:valAx>
        <c:axId val="224932239"/>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36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Referral!$B$97</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Referral!$A$98:$A$111</c:f>
              <c:strCache>
                <c:ptCount val="14"/>
                <c:pt idx="0">
                  <c:v>Restrictions in how funding can be used (i.e., infrastructure development; workforce)</c:v>
                </c:pt>
                <c:pt idx="1">
                  <c:v>Burdensome administrative processes to access grant funding for exchange</c:v>
                </c:pt>
                <c:pt idx="2">
                  <c:v>Dearth of qualified technical staff with necessary skills to hire, regardless of salary</c:v>
                </c:pt>
                <c:pt idx="3">
                  <c:v>Existing staff are not adequately trained in necessary skills</c:v>
                </c:pt>
                <c:pt idx="4">
                  <c:v>Dearth of qualified technical staff with necessary skills to hire at existing salary scale</c:v>
                </c:pt>
                <c:pt idx="5">
                  <c:v>Lack of funding to purchase / configure electronic systems for exchange</c:v>
                </c:pt>
                <c:pt idx="6">
                  <c:v>Lack of funding to operate / maintain electronic systems and processes for exchange</c:v>
                </c:pt>
                <c:pt idx="7">
                  <c:v>Privacy laws / regulations prevent sharing</c:v>
                </c:pt>
                <c:pt idx="8">
                  <c:v>Unclear whether information is considered private by law / regulation</c:v>
                </c:pt>
                <c:pt idx="9">
                  <c:v>Previously obtained consent to share data is allowed but not readily available</c:v>
                </c:pt>
                <c:pt idx="10">
                  <c:v>Partner does not have electronic system</c:v>
                </c:pt>
                <c:pt idx="11">
                  <c:v>Partner has electronic system but systems are not interoperable</c:v>
                </c:pt>
                <c:pt idx="12">
                  <c:v>Data fields / elements do not align between systems</c:v>
                </c:pt>
                <c:pt idx="13">
                  <c:v>Privacy laws / regulations prevent sharing without consent</c:v>
                </c:pt>
              </c:strCache>
            </c:strRef>
          </c:cat>
          <c:val>
            <c:numRef>
              <c:f>Referral!$B$98:$B$111</c:f>
              <c:numCache>
                <c:formatCode>0%</c:formatCode>
                <c:ptCount val="14"/>
                <c:pt idx="0">
                  <c:v>0.25</c:v>
                </c:pt>
                <c:pt idx="1">
                  <c:v>0.25</c:v>
                </c:pt>
                <c:pt idx="2">
                  <c:v>0.33333333333333331</c:v>
                </c:pt>
                <c:pt idx="3">
                  <c:v>0.33333333333333331</c:v>
                </c:pt>
                <c:pt idx="4">
                  <c:v>0.375</c:v>
                </c:pt>
                <c:pt idx="5">
                  <c:v>0.44444444444444442</c:v>
                </c:pt>
                <c:pt idx="6">
                  <c:v>0.44444444444444442</c:v>
                </c:pt>
                <c:pt idx="7">
                  <c:v>0.5</c:v>
                </c:pt>
                <c:pt idx="8">
                  <c:v>0.7142857142857143</c:v>
                </c:pt>
                <c:pt idx="9">
                  <c:v>0.75</c:v>
                </c:pt>
                <c:pt idx="10">
                  <c:v>0.77777777777777779</c:v>
                </c:pt>
                <c:pt idx="11">
                  <c:v>0.77777777777777779</c:v>
                </c:pt>
                <c:pt idx="12">
                  <c:v>0.77777777777777779</c:v>
                </c:pt>
                <c:pt idx="13">
                  <c:v>0.8</c:v>
                </c:pt>
              </c:numCache>
            </c:numRef>
          </c:val>
          <c:extLst>
            <c:ext xmlns:c16="http://schemas.microsoft.com/office/drawing/2014/chart" uri="{C3380CC4-5D6E-409C-BE32-E72D297353CC}">
              <c16:uniqueId val="{00000000-3C67-4776-9BE4-97A2444D85DE}"/>
            </c:ext>
          </c:extLst>
        </c:ser>
        <c:ser>
          <c:idx val="1"/>
          <c:order val="1"/>
          <c:tx>
            <c:strRef>
              <c:f>Referral!$C$97</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Referral!$A$98:$A$111</c:f>
              <c:strCache>
                <c:ptCount val="14"/>
                <c:pt idx="0">
                  <c:v>Restrictions in how funding can be used (i.e., infrastructure development; workforce)</c:v>
                </c:pt>
                <c:pt idx="1">
                  <c:v>Burdensome administrative processes to access grant funding for exchange</c:v>
                </c:pt>
                <c:pt idx="2">
                  <c:v>Dearth of qualified technical staff with necessary skills to hire, regardless of salary</c:v>
                </c:pt>
                <c:pt idx="3">
                  <c:v>Existing staff are not adequately trained in necessary skills</c:v>
                </c:pt>
                <c:pt idx="4">
                  <c:v>Dearth of qualified technical staff with necessary skills to hire at existing salary scale</c:v>
                </c:pt>
                <c:pt idx="5">
                  <c:v>Lack of funding to purchase / configure electronic systems for exchange</c:v>
                </c:pt>
                <c:pt idx="6">
                  <c:v>Lack of funding to operate / maintain electronic systems and processes for exchange</c:v>
                </c:pt>
                <c:pt idx="7">
                  <c:v>Privacy laws / regulations prevent sharing</c:v>
                </c:pt>
                <c:pt idx="8">
                  <c:v>Unclear whether information is considered private by law / regulation</c:v>
                </c:pt>
                <c:pt idx="9">
                  <c:v>Previously obtained consent to share data is allowed but not readily available</c:v>
                </c:pt>
                <c:pt idx="10">
                  <c:v>Partner does not have electronic system</c:v>
                </c:pt>
                <c:pt idx="11">
                  <c:v>Partner has electronic system but systems are not interoperable</c:v>
                </c:pt>
                <c:pt idx="12">
                  <c:v>Data fields / elements do not align between systems</c:v>
                </c:pt>
                <c:pt idx="13">
                  <c:v>Privacy laws / regulations prevent sharing without consent</c:v>
                </c:pt>
              </c:strCache>
            </c:strRef>
          </c:cat>
          <c:val>
            <c:numRef>
              <c:f>Referral!$C$98:$C$111</c:f>
              <c:numCache>
                <c:formatCode>0%</c:formatCode>
                <c:ptCount val="14"/>
                <c:pt idx="0">
                  <c:v>0.375</c:v>
                </c:pt>
                <c:pt idx="1">
                  <c:v>0.375</c:v>
                </c:pt>
                <c:pt idx="2">
                  <c:v>0.33333333333333331</c:v>
                </c:pt>
                <c:pt idx="3">
                  <c:v>0.33333333333333331</c:v>
                </c:pt>
                <c:pt idx="4">
                  <c:v>0.375</c:v>
                </c:pt>
                <c:pt idx="5">
                  <c:v>0.33333333333333331</c:v>
                </c:pt>
                <c:pt idx="6">
                  <c:v>0.33333333333333331</c:v>
                </c:pt>
                <c:pt idx="7">
                  <c:v>0.5</c:v>
                </c:pt>
                <c:pt idx="8">
                  <c:v>0.2857142857142857</c:v>
                </c:pt>
                <c:pt idx="9">
                  <c:v>0.25</c:v>
                </c:pt>
                <c:pt idx="10">
                  <c:v>0.1111111111111111</c:v>
                </c:pt>
                <c:pt idx="11">
                  <c:v>0.1111111111111111</c:v>
                </c:pt>
                <c:pt idx="12">
                  <c:v>0.1111111111111111</c:v>
                </c:pt>
                <c:pt idx="13">
                  <c:v>0.2</c:v>
                </c:pt>
              </c:numCache>
            </c:numRef>
          </c:val>
          <c:extLst>
            <c:ext xmlns:c16="http://schemas.microsoft.com/office/drawing/2014/chart" uri="{C3380CC4-5D6E-409C-BE32-E72D297353CC}">
              <c16:uniqueId val="{00000001-3C67-4776-9BE4-97A2444D85DE}"/>
            </c:ext>
          </c:extLst>
        </c:ser>
        <c:ser>
          <c:idx val="2"/>
          <c:order val="2"/>
          <c:tx>
            <c:strRef>
              <c:f>Referral!$D$97</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Referral!$A$98:$A$111</c:f>
              <c:strCache>
                <c:ptCount val="14"/>
                <c:pt idx="0">
                  <c:v>Restrictions in how funding can be used (i.e., infrastructure development; workforce)</c:v>
                </c:pt>
                <c:pt idx="1">
                  <c:v>Burdensome administrative processes to access grant funding for exchange</c:v>
                </c:pt>
                <c:pt idx="2">
                  <c:v>Dearth of qualified technical staff with necessary skills to hire, regardless of salary</c:v>
                </c:pt>
                <c:pt idx="3">
                  <c:v>Existing staff are not adequately trained in necessary skills</c:v>
                </c:pt>
                <c:pt idx="4">
                  <c:v>Dearth of qualified technical staff with necessary skills to hire at existing salary scale</c:v>
                </c:pt>
                <c:pt idx="5">
                  <c:v>Lack of funding to purchase / configure electronic systems for exchange</c:v>
                </c:pt>
                <c:pt idx="6">
                  <c:v>Lack of funding to operate / maintain electronic systems and processes for exchange</c:v>
                </c:pt>
                <c:pt idx="7">
                  <c:v>Privacy laws / regulations prevent sharing</c:v>
                </c:pt>
                <c:pt idx="8">
                  <c:v>Unclear whether information is considered private by law / regulation</c:v>
                </c:pt>
                <c:pt idx="9">
                  <c:v>Previously obtained consent to share data is allowed but not readily available</c:v>
                </c:pt>
                <c:pt idx="10">
                  <c:v>Partner does not have electronic system</c:v>
                </c:pt>
                <c:pt idx="11">
                  <c:v>Partner has electronic system but systems are not interoperable</c:v>
                </c:pt>
                <c:pt idx="12">
                  <c:v>Data fields / elements do not align between systems</c:v>
                </c:pt>
                <c:pt idx="13">
                  <c:v>Privacy laws / regulations prevent sharing without consent</c:v>
                </c:pt>
              </c:strCache>
            </c:strRef>
          </c:cat>
          <c:val>
            <c:numRef>
              <c:f>Referral!$D$98:$D$111</c:f>
              <c:numCache>
                <c:formatCode>0%</c:formatCode>
                <c:ptCount val="14"/>
                <c:pt idx="0">
                  <c:v>0.375</c:v>
                </c:pt>
                <c:pt idx="1">
                  <c:v>0.375</c:v>
                </c:pt>
                <c:pt idx="2">
                  <c:v>0.33333333333333331</c:v>
                </c:pt>
                <c:pt idx="3">
                  <c:v>0.33333333333333331</c:v>
                </c:pt>
                <c:pt idx="4">
                  <c:v>0.25</c:v>
                </c:pt>
                <c:pt idx="5">
                  <c:v>0.22222222222222221</c:v>
                </c:pt>
                <c:pt idx="6">
                  <c:v>0.22222222222222221</c:v>
                </c:pt>
                <c:pt idx="10">
                  <c:v>0.1111111111111111</c:v>
                </c:pt>
                <c:pt idx="11">
                  <c:v>0.1111111111111111</c:v>
                </c:pt>
                <c:pt idx="12">
                  <c:v>0.1111111111111111</c:v>
                </c:pt>
              </c:numCache>
            </c:numRef>
          </c:val>
          <c:extLst>
            <c:ext xmlns:c16="http://schemas.microsoft.com/office/drawing/2014/chart" uri="{C3380CC4-5D6E-409C-BE32-E72D297353CC}">
              <c16:uniqueId val="{00000002-3C67-4776-9BE4-97A2444D85DE}"/>
            </c:ext>
          </c:extLst>
        </c:ser>
        <c:dLbls>
          <c:showLegendKey val="0"/>
          <c:showVal val="0"/>
          <c:showCatName val="0"/>
          <c:showSerName val="0"/>
          <c:showPercent val="0"/>
          <c:showBubbleSize val="0"/>
        </c:dLbls>
        <c:gapWidth val="150"/>
        <c:overlap val="100"/>
        <c:axId val="344095503"/>
        <c:axId val="344096463"/>
      </c:barChart>
      <c:catAx>
        <c:axId val="3440955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6463"/>
        <c:crosses val="autoZero"/>
        <c:auto val="1"/>
        <c:lblAlgn val="ctr"/>
        <c:lblOffset val="100"/>
        <c:noMultiLvlLbl val="0"/>
      </c:catAx>
      <c:valAx>
        <c:axId val="344096463"/>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55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Referral!$B$161</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Referral!$A$162:$A$179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Referral!$B$162:$B$179</c:f>
              <c:numCache>
                <c:formatCode>0%</c:formatCode>
                <c:ptCount val="18"/>
                <c:pt idx="0">
                  <c:v>0.6</c:v>
                </c:pt>
                <c:pt idx="1">
                  <c:v>0.4</c:v>
                </c:pt>
                <c:pt idx="2">
                  <c:v>0.1</c:v>
                </c:pt>
                <c:pt idx="3">
                  <c:v>0.1</c:v>
                </c:pt>
                <c:pt idx="4">
                  <c:v>0.1</c:v>
                </c:pt>
                <c:pt idx="6">
                  <c:v>0.1</c:v>
                </c:pt>
                <c:pt idx="7">
                  <c:v>0.2</c:v>
                </c:pt>
                <c:pt idx="9">
                  <c:v>0.2</c:v>
                </c:pt>
                <c:pt idx="10">
                  <c:v>0.1</c:v>
                </c:pt>
                <c:pt idx="11">
                  <c:v>0.1</c:v>
                </c:pt>
                <c:pt idx="12">
                  <c:v>0.1</c:v>
                </c:pt>
                <c:pt idx="13">
                  <c:v>0.1</c:v>
                </c:pt>
                <c:pt idx="14">
                  <c:v>0.2</c:v>
                </c:pt>
                <c:pt idx="15">
                  <c:v>0.22222222222222221</c:v>
                </c:pt>
                <c:pt idx="16">
                  <c:v>0.1</c:v>
                </c:pt>
                <c:pt idx="17">
                  <c:v>0.1</c:v>
                </c:pt>
              </c:numCache>
            </c:numRef>
          </c:val>
          <c:extLst>
            <c:ext xmlns:c16="http://schemas.microsoft.com/office/drawing/2014/chart" uri="{C3380CC4-5D6E-409C-BE32-E72D297353CC}">
              <c16:uniqueId val="{00000000-B818-4298-9727-C4903078885E}"/>
            </c:ext>
          </c:extLst>
        </c:ser>
        <c:ser>
          <c:idx val="1"/>
          <c:order val="1"/>
          <c:tx>
            <c:strRef>
              <c:f>Referral!$C$161</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Referral!$A$162:$A$179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Referral!$C$162:$C$179</c:f>
              <c:numCache>
                <c:formatCode>0%</c:formatCode>
                <c:ptCount val="18"/>
                <c:pt idx="0">
                  <c:v>0.1</c:v>
                </c:pt>
                <c:pt idx="1">
                  <c:v>0.2</c:v>
                </c:pt>
                <c:pt idx="2">
                  <c:v>0.2</c:v>
                </c:pt>
                <c:pt idx="3">
                  <c:v>0.6</c:v>
                </c:pt>
                <c:pt idx="4">
                  <c:v>0.2</c:v>
                </c:pt>
                <c:pt idx="5">
                  <c:v>0.2</c:v>
                </c:pt>
                <c:pt idx="6">
                  <c:v>0.3</c:v>
                </c:pt>
                <c:pt idx="7">
                  <c:v>0.3</c:v>
                </c:pt>
                <c:pt idx="8">
                  <c:v>0.2</c:v>
                </c:pt>
                <c:pt idx="9">
                  <c:v>0.1</c:v>
                </c:pt>
                <c:pt idx="10">
                  <c:v>0.3</c:v>
                </c:pt>
                <c:pt idx="11">
                  <c:v>0.3</c:v>
                </c:pt>
                <c:pt idx="12">
                  <c:v>0.2</c:v>
                </c:pt>
                <c:pt idx="13">
                  <c:v>0.2</c:v>
                </c:pt>
                <c:pt idx="14">
                  <c:v>0.1</c:v>
                </c:pt>
                <c:pt idx="15">
                  <c:v>0.1111111111111111</c:v>
                </c:pt>
                <c:pt idx="16">
                  <c:v>0.1</c:v>
                </c:pt>
                <c:pt idx="17">
                  <c:v>0.2</c:v>
                </c:pt>
              </c:numCache>
            </c:numRef>
          </c:val>
          <c:extLst>
            <c:ext xmlns:c16="http://schemas.microsoft.com/office/drawing/2014/chart" uri="{C3380CC4-5D6E-409C-BE32-E72D297353CC}">
              <c16:uniqueId val="{00000001-B818-4298-9727-C4903078885E}"/>
            </c:ext>
          </c:extLst>
        </c:ser>
        <c:ser>
          <c:idx val="2"/>
          <c:order val="2"/>
          <c:tx>
            <c:strRef>
              <c:f>Referral!$D$161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Referral!$A$162:$A$179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Referral!$D$162:$D$179</c:f>
              <c:numCache>
                <c:formatCode>0%</c:formatCode>
                <c:ptCount val="18"/>
                <c:pt idx="0">
                  <c:v>0.1</c:v>
                </c:pt>
                <c:pt idx="1">
                  <c:v>0.1</c:v>
                </c:pt>
                <c:pt idx="2">
                  <c:v>0.2</c:v>
                </c:pt>
                <c:pt idx="3">
                  <c:v>0.1</c:v>
                </c:pt>
                <c:pt idx="4">
                  <c:v>0.5</c:v>
                </c:pt>
                <c:pt idx="5">
                  <c:v>0.6</c:v>
                </c:pt>
                <c:pt idx="6">
                  <c:v>0.3</c:v>
                </c:pt>
                <c:pt idx="7">
                  <c:v>0.3</c:v>
                </c:pt>
                <c:pt idx="8">
                  <c:v>0.6</c:v>
                </c:pt>
                <c:pt idx="9">
                  <c:v>0.4</c:v>
                </c:pt>
                <c:pt idx="10">
                  <c:v>0.4</c:v>
                </c:pt>
                <c:pt idx="11">
                  <c:v>0.4</c:v>
                </c:pt>
                <c:pt idx="12">
                  <c:v>0.5</c:v>
                </c:pt>
                <c:pt idx="13">
                  <c:v>0.4</c:v>
                </c:pt>
                <c:pt idx="14">
                  <c:v>0.5</c:v>
                </c:pt>
                <c:pt idx="15">
                  <c:v>0.44444444444444442</c:v>
                </c:pt>
                <c:pt idx="16">
                  <c:v>0.7</c:v>
                </c:pt>
                <c:pt idx="17">
                  <c:v>0.5</c:v>
                </c:pt>
              </c:numCache>
            </c:numRef>
          </c:val>
          <c:extLst>
            <c:ext xmlns:c16="http://schemas.microsoft.com/office/drawing/2014/chart" uri="{C3380CC4-5D6E-409C-BE32-E72D297353CC}">
              <c16:uniqueId val="{00000002-B818-4298-9727-C4903078885E}"/>
            </c:ext>
          </c:extLst>
        </c:ser>
        <c:ser>
          <c:idx val="3"/>
          <c:order val="3"/>
          <c:tx>
            <c:strRef>
              <c:f>Referral!$E$161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Referral!$A$162:$A$179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Referral!$E$162:$E$179</c:f>
              <c:numCache>
                <c:formatCode>0%</c:formatCode>
                <c:ptCount val="18"/>
                <c:pt idx="0">
                  <c:v>0.2</c:v>
                </c:pt>
                <c:pt idx="1">
                  <c:v>0.2</c:v>
                </c:pt>
                <c:pt idx="2">
                  <c:v>0.5</c:v>
                </c:pt>
                <c:pt idx="3">
                  <c:v>0.2</c:v>
                </c:pt>
                <c:pt idx="4">
                  <c:v>0.2</c:v>
                </c:pt>
                <c:pt idx="5">
                  <c:v>0.2</c:v>
                </c:pt>
                <c:pt idx="6">
                  <c:v>0.2</c:v>
                </c:pt>
                <c:pt idx="7">
                  <c:v>0.2</c:v>
                </c:pt>
                <c:pt idx="8">
                  <c:v>0.2</c:v>
                </c:pt>
                <c:pt idx="9">
                  <c:v>0.2</c:v>
                </c:pt>
                <c:pt idx="10">
                  <c:v>0.2</c:v>
                </c:pt>
                <c:pt idx="11">
                  <c:v>0.2</c:v>
                </c:pt>
                <c:pt idx="12">
                  <c:v>0.2</c:v>
                </c:pt>
                <c:pt idx="13">
                  <c:v>0.2</c:v>
                </c:pt>
                <c:pt idx="14">
                  <c:v>0.2</c:v>
                </c:pt>
                <c:pt idx="15">
                  <c:v>0.22222222222222221</c:v>
                </c:pt>
                <c:pt idx="16">
                  <c:v>0.1</c:v>
                </c:pt>
                <c:pt idx="17">
                  <c:v>0.2</c:v>
                </c:pt>
              </c:numCache>
            </c:numRef>
          </c:val>
          <c:extLst>
            <c:ext xmlns:c16="http://schemas.microsoft.com/office/drawing/2014/chart" uri="{C3380CC4-5D6E-409C-BE32-E72D297353CC}">
              <c16:uniqueId val="{00000003-B818-4298-9727-C4903078885E}"/>
            </c:ext>
          </c:extLst>
        </c:ser>
        <c:ser>
          <c:idx val="4"/>
          <c:order val="4"/>
          <c:tx>
            <c:strRef>
              <c:f>Referral!$F$161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Referral!$A$162:$A$179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Referral!$F$162:$F$179</c:f>
              <c:numCache>
                <c:formatCode>0%</c:formatCode>
                <c:ptCount val="18"/>
                <c:pt idx="1">
                  <c:v>0.1</c:v>
                </c:pt>
                <c:pt idx="6">
                  <c:v>0.1</c:v>
                </c:pt>
                <c:pt idx="9">
                  <c:v>0.1</c:v>
                </c:pt>
                <c:pt idx="13">
                  <c:v>0.1</c:v>
                </c:pt>
              </c:numCache>
            </c:numRef>
          </c:val>
          <c:extLst>
            <c:ext xmlns:c16="http://schemas.microsoft.com/office/drawing/2014/chart" uri="{C3380CC4-5D6E-409C-BE32-E72D297353CC}">
              <c16:uniqueId val="{00000004-B818-4298-9727-C4903078885E}"/>
            </c:ext>
          </c:extLst>
        </c:ser>
        <c:dLbls>
          <c:showLegendKey val="0"/>
          <c:showVal val="0"/>
          <c:showCatName val="0"/>
          <c:showSerName val="0"/>
          <c:showPercent val="0"/>
          <c:showBubbleSize val="0"/>
        </c:dLbls>
        <c:gapWidth val="150"/>
        <c:overlap val="100"/>
        <c:axId val="408796015"/>
        <c:axId val="408796495"/>
      </c:barChart>
      <c:catAx>
        <c:axId val="40879601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8796495"/>
        <c:crosses val="autoZero"/>
        <c:auto val="1"/>
        <c:lblAlgn val="ctr"/>
        <c:lblOffset val="100"/>
        <c:noMultiLvlLbl val="0"/>
      </c:catAx>
      <c:valAx>
        <c:axId val="408796495"/>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879601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Alerts!$B$21</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Alerts!$B$22:$B$39</c:f>
              <c:numCache>
                <c:formatCode>0%</c:formatCode>
                <c:ptCount val="18"/>
                <c:pt idx="0">
                  <c:v>0.6</c:v>
                </c:pt>
                <c:pt idx="1">
                  <c:v>0.3</c:v>
                </c:pt>
                <c:pt idx="2">
                  <c:v>0.1</c:v>
                </c:pt>
                <c:pt idx="3">
                  <c:v>0.1</c:v>
                </c:pt>
                <c:pt idx="4">
                  <c:v>0.1</c:v>
                </c:pt>
                <c:pt idx="6">
                  <c:v>0.1</c:v>
                </c:pt>
                <c:pt idx="7">
                  <c:v>0.2</c:v>
                </c:pt>
                <c:pt idx="8">
                  <c:v>0.1</c:v>
                </c:pt>
                <c:pt idx="9">
                  <c:v>0.1</c:v>
                </c:pt>
                <c:pt idx="10">
                  <c:v>0.1</c:v>
                </c:pt>
                <c:pt idx="11">
                  <c:v>0.1</c:v>
                </c:pt>
                <c:pt idx="12">
                  <c:v>0.1</c:v>
                </c:pt>
                <c:pt idx="13">
                  <c:v>0.1</c:v>
                </c:pt>
                <c:pt idx="14">
                  <c:v>0.2</c:v>
                </c:pt>
                <c:pt idx="15">
                  <c:v>0.4</c:v>
                </c:pt>
                <c:pt idx="16">
                  <c:v>0.1</c:v>
                </c:pt>
                <c:pt idx="17">
                  <c:v>0.1</c:v>
                </c:pt>
              </c:numCache>
            </c:numRef>
          </c:val>
          <c:extLst>
            <c:ext xmlns:c16="http://schemas.microsoft.com/office/drawing/2014/chart" uri="{C3380CC4-5D6E-409C-BE32-E72D297353CC}">
              <c16:uniqueId val="{00000000-22DD-457F-80AB-BEAFB7A85981}"/>
            </c:ext>
          </c:extLst>
        </c:ser>
        <c:ser>
          <c:idx val="1"/>
          <c:order val="1"/>
          <c:tx>
            <c:strRef>
              <c:f>Alerts!$C$21</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Alerts!$C$22:$C$39</c:f>
              <c:numCache>
                <c:formatCode>0%</c:formatCode>
                <c:ptCount val="18"/>
                <c:pt idx="0">
                  <c:v>0.4</c:v>
                </c:pt>
                <c:pt idx="1">
                  <c:v>0.6</c:v>
                </c:pt>
                <c:pt idx="2">
                  <c:v>0.1</c:v>
                </c:pt>
                <c:pt idx="3">
                  <c:v>0.6</c:v>
                </c:pt>
                <c:pt idx="6">
                  <c:v>0.2</c:v>
                </c:pt>
                <c:pt idx="8">
                  <c:v>0.1</c:v>
                </c:pt>
                <c:pt idx="9">
                  <c:v>0.1</c:v>
                </c:pt>
                <c:pt idx="10">
                  <c:v>0.2</c:v>
                </c:pt>
                <c:pt idx="13">
                  <c:v>0.1</c:v>
                </c:pt>
                <c:pt idx="14">
                  <c:v>0.2</c:v>
                </c:pt>
                <c:pt idx="16">
                  <c:v>0.1</c:v>
                </c:pt>
                <c:pt idx="17">
                  <c:v>0.2</c:v>
                </c:pt>
              </c:numCache>
            </c:numRef>
          </c:val>
          <c:extLst>
            <c:ext xmlns:c16="http://schemas.microsoft.com/office/drawing/2014/chart" uri="{C3380CC4-5D6E-409C-BE32-E72D297353CC}">
              <c16:uniqueId val="{00000001-22DD-457F-80AB-BEAFB7A85981}"/>
            </c:ext>
          </c:extLst>
        </c:ser>
        <c:ser>
          <c:idx val="2"/>
          <c:order val="2"/>
          <c:tx>
            <c:strRef>
              <c:f>Alerts!$D$21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Alerts!$D$22:$D$39</c:f>
              <c:numCache>
                <c:formatCode>General</c:formatCode>
                <c:ptCount val="18"/>
                <c:pt idx="2" formatCode="0%">
                  <c:v>0.5</c:v>
                </c:pt>
                <c:pt idx="3" formatCode="0%">
                  <c:v>0.3</c:v>
                </c:pt>
                <c:pt idx="4" formatCode="0%">
                  <c:v>0.8</c:v>
                </c:pt>
                <c:pt idx="5" formatCode="0%">
                  <c:v>0.9</c:v>
                </c:pt>
                <c:pt idx="6" formatCode="0%">
                  <c:v>0.7</c:v>
                </c:pt>
                <c:pt idx="7" formatCode="0%">
                  <c:v>0.7</c:v>
                </c:pt>
                <c:pt idx="8" formatCode="0%">
                  <c:v>0.7</c:v>
                </c:pt>
                <c:pt idx="9" formatCode="0%">
                  <c:v>0.7</c:v>
                </c:pt>
                <c:pt idx="10" formatCode="0%">
                  <c:v>0.7</c:v>
                </c:pt>
                <c:pt idx="11" formatCode="0%">
                  <c:v>0.8</c:v>
                </c:pt>
                <c:pt idx="12" formatCode="0%">
                  <c:v>0.8</c:v>
                </c:pt>
                <c:pt idx="13" formatCode="0%">
                  <c:v>0.6</c:v>
                </c:pt>
                <c:pt idx="14" formatCode="0%">
                  <c:v>0.6</c:v>
                </c:pt>
                <c:pt idx="15" formatCode="0%">
                  <c:v>0.5</c:v>
                </c:pt>
                <c:pt idx="16" formatCode="0%">
                  <c:v>0.7</c:v>
                </c:pt>
                <c:pt idx="17" formatCode="0%">
                  <c:v>0.6</c:v>
                </c:pt>
              </c:numCache>
            </c:numRef>
          </c:val>
          <c:extLst>
            <c:ext xmlns:c16="http://schemas.microsoft.com/office/drawing/2014/chart" uri="{C3380CC4-5D6E-409C-BE32-E72D297353CC}">
              <c16:uniqueId val="{00000002-22DD-457F-80AB-BEAFB7A85981}"/>
            </c:ext>
          </c:extLst>
        </c:ser>
        <c:ser>
          <c:idx val="3"/>
          <c:order val="3"/>
          <c:tx>
            <c:strRef>
              <c:f>Alerts!$E$21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Alerts!$E$22:$E$39</c:f>
              <c:numCache>
                <c:formatCode>0%</c:formatCode>
                <c:ptCount val="18"/>
                <c:pt idx="1">
                  <c:v>0.1</c:v>
                </c:pt>
                <c:pt idx="2">
                  <c:v>0.3</c:v>
                </c:pt>
                <c:pt idx="4">
                  <c:v>0.1</c:v>
                </c:pt>
                <c:pt idx="5">
                  <c:v>0.1</c:v>
                </c:pt>
                <c:pt idx="7">
                  <c:v>0.1</c:v>
                </c:pt>
                <c:pt idx="8">
                  <c:v>0.1</c:v>
                </c:pt>
                <c:pt idx="9">
                  <c:v>0.1</c:v>
                </c:pt>
                <c:pt idx="11">
                  <c:v>0.1</c:v>
                </c:pt>
                <c:pt idx="12">
                  <c:v>0.1</c:v>
                </c:pt>
                <c:pt idx="13">
                  <c:v>0.1</c:v>
                </c:pt>
                <c:pt idx="15">
                  <c:v>0.1</c:v>
                </c:pt>
                <c:pt idx="16">
                  <c:v>0.1</c:v>
                </c:pt>
                <c:pt idx="17">
                  <c:v>0.1</c:v>
                </c:pt>
              </c:numCache>
            </c:numRef>
          </c:val>
          <c:extLst>
            <c:ext xmlns:c16="http://schemas.microsoft.com/office/drawing/2014/chart" uri="{C3380CC4-5D6E-409C-BE32-E72D297353CC}">
              <c16:uniqueId val="{00000003-22DD-457F-80AB-BEAFB7A85981}"/>
            </c:ext>
          </c:extLst>
        </c:ser>
        <c:ser>
          <c:idx val="4"/>
          <c:order val="4"/>
          <c:tx>
            <c:strRef>
              <c:f>Alerts!$F$21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Alerts!$F$22:$F$39</c:f>
              <c:numCache>
                <c:formatCode>General</c:formatCode>
                <c:ptCount val="18"/>
                <c:pt idx="13" formatCode="0%">
                  <c:v>0.1</c:v>
                </c:pt>
              </c:numCache>
            </c:numRef>
          </c:val>
          <c:extLst>
            <c:ext xmlns:c16="http://schemas.microsoft.com/office/drawing/2014/chart" uri="{C3380CC4-5D6E-409C-BE32-E72D297353CC}">
              <c16:uniqueId val="{00000004-22DD-457F-80AB-BEAFB7A85981}"/>
            </c:ext>
          </c:extLst>
        </c:ser>
        <c:dLbls>
          <c:showLegendKey val="0"/>
          <c:showVal val="0"/>
          <c:showCatName val="0"/>
          <c:showSerName val="0"/>
          <c:showPercent val="0"/>
          <c:showBubbleSize val="0"/>
        </c:dLbls>
        <c:gapWidth val="150"/>
        <c:overlap val="100"/>
        <c:axId val="342833807"/>
        <c:axId val="342834767"/>
      </c:barChart>
      <c:catAx>
        <c:axId val="342833807"/>
        <c:scaling>
          <c:orientation val="maxMin"/>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4767"/>
        <c:crosses val="autoZero"/>
        <c:auto val="1"/>
        <c:lblAlgn val="ctr"/>
        <c:lblOffset val="100"/>
        <c:noMultiLvlLbl val="0"/>
      </c:catAx>
      <c:valAx>
        <c:axId val="342834767"/>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38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'System Barriers'!$B$31</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'System Barriers'!$A$32:$A$40</c:f>
              <c:strCache>
                <c:ptCount val="9"/>
                <c:pt idx="0">
                  <c:v>Burdensome administrative processes to access grant funding for electronic systems</c:v>
                </c:pt>
                <c:pt idx="1">
                  <c:v>Restrictions in how funding can be used (i.e., infrastructure development; workforce)</c:v>
                </c:pt>
                <c:pt idx="2">
                  <c:v>Existing staff are not adequately trained in necessary skills</c:v>
                </c:pt>
                <c:pt idx="3">
                  <c:v>Lack of funding to purchase / configure electronic system</c:v>
                </c:pt>
                <c:pt idx="4">
                  <c:v>Lack of funding to operate / maintain electronic system and processes</c:v>
                </c:pt>
                <c:pt idx="5">
                  <c:v>Dearth of qualified technical staff with necessary skills to hire at existing salary scale</c:v>
                </c:pt>
                <c:pt idx="6">
                  <c:v>Dearth of qualified technical staff with necessary skills to hire, regardless of salary</c:v>
                </c:pt>
                <c:pt idx="7">
                  <c:v>Privacy laws make having a system with this functionality too much of a liability from a data privacy perspective</c:v>
                </c:pt>
                <c:pt idx="8">
                  <c:v>Difficulty finding system(s) that meet our needs</c:v>
                </c:pt>
              </c:strCache>
            </c:strRef>
          </c:cat>
          <c:val>
            <c:numRef>
              <c:f>'System Barriers'!$B$32:$B$40</c:f>
              <c:numCache>
                <c:formatCode>General</c:formatCode>
                <c:ptCount val="9"/>
                <c:pt idx="3" formatCode="0%">
                  <c:v>0.16666666666666666</c:v>
                </c:pt>
                <c:pt idx="4" formatCode="0%">
                  <c:v>0.16666666666666666</c:v>
                </c:pt>
                <c:pt idx="5" formatCode="0%">
                  <c:v>0.16666666666666666</c:v>
                </c:pt>
                <c:pt idx="6" formatCode="0%">
                  <c:v>0.16666666666666666</c:v>
                </c:pt>
                <c:pt idx="7" formatCode="0%">
                  <c:v>0.33333333333333331</c:v>
                </c:pt>
                <c:pt idx="8" formatCode="0%">
                  <c:v>0.33333333333333331</c:v>
                </c:pt>
              </c:numCache>
            </c:numRef>
          </c:val>
          <c:extLst>
            <c:ext xmlns:c16="http://schemas.microsoft.com/office/drawing/2014/chart" uri="{C3380CC4-5D6E-409C-BE32-E72D297353CC}">
              <c16:uniqueId val="{00000000-6DE2-4F76-B1B6-8B176A043560}"/>
            </c:ext>
          </c:extLst>
        </c:ser>
        <c:ser>
          <c:idx val="1"/>
          <c:order val="1"/>
          <c:tx>
            <c:strRef>
              <c:f>'System Barriers'!$C$31</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'System Barriers'!$A$32:$A$40</c:f>
              <c:strCache>
                <c:ptCount val="9"/>
                <c:pt idx="0">
                  <c:v>Burdensome administrative processes to access grant funding for electronic systems</c:v>
                </c:pt>
                <c:pt idx="1">
                  <c:v>Restrictions in how funding can be used (i.e., infrastructure development; workforce)</c:v>
                </c:pt>
                <c:pt idx="2">
                  <c:v>Existing staff are not adequately trained in necessary skills</c:v>
                </c:pt>
                <c:pt idx="3">
                  <c:v>Lack of funding to purchase / configure electronic system</c:v>
                </c:pt>
                <c:pt idx="4">
                  <c:v>Lack of funding to operate / maintain electronic system and processes</c:v>
                </c:pt>
                <c:pt idx="5">
                  <c:v>Dearth of qualified technical staff with necessary skills to hire at existing salary scale</c:v>
                </c:pt>
                <c:pt idx="6">
                  <c:v>Dearth of qualified technical staff with necessary skills to hire, regardless of salary</c:v>
                </c:pt>
                <c:pt idx="7">
                  <c:v>Privacy laws make having a system with this functionality too much of a liability from a data privacy perspective</c:v>
                </c:pt>
                <c:pt idx="8">
                  <c:v>Difficulty finding system(s) that meet our needs</c:v>
                </c:pt>
              </c:strCache>
            </c:strRef>
          </c:cat>
          <c:val>
            <c:numRef>
              <c:f>'System Barriers'!$C$32:$C$40</c:f>
              <c:numCache>
                <c:formatCode>0%</c:formatCode>
                <c:ptCount val="9"/>
                <c:pt idx="0">
                  <c:v>0.66666666666666663</c:v>
                </c:pt>
                <c:pt idx="1">
                  <c:v>0.83333333333333337</c:v>
                </c:pt>
                <c:pt idx="2">
                  <c:v>0.83333333333333337</c:v>
                </c:pt>
                <c:pt idx="3">
                  <c:v>0.66666666666666663</c:v>
                </c:pt>
                <c:pt idx="4">
                  <c:v>0.66666666666666663</c:v>
                </c:pt>
                <c:pt idx="5">
                  <c:v>0.66666666666666663</c:v>
                </c:pt>
                <c:pt idx="6">
                  <c:v>0.66666666666666663</c:v>
                </c:pt>
                <c:pt idx="7">
                  <c:v>0.33333333333333331</c:v>
                </c:pt>
                <c:pt idx="8">
                  <c:v>0.5</c:v>
                </c:pt>
              </c:numCache>
            </c:numRef>
          </c:val>
          <c:extLst>
            <c:ext xmlns:c16="http://schemas.microsoft.com/office/drawing/2014/chart" uri="{C3380CC4-5D6E-409C-BE32-E72D297353CC}">
              <c16:uniqueId val="{00000001-6DE2-4F76-B1B6-8B176A043560}"/>
            </c:ext>
          </c:extLst>
        </c:ser>
        <c:ser>
          <c:idx val="2"/>
          <c:order val="2"/>
          <c:tx>
            <c:strRef>
              <c:f>'System Barriers'!$D$31</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'System Barriers'!$A$32:$A$40</c:f>
              <c:strCache>
                <c:ptCount val="9"/>
                <c:pt idx="0">
                  <c:v>Burdensome administrative processes to access grant funding for electronic systems</c:v>
                </c:pt>
                <c:pt idx="1">
                  <c:v>Restrictions in how funding can be used (i.e., infrastructure development; workforce)</c:v>
                </c:pt>
                <c:pt idx="2">
                  <c:v>Existing staff are not adequately trained in necessary skills</c:v>
                </c:pt>
                <c:pt idx="3">
                  <c:v>Lack of funding to purchase / configure electronic system</c:v>
                </c:pt>
                <c:pt idx="4">
                  <c:v>Lack of funding to operate / maintain electronic system and processes</c:v>
                </c:pt>
                <c:pt idx="5">
                  <c:v>Dearth of qualified technical staff with necessary skills to hire at existing salary scale</c:v>
                </c:pt>
                <c:pt idx="6">
                  <c:v>Dearth of qualified technical staff with necessary skills to hire, regardless of salary</c:v>
                </c:pt>
                <c:pt idx="7">
                  <c:v>Privacy laws make having a system with this functionality too much of a liability from a data privacy perspective</c:v>
                </c:pt>
                <c:pt idx="8">
                  <c:v>Difficulty finding system(s) that meet our needs</c:v>
                </c:pt>
              </c:strCache>
            </c:strRef>
          </c:cat>
          <c:val>
            <c:numRef>
              <c:f>'System Barriers'!$D$32:$D$40</c:f>
              <c:numCache>
                <c:formatCode>0%</c:formatCode>
                <c:ptCount val="9"/>
                <c:pt idx="0">
                  <c:v>0.33333333333333331</c:v>
                </c:pt>
                <c:pt idx="1">
                  <c:v>0.16666666666666666</c:v>
                </c:pt>
                <c:pt idx="2">
                  <c:v>0.16666666666666666</c:v>
                </c:pt>
                <c:pt idx="3">
                  <c:v>0.16666666666666666</c:v>
                </c:pt>
                <c:pt idx="4">
                  <c:v>0.16666666666666666</c:v>
                </c:pt>
                <c:pt idx="5">
                  <c:v>0.16666666666666666</c:v>
                </c:pt>
                <c:pt idx="6">
                  <c:v>0.16666666666666666</c:v>
                </c:pt>
                <c:pt idx="7">
                  <c:v>0.33333333333333331</c:v>
                </c:pt>
                <c:pt idx="8">
                  <c:v>0.16666666666666666</c:v>
                </c:pt>
              </c:numCache>
            </c:numRef>
          </c:val>
          <c:extLst>
            <c:ext xmlns:c16="http://schemas.microsoft.com/office/drawing/2014/chart" uri="{C3380CC4-5D6E-409C-BE32-E72D297353CC}">
              <c16:uniqueId val="{00000002-6DE2-4F76-B1B6-8B176A043560}"/>
            </c:ext>
          </c:extLst>
        </c:ser>
        <c:dLbls>
          <c:showLegendKey val="0"/>
          <c:showVal val="0"/>
          <c:showCatName val="0"/>
          <c:showSerName val="0"/>
          <c:showPercent val="0"/>
          <c:showBubbleSize val="0"/>
        </c:dLbls>
        <c:gapWidth val="150"/>
        <c:overlap val="100"/>
        <c:axId val="313679263"/>
        <c:axId val="313679743"/>
      </c:barChart>
      <c:catAx>
        <c:axId val="3136792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13679743"/>
        <c:crosses val="autoZero"/>
        <c:auto val="1"/>
        <c:lblAlgn val="ctr"/>
        <c:lblOffset val="100"/>
        <c:noMultiLvlLbl val="0"/>
      </c:catAx>
      <c:valAx>
        <c:axId val="313679743"/>
        <c:scaling>
          <c:orientation val="minMax"/>
          <c:max val="1"/>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1367926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Alerts!$B$69</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Alerts!$B$70:$B$87</c:f>
              <c:numCache>
                <c:formatCode>0%</c:formatCode>
                <c:ptCount val="18"/>
                <c:pt idx="0">
                  <c:v>0.5</c:v>
                </c:pt>
                <c:pt idx="1">
                  <c:v>0.4</c:v>
                </c:pt>
                <c:pt idx="2">
                  <c:v>0.1</c:v>
                </c:pt>
                <c:pt idx="3">
                  <c:v>0.1</c:v>
                </c:pt>
                <c:pt idx="4">
                  <c:v>0.1</c:v>
                </c:pt>
                <c:pt idx="6">
                  <c:v>0.2</c:v>
                </c:pt>
                <c:pt idx="7">
                  <c:v>0.2</c:v>
                </c:pt>
                <c:pt idx="8">
                  <c:v>0.1</c:v>
                </c:pt>
                <c:pt idx="9">
                  <c:v>0.1</c:v>
                </c:pt>
                <c:pt idx="10">
                  <c:v>0.1</c:v>
                </c:pt>
                <c:pt idx="11">
                  <c:v>0.1</c:v>
                </c:pt>
                <c:pt idx="12">
                  <c:v>0.1</c:v>
                </c:pt>
                <c:pt idx="13">
                  <c:v>0.1</c:v>
                </c:pt>
                <c:pt idx="14">
                  <c:v>0.2</c:v>
                </c:pt>
                <c:pt idx="15">
                  <c:v>0.4</c:v>
                </c:pt>
                <c:pt idx="16">
                  <c:v>0.1</c:v>
                </c:pt>
                <c:pt idx="17">
                  <c:v>0.1</c:v>
                </c:pt>
              </c:numCache>
            </c:numRef>
          </c:val>
          <c:extLst>
            <c:ext xmlns:c16="http://schemas.microsoft.com/office/drawing/2014/chart" uri="{C3380CC4-5D6E-409C-BE32-E72D297353CC}">
              <c16:uniqueId val="{00000000-35AC-4C93-9B13-C98FFD824906}"/>
            </c:ext>
          </c:extLst>
        </c:ser>
        <c:ser>
          <c:idx val="1"/>
          <c:order val="1"/>
          <c:tx>
            <c:strRef>
              <c:f>Alerts!$C$69</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Alerts!$C$70:$C$87</c:f>
              <c:numCache>
                <c:formatCode>0%</c:formatCode>
                <c:ptCount val="18"/>
                <c:pt idx="0">
                  <c:v>0.3</c:v>
                </c:pt>
                <c:pt idx="1">
                  <c:v>0.5</c:v>
                </c:pt>
                <c:pt idx="2">
                  <c:v>0.1</c:v>
                </c:pt>
                <c:pt idx="3">
                  <c:v>0.2</c:v>
                </c:pt>
                <c:pt idx="7">
                  <c:v>0.2</c:v>
                </c:pt>
                <c:pt idx="8">
                  <c:v>0.1</c:v>
                </c:pt>
                <c:pt idx="9">
                  <c:v>0.2</c:v>
                </c:pt>
                <c:pt idx="10">
                  <c:v>0.1</c:v>
                </c:pt>
                <c:pt idx="13">
                  <c:v>0.1</c:v>
                </c:pt>
                <c:pt idx="14">
                  <c:v>0.1</c:v>
                </c:pt>
                <c:pt idx="16">
                  <c:v>0.1</c:v>
                </c:pt>
                <c:pt idx="17">
                  <c:v>0.1</c:v>
                </c:pt>
              </c:numCache>
            </c:numRef>
          </c:val>
          <c:extLst>
            <c:ext xmlns:c16="http://schemas.microsoft.com/office/drawing/2014/chart" uri="{C3380CC4-5D6E-409C-BE32-E72D297353CC}">
              <c16:uniqueId val="{00000001-35AC-4C93-9B13-C98FFD824906}"/>
            </c:ext>
          </c:extLst>
        </c:ser>
        <c:ser>
          <c:idx val="2"/>
          <c:order val="2"/>
          <c:tx>
            <c:strRef>
              <c:f>Alerts!$D$69</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Alerts!$D$70:$D$87</c:f>
              <c:numCache>
                <c:formatCode>0%</c:formatCode>
                <c:ptCount val="18"/>
                <c:pt idx="0">
                  <c:v>0.1</c:v>
                </c:pt>
                <c:pt idx="1">
                  <c:v>0.1</c:v>
                </c:pt>
                <c:pt idx="2">
                  <c:v>0.5</c:v>
                </c:pt>
                <c:pt idx="3">
                  <c:v>0.5</c:v>
                </c:pt>
                <c:pt idx="4">
                  <c:v>0.7</c:v>
                </c:pt>
                <c:pt idx="5">
                  <c:v>0.8</c:v>
                </c:pt>
                <c:pt idx="6">
                  <c:v>0.6</c:v>
                </c:pt>
                <c:pt idx="7">
                  <c:v>0.5</c:v>
                </c:pt>
                <c:pt idx="8">
                  <c:v>0.6</c:v>
                </c:pt>
                <c:pt idx="9">
                  <c:v>0.5</c:v>
                </c:pt>
                <c:pt idx="10">
                  <c:v>0.6</c:v>
                </c:pt>
                <c:pt idx="11">
                  <c:v>0.6</c:v>
                </c:pt>
                <c:pt idx="12">
                  <c:v>0.6</c:v>
                </c:pt>
                <c:pt idx="13">
                  <c:v>0.6</c:v>
                </c:pt>
                <c:pt idx="14">
                  <c:v>0.6</c:v>
                </c:pt>
                <c:pt idx="15">
                  <c:v>0.4</c:v>
                </c:pt>
                <c:pt idx="16">
                  <c:v>0.6</c:v>
                </c:pt>
                <c:pt idx="17">
                  <c:v>0.6</c:v>
                </c:pt>
              </c:numCache>
            </c:numRef>
          </c:val>
          <c:extLst>
            <c:ext xmlns:c16="http://schemas.microsoft.com/office/drawing/2014/chart" uri="{C3380CC4-5D6E-409C-BE32-E72D297353CC}">
              <c16:uniqueId val="{00000002-35AC-4C93-9B13-C98FFD824906}"/>
            </c:ext>
          </c:extLst>
        </c:ser>
        <c:ser>
          <c:idx val="3"/>
          <c:order val="3"/>
          <c:tx>
            <c:strRef>
              <c:f>Alerts!$E$69</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Alerts!$E$70:$E$87</c:f>
              <c:numCache>
                <c:formatCode>General</c:formatCode>
                <c:ptCount val="18"/>
                <c:pt idx="0" formatCode="0%">
                  <c:v>0.1</c:v>
                </c:pt>
                <c:pt idx="2" formatCode="0%">
                  <c:v>0.3</c:v>
                </c:pt>
                <c:pt idx="3" formatCode="0%">
                  <c:v>0.2</c:v>
                </c:pt>
                <c:pt idx="4" formatCode="0%">
                  <c:v>0.2</c:v>
                </c:pt>
                <c:pt idx="5" formatCode="0%">
                  <c:v>0.2</c:v>
                </c:pt>
                <c:pt idx="6" formatCode="0%">
                  <c:v>0.2</c:v>
                </c:pt>
                <c:pt idx="7" formatCode="0%">
                  <c:v>0.1</c:v>
                </c:pt>
                <c:pt idx="8" formatCode="0%">
                  <c:v>0.2</c:v>
                </c:pt>
                <c:pt idx="9" formatCode="0%">
                  <c:v>0.2</c:v>
                </c:pt>
                <c:pt idx="10" formatCode="0%">
                  <c:v>0.2</c:v>
                </c:pt>
                <c:pt idx="11" formatCode="0%">
                  <c:v>0.3</c:v>
                </c:pt>
                <c:pt idx="12" formatCode="0%">
                  <c:v>0.3</c:v>
                </c:pt>
                <c:pt idx="13" formatCode="0%">
                  <c:v>0.2</c:v>
                </c:pt>
                <c:pt idx="14" formatCode="0%">
                  <c:v>0.1</c:v>
                </c:pt>
                <c:pt idx="15" formatCode="0%">
                  <c:v>0.2</c:v>
                </c:pt>
                <c:pt idx="16" formatCode="0%">
                  <c:v>0.2</c:v>
                </c:pt>
                <c:pt idx="17" formatCode="0%">
                  <c:v>0.2</c:v>
                </c:pt>
              </c:numCache>
            </c:numRef>
          </c:val>
          <c:extLst>
            <c:ext xmlns:c16="http://schemas.microsoft.com/office/drawing/2014/chart" uri="{C3380CC4-5D6E-409C-BE32-E72D297353CC}">
              <c16:uniqueId val="{00000003-35AC-4C93-9B13-C98FFD824906}"/>
            </c:ext>
          </c:extLst>
        </c:ser>
        <c:ser>
          <c:idx val="4"/>
          <c:order val="4"/>
          <c:tx>
            <c:strRef>
              <c:f>Alerts!$F$69</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Alerts!$F$70:$F$87</c:f>
              <c:numCache>
                <c:formatCode>General</c:formatCode>
                <c:ptCount val="18"/>
              </c:numCache>
            </c:numRef>
          </c:val>
          <c:extLst>
            <c:ext xmlns:c16="http://schemas.microsoft.com/office/drawing/2014/chart" uri="{C3380CC4-5D6E-409C-BE32-E72D297353CC}">
              <c16:uniqueId val="{00000004-35AC-4C93-9B13-C98FFD824906}"/>
            </c:ext>
          </c:extLst>
        </c:ser>
        <c:dLbls>
          <c:showLegendKey val="0"/>
          <c:showVal val="0"/>
          <c:showCatName val="0"/>
          <c:showSerName val="0"/>
          <c:showPercent val="0"/>
          <c:showBubbleSize val="0"/>
        </c:dLbls>
        <c:gapWidth val="150"/>
        <c:overlap val="100"/>
        <c:axId val="224933679"/>
        <c:axId val="224932239"/>
      </c:barChart>
      <c:catAx>
        <c:axId val="224933679"/>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2239"/>
        <c:crosses val="autoZero"/>
        <c:auto val="1"/>
        <c:lblAlgn val="ctr"/>
        <c:lblOffset val="100"/>
        <c:noMultiLvlLbl val="0"/>
      </c:catAx>
      <c:valAx>
        <c:axId val="224932239"/>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36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Alerts!$B$97</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Alerts!$A$98:$A$111</c:f>
              <c:strCache>
                <c:ptCount val="14"/>
                <c:pt idx="0">
                  <c:v>Restrictions in how funding can be used (i.e., infrastructure development; workforce)</c:v>
                </c:pt>
                <c:pt idx="1">
                  <c:v>Dearth of qualified technical staff with necessary skills to hire, regardless of salary</c:v>
                </c:pt>
                <c:pt idx="2">
                  <c:v>Burdensome administrative processes to access grant funding for exchange</c:v>
                </c:pt>
                <c:pt idx="3">
                  <c:v>Privacy laws / regulations prevent sharing</c:v>
                </c:pt>
                <c:pt idx="4">
                  <c:v>Dearth of qualified technical staff with necessary skills to hire at existing salary scale</c:v>
                </c:pt>
                <c:pt idx="5">
                  <c:v>Existing staff are not adequately trained in necessary skills</c:v>
                </c:pt>
                <c:pt idx="6">
                  <c:v>Previously obtained consent to share data is allowed but not readily available</c:v>
                </c:pt>
                <c:pt idx="7">
                  <c:v>Unclear whether information is considered private by law / regulation</c:v>
                </c:pt>
                <c:pt idx="8">
                  <c:v>Lack of funding to purchase / configure electronic systems for exchange</c:v>
                </c:pt>
                <c:pt idx="9">
                  <c:v>Lack of funding to operate / maintain electronic systems and processes for exchange</c:v>
                </c:pt>
                <c:pt idx="10">
                  <c:v>Privacy laws / regulations prevent sharing without consent</c:v>
                </c:pt>
                <c:pt idx="11">
                  <c:v>Partner does not have electronic system</c:v>
                </c:pt>
                <c:pt idx="12">
                  <c:v>Partner has electronic system but systems are not interoperable</c:v>
                </c:pt>
                <c:pt idx="13">
                  <c:v>Data fields / elements do not align between systems</c:v>
                </c:pt>
              </c:strCache>
            </c:strRef>
          </c:cat>
          <c:val>
            <c:numRef>
              <c:f>Alerts!$B$98:$B$111</c:f>
              <c:numCache>
                <c:formatCode>0%</c:formatCode>
                <c:ptCount val="14"/>
                <c:pt idx="0">
                  <c:v>0.125</c:v>
                </c:pt>
                <c:pt idx="1">
                  <c:v>0.22222222222222221</c:v>
                </c:pt>
                <c:pt idx="2">
                  <c:v>0.25</c:v>
                </c:pt>
                <c:pt idx="3">
                  <c:v>0.25</c:v>
                </c:pt>
                <c:pt idx="4">
                  <c:v>0.33333333333333331</c:v>
                </c:pt>
                <c:pt idx="5">
                  <c:v>0.33333333333333331</c:v>
                </c:pt>
                <c:pt idx="6">
                  <c:v>0.375</c:v>
                </c:pt>
                <c:pt idx="7">
                  <c:v>0.5</c:v>
                </c:pt>
                <c:pt idx="8">
                  <c:v>0.55555555555555558</c:v>
                </c:pt>
                <c:pt idx="9">
                  <c:v>0.55555555555555558</c:v>
                </c:pt>
                <c:pt idx="10">
                  <c:v>0.6</c:v>
                </c:pt>
                <c:pt idx="11">
                  <c:v>0.66666666666666663</c:v>
                </c:pt>
                <c:pt idx="12">
                  <c:v>0.66666666666666663</c:v>
                </c:pt>
                <c:pt idx="13">
                  <c:v>0.66666666666666663</c:v>
                </c:pt>
              </c:numCache>
            </c:numRef>
          </c:val>
          <c:extLst>
            <c:ext xmlns:c16="http://schemas.microsoft.com/office/drawing/2014/chart" uri="{C3380CC4-5D6E-409C-BE32-E72D297353CC}">
              <c16:uniqueId val="{00000000-0A35-4107-AF77-8065003FF302}"/>
            </c:ext>
          </c:extLst>
        </c:ser>
        <c:ser>
          <c:idx val="1"/>
          <c:order val="1"/>
          <c:tx>
            <c:strRef>
              <c:f>Alerts!$C$97</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Alerts!$A$98:$A$111</c:f>
              <c:strCache>
                <c:ptCount val="14"/>
                <c:pt idx="0">
                  <c:v>Restrictions in how funding can be used (i.e., infrastructure development; workforce)</c:v>
                </c:pt>
                <c:pt idx="1">
                  <c:v>Dearth of qualified technical staff with necessary skills to hire, regardless of salary</c:v>
                </c:pt>
                <c:pt idx="2">
                  <c:v>Burdensome administrative processes to access grant funding for exchange</c:v>
                </c:pt>
                <c:pt idx="3">
                  <c:v>Privacy laws / regulations prevent sharing</c:v>
                </c:pt>
                <c:pt idx="4">
                  <c:v>Dearth of qualified technical staff with necessary skills to hire at existing salary scale</c:v>
                </c:pt>
                <c:pt idx="5">
                  <c:v>Existing staff are not adequately trained in necessary skills</c:v>
                </c:pt>
                <c:pt idx="6">
                  <c:v>Previously obtained consent to share data is allowed but not readily available</c:v>
                </c:pt>
                <c:pt idx="7">
                  <c:v>Unclear whether information is considered private by law / regulation</c:v>
                </c:pt>
                <c:pt idx="8">
                  <c:v>Lack of funding to purchase / configure electronic systems for exchange</c:v>
                </c:pt>
                <c:pt idx="9">
                  <c:v>Lack of funding to operate / maintain electronic systems and processes for exchange</c:v>
                </c:pt>
                <c:pt idx="10">
                  <c:v>Privacy laws / regulations prevent sharing without consent</c:v>
                </c:pt>
                <c:pt idx="11">
                  <c:v>Partner does not have electronic system</c:v>
                </c:pt>
                <c:pt idx="12">
                  <c:v>Partner has electronic system but systems are not interoperable</c:v>
                </c:pt>
                <c:pt idx="13">
                  <c:v>Data fields / elements do not align between systems</c:v>
                </c:pt>
              </c:strCache>
            </c:strRef>
          </c:cat>
          <c:val>
            <c:numRef>
              <c:f>Alerts!$C$98:$C$111</c:f>
              <c:numCache>
                <c:formatCode>0%</c:formatCode>
                <c:ptCount val="14"/>
                <c:pt idx="0">
                  <c:v>0.5</c:v>
                </c:pt>
                <c:pt idx="1">
                  <c:v>0.33333333333333331</c:v>
                </c:pt>
                <c:pt idx="2">
                  <c:v>0.25</c:v>
                </c:pt>
                <c:pt idx="3">
                  <c:v>0.75</c:v>
                </c:pt>
                <c:pt idx="4">
                  <c:v>0.33333333333333331</c:v>
                </c:pt>
                <c:pt idx="5">
                  <c:v>0.33333333333333331</c:v>
                </c:pt>
                <c:pt idx="6">
                  <c:v>0.5</c:v>
                </c:pt>
                <c:pt idx="7">
                  <c:v>0.375</c:v>
                </c:pt>
                <c:pt idx="8">
                  <c:v>0.22222222222222221</c:v>
                </c:pt>
                <c:pt idx="9">
                  <c:v>0.22222222222222221</c:v>
                </c:pt>
                <c:pt idx="10">
                  <c:v>0.2</c:v>
                </c:pt>
                <c:pt idx="11">
                  <c:v>0.22222222222222221</c:v>
                </c:pt>
                <c:pt idx="12">
                  <c:v>0.22222222222222221</c:v>
                </c:pt>
                <c:pt idx="13">
                  <c:v>0.22222222222222221</c:v>
                </c:pt>
              </c:numCache>
            </c:numRef>
          </c:val>
          <c:extLst>
            <c:ext xmlns:c16="http://schemas.microsoft.com/office/drawing/2014/chart" uri="{C3380CC4-5D6E-409C-BE32-E72D297353CC}">
              <c16:uniqueId val="{00000001-0A35-4107-AF77-8065003FF302}"/>
            </c:ext>
          </c:extLst>
        </c:ser>
        <c:ser>
          <c:idx val="2"/>
          <c:order val="2"/>
          <c:tx>
            <c:strRef>
              <c:f>Alerts!$D$97</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Alerts!$A$98:$A$111</c:f>
              <c:strCache>
                <c:ptCount val="14"/>
                <c:pt idx="0">
                  <c:v>Restrictions in how funding can be used (i.e., infrastructure development; workforce)</c:v>
                </c:pt>
                <c:pt idx="1">
                  <c:v>Dearth of qualified technical staff with necessary skills to hire, regardless of salary</c:v>
                </c:pt>
                <c:pt idx="2">
                  <c:v>Burdensome administrative processes to access grant funding for exchange</c:v>
                </c:pt>
                <c:pt idx="3">
                  <c:v>Privacy laws / regulations prevent sharing</c:v>
                </c:pt>
                <c:pt idx="4">
                  <c:v>Dearth of qualified technical staff with necessary skills to hire at existing salary scale</c:v>
                </c:pt>
                <c:pt idx="5">
                  <c:v>Existing staff are not adequately trained in necessary skills</c:v>
                </c:pt>
                <c:pt idx="6">
                  <c:v>Previously obtained consent to share data is allowed but not readily available</c:v>
                </c:pt>
                <c:pt idx="7">
                  <c:v>Unclear whether information is considered private by law / regulation</c:v>
                </c:pt>
                <c:pt idx="8">
                  <c:v>Lack of funding to purchase / configure electronic systems for exchange</c:v>
                </c:pt>
                <c:pt idx="9">
                  <c:v>Lack of funding to operate / maintain electronic systems and processes for exchange</c:v>
                </c:pt>
                <c:pt idx="10">
                  <c:v>Privacy laws / regulations prevent sharing without consent</c:v>
                </c:pt>
                <c:pt idx="11">
                  <c:v>Partner does not have electronic system</c:v>
                </c:pt>
                <c:pt idx="12">
                  <c:v>Partner has electronic system but systems are not interoperable</c:v>
                </c:pt>
                <c:pt idx="13">
                  <c:v>Data fields / elements do not align between systems</c:v>
                </c:pt>
              </c:strCache>
            </c:strRef>
          </c:cat>
          <c:val>
            <c:numRef>
              <c:f>Alerts!$D$98:$D$111</c:f>
              <c:numCache>
                <c:formatCode>0%</c:formatCode>
                <c:ptCount val="14"/>
                <c:pt idx="0">
                  <c:v>0.375</c:v>
                </c:pt>
                <c:pt idx="1">
                  <c:v>0.44444444444444442</c:v>
                </c:pt>
                <c:pt idx="2">
                  <c:v>0.5</c:v>
                </c:pt>
                <c:pt idx="4">
                  <c:v>0.33333333333333331</c:v>
                </c:pt>
                <c:pt idx="5">
                  <c:v>0.33333333333333331</c:v>
                </c:pt>
                <c:pt idx="6">
                  <c:v>0.125</c:v>
                </c:pt>
                <c:pt idx="7">
                  <c:v>0.125</c:v>
                </c:pt>
                <c:pt idx="8">
                  <c:v>0.22222222222222221</c:v>
                </c:pt>
                <c:pt idx="9">
                  <c:v>0.22222222222222221</c:v>
                </c:pt>
                <c:pt idx="10">
                  <c:v>0.2</c:v>
                </c:pt>
                <c:pt idx="11">
                  <c:v>0.1111111111111111</c:v>
                </c:pt>
                <c:pt idx="12">
                  <c:v>0.1111111111111111</c:v>
                </c:pt>
                <c:pt idx="13">
                  <c:v>0.1111111111111111</c:v>
                </c:pt>
              </c:numCache>
            </c:numRef>
          </c:val>
          <c:extLst>
            <c:ext xmlns:c16="http://schemas.microsoft.com/office/drawing/2014/chart" uri="{C3380CC4-5D6E-409C-BE32-E72D297353CC}">
              <c16:uniqueId val="{00000002-0A35-4107-AF77-8065003FF302}"/>
            </c:ext>
          </c:extLst>
        </c:ser>
        <c:dLbls>
          <c:showLegendKey val="0"/>
          <c:showVal val="0"/>
          <c:showCatName val="0"/>
          <c:showSerName val="0"/>
          <c:showPercent val="0"/>
          <c:showBubbleSize val="0"/>
        </c:dLbls>
        <c:gapWidth val="150"/>
        <c:overlap val="100"/>
        <c:axId val="344095503"/>
        <c:axId val="344096463"/>
      </c:barChart>
      <c:catAx>
        <c:axId val="3440955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6463"/>
        <c:crosses val="autoZero"/>
        <c:auto val="1"/>
        <c:lblAlgn val="ctr"/>
        <c:lblOffset val="100"/>
        <c:noMultiLvlLbl val="0"/>
      </c:catAx>
      <c:valAx>
        <c:axId val="344096463"/>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55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HSSI!$B$21</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HSSI!$B$22:$B$39</c:f>
              <c:numCache>
                <c:formatCode>0%</c:formatCode>
                <c:ptCount val="18"/>
                <c:pt idx="0">
                  <c:v>0.5714285714285714</c:v>
                </c:pt>
                <c:pt idx="1">
                  <c:v>0.5714285714285714</c:v>
                </c:pt>
                <c:pt idx="2">
                  <c:v>0.2857142857142857</c:v>
                </c:pt>
                <c:pt idx="3">
                  <c:v>0.2857142857142857</c:v>
                </c:pt>
                <c:pt idx="4">
                  <c:v>0.14285714285714285</c:v>
                </c:pt>
                <c:pt idx="5">
                  <c:v>0.14285714285714285</c:v>
                </c:pt>
                <c:pt idx="6">
                  <c:v>0.14285714285714285</c:v>
                </c:pt>
                <c:pt idx="7">
                  <c:v>0.14285714285714285</c:v>
                </c:pt>
                <c:pt idx="8">
                  <c:v>0.14285714285714285</c:v>
                </c:pt>
                <c:pt idx="9">
                  <c:v>0.14285714285714285</c:v>
                </c:pt>
                <c:pt idx="10">
                  <c:v>0.14285714285714285</c:v>
                </c:pt>
                <c:pt idx="11">
                  <c:v>0.14285714285714285</c:v>
                </c:pt>
                <c:pt idx="12">
                  <c:v>0.2857142857142857</c:v>
                </c:pt>
                <c:pt idx="13">
                  <c:v>0.14285714285714285</c:v>
                </c:pt>
                <c:pt idx="14">
                  <c:v>0.2857142857142857</c:v>
                </c:pt>
                <c:pt idx="15">
                  <c:v>0.42857142857142855</c:v>
                </c:pt>
                <c:pt idx="16">
                  <c:v>0.14285714285714285</c:v>
                </c:pt>
                <c:pt idx="17">
                  <c:v>0.2857142857142857</c:v>
                </c:pt>
              </c:numCache>
            </c:numRef>
          </c:val>
          <c:extLst>
            <c:ext xmlns:c16="http://schemas.microsoft.com/office/drawing/2014/chart" uri="{C3380CC4-5D6E-409C-BE32-E72D297353CC}">
              <c16:uniqueId val="{00000000-CB5C-473E-9CA2-E0DF53BD9D18}"/>
            </c:ext>
          </c:extLst>
        </c:ser>
        <c:ser>
          <c:idx val="1"/>
          <c:order val="1"/>
          <c:tx>
            <c:strRef>
              <c:f>HSSI!$C$21</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HSSI!$C$22:$C$39</c:f>
              <c:numCache>
                <c:formatCode>0%</c:formatCode>
                <c:ptCount val="18"/>
                <c:pt idx="0">
                  <c:v>0.2857142857142857</c:v>
                </c:pt>
                <c:pt idx="1">
                  <c:v>0.2857142857142857</c:v>
                </c:pt>
                <c:pt idx="2">
                  <c:v>0.14285714285714285</c:v>
                </c:pt>
                <c:pt idx="3">
                  <c:v>0.42857142857142855</c:v>
                </c:pt>
                <c:pt idx="6">
                  <c:v>0.2857142857142857</c:v>
                </c:pt>
                <c:pt idx="8">
                  <c:v>0.2857142857142857</c:v>
                </c:pt>
                <c:pt idx="9">
                  <c:v>0.14285714285714285</c:v>
                </c:pt>
                <c:pt idx="10">
                  <c:v>0.2857142857142857</c:v>
                </c:pt>
                <c:pt idx="17">
                  <c:v>0.14285714285714285</c:v>
                </c:pt>
              </c:numCache>
            </c:numRef>
          </c:val>
          <c:extLst>
            <c:ext xmlns:c16="http://schemas.microsoft.com/office/drawing/2014/chart" uri="{C3380CC4-5D6E-409C-BE32-E72D297353CC}">
              <c16:uniqueId val="{00000001-CB5C-473E-9CA2-E0DF53BD9D18}"/>
            </c:ext>
          </c:extLst>
        </c:ser>
        <c:ser>
          <c:idx val="2"/>
          <c:order val="2"/>
          <c:tx>
            <c:strRef>
              <c:f>HSSI!$D$21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HSSI!$D$22:$D$39</c:f>
              <c:numCache>
                <c:formatCode>General</c:formatCode>
                <c:ptCount val="18"/>
                <c:pt idx="2" formatCode="0%">
                  <c:v>0.2857142857142857</c:v>
                </c:pt>
                <c:pt idx="4" formatCode="0%">
                  <c:v>0.7142857142857143</c:v>
                </c:pt>
                <c:pt idx="5" formatCode="0%">
                  <c:v>0.7142857142857143</c:v>
                </c:pt>
                <c:pt idx="6" formatCode="0%">
                  <c:v>0.42857142857142855</c:v>
                </c:pt>
                <c:pt idx="7" formatCode="0%">
                  <c:v>0.7142857142857143</c:v>
                </c:pt>
                <c:pt idx="8" formatCode="0%">
                  <c:v>0.42857142857142855</c:v>
                </c:pt>
                <c:pt idx="9" formatCode="0%">
                  <c:v>0.5714285714285714</c:v>
                </c:pt>
                <c:pt idx="10" formatCode="0%">
                  <c:v>0.42857142857142855</c:v>
                </c:pt>
                <c:pt idx="11" formatCode="0%">
                  <c:v>0.7142857142857143</c:v>
                </c:pt>
                <c:pt idx="12" formatCode="0%">
                  <c:v>0.5714285714285714</c:v>
                </c:pt>
                <c:pt idx="13" formatCode="0%">
                  <c:v>0.7142857142857143</c:v>
                </c:pt>
                <c:pt idx="14" formatCode="0%">
                  <c:v>0.5714285714285714</c:v>
                </c:pt>
                <c:pt idx="15" formatCode="0%">
                  <c:v>0.42857142857142855</c:v>
                </c:pt>
                <c:pt idx="16" formatCode="0%">
                  <c:v>0.7142857142857143</c:v>
                </c:pt>
                <c:pt idx="17" formatCode="0%">
                  <c:v>0.42857142857142855</c:v>
                </c:pt>
              </c:numCache>
            </c:numRef>
          </c:val>
          <c:extLst>
            <c:ext xmlns:c16="http://schemas.microsoft.com/office/drawing/2014/chart" uri="{C3380CC4-5D6E-409C-BE32-E72D297353CC}">
              <c16:uniqueId val="{00000002-CB5C-473E-9CA2-E0DF53BD9D18}"/>
            </c:ext>
          </c:extLst>
        </c:ser>
        <c:ser>
          <c:idx val="3"/>
          <c:order val="3"/>
          <c:tx>
            <c:strRef>
              <c:f>HSSI!$E$21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HSSI!$E$22:$E$39</c:f>
              <c:numCache>
                <c:formatCode>0%</c:formatCode>
                <c:ptCount val="18"/>
                <c:pt idx="0">
                  <c:v>0.14285714285714285</c:v>
                </c:pt>
                <c:pt idx="1">
                  <c:v>0.14285714285714285</c:v>
                </c:pt>
                <c:pt idx="2">
                  <c:v>0.2857142857142857</c:v>
                </c:pt>
                <c:pt idx="3">
                  <c:v>0.14285714285714285</c:v>
                </c:pt>
                <c:pt idx="4">
                  <c:v>0.14285714285714285</c:v>
                </c:pt>
                <c:pt idx="5">
                  <c:v>0.14285714285714285</c:v>
                </c:pt>
                <c:pt idx="6">
                  <c:v>0.14285714285714285</c:v>
                </c:pt>
                <c:pt idx="7">
                  <c:v>0.14285714285714285</c:v>
                </c:pt>
                <c:pt idx="8">
                  <c:v>0.14285714285714285</c:v>
                </c:pt>
                <c:pt idx="9">
                  <c:v>0.14285714285714285</c:v>
                </c:pt>
                <c:pt idx="10">
                  <c:v>0.14285714285714285</c:v>
                </c:pt>
                <c:pt idx="11">
                  <c:v>0.14285714285714285</c:v>
                </c:pt>
                <c:pt idx="12">
                  <c:v>0.14285714285714285</c:v>
                </c:pt>
                <c:pt idx="13">
                  <c:v>0.14285714285714285</c:v>
                </c:pt>
                <c:pt idx="14">
                  <c:v>0.14285714285714285</c:v>
                </c:pt>
                <c:pt idx="15">
                  <c:v>0.14285714285714285</c:v>
                </c:pt>
                <c:pt idx="16">
                  <c:v>0.14285714285714285</c:v>
                </c:pt>
                <c:pt idx="17">
                  <c:v>0.14285714285714285</c:v>
                </c:pt>
              </c:numCache>
            </c:numRef>
          </c:val>
          <c:extLst>
            <c:ext xmlns:c16="http://schemas.microsoft.com/office/drawing/2014/chart" uri="{C3380CC4-5D6E-409C-BE32-E72D297353CC}">
              <c16:uniqueId val="{00000003-CB5C-473E-9CA2-E0DF53BD9D18}"/>
            </c:ext>
          </c:extLst>
        </c:ser>
        <c:ser>
          <c:idx val="4"/>
          <c:order val="4"/>
          <c:tx>
            <c:strRef>
              <c:f>HSSI!$F$21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HSSI!$A$22:$A$39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HSSI!$F$22:$F$39</c:f>
              <c:numCache>
                <c:formatCode>General</c:formatCode>
                <c:ptCount val="18"/>
                <c:pt idx="3" formatCode="0%">
                  <c:v>0.14285714285714285</c:v>
                </c:pt>
              </c:numCache>
            </c:numRef>
          </c:val>
          <c:extLst>
            <c:ext xmlns:c16="http://schemas.microsoft.com/office/drawing/2014/chart" uri="{C3380CC4-5D6E-409C-BE32-E72D297353CC}">
              <c16:uniqueId val="{00000004-CB5C-473E-9CA2-E0DF53BD9D18}"/>
            </c:ext>
          </c:extLst>
        </c:ser>
        <c:dLbls>
          <c:showLegendKey val="0"/>
          <c:showVal val="0"/>
          <c:showCatName val="0"/>
          <c:showSerName val="0"/>
          <c:showPercent val="0"/>
          <c:showBubbleSize val="0"/>
        </c:dLbls>
        <c:gapWidth val="150"/>
        <c:overlap val="100"/>
        <c:axId val="342833807"/>
        <c:axId val="342834767"/>
      </c:barChart>
      <c:catAx>
        <c:axId val="342833807"/>
        <c:scaling>
          <c:orientation val="maxMin"/>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4767"/>
        <c:crosses val="autoZero"/>
        <c:auto val="1"/>
        <c:lblAlgn val="ctr"/>
        <c:lblOffset val="100"/>
        <c:noMultiLvlLbl val="0"/>
      </c:catAx>
      <c:valAx>
        <c:axId val="342834767"/>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28338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HSSI!$B$69</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HSSI!$B$70:$B$87</c:f>
              <c:numCache>
                <c:formatCode>0%</c:formatCode>
                <c:ptCount val="18"/>
                <c:pt idx="0">
                  <c:v>0.5714285714285714</c:v>
                </c:pt>
                <c:pt idx="1">
                  <c:v>0.2857142857142857</c:v>
                </c:pt>
                <c:pt idx="2">
                  <c:v>0.14285714285714285</c:v>
                </c:pt>
                <c:pt idx="12">
                  <c:v>0.14285714285714285</c:v>
                </c:pt>
                <c:pt idx="14">
                  <c:v>0.14285714285714285</c:v>
                </c:pt>
                <c:pt idx="15">
                  <c:v>0.2857142857142857</c:v>
                </c:pt>
                <c:pt idx="17">
                  <c:v>0.14285714285714285</c:v>
                </c:pt>
              </c:numCache>
            </c:numRef>
          </c:val>
          <c:extLst>
            <c:ext xmlns:c16="http://schemas.microsoft.com/office/drawing/2014/chart" uri="{C3380CC4-5D6E-409C-BE32-E72D297353CC}">
              <c16:uniqueId val="{00000000-FEFF-403B-A96C-FDD0B1A21A69}"/>
            </c:ext>
          </c:extLst>
        </c:ser>
        <c:ser>
          <c:idx val="1"/>
          <c:order val="1"/>
          <c:tx>
            <c:strRef>
              <c:f>HSSI!$C$69</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HSSI!$C$70:$C$87</c:f>
              <c:numCache>
                <c:formatCode>0%</c:formatCode>
                <c:ptCount val="18"/>
                <c:pt idx="0">
                  <c:v>0.2857142857142857</c:v>
                </c:pt>
                <c:pt idx="1">
                  <c:v>0.5714285714285714</c:v>
                </c:pt>
                <c:pt idx="2">
                  <c:v>0.14285714285714285</c:v>
                </c:pt>
                <c:pt idx="3">
                  <c:v>0.7142857142857143</c:v>
                </c:pt>
                <c:pt idx="6">
                  <c:v>0.14285714285714285</c:v>
                </c:pt>
                <c:pt idx="7">
                  <c:v>0.14285714285714285</c:v>
                </c:pt>
                <c:pt idx="8">
                  <c:v>0.2857142857142857</c:v>
                </c:pt>
                <c:pt idx="9">
                  <c:v>0.14285714285714285</c:v>
                </c:pt>
                <c:pt idx="10">
                  <c:v>0.2857142857142857</c:v>
                </c:pt>
                <c:pt idx="12">
                  <c:v>0.14285714285714285</c:v>
                </c:pt>
                <c:pt idx="15">
                  <c:v>0.14285714285714285</c:v>
                </c:pt>
                <c:pt idx="17">
                  <c:v>0.14285714285714285</c:v>
                </c:pt>
              </c:numCache>
            </c:numRef>
          </c:val>
          <c:extLst>
            <c:ext xmlns:c16="http://schemas.microsoft.com/office/drawing/2014/chart" uri="{C3380CC4-5D6E-409C-BE32-E72D297353CC}">
              <c16:uniqueId val="{00000001-FEFF-403B-A96C-FDD0B1A21A69}"/>
            </c:ext>
          </c:extLst>
        </c:ser>
        <c:ser>
          <c:idx val="2"/>
          <c:order val="2"/>
          <c:tx>
            <c:strRef>
              <c:f>HSSI!$D$69</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HSSI!$D$70:$D$87</c:f>
              <c:numCache>
                <c:formatCode>General</c:formatCode>
                <c:ptCount val="18"/>
                <c:pt idx="2" formatCode="0%">
                  <c:v>0.2857142857142857</c:v>
                </c:pt>
                <c:pt idx="4" formatCode="0%">
                  <c:v>0.7142857142857143</c:v>
                </c:pt>
                <c:pt idx="5" formatCode="0%">
                  <c:v>0.7142857142857143</c:v>
                </c:pt>
                <c:pt idx="6" formatCode="0%">
                  <c:v>0.7142857142857143</c:v>
                </c:pt>
                <c:pt idx="7" formatCode="0%">
                  <c:v>0.7142857142857143</c:v>
                </c:pt>
                <c:pt idx="8" formatCode="0%">
                  <c:v>0.5714285714285714</c:v>
                </c:pt>
                <c:pt idx="9" formatCode="0%">
                  <c:v>0.5714285714285714</c:v>
                </c:pt>
                <c:pt idx="10" formatCode="0%">
                  <c:v>0.5714285714285714</c:v>
                </c:pt>
                <c:pt idx="11" formatCode="0%">
                  <c:v>0.8571428571428571</c:v>
                </c:pt>
                <c:pt idx="12" formatCode="0%">
                  <c:v>0.5714285714285714</c:v>
                </c:pt>
                <c:pt idx="13" formatCode="0%">
                  <c:v>0.7142857142857143</c:v>
                </c:pt>
                <c:pt idx="14" formatCode="0%">
                  <c:v>0.7142857142857143</c:v>
                </c:pt>
                <c:pt idx="15" formatCode="0%">
                  <c:v>0.42857142857142855</c:v>
                </c:pt>
                <c:pt idx="16" formatCode="0%">
                  <c:v>0.8571428571428571</c:v>
                </c:pt>
                <c:pt idx="17" formatCode="0%">
                  <c:v>0.5714285714285714</c:v>
                </c:pt>
              </c:numCache>
            </c:numRef>
          </c:val>
          <c:extLst>
            <c:ext xmlns:c16="http://schemas.microsoft.com/office/drawing/2014/chart" uri="{C3380CC4-5D6E-409C-BE32-E72D297353CC}">
              <c16:uniqueId val="{00000002-FEFF-403B-A96C-FDD0B1A21A69}"/>
            </c:ext>
          </c:extLst>
        </c:ser>
        <c:ser>
          <c:idx val="3"/>
          <c:order val="3"/>
          <c:tx>
            <c:strRef>
              <c:f>HSSI!$E$69</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HSSI!$E$70:$E$87</c:f>
              <c:numCache>
                <c:formatCode>0%</c:formatCode>
                <c:ptCount val="18"/>
                <c:pt idx="0">
                  <c:v>0.14285714285714285</c:v>
                </c:pt>
                <c:pt idx="1">
                  <c:v>0.14285714285714285</c:v>
                </c:pt>
                <c:pt idx="2">
                  <c:v>0.42857142857142855</c:v>
                </c:pt>
                <c:pt idx="3">
                  <c:v>0.14285714285714285</c:v>
                </c:pt>
                <c:pt idx="4">
                  <c:v>0.2857142857142857</c:v>
                </c:pt>
                <c:pt idx="5">
                  <c:v>0.2857142857142857</c:v>
                </c:pt>
                <c:pt idx="6">
                  <c:v>0.14285714285714285</c:v>
                </c:pt>
                <c:pt idx="7">
                  <c:v>0.14285714285714285</c:v>
                </c:pt>
                <c:pt idx="8">
                  <c:v>0.14285714285714285</c:v>
                </c:pt>
                <c:pt idx="9">
                  <c:v>0.2857142857142857</c:v>
                </c:pt>
                <c:pt idx="10">
                  <c:v>0.14285714285714285</c:v>
                </c:pt>
                <c:pt idx="11">
                  <c:v>0.14285714285714285</c:v>
                </c:pt>
                <c:pt idx="12">
                  <c:v>0.14285714285714285</c:v>
                </c:pt>
                <c:pt idx="13">
                  <c:v>0.14285714285714285</c:v>
                </c:pt>
                <c:pt idx="14">
                  <c:v>0.14285714285714285</c:v>
                </c:pt>
                <c:pt idx="15">
                  <c:v>0.14285714285714285</c:v>
                </c:pt>
                <c:pt idx="16">
                  <c:v>0.14285714285714285</c:v>
                </c:pt>
                <c:pt idx="17">
                  <c:v>0.14285714285714285</c:v>
                </c:pt>
              </c:numCache>
            </c:numRef>
          </c:val>
          <c:extLst>
            <c:ext xmlns:c16="http://schemas.microsoft.com/office/drawing/2014/chart" uri="{C3380CC4-5D6E-409C-BE32-E72D297353CC}">
              <c16:uniqueId val="{00000003-FEFF-403B-A96C-FDD0B1A21A69}"/>
            </c:ext>
          </c:extLst>
        </c:ser>
        <c:ser>
          <c:idx val="4"/>
          <c:order val="4"/>
          <c:tx>
            <c:strRef>
              <c:f>HSSI!$F$69</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HSSI!$A$70:$A$87</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HSSI!$F$70:$F$87</c:f>
              <c:numCache>
                <c:formatCode>General</c:formatCode>
                <c:ptCount val="18"/>
                <c:pt idx="3" formatCode="0%">
                  <c:v>0.14285714285714285</c:v>
                </c:pt>
                <c:pt idx="13" formatCode="0%">
                  <c:v>0.14285714285714285</c:v>
                </c:pt>
              </c:numCache>
            </c:numRef>
          </c:val>
          <c:extLst>
            <c:ext xmlns:c16="http://schemas.microsoft.com/office/drawing/2014/chart" uri="{C3380CC4-5D6E-409C-BE32-E72D297353CC}">
              <c16:uniqueId val="{00000004-FEFF-403B-A96C-FDD0B1A21A69}"/>
            </c:ext>
          </c:extLst>
        </c:ser>
        <c:dLbls>
          <c:showLegendKey val="0"/>
          <c:showVal val="0"/>
          <c:showCatName val="0"/>
          <c:showSerName val="0"/>
          <c:showPercent val="0"/>
          <c:showBubbleSize val="0"/>
        </c:dLbls>
        <c:gapWidth val="150"/>
        <c:overlap val="100"/>
        <c:axId val="224933679"/>
        <c:axId val="224932239"/>
      </c:barChart>
      <c:catAx>
        <c:axId val="224933679"/>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2239"/>
        <c:crosses val="autoZero"/>
        <c:auto val="1"/>
        <c:lblAlgn val="ctr"/>
        <c:lblOffset val="100"/>
        <c:noMultiLvlLbl val="0"/>
      </c:catAx>
      <c:valAx>
        <c:axId val="224932239"/>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49336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HSSI!$B$97</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HSSI!$A$98:$A$111</c:f>
              <c:strCache>
                <c:ptCount val="14"/>
                <c:pt idx="0">
                  <c:v>Restrictions in how funding can be used (i.e., infrastructure development; workforce)</c:v>
                </c:pt>
                <c:pt idx="1">
                  <c:v>Burdensome administrative processes to access grant funding for exchange</c:v>
                </c:pt>
                <c:pt idx="2">
                  <c:v>Dearth of qualified technical staff with necessary skills to hire at existing salary scale</c:v>
                </c:pt>
                <c:pt idx="3">
                  <c:v>Dearth of qualified technical staff with necessary skills to hire, regardless of salary</c:v>
                </c:pt>
                <c:pt idx="4">
                  <c:v>Lack of funding to purchase / configure electronic systems for exchange</c:v>
                </c:pt>
                <c:pt idx="5">
                  <c:v>Existing staff are not adequately trained in necessary skills </c:v>
                </c:pt>
                <c:pt idx="6">
                  <c:v>Lack of funding to operate / maintain electronic systems and processes for exchange</c:v>
                </c:pt>
                <c:pt idx="7">
                  <c:v>Partner does not have electronic system</c:v>
                </c:pt>
                <c:pt idx="8">
                  <c:v>Privacy laws / regulations prevent sharing without consent</c:v>
                </c:pt>
                <c:pt idx="9">
                  <c:v>Previously obtained consent to share data is allowed but not readily available</c:v>
                </c:pt>
                <c:pt idx="10">
                  <c:v>Unclear whether information is considered private by law / regulation</c:v>
                </c:pt>
                <c:pt idx="11">
                  <c:v>Partner has electronic system but systems are not interoperable</c:v>
                </c:pt>
                <c:pt idx="12">
                  <c:v>Data fields / elements do not align between systems</c:v>
                </c:pt>
                <c:pt idx="13">
                  <c:v>Privacy laws / regulations prevent sharing</c:v>
                </c:pt>
              </c:strCache>
            </c:strRef>
          </c:cat>
          <c:val>
            <c:numRef>
              <c:f>HSSI!$B$98:$B$111</c:f>
              <c:numCache>
                <c:formatCode>0%</c:formatCode>
                <c:ptCount val="14"/>
                <c:pt idx="0">
                  <c:v>0.2</c:v>
                </c:pt>
                <c:pt idx="1">
                  <c:v>0.2</c:v>
                </c:pt>
                <c:pt idx="2">
                  <c:v>0.33333333333333331</c:v>
                </c:pt>
                <c:pt idx="3">
                  <c:v>0.33333333333333331</c:v>
                </c:pt>
                <c:pt idx="4">
                  <c:v>0.33333333333333331</c:v>
                </c:pt>
                <c:pt idx="5">
                  <c:v>0.4</c:v>
                </c:pt>
                <c:pt idx="6">
                  <c:v>0.5</c:v>
                </c:pt>
                <c:pt idx="7">
                  <c:v>0.66666666666666663</c:v>
                </c:pt>
                <c:pt idx="8">
                  <c:v>0.66666666666666663</c:v>
                </c:pt>
                <c:pt idx="9">
                  <c:v>0.8</c:v>
                </c:pt>
                <c:pt idx="10">
                  <c:v>0.8</c:v>
                </c:pt>
                <c:pt idx="11">
                  <c:v>0.83333333333333337</c:v>
                </c:pt>
                <c:pt idx="12">
                  <c:v>0.83333333333333337</c:v>
                </c:pt>
                <c:pt idx="13">
                  <c:v>1</c:v>
                </c:pt>
              </c:numCache>
            </c:numRef>
          </c:val>
          <c:extLst>
            <c:ext xmlns:c16="http://schemas.microsoft.com/office/drawing/2014/chart" uri="{C3380CC4-5D6E-409C-BE32-E72D297353CC}">
              <c16:uniqueId val="{00000000-8726-493B-88D0-5E1B64A2B69C}"/>
            </c:ext>
          </c:extLst>
        </c:ser>
        <c:ser>
          <c:idx val="1"/>
          <c:order val="1"/>
          <c:tx>
            <c:strRef>
              <c:f>HSSI!$C$97</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HSSI!$A$98:$A$111</c:f>
              <c:strCache>
                <c:ptCount val="14"/>
                <c:pt idx="0">
                  <c:v>Restrictions in how funding can be used (i.e., infrastructure development; workforce)</c:v>
                </c:pt>
                <c:pt idx="1">
                  <c:v>Burdensome administrative processes to access grant funding for exchange</c:v>
                </c:pt>
                <c:pt idx="2">
                  <c:v>Dearth of qualified technical staff with necessary skills to hire at existing salary scale</c:v>
                </c:pt>
                <c:pt idx="3">
                  <c:v>Dearth of qualified technical staff with necessary skills to hire, regardless of salary</c:v>
                </c:pt>
                <c:pt idx="4">
                  <c:v>Lack of funding to purchase / configure electronic systems for exchange</c:v>
                </c:pt>
                <c:pt idx="5">
                  <c:v>Existing staff are not adequately trained in necessary skills </c:v>
                </c:pt>
                <c:pt idx="6">
                  <c:v>Lack of funding to operate / maintain electronic systems and processes for exchange</c:v>
                </c:pt>
                <c:pt idx="7">
                  <c:v>Partner does not have electronic system</c:v>
                </c:pt>
                <c:pt idx="8">
                  <c:v>Privacy laws / regulations prevent sharing without consent</c:v>
                </c:pt>
                <c:pt idx="9">
                  <c:v>Previously obtained consent to share data is allowed but not readily available</c:v>
                </c:pt>
                <c:pt idx="10">
                  <c:v>Unclear whether information is considered private by law / regulation</c:v>
                </c:pt>
                <c:pt idx="11">
                  <c:v>Partner has electronic system but systems are not interoperable</c:v>
                </c:pt>
                <c:pt idx="12">
                  <c:v>Data fields / elements do not align between systems</c:v>
                </c:pt>
                <c:pt idx="13">
                  <c:v>Privacy laws / regulations prevent sharing</c:v>
                </c:pt>
              </c:strCache>
            </c:strRef>
          </c:cat>
          <c:val>
            <c:numRef>
              <c:f>HSSI!$C$98:$C$111</c:f>
              <c:numCache>
                <c:formatCode>0%</c:formatCode>
                <c:ptCount val="14"/>
                <c:pt idx="0">
                  <c:v>0.2</c:v>
                </c:pt>
                <c:pt idx="1">
                  <c:v>0.2</c:v>
                </c:pt>
                <c:pt idx="2">
                  <c:v>0.16666666666666666</c:v>
                </c:pt>
                <c:pt idx="3">
                  <c:v>0.16666666666666666</c:v>
                </c:pt>
                <c:pt idx="4">
                  <c:v>0.33333333333333331</c:v>
                </c:pt>
                <c:pt idx="5">
                  <c:v>0.2</c:v>
                </c:pt>
                <c:pt idx="6">
                  <c:v>0.16666666666666666</c:v>
                </c:pt>
                <c:pt idx="8">
                  <c:v>0.33333333333333331</c:v>
                </c:pt>
                <c:pt idx="9">
                  <c:v>0.2</c:v>
                </c:pt>
                <c:pt idx="10">
                  <c:v>0.2</c:v>
                </c:pt>
              </c:numCache>
            </c:numRef>
          </c:val>
          <c:extLst>
            <c:ext xmlns:c16="http://schemas.microsoft.com/office/drawing/2014/chart" uri="{C3380CC4-5D6E-409C-BE32-E72D297353CC}">
              <c16:uniqueId val="{00000001-8726-493B-88D0-5E1B64A2B69C}"/>
            </c:ext>
          </c:extLst>
        </c:ser>
        <c:ser>
          <c:idx val="2"/>
          <c:order val="2"/>
          <c:tx>
            <c:strRef>
              <c:f>HSSI!$D$97</c:f>
              <c:strCache>
                <c:ptCount val="1"/>
                <c:pt idx="0">
                  <c:v>Don't Know</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HSSI!$A$98:$A$111</c:f>
              <c:strCache>
                <c:ptCount val="14"/>
                <c:pt idx="0">
                  <c:v>Restrictions in how funding can be used (i.e., infrastructure development; workforce)</c:v>
                </c:pt>
                <c:pt idx="1">
                  <c:v>Burdensome administrative processes to access grant funding for exchange</c:v>
                </c:pt>
                <c:pt idx="2">
                  <c:v>Dearth of qualified technical staff with necessary skills to hire at existing salary scale</c:v>
                </c:pt>
                <c:pt idx="3">
                  <c:v>Dearth of qualified technical staff with necessary skills to hire, regardless of salary</c:v>
                </c:pt>
                <c:pt idx="4">
                  <c:v>Lack of funding to purchase / configure electronic systems for exchange</c:v>
                </c:pt>
                <c:pt idx="5">
                  <c:v>Existing staff are not adequately trained in necessary skills </c:v>
                </c:pt>
                <c:pt idx="6">
                  <c:v>Lack of funding to operate / maintain electronic systems and processes for exchange</c:v>
                </c:pt>
                <c:pt idx="7">
                  <c:v>Partner does not have electronic system</c:v>
                </c:pt>
                <c:pt idx="8">
                  <c:v>Privacy laws / regulations prevent sharing without consent</c:v>
                </c:pt>
                <c:pt idx="9">
                  <c:v>Previously obtained consent to share data is allowed but not readily available</c:v>
                </c:pt>
                <c:pt idx="10">
                  <c:v>Unclear whether information is considered private by law / regulation</c:v>
                </c:pt>
                <c:pt idx="11">
                  <c:v>Partner has electronic system but systems are not interoperable</c:v>
                </c:pt>
                <c:pt idx="12">
                  <c:v>Data fields / elements do not align between systems</c:v>
                </c:pt>
                <c:pt idx="13">
                  <c:v>Privacy laws / regulations prevent sharing</c:v>
                </c:pt>
              </c:strCache>
            </c:strRef>
          </c:cat>
          <c:val>
            <c:numRef>
              <c:f>HSSI!$D$98:$D$111</c:f>
              <c:numCache>
                <c:formatCode>0%</c:formatCode>
                <c:ptCount val="14"/>
                <c:pt idx="0">
                  <c:v>0.6</c:v>
                </c:pt>
                <c:pt idx="1">
                  <c:v>0.6</c:v>
                </c:pt>
                <c:pt idx="2">
                  <c:v>0.5</c:v>
                </c:pt>
                <c:pt idx="3">
                  <c:v>0.5</c:v>
                </c:pt>
                <c:pt idx="4">
                  <c:v>0.33333333333333331</c:v>
                </c:pt>
                <c:pt idx="5">
                  <c:v>0.4</c:v>
                </c:pt>
                <c:pt idx="6">
                  <c:v>0.33333333333333331</c:v>
                </c:pt>
                <c:pt idx="7">
                  <c:v>0.33333333333333331</c:v>
                </c:pt>
                <c:pt idx="11">
                  <c:v>0.16666666666666666</c:v>
                </c:pt>
                <c:pt idx="12">
                  <c:v>0.16666666666666666</c:v>
                </c:pt>
              </c:numCache>
            </c:numRef>
          </c:val>
          <c:extLst>
            <c:ext xmlns:c16="http://schemas.microsoft.com/office/drawing/2014/chart" uri="{C3380CC4-5D6E-409C-BE32-E72D297353CC}">
              <c16:uniqueId val="{00000002-8726-493B-88D0-5E1B64A2B69C}"/>
            </c:ext>
          </c:extLst>
        </c:ser>
        <c:dLbls>
          <c:showLegendKey val="0"/>
          <c:showVal val="0"/>
          <c:showCatName val="0"/>
          <c:showSerName val="0"/>
          <c:showPercent val="0"/>
          <c:showBubbleSize val="0"/>
        </c:dLbls>
        <c:gapWidth val="150"/>
        <c:overlap val="100"/>
        <c:axId val="344095503"/>
        <c:axId val="344096463"/>
      </c:barChart>
      <c:catAx>
        <c:axId val="3440955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6463"/>
        <c:crosses val="autoZero"/>
        <c:auto val="1"/>
        <c:lblAlgn val="ctr"/>
        <c:lblOffset val="100"/>
        <c:noMultiLvlLbl val="0"/>
      </c:catAx>
      <c:valAx>
        <c:axId val="344096463"/>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955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'Consumer Access'!$B$2</c:f>
              <c:strCache>
                <c:ptCount val="1"/>
                <c:pt idx="0">
                  <c:v>Yes</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'Consumer Access'!$A$12:$A$18</c:f>
              <c:strCache>
                <c:ptCount val="7"/>
                <c:pt idx="0">
                  <c:v>Access a client portal (e.g., MyChart)</c:v>
                </c:pt>
                <c:pt idx="1">
                  <c:v>Access data via a third party application upon request (e.g., Apple Health)</c:v>
                </c:pt>
                <c:pt idx="2">
                  <c:v>See and change their appointments online</c:v>
                </c:pt>
                <c:pt idx="3">
                  <c:v>Communicate electronically (send and receive messages) with their providers</c:v>
                </c:pt>
                <c:pt idx="4">
                  <c:v>Receive appointment reminders (text/email)</c:v>
                </c:pt>
                <c:pt idx="5">
                  <c:v>View and/or provide their authorizations / consents</c:v>
                </c:pt>
                <c:pt idx="6">
                  <c:v>Request changes and/or make direct changes to their records / consents</c:v>
                </c:pt>
              </c:strCache>
            </c:strRef>
          </c:cat>
          <c:val>
            <c:numRef>
              <c:f>'Consumer Access'!$B$12:$B$18</c:f>
              <c:numCache>
                <c:formatCode>0%</c:formatCode>
                <c:ptCount val="7"/>
                <c:pt idx="0">
                  <c:v>0.81818181818181823</c:v>
                </c:pt>
                <c:pt idx="1">
                  <c:v>0.81818181818181823</c:v>
                </c:pt>
                <c:pt idx="2">
                  <c:v>0.18181818181818182</c:v>
                </c:pt>
                <c:pt idx="3">
                  <c:v>0.45454545454545453</c:v>
                </c:pt>
                <c:pt idx="4">
                  <c:v>0.36363636363636365</c:v>
                </c:pt>
                <c:pt idx="5">
                  <c:v>0.27272727272727271</c:v>
                </c:pt>
                <c:pt idx="6">
                  <c:v>0.36363636363636365</c:v>
                </c:pt>
              </c:numCache>
            </c:numRef>
          </c:val>
          <c:extLst>
            <c:ext xmlns:c16="http://schemas.microsoft.com/office/drawing/2014/chart" uri="{C3380CC4-5D6E-409C-BE32-E72D297353CC}">
              <c16:uniqueId val="{00000000-58E6-43AD-A122-482AA2831ADD}"/>
            </c:ext>
          </c:extLst>
        </c:ser>
        <c:ser>
          <c:idx val="1"/>
          <c:order val="1"/>
          <c:tx>
            <c:strRef>
              <c:f>'Consumer Access'!$C$2</c:f>
              <c:strCache>
                <c:ptCount val="1"/>
                <c:pt idx="0">
                  <c:v>No</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'Consumer Access'!$A$12:$A$18</c:f>
              <c:strCache>
                <c:ptCount val="7"/>
                <c:pt idx="0">
                  <c:v>Access a client portal (e.g., MyChart)</c:v>
                </c:pt>
                <c:pt idx="1">
                  <c:v>Access data via a third party application upon request (e.g., Apple Health)</c:v>
                </c:pt>
                <c:pt idx="2">
                  <c:v>See and change their appointments online</c:v>
                </c:pt>
                <c:pt idx="3">
                  <c:v>Communicate electronically (send and receive messages) with their providers</c:v>
                </c:pt>
                <c:pt idx="4">
                  <c:v>Receive appointment reminders (text/email)</c:v>
                </c:pt>
                <c:pt idx="5">
                  <c:v>View and/or provide their authorizations / consents</c:v>
                </c:pt>
                <c:pt idx="6">
                  <c:v>Request changes and/or make direct changes to their records / consents</c:v>
                </c:pt>
              </c:strCache>
            </c:strRef>
          </c:cat>
          <c:val>
            <c:numRef>
              <c:f>'Consumer Access'!$C$12:$C$18</c:f>
              <c:numCache>
                <c:formatCode>0%</c:formatCode>
                <c:ptCount val="7"/>
                <c:pt idx="0">
                  <c:v>9.0909090909090912E-2</c:v>
                </c:pt>
                <c:pt idx="1">
                  <c:v>0.18181818181818182</c:v>
                </c:pt>
                <c:pt idx="2">
                  <c:v>0.27272727272727271</c:v>
                </c:pt>
                <c:pt idx="3">
                  <c:v>0.27272727272727271</c:v>
                </c:pt>
                <c:pt idx="4">
                  <c:v>0.27272727272727271</c:v>
                </c:pt>
                <c:pt idx="5">
                  <c:v>0.45454545454545453</c:v>
                </c:pt>
                <c:pt idx="6">
                  <c:v>0.45454545454545453</c:v>
                </c:pt>
              </c:numCache>
            </c:numRef>
          </c:val>
          <c:extLst>
            <c:ext xmlns:c16="http://schemas.microsoft.com/office/drawing/2014/chart" uri="{C3380CC4-5D6E-409C-BE32-E72D297353CC}">
              <c16:uniqueId val="{00000001-58E6-43AD-A122-482AA2831ADD}"/>
            </c:ext>
          </c:extLst>
        </c:ser>
        <c:ser>
          <c:idx val="2"/>
          <c:order val="2"/>
          <c:tx>
            <c:strRef>
              <c:f>'Consumer Access'!$D$2</c:f>
              <c:strCache>
                <c:ptCount val="1"/>
                <c:pt idx="0">
                  <c:v>N/A</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'Consumer Access'!$A$12:$A$18</c:f>
              <c:strCache>
                <c:ptCount val="7"/>
                <c:pt idx="0">
                  <c:v>Access a client portal (e.g., MyChart)</c:v>
                </c:pt>
                <c:pt idx="1">
                  <c:v>Access data via a third party application upon request (e.g., Apple Health)</c:v>
                </c:pt>
                <c:pt idx="2">
                  <c:v>See and change their appointments online</c:v>
                </c:pt>
                <c:pt idx="3">
                  <c:v>Communicate electronically (send and receive messages) with their providers</c:v>
                </c:pt>
                <c:pt idx="4">
                  <c:v>Receive appointment reminders (text/email)</c:v>
                </c:pt>
                <c:pt idx="5">
                  <c:v>View and/or provide their authorizations / consents</c:v>
                </c:pt>
                <c:pt idx="6">
                  <c:v>Request changes and/or make direct changes to their records / consents</c:v>
                </c:pt>
              </c:strCache>
            </c:strRef>
          </c:cat>
          <c:val>
            <c:numRef>
              <c:f>'Consumer Access'!$D$12:$D$18</c:f>
              <c:numCache>
                <c:formatCode>General</c:formatCode>
                <c:ptCount val="7"/>
                <c:pt idx="0" formatCode="0%">
                  <c:v>9.0909090909090912E-2</c:v>
                </c:pt>
                <c:pt idx="2" formatCode="0%">
                  <c:v>0.45454545454545453</c:v>
                </c:pt>
                <c:pt idx="3" formatCode="0%">
                  <c:v>0.27272727272727271</c:v>
                </c:pt>
                <c:pt idx="4" formatCode="0%">
                  <c:v>0.36363636363636365</c:v>
                </c:pt>
                <c:pt idx="5" formatCode="0%">
                  <c:v>9.0909090909090912E-2</c:v>
                </c:pt>
                <c:pt idx="6" formatCode="0%">
                  <c:v>9.0909090909090912E-2</c:v>
                </c:pt>
              </c:numCache>
            </c:numRef>
          </c:val>
          <c:extLst>
            <c:ext xmlns:c16="http://schemas.microsoft.com/office/drawing/2014/chart" uri="{C3380CC4-5D6E-409C-BE32-E72D297353CC}">
              <c16:uniqueId val="{00000002-58E6-43AD-A122-482AA2831ADD}"/>
            </c:ext>
          </c:extLst>
        </c:ser>
        <c:ser>
          <c:idx val="3"/>
          <c:order val="3"/>
          <c:tx>
            <c:strRef>
              <c:f>'Consumer Access'!$E$2</c:f>
              <c:strCache>
                <c:ptCount val="1"/>
                <c:pt idx="0">
                  <c:v>Don't Know</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'Consumer Access'!$A$12:$A$18</c:f>
              <c:strCache>
                <c:ptCount val="7"/>
                <c:pt idx="0">
                  <c:v>Access a client portal (e.g., MyChart)</c:v>
                </c:pt>
                <c:pt idx="1">
                  <c:v>Access data via a third party application upon request (e.g., Apple Health)</c:v>
                </c:pt>
                <c:pt idx="2">
                  <c:v>See and change their appointments online</c:v>
                </c:pt>
                <c:pt idx="3">
                  <c:v>Communicate electronically (send and receive messages) with their providers</c:v>
                </c:pt>
                <c:pt idx="4">
                  <c:v>Receive appointment reminders (text/email)</c:v>
                </c:pt>
                <c:pt idx="5">
                  <c:v>View and/or provide their authorizations / consents</c:v>
                </c:pt>
                <c:pt idx="6">
                  <c:v>Request changes and/or make direct changes to their records / consents</c:v>
                </c:pt>
              </c:strCache>
            </c:strRef>
          </c:cat>
          <c:val>
            <c:numRef>
              <c:f>'Consumer Access'!$E$12:$E$18</c:f>
              <c:numCache>
                <c:formatCode>General</c:formatCode>
                <c:ptCount val="7"/>
                <c:pt idx="2" formatCode="0%">
                  <c:v>9.0909090909090912E-2</c:v>
                </c:pt>
                <c:pt idx="5" formatCode="0%">
                  <c:v>0.18181818181818182</c:v>
                </c:pt>
                <c:pt idx="6" formatCode="0%">
                  <c:v>9.0909090909090912E-2</c:v>
                </c:pt>
              </c:numCache>
            </c:numRef>
          </c:val>
          <c:extLst>
            <c:ext xmlns:c16="http://schemas.microsoft.com/office/drawing/2014/chart" uri="{C3380CC4-5D6E-409C-BE32-E72D297353CC}">
              <c16:uniqueId val="{00000003-58E6-43AD-A122-482AA2831ADD}"/>
            </c:ext>
          </c:extLst>
        </c:ser>
        <c:dLbls>
          <c:showLegendKey val="0"/>
          <c:showVal val="0"/>
          <c:showCatName val="0"/>
          <c:showSerName val="0"/>
          <c:showPercent val="0"/>
          <c:showBubbleSize val="0"/>
        </c:dLbls>
        <c:gapWidth val="219"/>
        <c:overlap val="-27"/>
        <c:axId val="978833151"/>
        <c:axId val="978852351"/>
      </c:barChart>
      <c:catAx>
        <c:axId val="9788331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8852351"/>
        <c:crosses val="autoZero"/>
        <c:auto val="1"/>
        <c:lblAlgn val="ctr"/>
        <c:lblOffset val="100"/>
        <c:noMultiLvlLbl val="0"/>
      </c:catAx>
      <c:valAx>
        <c:axId val="978852351"/>
        <c:scaling>
          <c:orientation val="minMax"/>
          <c:max val="1"/>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88331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'Consumer Access'!$B$29</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'Consumer Access'!$A$30:$A$39</c:f>
              <c:strCache>
                <c:ptCount val="10"/>
                <c:pt idx="0">
                  <c:v>Restrictions in how funding can be used (i.e., infrastructure development; workforce)</c:v>
                </c:pt>
                <c:pt idx="1">
                  <c:v>Dearth of qualified technical staff with necessary skills to hire at existing salary scale</c:v>
                </c:pt>
                <c:pt idx="2">
                  <c:v>Dearth of qualified technical staff with necessary skills to hire, regardless of salary</c:v>
                </c:pt>
                <c:pt idx="3">
                  <c:v>Existing staff are not adequately trained in necessary skills </c:v>
                </c:pt>
                <c:pt idx="4">
                  <c:v>Privacy laws / regulations prevent sharing (e.g., appropriate patient portal proxy access)</c:v>
                </c:pt>
                <c:pt idx="5">
                  <c:v>Burdensome administrative processes to access grant funding for electronic systems</c:v>
                </c:pt>
                <c:pt idx="6">
                  <c:v>Lack of funding to purchase / configure electronic systems</c:v>
                </c:pt>
                <c:pt idx="7">
                  <c:v>Lack of funding to operate / maintain electronic systems and processes</c:v>
                </c:pt>
                <c:pt idx="8">
                  <c:v>Difficulty finding system(s) that meet our needs</c:v>
                </c:pt>
                <c:pt idx="9">
                  <c:v>No electronic system or technological capability</c:v>
                </c:pt>
              </c:strCache>
            </c:strRef>
          </c:cat>
          <c:val>
            <c:numRef>
              <c:f>'Consumer Access'!$B$30:$B$39</c:f>
              <c:numCache>
                <c:formatCode>General</c:formatCode>
                <c:ptCount val="10"/>
                <c:pt idx="4" formatCode="0%">
                  <c:v>0.17</c:v>
                </c:pt>
                <c:pt idx="5" formatCode="0%">
                  <c:v>0.17</c:v>
                </c:pt>
                <c:pt idx="6" formatCode="0%">
                  <c:v>0.33</c:v>
                </c:pt>
                <c:pt idx="7" formatCode="0%">
                  <c:v>0.33</c:v>
                </c:pt>
                <c:pt idx="8" formatCode="0%">
                  <c:v>0.5</c:v>
                </c:pt>
                <c:pt idx="9" formatCode="0%">
                  <c:v>0.67</c:v>
                </c:pt>
              </c:numCache>
            </c:numRef>
          </c:val>
          <c:extLst>
            <c:ext xmlns:c16="http://schemas.microsoft.com/office/drawing/2014/chart" uri="{C3380CC4-5D6E-409C-BE32-E72D297353CC}">
              <c16:uniqueId val="{00000000-AAB3-4FAA-B546-3C2A340C36F3}"/>
            </c:ext>
          </c:extLst>
        </c:ser>
        <c:ser>
          <c:idx val="1"/>
          <c:order val="1"/>
          <c:tx>
            <c:strRef>
              <c:f>'Consumer Access'!$C$29</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'Consumer Access'!$A$30:$A$39</c:f>
              <c:strCache>
                <c:ptCount val="10"/>
                <c:pt idx="0">
                  <c:v>Restrictions in how funding can be used (i.e., infrastructure development; workforce)</c:v>
                </c:pt>
                <c:pt idx="1">
                  <c:v>Dearth of qualified technical staff with necessary skills to hire at existing salary scale</c:v>
                </c:pt>
                <c:pt idx="2">
                  <c:v>Dearth of qualified technical staff with necessary skills to hire, regardless of salary</c:v>
                </c:pt>
                <c:pt idx="3">
                  <c:v>Existing staff are not adequately trained in necessary skills </c:v>
                </c:pt>
                <c:pt idx="4">
                  <c:v>Privacy laws / regulations prevent sharing (e.g., appropriate patient portal proxy access)</c:v>
                </c:pt>
                <c:pt idx="5">
                  <c:v>Burdensome administrative processes to access grant funding for electronic systems</c:v>
                </c:pt>
                <c:pt idx="6">
                  <c:v>Lack of funding to purchase / configure electronic systems</c:v>
                </c:pt>
                <c:pt idx="7">
                  <c:v>Lack of funding to operate / maintain electronic systems and processes</c:v>
                </c:pt>
                <c:pt idx="8">
                  <c:v>Difficulty finding system(s) that meet our needs</c:v>
                </c:pt>
                <c:pt idx="9">
                  <c:v>No electronic system or technological capability</c:v>
                </c:pt>
              </c:strCache>
            </c:strRef>
          </c:cat>
          <c:val>
            <c:numRef>
              <c:f>'Consumer Access'!$C$30:$C$39</c:f>
              <c:numCache>
                <c:formatCode>0%</c:formatCode>
                <c:ptCount val="10"/>
                <c:pt idx="0">
                  <c:v>1</c:v>
                </c:pt>
                <c:pt idx="1">
                  <c:v>1</c:v>
                </c:pt>
                <c:pt idx="2">
                  <c:v>1</c:v>
                </c:pt>
                <c:pt idx="3">
                  <c:v>1</c:v>
                </c:pt>
                <c:pt idx="4">
                  <c:v>0.83</c:v>
                </c:pt>
                <c:pt idx="5">
                  <c:v>0.83</c:v>
                </c:pt>
                <c:pt idx="6">
                  <c:v>0.66999999999999993</c:v>
                </c:pt>
                <c:pt idx="7">
                  <c:v>0.66999999999999993</c:v>
                </c:pt>
                <c:pt idx="8">
                  <c:v>0.5</c:v>
                </c:pt>
                <c:pt idx="9">
                  <c:v>0.32999999999999996</c:v>
                </c:pt>
              </c:numCache>
            </c:numRef>
          </c:val>
          <c:extLst>
            <c:ext xmlns:c16="http://schemas.microsoft.com/office/drawing/2014/chart" uri="{C3380CC4-5D6E-409C-BE32-E72D297353CC}">
              <c16:uniqueId val="{00000001-AAB3-4FAA-B546-3C2A340C36F3}"/>
            </c:ext>
          </c:extLst>
        </c:ser>
        <c:dLbls>
          <c:showLegendKey val="0"/>
          <c:showVal val="0"/>
          <c:showCatName val="0"/>
          <c:showSerName val="0"/>
          <c:showPercent val="0"/>
          <c:showBubbleSize val="0"/>
        </c:dLbls>
        <c:gapWidth val="150"/>
        <c:overlap val="100"/>
        <c:axId val="955797551"/>
        <c:axId val="955798031"/>
      </c:barChart>
      <c:catAx>
        <c:axId val="9557975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55798031"/>
        <c:crosses val="autoZero"/>
        <c:auto val="1"/>
        <c:lblAlgn val="ctr"/>
        <c:lblOffset val="100"/>
        <c:noMultiLvlLbl val="0"/>
      </c:catAx>
      <c:valAx>
        <c:axId val="955798031"/>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557975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'Exchange Graphs'!$L$1</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'Exchange Graphs'!$K$2:$K$19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'Exchange Graphs'!$L$2:$L$19</c:f>
              <c:numCache>
                <c:formatCode>0%</c:formatCode>
                <c:ptCount val="18"/>
                <c:pt idx="0">
                  <c:v>0.51818181818181819</c:v>
                </c:pt>
                <c:pt idx="1">
                  <c:v>0.34545454545454546</c:v>
                </c:pt>
                <c:pt idx="2">
                  <c:v>0.11818181818181818</c:v>
                </c:pt>
                <c:pt idx="3">
                  <c:v>0.2818181818181818</c:v>
                </c:pt>
                <c:pt idx="4">
                  <c:v>7.2727272727272724E-2</c:v>
                </c:pt>
                <c:pt idx="5">
                  <c:v>5.4545454545454543E-2</c:v>
                </c:pt>
                <c:pt idx="6">
                  <c:v>0.15454545454545454</c:v>
                </c:pt>
                <c:pt idx="7">
                  <c:v>0.1</c:v>
                </c:pt>
                <c:pt idx="8">
                  <c:v>7.2727272727272724E-2</c:v>
                </c:pt>
                <c:pt idx="9">
                  <c:v>0.11818181818181818</c:v>
                </c:pt>
                <c:pt idx="10">
                  <c:v>0.13636363636363635</c:v>
                </c:pt>
                <c:pt idx="11">
                  <c:v>8.1818181818181818E-2</c:v>
                </c:pt>
                <c:pt idx="12">
                  <c:v>0.10909090909090909</c:v>
                </c:pt>
                <c:pt idx="13">
                  <c:v>0.1</c:v>
                </c:pt>
                <c:pt idx="14">
                  <c:v>0.19090909090909092</c:v>
                </c:pt>
                <c:pt idx="15">
                  <c:v>0.24545454545454545</c:v>
                </c:pt>
                <c:pt idx="16">
                  <c:v>0.11818181818181818</c:v>
                </c:pt>
                <c:pt idx="17">
                  <c:v>0.11818181818181818</c:v>
                </c:pt>
              </c:numCache>
            </c:numRef>
          </c:val>
          <c:extLst>
            <c:ext xmlns:c16="http://schemas.microsoft.com/office/drawing/2014/chart" uri="{C3380CC4-5D6E-409C-BE32-E72D297353CC}">
              <c16:uniqueId val="{00000000-25A6-4F2F-BB7C-B3477A9C48E4}"/>
            </c:ext>
          </c:extLst>
        </c:ser>
        <c:ser>
          <c:idx val="1"/>
          <c:order val="1"/>
          <c:tx>
            <c:strRef>
              <c:f>'Exchange Graphs'!$M$1</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'Exchange Graphs'!$K$2:$K$19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'Exchange Graphs'!$M$2:$M$19</c:f>
              <c:numCache>
                <c:formatCode>0%</c:formatCode>
                <c:ptCount val="18"/>
                <c:pt idx="0">
                  <c:v>0.19090909090909092</c:v>
                </c:pt>
                <c:pt idx="1">
                  <c:v>0.22727272727272727</c:v>
                </c:pt>
                <c:pt idx="2">
                  <c:v>0.1</c:v>
                </c:pt>
                <c:pt idx="3">
                  <c:v>0.23636363636363636</c:v>
                </c:pt>
                <c:pt idx="4">
                  <c:v>1.8181818181818181E-2</c:v>
                </c:pt>
                <c:pt idx="5">
                  <c:v>4.5454545454545456E-2</c:v>
                </c:pt>
                <c:pt idx="6">
                  <c:v>0.10909090909090909</c:v>
                </c:pt>
                <c:pt idx="7">
                  <c:v>7.2727272727272724E-2</c:v>
                </c:pt>
                <c:pt idx="8">
                  <c:v>5.4545454545454543E-2</c:v>
                </c:pt>
                <c:pt idx="9">
                  <c:v>4.5454545454545456E-2</c:v>
                </c:pt>
                <c:pt idx="10">
                  <c:v>0.15454545454545454</c:v>
                </c:pt>
                <c:pt idx="11">
                  <c:v>9.0909090909090905E-3</c:v>
                </c:pt>
                <c:pt idx="12">
                  <c:v>5.4545454545454543E-2</c:v>
                </c:pt>
                <c:pt idx="13">
                  <c:v>3.6363636363636362E-2</c:v>
                </c:pt>
                <c:pt idx="14">
                  <c:v>9.0909090909090912E-2</c:v>
                </c:pt>
                <c:pt idx="15">
                  <c:v>9.0909090909090912E-2</c:v>
                </c:pt>
                <c:pt idx="16">
                  <c:v>8.1818181818181818E-2</c:v>
                </c:pt>
                <c:pt idx="17">
                  <c:v>8.1818181818181818E-2</c:v>
                </c:pt>
              </c:numCache>
            </c:numRef>
          </c:val>
          <c:extLst>
            <c:ext xmlns:c16="http://schemas.microsoft.com/office/drawing/2014/chart" uri="{C3380CC4-5D6E-409C-BE32-E72D297353CC}">
              <c16:uniqueId val="{00000001-25A6-4F2F-BB7C-B3477A9C48E4}"/>
            </c:ext>
          </c:extLst>
        </c:ser>
        <c:ser>
          <c:idx val="2"/>
          <c:order val="2"/>
          <c:tx>
            <c:strRef>
              <c:f>'Exchange Graphs'!$N$1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'Exchange Graphs'!$K$2:$K$19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'Exchange Graphs'!$N$2:$N$19</c:f>
              <c:numCache>
                <c:formatCode>0%</c:formatCode>
                <c:ptCount val="18"/>
                <c:pt idx="0">
                  <c:v>6.363636363636363E-2</c:v>
                </c:pt>
                <c:pt idx="1">
                  <c:v>0.17272727272727273</c:v>
                </c:pt>
                <c:pt idx="2">
                  <c:v>0.37272727272727274</c:v>
                </c:pt>
                <c:pt idx="3">
                  <c:v>0.21818181818181817</c:v>
                </c:pt>
                <c:pt idx="4">
                  <c:v>0.5</c:v>
                </c:pt>
                <c:pt idx="5">
                  <c:v>0.48181818181818181</c:v>
                </c:pt>
                <c:pt idx="6">
                  <c:v>0.45454545454545453</c:v>
                </c:pt>
                <c:pt idx="7">
                  <c:v>0.47272727272727272</c:v>
                </c:pt>
                <c:pt idx="8">
                  <c:v>0.5</c:v>
                </c:pt>
                <c:pt idx="9">
                  <c:v>0.48181818181818181</c:v>
                </c:pt>
                <c:pt idx="10">
                  <c:v>0.42727272727272725</c:v>
                </c:pt>
                <c:pt idx="11">
                  <c:v>0.57272727272727275</c:v>
                </c:pt>
                <c:pt idx="12">
                  <c:v>0.50909090909090904</c:v>
                </c:pt>
                <c:pt idx="13">
                  <c:v>0.5</c:v>
                </c:pt>
                <c:pt idx="14">
                  <c:v>0.40909090909090912</c:v>
                </c:pt>
                <c:pt idx="15">
                  <c:v>0.34545454545454546</c:v>
                </c:pt>
                <c:pt idx="16">
                  <c:v>0.47272727272727272</c:v>
                </c:pt>
                <c:pt idx="17">
                  <c:v>0.40909090909090912</c:v>
                </c:pt>
              </c:numCache>
            </c:numRef>
          </c:val>
          <c:extLst>
            <c:ext xmlns:c16="http://schemas.microsoft.com/office/drawing/2014/chart" uri="{C3380CC4-5D6E-409C-BE32-E72D297353CC}">
              <c16:uniqueId val="{00000002-25A6-4F2F-BB7C-B3477A9C48E4}"/>
            </c:ext>
          </c:extLst>
        </c:ser>
        <c:ser>
          <c:idx val="3"/>
          <c:order val="3"/>
          <c:tx>
            <c:strRef>
              <c:f>'Exchange Graphs'!$O$1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'Exchange Graphs'!$K$2:$K$19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'Exchange Graphs'!$O$2:$O$19</c:f>
              <c:numCache>
                <c:formatCode>0%</c:formatCode>
                <c:ptCount val="18"/>
                <c:pt idx="0">
                  <c:v>2.7272727272727271E-2</c:v>
                </c:pt>
                <c:pt idx="1">
                  <c:v>5.4545454545454543E-2</c:v>
                </c:pt>
                <c:pt idx="2">
                  <c:v>0.19090909090909092</c:v>
                </c:pt>
                <c:pt idx="3">
                  <c:v>4.5454545454545456E-2</c:v>
                </c:pt>
                <c:pt idx="4">
                  <c:v>0.12727272727272726</c:v>
                </c:pt>
                <c:pt idx="5">
                  <c:v>0.12727272727272726</c:v>
                </c:pt>
                <c:pt idx="6">
                  <c:v>6.363636363636363E-2</c:v>
                </c:pt>
                <c:pt idx="7">
                  <c:v>0.11818181818181818</c:v>
                </c:pt>
                <c:pt idx="8">
                  <c:v>0.15454545454545454</c:v>
                </c:pt>
                <c:pt idx="9">
                  <c:v>0.13636363636363635</c:v>
                </c:pt>
                <c:pt idx="10">
                  <c:v>6.363636363636363E-2</c:v>
                </c:pt>
                <c:pt idx="11">
                  <c:v>0.13636363636363635</c:v>
                </c:pt>
                <c:pt idx="12">
                  <c:v>0.11818181818181818</c:v>
                </c:pt>
                <c:pt idx="13">
                  <c:v>0.12727272727272726</c:v>
                </c:pt>
                <c:pt idx="14">
                  <c:v>0.10909090909090909</c:v>
                </c:pt>
                <c:pt idx="15">
                  <c:v>0.11818181818181818</c:v>
                </c:pt>
                <c:pt idx="16">
                  <c:v>0.10909090909090909</c:v>
                </c:pt>
                <c:pt idx="17">
                  <c:v>0.16363636363636364</c:v>
                </c:pt>
              </c:numCache>
            </c:numRef>
          </c:val>
          <c:extLst>
            <c:ext xmlns:c16="http://schemas.microsoft.com/office/drawing/2014/chart" uri="{C3380CC4-5D6E-409C-BE32-E72D297353CC}">
              <c16:uniqueId val="{00000003-25A6-4F2F-BB7C-B3477A9C48E4}"/>
            </c:ext>
          </c:extLst>
        </c:ser>
        <c:ser>
          <c:idx val="4"/>
          <c:order val="4"/>
          <c:tx>
            <c:strRef>
              <c:f>'Exchange Graphs'!$P$1</c:f>
              <c:strCache>
                <c:ptCount val="1"/>
                <c:pt idx="0">
                  <c:v>Don't Know</c:v>
                </c:pt>
              </c:strCache>
            </c:strRef>
          </c:tx>
          <c:spPr>
            <a:solidFill>
              <a:srgbClr val="A238B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'Exchange Graphs'!$K$2:$K$19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'Exchange Graphs'!$P$2:$P$19</c:f>
              <c:numCache>
                <c:formatCode>0%</c:formatCode>
                <c:ptCount val="18"/>
                <c:pt idx="0">
                  <c:v>1.8181818181818181E-2</c:v>
                </c:pt>
                <c:pt idx="1">
                  <c:v>9.0909090909090905E-3</c:v>
                </c:pt>
                <c:pt idx="2">
                  <c:v>3.6363636363636362E-2</c:v>
                </c:pt>
                <c:pt idx="3">
                  <c:v>2.7272727272727271E-2</c:v>
                </c:pt>
                <c:pt idx="4">
                  <c:v>0.1</c:v>
                </c:pt>
                <c:pt idx="5">
                  <c:v>9.0909090909090912E-2</c:v>
                </c:pt>
                <c:pt idx="6">
                  <c:v>3.6363636363636362E-2</c:v>
                </c:pt>
                <c:pt idx="7">
                  <c:v>5.4545454545454543E-2</c:v>
                </c:pt>
                <c:pt idx="8">
                  <c:v>2.7272727272727271E-2</c:v>
                </c:pt>
                <c:pt idx="9">
                  <c:v>3.6363636363636362E-2</c:v>
                </c:pt>
                <c:pt idx="10">
                  <c:v>1.8181818181818181E-2</c:v>
                </c:pt>
                <c:pt idx="11">
                  <c:v>9.0909090909090905E-3</c:v>
                </c:pt>
                <c:pt idx="12">
                  <c:v>2.7272727272727271E-2</c:v>
                </c:pt>
                <c:pt idx="13">
                  <c:v>5.4545454545454543E-2</c:v>
                </c:pt>
                <c:pt idx="14">
                  <c:v>1.8181818181818181E-2</c:v>
                </c:pt>
                <c:pt idx="15">
                  <c:v>1.8181818181818181E-2</c:v>
                </c:pt>
                <c:pt idx="16">
                  <c:v>2.7272727272727271E-2</c:v>
                </c:pt>
                <c:pt idx="17">
                  <c:v>4.5454545454545456E-2</c:v>
                </c:pt>
              </c:numCache>
            </c:numRef>
          </c:val>
          <c:extLst>
            <c:ext xmlns:c16="http://schemas.microsoft.com/office/drawing/2014/chart" uri="{C3380CC4-5D6E-409C-BE32-E72D297353CC}">
              <c16:uniqueId val="{00000004-25A6-4F2F-BB7C-B3477A9C48E4}"/>
            </c:ext>
          </c:extLst>
        </c:ser>
        <c:ser>
          <c:idx val="5"/>
          <c:order val="5"/>
          <c:tx>
            <c:strRef>
              <c:f>'Exchange Graphs'!$Q$1</c:f>
              <c:strCache>
                <c:ptCount val="1"/>
                <c:pt idx="0">
                  <c:v>User Didn't View or Respond</c:v>
                </c:pt>
              </c:strCache>
            </c:strRef>
          </c:tx>
          <c:spPr>
            <a:solidFill>
              <a:srgbClr val="16A0A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'Exchange Graphs'!$K$2:$K$19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'Exchange Graphs'!$Q$2:$Q$19</c:f>
              <c:numCache>
                <c:formatCode>0%</c:formatCode>
                <c:ptCount val="18"/>
                <c:pt idx="0">
                  <c:v>0.18181818181818182</c:v>
                </c:pt>
                <c:pt idx="1">
                  <c:v>0.19090909090909092</c:v>
                </c:pt>
                <c:pt idx="2">
                  <c:v>0.18181818181818182</c:v>
                </c:pt>
                <c:pt idx="3">
                  <c:v>0.19090909090909092</c:v>
                </c:pt>
                <c:pt idx="4">
                  <c:v>0.18181818181818182</c:v>
                </c:pt>
                <c:pt idx="5">
                  <c:v>0.2</c:v>
                </c:pt>
                <c:pt idx="6">
                  <c:v>0.18181818181818182</c:v>
                </c:pt>
                <c:pt idx="7">
                  <c:v>0.18181818181818182</c:v>
                </c:pt>
                <c:pt idx="8">
                  <c:v>0.19090909090909092</c:v>
                </c:pt>
                <c:pt idx="9">
                  <c:v>0.18181818181818182</c:v>
                </c:pt>
                <c:pt idx="10">
                  <c:v>0.2</c:v>
                </c:pt>
                <c:pt idx="11">
                  <c:v>0.19090909090909092</c:v>
                </c:pt>
                <c:pt idx="12">
                  <c:v>0.18181818181818182</c:v>
                </c:pt>
                <c:pt idx="13">
                  <c:v>0.18181818181818182</c:v>
                </c:pt>
                <c:pt idx="14">
                  <c:v>0.18181818181818182</c:v>
                </c:pt>
                <c:pt idx="15">
                  <c:v>0.18181818181818182</c:v>
                </c:pt>
                <c:pt idx="16">
                  <c:v>0.19090909090909092</c:v>
                </c:pt>
                <c:pt idx="17">
                  <c:v>0.18181818181818182</c:v>
                </c:pt>
              </c:numCache>
            </c:numRef>
          </c:val>
          <c:extLst>
            <c:ext xmlns:c16="http://schemas.microsoft.com/office/drawing/2014/chart" uri="{C3380CC4-5D6E-409C-BE32-E72D297353CC}">
              <c16:uniqueId val="{00000005-25A6-4F2F-BB7C-B3477A9C48E4}"/>
            </c:ext>
          </c:extLst>
        </c:ser>
        <c:dLbls>
          <c:showLegendKey val="0"/>
          <c:showVal val="0"/>
          <c:showCatName val="0"/>
          <c:showSerName val="0"/>
          <c:showPercent val="0"/>
          <c:showBubbleSize val="0"/>
        </c:dLbls>
        <c:gapWidth val="150"/>
        <c:overlap val="100"/>
        <c:axId val="553365759"/>
        <c:axId val="553372959"/>
      </c:barChart>
      <c:catAx>
        <c:axId val="553365759"/>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53372959"/>
        <c:crosses val="autoZero"/>
        <c:auto val="1"/>
        <c:lblAlgn val="ctr"/>
        <c:lblOffset val="100"/>
        <c:noMultiLvlLbl val="0"/>
      </c:catAx>
      <c:valAx>
        <c:axId val="553372959"/>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5336575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8480913930115559"/>
          <c:y val="3.17668999907951E-2"/>
          <c:w val="0.68091823667453388"/>
          <c:h val="0.81869554603048822"/>
        </c:manualLayout>
      </c:layout>
      <c:barChart>
        <c:barDir val="bar"/>
        <c:grouping val="percentStacked"/>
        <c:varyColors val="0"/>
        <c:ser>
          <c:idx val="0"/>
          <c:order val="0"/>
          <c:tx>
            <c:strRef>
              <c:f>'Exchange Graphs'!$U$1</c:f>
              <c:strCache>
                <c:ptCount val="1"/>
                <c:pt idx="0">
                  <c:v>All/Most</c:v>
                </c:pt>
              </c:strCache>
            </c:strRef>
          </c:tx>
          <c:spPr>
            <a:solidFill>
              <a:srgbClr val="178CCB"/>
            </a:solidFill>
            <a:ln>
              <a:noFill/>
            </a:ln>
            <a:effectLst/>
          </c:spPr>
          <c:invertIfNegative val="0"/>
          <c:dLbls>
            <c:dLbl>
              <c:idx val="5"/>
              <c:delete val="1"/>
              <c:extLst>
                <c:ext xmlns:c15="http://schemas.microsoft.com/office/drawing/2012/chart" uri="{CE6537A1-D6FC-4f65-9D91-7224C49458BB}"/>
                <c:ext xmlns:c16="http://schemas.microsoft.com/office/drawing/2014/chart" uri="{C3380CC4-5D6E-409C-BE32-E72D297353CC}">
                  <c16:uniqueId val="{00000000-5174-4353-B25C-E7848E09335D}"/>
                </c:ext>
              </c:extLst>
            </c:dLbl>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'Exchange Graphs'!$K$2:$K$19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'Exchange Graphs'!$U$2:$U$19</c:f>
              <c:numCache>
                <c:formatCode>0%</c:formatCode>
                <c:ptCount val="18"/>
                <c:pt idx="0">
                  <c:v>0.45454545454545453</c:v>
                </c:pt>
                <c:pt idx="1">
                  <c:v>0.3</c:v>
                </c:pt>
                <c:pt idx="2">
                  <c:v>4.5454545454545456E-2</c:v>
                </c:pt>
                <c:pt idx="3">
                  <c:v>0.13636363636363635</c:v>
                </c:pt>
                <c:pt idx="4">
                  <c:v>9.0909090909090905E-3</c:v>
                </c:pt>
                <c:pt idx="5">
                  <c:v>0</c:v>
                </c:pt>
                <c:pt idx="6">
                  <c:v>8.1818181818181818E-2</c:v>
                </c:pt>
                <c:pt idx="7">
                  <c:v>7.2727272727272724E-2</c:v>
                </c:pt>
                <c:pt idx="8">
                  <c:v>1.8181818181818181E-2</c:v>
                </c:pt>
                <c:pt idx="9">
                  <c:v>5.4545454545454543E-2</c:v>
                </c:pt>
                <c:pt idx="10">
                  <c:v>5.4545454545454543E-2</c:v>
                </c:pt>
                <c:pt idx="11">
                  <c:v>2.7272727272727271E-2</c:v>
                </c:pt>
                <c:pt idx="12">
                  <c:v>4.5454545454545456E-2</c:v>
                </c:pt>
                <c:pt idx="13">
                  <c:v>3.6363636363636362E-2</c:v>
                </c:pt>
                <c:pt idx="14">
                  <c:v>0.14545454545454545</c:v>
                </c:pt>
                <c:pt idx="15">
                  <c:v>0.19090909090909092</c:v>
                </c:pt>
                <c:pt idx="16">
                  <c:v>3.6363636363636362E-2</c:v>
                </c:pt>
                <c:pt idx="17">
                  <c:v>6.363636363636363E-2</c:v>
                </c:pt>
              </c:numCache>
            </c:numRef>
          </c:val>
          <c:extLst>
            <c:ext xmlns:c16="http://schemas.microsoft.com/office/drawing/2014/chart" uri="{C3380CC4-5D6E-409C-BE32-E72D297353CC}">
              <c16:uniqueId val="{00000000-0E26-476E-9DDE-1D99096D0A89}"/>
            </c:ext>
          </c:extLst>
        </c:ser>
        <c:ser>
          <c:idx val="1"/>
          <c:order val="1"/>
          <c:tx>
            <c:strRef>
              <c:f>'Exchange Graphs'!$V$1</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'Exchange Graphs'!$K$2:$K$19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'Exchange Graphs'!$V$2:$V$19</c:f>
              <c:numCache>
                <c:formatCode>0%</c:formatCode>
                <c:ptCount val="18"/>
                <c:pt idx="0">
                  <c:v>0.19090909090909092</c:v>
                </c:pt>
                <c:pt idx="1">
                  <c:v>0.26363636363636361</c:v>
                </c:pt>
                <c:pt idx="2">
                  <c:v>0.10909090909090909</c:v>
                </c:pt>
                <c:pt idx="3">
                  <c:v>0.33636363636363636</c:v>
                </c:pt>
                <c:pt idx="4">
                  <c:v>2.7272727272727271E-2</c:v>
                </c:pt>
                <c:pt idx="5">
                  <c:v>4.5454545454545456E-2</c:v>
                </c:pt>
                <c:pt idx="6">
                  <c:v>0.10909090909090909</c:v>
                </c:pt>
                <c:pt idx="7">
                  <c:v>0.10909090909090909</c:v>
                </c:pt>
                <c:pt idx="8">
                  <c:v>6.363636363636363E-2</c:v>
                </c:pt>
                <c:pt idx="9">
                  <c:v>8.1818181818181818E-2</c:v>
                </c:pt>
                <c:pt idx="10">
                  <c:v>0.18181818181818182</c:v>
                </c:pt>
                <c:pt idx="11">
                  <c:v>9.0909090909090905E-3</c:v>
                </c:pt>
                <c:pt idx="12">
                  <c:v>7.2727272727272724E-2</c:v>
                </c:pt>
                <c:pt idx="13">
                  <c:v>4.5454545454545456E-2</c:v>
                </c:pt>
                <c:pt idx="14">
                  <c:v>7.2727272727272724E-2</c:v>
                </c:pt>
                <c:pt idx="15">
                  <c:v>0.12727272727272726</c:v>
                </c:pt>
                <c:pt idx="16">
                  <c:v>7.2727272727272724E-2</c:v>
                </c:pt>
                <c:pt idx="17">
                  <c:v>6.363636363636363E-2</c:v>
                </c:pt>
              </c:numCache>
            </c:numRef>
          </c:val>
          <c:extLst>
            <c:ext xmlns:c16="http://schemas.microsoft.com/office/drawing/2014/chart" uri="{C3380CC4-5D6E-409C-BE32-E72D297353CC}">
              <c16:uniqueId val="{00000001-0E26-476E-9DDE-1D99096D0A89}"/>
            </c:ext>
          </c:extLst>
        </c:ser>
        <c:ser>
          <c:idx val="2"/>
          <c:order val="2"/>
          <c:tx>
            <c:strRef>
              <c:f>'Exchange Graphs'!$W$1</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'Exchange Graphs'!$K$2:$K$19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'Exchange Graphs'!$W$2:$W$19</c:f>
              <c:numCache>
                <c:formatCode>0%</c:formatCode>
                <c:ptCount val="18"/>
                <c:pt idx="0">
                  <c:v>9.0909090909090912E-2</c:v>
                </c:pt>
                <c:pt idx="1">
                  <c:v>0.16363636363636364</c:v>
                </c:pt>
                <c:pt idx="2">
                  <c:v>0.42727272727272725</c:v>
                </c:pt>
                <c:pt idx="3">
                  <c:v>0.25454545454545452</c:v>
                </c:pt>
                <c:pt idx="4">
                  <c:v>0.51818181818181819</c:v>
                </c:pt>
                <c:pt idx="5">
                  <c:v>0.52727272727272723</c:v>
                </c:pt>
                <c:pt idx="6">
                  <c:v>0.48181818181818181</c:v>
                </c:pt>
                <c:pt idx="7">
                  <c:v>0.45454545454545453</c:v>
                </c:pt>
                <c:pt idx="8">
                  <c:v>0.52727272727272723</c:v>
                </c:pt>
                <c:pt idx="9">
                  <c:v>0.49090909090909091</c:v>
                </c:pt>
                <c:pt idx="10">
                  <c:v>0.48181818181818181</c:v>
                </c:pt>
                <c:pt idx="11">
                  <c:v>0.61818181818181817</c:v>
                </c:pt>
                <c:pt idx="12">
                  <c:v>0.53636363636363638</c:v>
                </c:pt>
                <c:pt idx="13">
                  <c:v>0.54545454545454541</c:v>
                </c:pt>
                <c:pt idx="14">
                  <c:v>0.46363636363636362</c:v>
                </c:pt>
                <c:pt idx="15">
                  <c:v>0.35454545454545455</c:v>
                </c:pt>
                <c:pt idx="16">
                  <c:v>0.54545454545454541</c:v>
                </c:pt>
                <c:pt idx="17">
                  <c:v>0.47272727272727272</c:v>
                </c:pt>
              </c:numCache>
            </c:numRef>
          </c:val>
          <c:extLst>
            <c:ext xmlns:c16="http://schemas.microsoft.com/office/drawing/2014/chart" uri="{C3380CC4-5D6E-409C-BE32-E72D297353CC}">
              <c16:uniqueId val="{00000002-0E26-476E-9DDE-1D99096D0A89}"/>
            </c:ext>
          </c:extLst>
        </c:ser>
        <c:ser>
          <c:idx val="3"/>
          <c:order val="3"/>
          <c:tx>
            <c:strRef>
              <c:f>'Exchange Graphs'!$X$1</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'Exchange Graphs'!$K$2:$K$19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'Exchange Graphs'!$X$2:$X$19</c:f>
              <c:numCache>
                <c:formatCode>0%</c:formatCode>
                <c:ptCount val="18"/>
                <c:pt idx="0">
                  <c:v>4.5454545454545456E-2</c:v>
                </c:pt>
                <c:pt idx="1">
                  <c:v>6.363636363636363E-2</c:v>
                </c:pt>
                <c:pt idx="2">
                  <c:v>0.18181818181818182</c:v>
                </c:pt>
                <c:pt idx="3">
                  <c:v>6.363636363636363E-2</c:v>
                </c:pt>
                <c:pt idx="4">
                  <c:v>0.15454545454545454</c:v>
                </c:pt>
                <c:pt idx="5">
                  <c:v>0.15454545454545454</c:v>
                </c:pt>
                <c:pt idx="6">
                  <c:v>9.0909090909090912E-2</c:v>
                </c:pt>
                <c:pt idx="7">
                  <c:v>0.11818181818181818</c:v>
                </c:pt>
                <c:pt idx="8">
                  <c:v>0.16363636363636364</c:v>
                </c:pt>
                <c:pt idx="9">
                  <c:v>0.14545454545454545</c:v>
                </c:pt>
                <c:pt idx="10">
                  <c:v>7.2727272727272724E-2</c:v>
                </c:pt>
                <c:pt idx="11">
                  <c:v>0.13636363636363635</c:v>
                </c:pt>
                <c:pt idx="12">
                  <c:v>0.12727272727272726</c:v>
                </c:pt>
                <c:pt idx="13">
                  <c:v>0.12727272727272726</c:v>
                </c:pt>
                <c:pt idx="14">
                  <c:v>0.10909090909090909</c:v>
                </c:pt>
                <c:pt idx="15">
                  <c:v>0.11818181818181818</c:v>
                </c:pt>
                <c:pt idx="16">
                  <c:v>0.12727272727272726</c:v>
                </c:pt>
                <c:pt idx="17">
                  <c:v>0.17272727272727273</c:v>
                </c:pt>
              </c:numCache>
            </c:numRef>
          </c:val>
          <c:extLst>
            <c:ext xmlns:c16="http://schemas.microsoft.com/office/drawing/2014/chart" uri="{C3380CC4-5D6E-409C-BE32-E72D297353CC}">
              <c16:uniqueId val="{00000003-0E26-476E-9DDE-1D99096D0A89}"/>
            </c:ext>
          </c:extLst>
        </c:ser>
        <c:ser>
          <c:idx val="4"/>
          <c:order val="4"/>
          <c:tx>
            <c:strRef>
              <c:f>'Exchange Graphs'!$Y$1</c:f>
              <c:strCache>
                <c:ptCount val="1"/>
                <c:pt idx="0">
                  <c:v>Don't Know</c:v>
                </c:pt>
              </c:strCache>
            </c:strRef>
          </c:tx>
          <c:spPr>
            <a:solidFill>
              <a:srgbClr val="A238B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'Exchange Graphs'!$K$2:$K$19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'Exchange Graphs'!$Y$2:$Y$19</c:f>
              <c:numCache>
                <c:formatCode>0%</c:formatCode>
                <c:ptCount val="18"/>
                <c:pt idx="0">
                  <c:v>1.8181818181818181E-2</c:v>
                </c:pt>
                <c:pt idx="1">
                  <c:v>9.0909090909090905E-3</c:v>
                </c:pt>
                <c:pt idx="2">
                  <c:v>2.7272727272727271E-2</c:v>
                </c:pt>
                <c:pt idx="3">
                  <c:v>1.8181818181818181E-2</c:v>
                </c:pt>
                <c:pt idx="4">
                  <c:v>9.0909090909090912E-2</c:v>
                </c:pt>
                <c:pt idx="5">
                  <c:v>8.1818181818181818E-2</c:v>
                </c:pt>
                <c:pt idx="6">
                  <c:v>2.7272727272727271E-2</c:v>
                </c:pt>
                <c:pt idx="7">
                  <c:v>5.4545454545454543E-2</c:v>
                </c:pt>
                <c:pt idx="8">
                  <c:v>2.7272727272727271E-2</c:v>
                </c:pt>
                <c:pt idx="9">
                  <c:v>2.7272727272727271E-2</c:v>
                </c:pt>
                <c:pt idx="10">
                  <c:v>1.8181818181818181E-2</c:v>
                </c:pt>
                <c:pt idx="11">
                  <c:v>9.0909090909090905E-3</c:v>
                </c:pt>
                <c:pt idx="12">
                  <c:v>2.7272727272727271E-2</c:v>
                </c:pt>
                <c:pt idx="13">
                  <c:v>4.5454545454545456E-2</c:v>
                </c:pt>
                <c:pt idx="14">
                  <c:v>1.8181818181818181E-2</c:v>
                </c:pt>
                <c:pt idx="15">
                  <c:v>1.8181818181818181E-2</c:v>
                </c:pt>
                <c:pt idx="16">
                  <c:v>2.7272727272727271E-2</c:v>
                </c:pt>
                <c:pt idx="17">
                  <c:v>3.6363636363636362E-2</c:v>
                </c:pt>
              </c:numCache>
            </c:numRef>
          </c:val>
          <c:extLst>
            <c:ext xmlns:c16="http://schemas.microsoft.com/office/drawing/2014/chart" uri="{C3380CC4-5D6E-409C-BE32-E72D297353CC}">
              <c16:uniqueId val="{00000004-0E26-476E-9DDE-1D99096D0A89}"/>
            </c:ext>
          </c:extLst>
        </c:ser>
        <c:ser>
          <c:idx val="5"/>
          <c:order val="5"/>
          <c:tx>
            <c:strRef>
              <c:f>'Exchange Graphs'!$Z$1</c:f>
              <c:strCache>
                <c:ptCount val="1"/>
                <c:pt idx="0">
                  <c:v>User Didn't View or Respond</c:v>
                </c:pt>
              </c:strCache>
            </c:strRef>
          </c:tx>
          <c:spPr>
            <a:solidFill>
              <a:srgbClr val="16A0A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'Exchange Graphs'!$K$2:$K$19</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'Exchange Graphs'!$Z$2:$Z$19</c:f>
              <c:numCache>
                <c:formatCode>0%</c:formatCode>
                <c:ptCount val="18"/>
                <c:pt idx="0">
                  <c:v>0.2</c:v>
                </c:pt>
                <c:pt idx="1">
                  <c:v>0.2</c:v>
                </c:pt>
                <c:pt idx="2">
                  <c:v>0.20909090909090908</c:v>
                </c:pt>
                <c:pt idx="3">
                  <c:v>0.19090909090909092</c:v>
                </c:pt>
                <c:pt idx="4">
                  <c:v>0.2</c:v>
                </c:pt>
                <c:pt idx="5">
                  <c:v>0.19090909090909092</c:v>
                </c:pt>
                <c:pt idx="6">
                  <c:v>0.20909090909090908</c:v>
                </c:pt>
                <c:pt idx="7">
                  <c:v>0.19090909090909092</c:v>
                </c:pt>
                <c:pt idx="8">
                  <c:v>0.2</c:v>
                </c:pt>
                <c:pt idx="9">
                  <c:v>0.2</c:v>
                </c:pt>
                <c:pt idx="10">
                  <c:v>0.19090909090909092</c:v>
                </c:pt>
                <c:pt idx="11">
                  <c:v>0.2</c:v>
                </c:pt>
                <c:pt idx="12">
                  <c:v>0.19090909090909092</c:v>
                </c:pt>
                <c:pt idx="13">
                  <c:v>0.2</c:v>
                </c:pt>
                <c:pt idx="14">
                  <c:v>0.19090909090909092</c:v>
                </c:pt>
                <c:pt idx="15">
                  <c:v>0.19090909090909092</c:v>
                </c:pt>
                <c:pt idx="16">
                  <c:v>0.19090909090909092</c:v>
                </c:pt>
                <c:pt idx="17">
                  <c:v>0.19090909090909092</c:v>
                </c:pt>
              </c:numCache>
            </c:numRef>
          </c:val>
          <c:extLst>
            <c:ext xmlns:c16="http://schemas.microsoft.com/office/drawing/2014/chart" uri="{C3380CC4-5D6E-409C-BE32-E72D297353CC}">
              <c16:uniqueId val="{00000005-0E26-476E-9DDE-1D99096D0A89}"/>
            </c:ext>
          </c:extLst>
        </c:ser>
        <c:dLbls>
          <c:showLegendKey val="0"/>
          <c:showVal val="0"/>
          <c:showCatName val="0"/>
          <c:showSerName val="0"/>
          <c:showPercent val="0"/>
          <c:showBubbleSize val="0"/>
        </c:dLbls>
        <c:gapWidth val="150"/>
        <c:overlap val="100"/>
        <c:axId val="553365759"/>
        <c:axId val="553372959"/>
      </c:barChart>
      <c:catAx>
        <c:axId val="553365759"/>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53372959"/>
        <c:crosses val="autoZero"/>
        <c:auto val="1"/>
        <c:lblAlgn val="ctr"/>
        <c:lblOffset val="100"/>
        <c:noMultiLvlLbl val="0"/>
      </c:catAx>
      <c:valAx>
        <c:axId val="553372959"/>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5336575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'Exchange Graphs'!$A$86</c:f>
              <c:strCache>
                <c:ptCount val="1"/>
                <c:pt idx="0">
                  <c:v>Sending</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'Exchange Graphs'!$B$85:$G$85</c:f>
              <c:strCache>
                <c:ptCount val="6"/>
                <c:pt idx="0">
                  <c:v>All/Most</c:v>
                </c:pt>
                <c:pt idx="1">
                  <c:v>Some</c:v>
                </c:pt>
                <c:pt idx="2">
                  <c:v>Few/None</c:v>
                </c:pt>
                <c:pt idx="3">
                  <c:v>N/A</c:v>
                </c:pt>
                <c:pt idx="4">
                  <c:v>Don't Know</c:v>
                </c:pt>
                <c:pt idx="5">
                  <c:v>User Didn't View or Respond</c:v>
                </c:pt>
              </c:strCache>
            </c:strRef>
          </c:cat>
          <c:val>
            <c:numRef>
              <c:f>'Exchange Graphs'!$B$86:$G$86</c:f>
              <c:numCache>
                <c:formatCode>0%</c:formatCode>
                <c:ptCount val="6"/>
                <c:pt idx="0">
                  <c:v>0.16313131313131313</c:v>
                </c:pt>
                <c:pt idx="1">
                  <c:v>9.4444444444444442E-2</c:v>
                </c:pt>
                <c:pt idx="2">
                  <c:v>0.40909090909090912</c:v>
                </c:pt>
                <c:pt idx="3">
                  <c:v>0.11060606060606061</c:v>
                </c:pt>
                <c:pt idx="4">
                  <c:v>3.6363636363636362E-2</c:v>
                </c:pt>
                <c:pt idx="5">
                  <c:v>0.18636363636363637</c:v>
                </c:pt>
              </c:numCache>
            </c:numRef>
          </c:val>
          <c:extLst>
            <c:ext xmlns:c16="http://schemas.microsoft.com/office/drawing/2014/chart" uri="{C3380CC4-5D6E-409C-BE32-E72D297353CC}">
              <c16:uniqueId val="{00000000-6497-444D-8E04-4CAB4DA3705B}"/>
            </c:ext>
          </c:extLst>
        </c:ser>
        <c:ser>
          <c:idx val="1"/>
          <c:order val="1"/>
          <c:tx>
            <c:strRef>
              <c:f>'Exchange Graphs'!$A$87</c:f>
              <c:strCache>
                <c:ptCount val="1"/>
                <c:pt idx="0">
                  <c:v>Receiving</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'Exchange Graphs'!$B$85:$G$85</c:f>
              <c:strCache>
                <c:ptCount val="6"/>
                <c:pt idx="0">
                  <c:v>All/Most</c:v>
                </c:pt>
                <c:pt idx="1">
                  <c:v>Some</c:v>
                </c:pt>
                <c:pt idx="2">
                  <c:v>Few/None</c:v>
                </c:pt>
                <c:pt idx="3">
                  <c:v>N/A</c:v>
                </c:pt>
                <c:pt idx="4">
                  <c:v>Don't Know</c:v>
                </c:pt>
                <c:pt idx="5">
                  <c:v>User Didn't View or Respond</c:v>
                </c:pt>
              </c:strCache>
            </c:strRef>
          </c:cat>
          <c:val>
            <c:numRef>
              <c:f>'Exchange Graphs'!$B$87:$G$87</c:f>
              <c:numCache>
                <c:formatCode>0%</c:formatCode>
                <c:ptCount val="6"/>
                <c:pt idx="0">
                  <c:v>9.8484848484848481E-2</c:v>
                </c:pt>
                <c:pt idx="1">
                  <c:v>0.1101010101010101</c:v>
                </c:pt>
                <c:pt idx="2">
                  <c:v>0.44191919191919193</c:v>
                </c:pt>
                <c:pt idx="3">
                  <c:v>0.12070707070707071</c:v>
                </c:pt>
                <c:pt idx="4">
                  <c:v>3.2323232323232323E-2</c:v>
                </c:pt>
                <c:pt idx="5">
                  <c:v>0.19646464646464645</c:v>
                </c:pt>
              </c:numCache>
            </c:numRef>
          </c:val>
          <c:extLst>
            <c:ext xmlns:c16="http://schemas.microsoft.com/office/drawing/2014/chart" uri="{C3380CC4-5D6E-409C-BE32-E72D297353CC}">
              <c16:uniqueId val="{00000001-6497-444D-8E04-4CAB4DA3705B}"/>
            </c:ext>
          </c:extLst>
        </c:ser>
        <c:dLbls>
          <c:showLegendKey val="0"/>
          <c:showVal val="0"/>
          <c:showCatName val="0"/>
          <c:showSerName val="0"/>
          <c:showPercent val="0"/>
          <c:showBubbleSize val="0"/>
        </c:dLbls>
        <c:gapWidth val="219"/>
        <c:overlap val="-27"/>
        <c:axId val="674406591"/>
        <c:axId val="674404671"/>
      </c:barChart>
      <c:catAx>
        <c:axId val="6744065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4404671"/>
        <c:crosses val="autoZero"/>
        <c:auto val="1"/>
        <c:lblAlgn val="ctr"/>
        <c:lblOffset val="100"/>
        <c:noMultiLvlLbl val="0"/>
      </c:catAx>
      <c:valAx>
        <c:axId val="674404671"/>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44065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Index!$T$2</c:f>
              <c:strCache>
                <c:ptCount val="1"/>
                <c:pt idx="0">
                  <c:v>Sending</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Index!$S$3:$S$20</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Index!$T$3:$T$20</c:f>
              <c:numCache>
                <c:formatCode>0.0</c:formatCode>
                <c:ptCount val="18"/>
                <c:pt idx="0">
                  <c:v>2.5882352941176472</c:v>
                </c:pt>
                <c:pt idx="1">
                  <c:v>2.2317073170731709</c:v>
                </c:pt>
                <c:pt idx="2">
                  <c:v>1.5692307692307692</c:v>
                </c:pt>
                <c:pt idx="3">
                  <c:v>2.0864197530864197</c:v>
                </c:pt>
                <c:pt idx="4">
                  <c:v>1.2769230769230768</c:v>
                </c:pt>
                <c:pt idx="5">
                  <c:v>1.265625</c:v>
                </c:pt>
                <c:pt idx="6">
                  <c:v>1.5822784810126582</c:v>
                </c:pt>
                <c:pt idx="7">
                  <c:v>1.4225352112676057</c:v>
                </c:pt>
                <c:pt idx="8">
                  <c:v>1.318840579710145</c:v>
                </c:pt>
                <c:pt idx="9">
                  <c:v>1.4366197183098592</c:v>
                </c:pt>
                <c:pt idx="10">
                  <c:v>1.5949367088607596</c:v>
                </c:pt>
                <c:pt idx="11">
                  <c:v>1.2602739726027397</c:v>
                </c:pt>
                <c:pt idx="12">
                  <c:v>1.4054054054054055</c:v>
                </c:pt>
                <c:pt idx="13">
                  <c:v>1.3714285714285714</c:v>
                </c:pt>
                <c:pt idx="14">
                  <c:v>1.6842105263157894</c:v>
                </c:pt>
                <c:pt idx="15">
                  <c:v>1.8533333333333333</c:v>
                </c:pt>
                <c:pt idx="16">
                  <c:v>1.472972972972973</c:v>
                </c:pt>
                <c:pt idx="17">
                  <c:v>1.5223880597014925</c:v>
                </c:pt>
              </c:numCache>
            </c:numRef>
          </c:val>
          <c:extLst>
            <c:ext xmlns:c16="http://schemas.microsoft.com/office/drawing/2014/chart" uri="{C3380CC4-5D6E-409C-BE32-E72D297353CC}">
              <c16:uniqueId val="{00000000-35F6-4746-A0DD-13CEFB42AAC2}"/>
            </c:ext>
          </c:extLst>
        </c:ser>
        <c:ser>
          <c:idx val="1"/>
          <c:order val="1"/>
          <c:tx>
            <c:strRef>
              <c:f>Index!$U$2</c:f>
              <c:strCache>
                <c:ptCount val="1"/>
                <c:pt idx="0">
                  <c:v>Receiving</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Index!$S$3:$S$20</c:f>
              <c:strCache>
                <c:ptCount val="18"/>
                <c:pt idx="0">
                  <c:v>Other systems within your MCP</c:v>
                </c:pt>
                <c:pt idx="1">
                  <c:v>Hospitals</c:v>
                </c:pt>
                <c:pt idx="2">
                  <c:v>Other 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Behavioral Health</c:v>
                </c:pt>
                <c:pt idx="16">
                  <c:v>County Substance Use Disorder (SUD) Services</c:v>
                </c:pt>
                <c:pt idx="17">
                  <c:v>WIC</c:v>
                </c:pt>
              </c:strCache>
            </c:strRef>
          </c:cat>
          <c:val>
            <c:numRef>
              <c:f>Index!$U$3:$U$20</c:f>
              <c:numCache>
                <c:formatCode>0.0</c:formatCode>
                <c:ptCount val="18"/>
                <c:pt idx="0">
                  <c:v>2.4938271604938271</c:v>
                </c:pt>
                <c:pt idx="1">
                  <c:v>2.1875</c:v>
                </c:pt>
                <c:pt idx="2">
                  <c:v>1.34375</c:v>
                </c:pt>
                <c:pt idx="3">
                  <c:v>1.8374999999999999</c:v>
                </c:pt>
                <c:pt idx="4">
                  <c:v>1.0819672131147542</c:v>
                </c:pt>
                <c:pt idx="5">
                  <c:v>1.0793650793650793</c:v>
                </c:pt>
                <c:pt idx="6">
                  <c:v>1.4054054054054055</c:v>
                </c:pt>
                <c:pt idx="7">
                  <c:v>1.4</c:v>
                </c:pt>
                <c:pt idx="8">
                  <c:v>1.164179104477612</c:v>
                </c:pt>
                <c:pt idx="9">
                  <c:v>1.3043478260869565</c:v>
                </c:pt>
                <c:pt idx="10">
                  <c:v>1.4050632911392404</c:v>
                </c:pt>
                <c:pt idx="11">
                  <c:v>1.0972222222222223</c:v>
                </c:pt>
                <c:pt idx="12">
                  <c:v>1.25</c:v>
                </c:pt>
                <c:pt idx="13">
                  <c:v>1.1884057971014492</c:v>
                </c:pt>
                <c:pt idx="14">
                  <c:v>1.5333333333333334</c:v>
                </c:pt>
                <c:pt idx="15">
                  <c:v>1.7567567567567568</c:v>
                </c:pt>
                <c:pt idx="16">
                  <c:v>1.2222222222222223</c:v>
                </c:pt>
                <c:pt idx="17">
                  <c:v>1.3181818181818181</c:v>
                </c:pt>
              </c:numCache>
            </c:numRef>
          </c:val>
          <c:extLst>
            <c:ext xmlns:c16="http://schemas.microsoft.com/office/drawing/2014/chart" uri="{C3380CC4-5D6E-409C-BE32-E72D297353CC}">
              <c16:uniqueId val="{00000001-35F6-4746-A0DD-13CEFB42AAC2}"/>
            </c:ext>
          </c:extLst>
        </c:ser>
        <c:dLbls>
          <c:showLegendKey val="0"/>
          <c:showVal val="0"/>
          <c:showCatName val="0"/>
          <c:showSerName val="0"/>
          <c:showPercent val="0"/>
          <c:showBubbleSize val="0"/>
        </c:dLbls>
        <c:gapWidth val="219"/>
        <c:overlap val="-27"/>
        <c:axId val="674394111"/>
        <c:axId val="674408991"/>
      </c:barChart>
      <c:catAx>
        <c:axId val="6743941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4408991"/>
        <c:crosses val="autoZero"/>
        <c:auto val="1"/>
        <c:lblAlgn val="ctr"/>
        <c:lblOffset val="100"/>
        <c:noMultiLvlLbl val="0"/>
      </c:catAx>
      <c:valAx>
        <c:axId val="674408991"/>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439411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Sheet1!$J$1</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Sheet1!$I$2:$I$15</c:f>
              <c:strCache>
                <c:ptCount val="14"/>
                <c:pt idx="0">
                  <c:v>Restrictions in how funding can be used (i.e., infrastructure development; workforce)</c:v>
                </c:pt>
                <c:pt idx="1">
                  <c:v>Burdensome administrative processes to access grant funding for exchange</c:v>
                </c:pt>
                <c:pt idx="2">
                  <c:v>Dearth of qualified technical staff with necessary skills (e.g., procurement, data entry, system maintenance, programming, analytics) to hire, regardless of salary</c:v>
                </c:pt>
                <c:pt idx="3">
                  <c:v>Dearth of qualified technical staff with necessary skills (e.g., procurement, data entry, system maintenance, programming, analytics) to hire at existing salary scale</c:v>
                </c:pt>
                <c:pt idx="4">
                  <c:v>Existing staff are not adequately trained in necessary skills (e.g., procurement, systems implementation, data entry, programming, analytics)</c:v>
                </c:pt>
                <c:pt idx="5">
                  <c:v>Unclear whether information is considered private by law / regulation</c:v>
                </c:pt>
                <c:pt idx="6">
                  <c:v>Privacy laws / regulations prevent sharing</c:v>
                </c:pt>
                <c:pt idx="7">
                  <c:v>Lack of funding to purchase / configure electronic systems for exchange</c:v>
                </c:pt>
                <c:pt idx="8">
                  <c:v>Lack of funding to operate / maintain electronic systems and processes for exchange</c:v>
                </c:pt>
                <c:pt idx="9">
                  <c:v>Previously obtained consent to share data is allowed but not readily available</c:v>
                </c:pt>
                <c:pt idx="10">
                  <c:v>Privacy laws / regulations prevent sharing without consent</c:v>
                </c:pt>
                <c:pt idx="11">
                  <c:v>Partner does not have electronic system</c:v>
                </c:pt>
                <c:pt idx="12">
                  <c:v>Partner has electronic system but systems are not interoperable</c:v>
                </c:pt>
                <c:pt idx="13">
                  <c:v>Data fields / elements do not align between systems</c:v>
                </c:pt>
              </c:strCache>
            </c:strRef>
          </c:cat>
          <c:val>
            <c:numRef>
              <c:f>Sheet1!$J$2:$J$15</c:f>
              <c:numCache>
                <c:formatCode>0%</c:formatCode>
                <c:ptCount val="14"/>
                <c:pt idx="0">
                  <c:v>0.27906976744186002</c:v>
                </c:pt>
                <c:pt idx="1">
                  <c:v>0.35135135135135098</c:v>
                </c:pt>
                <c:pt idx="2">
                  <c:v>0.51063829787234005</c:v>
                </c:pt>
                <c:pt idx="3">
                  <c:v>0.530612244897959</c:v>
                </c:pt>
                <c:pt idx="4">
                  <c:v>0.56862745098039202</c:v>
                </c:pt>
                <c:pt idx="5">
                  <c:v>0.592592592592593</c:v>
                </c:pt>
                <c:pt idx="6">
                  <c:v>0.6</c:v>
                </c:pt>
                <c:pt idx="7">
                  <c:v>0.671875</c:v>
                </c:pt>
                <c:pt idx="8">
                  <c:v>0.682539682539683</c:v>
                </c:pt>
                <c:pt idx="9">
                  <c:v>0.69696969696969702</c:v>
                </c:pt>
                <c:pt idx="10">
                  <c:v>0.70588235294117696</c:v>
                </c:pt>
                <c:pt idx="11">
                  <c:v>0.80645161290322598</c:v>
                </c:pt>
                <c:pt idx="12">
                  <c:v>0.8125</c:v>
                </c:pt>
                <c:pt idx="13">
                  <c:v>0.86363636363636398</c:v>
                </c:pt>
              </c:numCache>
            </c:numRef>
          </c:val>
          <c:extLst>
            <c:ext xmlns:c16="http://schemas.microsoft.com/office/drawing/2014/chart" uri="{C3380CC4-5D6E-409C-BE32-E72D297353CC}">
              <c16:uniqueId val="{00000000-1586-453F-A7D0-23EF5D7D7A81}"/>
            </c:ext>
          </c:extLst>
        </c:ser>
        <c:ser>
          <c:idx val="1"/>
          <c:order val="1"/>
          <c:tx>
            <c:strRef>
              <c:f>Sheet1!$K$1</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Sheet1!$I$2:$I$15</c:f>
              <c:strCache>
                <c:ptCount val="14"/>
                <c:pt idx="0">
                  <c:v>Restrictions in how funding can be used (i.e., infrastructure development; workforce)</c:v>
                </c:pt>
                <c:pt idx="1">
                  <c:v>Burdensome administrative processes to access grant funding for exchange</c:v>
                </c:pt>
                <c:pt idx="2">
                  <c:v>Dearth of qualified technical staff with necessary skills (e.g., procurement, data entry, system maintenance, programming, analytics) to hire, regardless of salary</c:v>
                </c:pt>
                <c:pt idx="3">
                  <c:v>Dearth of qualified technical staff with necessary skills (e.g., procurement, data entry, system maintenance, programming, analytics) to hire at existing salary scale</c:v>
                </c:pt>
                <c:pt idx="4">
                  <c:v>Existing staff are not adequately trained in necessary skills (e.g., procurement, systems implementation, data entry, programming, analytics)</c:v>
                </c:pt>
                <c:pt idx="5">
                  <c:v>Unclear whether information is considered private by law / regulation</c:v>
                </c:pt>
                <c:pt idx="6">
                  <c:v>Privacy laws / regulations prevent sharing</c:v>
                </c:pt>
                <c:pt idx="7">
                  <c:v>Lack of funding to purchase / configure electronic systems for exchange</c:v>
                </c:pt>
                <c:pt idx="8">
                  <c:v>Lack of funding to operate / maintain electronic systems and processes for exchange</c:v>
                </c:pt>
                <c:pt idx="9">
                  <c:v>Previously obtained consent to share data is allowed but not readily available</c:v>
                </c:pt>
                <c:pt idx="10">
                  <c:v>Privacy laws / regulations prevent sharing without consent</c:v>
                </c:pt>
                <c:pt idx="11">
                  <c:v>Partner does not have electronic system</c:v>
                </c:pt>
                <c:pt idx="12">
                  <c:v>Partner has electronic system but systems are not interoperable</c:v>
                </c:pt>
                <c:pt idx="13">
                  <c:v>Data fields / elements do not align between systems</c:v>
                </c:pt>
              </c:strCache>
            </c:strRef>
          </c:cat>
          <c:val>
            <c:numRef>
              <c:f>Sheet1!$K$2:$K$15</c:f>
              <c:numCache>
                <c:formatCode>0%</c:formatCode>
                <c:ptCount val="14"/>
                <c:pt idx="0">
                  <c:v>0.72093023255813993</c:v>
                </c:pt>
                <c:pt idx="1">
                  <c:v>0.64864864864864902</c:v>
                </c:pt>
                <c:pt idx="2">
                  <c:v>0.48936170212765995</c:v>
                </c:pt>
                <c:pt idx="3">
                  <c:v>0.469387755102041</c:v>
                </c:pt>
                <c:pt idx="4">
                  <c:v>0.43137254901960798</c:v>
                </c:pt>
                <c:pt idx="5">
                  <c:v>0.407407407407407</c:v>
                </c:pt>
                <c:pt idx="6">
                  <c:v>0.4</c:v>
                </c:pt>
                <c:pt idx="7">
                  <c:v>0.328125</c:v>
                </c:pt>
                <c:pt idx="8">
                  <c:v>0.317460317460317</c:v>
                </c:pt>
                <c:pt idx="9">
                  <c:v>0.30303030303030298</c:v>
                </c:pt>
                <c:pt idx="10">
                  <c:v>0.29411764705882304</c:v>
                </c:pt>
                <c:pt idx="11">
                  <c:v>0.19354838709677402</c:v>
                </c:pt>
                <c:pt idx="12">
                  <c:v>0.1875</c:v>
                </c:pt>
                <c:pt idx="13">
                  <c:v>0.13636363636363602</c:v>
                </c:pt>
              </c:numCache>
            </c:numRef>
          </c:val>
          <c:extLst>
            <c:ext xmlns:c16="http://schemas.microsoft.com/office/drawing/2014/chart" uri="{C3380CC4-5D6E-409C-BE32-E72D297353CC}">
              <c16:uniqueId val="{00000001-1586-453F-A7D0-23EF5D7D7A81}"/>
            </c:ext>
          </c:extLst>
        </c:ser>
        <c:dLbls>
          <c:showLegendKey val="0"/>
          <c:showVal val="0"/>
          <c:showCatName val="0"/>
          <c:showSerName val="0"/>
          <c:showPercent val="0"/>
          <c:showBubbleSize val="0"/>
        </c:dLbls>
        <c:gapWidth val="150"/>
        <c:overlap val="100"/>
        <c:axId val="416972032"/>
        <c:axId val="416965792"/>
      </c:barChart>
      <c:catAx>
        <c:axId val="41697203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6965792"/>
        <c:crosses val="autoZero"/>
        <c:auto val="1"/>
        <c:lblAlgn val="ctr"/>
        <c:lblOffset val="100"/>
        <c:noMultiLvlLbl val="0"/>
      </c:catAx>
      <c:valAx>
        <c:axId val="416965792"/>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6972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4" name="Straight Connector 43"/>
          <p:cNvCxnSpPr/>
          <p:nvPr/>
        </p:nvCxnSpPr>
        <p:spPr>
          <a:xfrm>
            <a:off x="455585" y="8795705"/>
            <a:ext cx="5943600"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Slide Number Placeholder 6"/>
          <p:cNvSpPr>
            <a:spLocks noGrp="1"/>
          </p:cNvSpPr>
          <p:nvPr>
            <p:ph type="sldNum" sz="quarter" idx="3"/>
          </p:nvPr>
        </p:nvSpPr>
        <p:spPr>
          <a:xfrm>
            <a:off x="403350" y="8880855"/>
            <a:ext cx="281232" cy="105317"/>
          </a:xfrm>
          <a:prstGeom prst="rect">
            <a:avLst/>
          </a:prstGeom>
        </p:spPr>
        <p:txBody>
          <a:bodyPr vert="horz" wrap="square" lIns="0" tIns="0" rIns="0" bIns="0" rtlCol="0" anchor="b" anchorCtr="0"/>
          <a:lstStyle>
            <a:lvl1pPr marL="0" algn="l" defTabSz="914400" rtl="0" eaLnBrk="1" latinLnBrk="0" hangingPunct="1">
              <a:defRPr lang="en-US" sz="800" kern="1200" smtClean="0">
                <a:solidFill>
                  <a:schemeClr val="tx1"/>
                </a:solidFill>
                <a:latin typeface="+mn-lt"/>
                <a:ea typeface="+mn-ea"/>
                <a:cs typeface="+mn-cs"/>
              </a:defRPr>
            </a:lvl1pPr>
          </a:lstStyle>
          <a:p>
            <a:pPr algn="r"/>
            <a:fld id="{111E5896-917A-4035-A860-408E1EC3CD51}" type="slidenum">
              <a:rPr lang="en-US">
                <a:solidFill>
                  <a:srgbClr val="052049"/>
                </a:solidFill>
                <a:latin typeface="Arial" panose="020B0604020202020204" pitchFamily="34" charset="0"/>
                <a:cs typeface="Arial" panose="020B0604020202020204" pitchFamily="34" charset="0"/>
              </a:rPr>
              <a:pPr algn="r"/>
              <a:t>‹#›</a:t>
            </a:fld>
            <a:endParaRPr lang="en-US" dirty="0">
              <a:solidFill>
                <a:srgbClr val="052049"/>
              </a:solidFill>
              <a:latin typeface="Arial" panose="020B0604020202020204" pitchFamily="34" charset="0"/>
              <a:cs typeface="Arial" panose="020B0604020202020204" pitchFamily="34" charset="0"/>
            </a:endParaRPr>
          </a:p>
        </p:txBody>
      </p:sp>
      <p:pic>
        <p:nvPicPr>
          <p:cNvPr id="20" name="Picture 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802407" y="8866372"/>
            <a:ext cx="599982" cy="291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2"/>
          </p:nvPr>
        </p:nvSpPr>
        <p:spPr>
          <a:xfrm>
            <a:off x="636536" y="8821324"/>
            <a:ext cx="2971800" cy="131586"/>
          </a:xfrm>
          <a:prstGeom prst="rect">
            <a:avLst/>
          </a:prstGeom>
        </p:spPr>
        <p:txBody>
          <a:bodyPr vert="horz" lIns="91440" tIns="45720" rIns="91440" bIns="45720" rtlCol="0" anchor="t"/>
          <a:lstStyle>
            <a:lvl1pPr algn="l">
              <a:defRPr sz="1200"/>
            </a:lvl1pPr>
          </a:lstStyle>
          <a:p>
            <a:r>
              <a:rPr lang="en-US" sz="800" dirty="0">
                <a:solidFill>
                  <a:srgbClr val="052049"/>
                </a:solidFill>
                <a:latin typeface="Arial" panose="020B0604020202020204" pitchFamily="34" charset="0"/>
              </a:rPr>
              <a:t>| [footer text here]</a:t>
            </a:r>
          </a:p>
        </p:txBody>
      </p:sp>
    </p:spTree>
    <p:extLst>
      <p:ext uri="{BB962C8B-B14F-4D97-AF65-F5344CB8AC3E}">
        <p14:creationId xmlns:p14="http://schemas.microsoft.com/office/powerpoint/2010/main" val="182832942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12750" y="400050"/>
            <a:ext cx="61976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441268" y="4080297"/>
            <a:ext cx="5961120" cy="448056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29" name="Straight Connector 28"/>
          <p:cNvCxnSpPr/>
          <p:nvPr/>
        </p:nvCxnSpPr>
        <p:spPr>
          <a:xfrm>
            <a:off x="455585" y="8795705"/>
            <a:ext cx="5943600"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pic>
        <p:nvPicPr>
          <p:cNvPr id="30"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2407" y="8866372"/>
            <a:ext cx="599982" cy="291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Slide Number Placeholder 6"/>
          <p:cNvSpPr>
            <a:spLocks noGrp="1"/>
          </p:cNvSpPr>
          <p:nvPr>
            <p:ph type="sldNum" sz="quarter" idx="5"/>
          </p:nvPr>
        </p:nvSpPr>
        <p:spPr>
          <a:xfrm>
            <a:off x="403350" y="8880855"/>
            <a:ext cx="281232" cy="105317"/>
          </a:xfrm>
          <a:prstGeom prst="rect">
            <a:avLst/>
          </a:prstGeom>
        </p:spPr>
        <p:txBody>
          <a:bodyPr vert="horz" wrap="square" lIns="0" tIns="0" rIns="0" bIns="0" rtlCol="0" anchor="b" anchorCtr="0"/>
          <a:lstStyle>
            <a:lvl1pPr marL="0" algn="l" defTabSz="914400" rtl="0" eaLnBrk="1" latinLnBrk="0" hangingPunct="1">
              <a:defRPr lang="en-US" sz="800" b="0" i="0" kern="1200" smtClean="0">
                <a:solidFill>
                  <a:schemeClr val="tx1"/>
                </a:solidFill>
                <a:latin typeface="Arial" panose="020B0604020202020204" pitchFamily="34" charset="0"/>
                <a:ea typeface="+mn-ea"/>
                <a:cs typeface="Arial" panose="020B0604020202020204" pitchFamily="34" charset="0"/>
              </a:defRPr>
            </a:lvl1pPr>
          </a:lstStyle>
          <a:p>
            <a:pPr algn="r"/>
            <a:fld id="{111E5896-917A-4035-A860-408E1EC3CD51}" type="slidenum">
              <a:rPr lang="en-US" smtClean="0">
                <a:solidFill>
                  <a:srgbClr val="052049"/>
                </a:solidFill>
              </a:rPr>
              <a:pPr algn="r"/>
              <a:t>‹#›</a:t>
            </a:fld>
            <a:endParaRPr lang="en-US" dirty="0">
              <a:solidFill>
                <a:srgbClr val="052049"/>
              </a:solidFill>
            </a:endParaRPr>
          </a:p>
        </p:txBody>
      </p:sp>
      <p:sp>
        <p:nvSpPr>
          <p:cNvPr id="10" name="Footer Placeholder 3"/>
          <p:cNvSpPr>
            <a:spLocks noGrp="1"/>
          </p:cNvSpPr>
          <p:nvPr>
            <p:ph type="ftr" sz="quarter" idx="4"/>
          </p:nvPr>
        </p:nvSpPr>
        <p:spPr>
          <a:xfrm>
            <a:off x="636536" y="8821324"/>
            <a:ext cx="2971800" cy="131586"/>
          </a:xfrm>
          <a:prstGeom prst="rect">
            <a:avLst/>
          </a:prstGeom>
        </p:spPr>
        <p:txBody>
          <a:bodyPr vert="horz" lIns="91440" tIns="45720" rIns="91440" bIns="45720" rtlCol="0" anchor="t"/>
          <a:lstStyle>
            <a:lvl1pPr algn="l">
              <a:defRPr sz="1200" b="0" i="0">
                <a:latin typeface="Arial" panose="020B0604020202020204" pitchFamily="34" charset="0"/>
              </a:defRPr>
            </a:lvl1pPr>
          </a:lstStyle>
          <a:p>
            <a:r>
              <a:rPr lang="en-US" sz="800" dirty="0">
                <a:solidFill>
                  <a:srgbClr val="052049"/>
                </a:solidFill>
              </a:rPr>
              <a:t>| [footer text here]</a:t>
            </a:r>
          </a:p>
        </p:txBody>
      </p:sp>
      <p:sp>
        <p:nvSpPr>
          <p:cNvPr id="2" name="Date Placeholder 1"/>
          <p:cNvSpPr>
            <a:spLocks noGrp="1"/>
          </p:cNvSpPr>
          <p:nvPr>
            <p:ph type="dt" idx="1"/>
          </p:nvPr>
        </p:nvSpPr>
        <p:spPr>
          <a:xfrm>
            <a:off x="3884613" y="3"/>
            <a:ext cx="2971800" cy="466725"/>
          </a:xfrm>
          <a:prstGeom prst="rect">
            <a:avLst/>
          </a:prstGeom>
        </p:spPr>
        <p:txBody>
          <a:bodyPr vert="horz" lIns="91440" tIns="45720" rIns="91440" bIns="45720" rtlCol="0"/>
          <a:lstStyle>
            <a:lvl1pPr algn="r">
              <a:defRPr sz="1200" b="0" i="0">
                <a:latin typeface="Arial" panose="020B0604020202020204" pitchFamily="34" charset="0"/>
              </a:defRPr>
            </a:lvl1pPr>
          </a:lstStyle>
          <a:p>
            <a:fld id="{EF798EC2-7587-174C-8F9B-BEC1CFBF2B9A}" type="datetimeFigureOut">
              <a:rPr lang="en-US" smtClean="0"/>
              <a:pPr/>
              <a:t>10/3/2025</a:t>
            </a:fld>
            <a:endParaRPr lang="en-US" dirty="0"/>
          </a:p>
        </p:txBody>
      </p:sp>
    </p:spTree>
    <p:extLst>
      <p:ext uri="{BB962C8B-B14F-4D97-AF65-F5344CB8AC3E}">
        <p14:creationId xmlns:p14="http://schemas.microsoft.com/office/powerpoint/2010/main" val="450748310"/>
      </p:ext>
    </p:extLst>
  </p:cSld>
  <p:clrMap bg1="lt1" tx1="dk1" bg2="lt2" tx2="dk2" accent1="accent1" accent2="accent2" accent3="accent3" accent4="accent4" accent5="accent5" accent6="accent6" hlink="hlink" folHlink="folHlink"/>
  <p:hf hdr="0" dt="0"/>
  <p:notesStyle>
    <a:lvl1pPr marL="114300" indent="-114300" algn="l" defTabSz="914400" rtl="0" eaLnBrk="1" latinLnBrk="0" hangingPunct="1">
      <a:spcBef>
        <a:spcPts val="800"/>
      </a:spcBef>
      <a:buClr>
        <a:srgbClr val="178CCB"/>
      </a:buClr>
      <a:buFont typeface="Arial" pitchFamily="34" charset="0"/>
      <a:buChar char="•"/>
      <a:defRPr sz="1200" b="0" i="0" kern="1200">
        <a:solidFill>
          <a:srgbClr val="052049"/>
        </a:solidFill>
        <a:latin typeface="Arial" panose="020B0604020202020204" pitchFamily="34" charset="0"/>
        <a:ea typeface="+mn-ea"/>
        <a:cs typeface="Arial" panose="020B0604020202020204" pitchFamily="34" charset="0"/>
      </a:defRPr>
    </a:lvl1pPr>
    <a:lvl2pPr marL="285750" indent="-112713" algn="l" defTabSz="914400" rtl="0" eaLnBrk="1" latinLnBrk="0" hangingPunct="1">
      <a:spcBef>
        <a:spcPts val="200"/>
      </a:spcBef>
      <a:buClr>
        <a:srgbClr val="178CCB"/>
      </a:buClr>
      <a:buFont typeface="Arial" pitchFamily="34" charset="0"/>
      <a:buChar char="•"/>
      <a:defRPr sz="1100" b="0" i="0" kern="1200">
        <a:solidFill>
          <a:srgbClr val="052049"/>
        </a:solidFill>
        <a:latin typeface="Arial" panose="020B0604020202020204" pitchFamily="34" charset="0"/>
        <a:ea typeface="+mn-ea"/>
        <a:cs typeface="Arial" panose="020B0604020202020204" pitchFamily="34" charset="0"/>
      </a:defRPr>
    </a:lvl2pPr>
    <a:lvl3pPr marL="403225" indent="-117475" algn="l" defTabSz="914400" rtl="0" eaLnBrk="1" latinLnBrk="0" hangingPunct="1">
      <a:spcBef>
        <a:spcPts val="200"/>
      </a:spcBef>
      <a:buClr>
        <a:srgbClr val="178CCB"/>
      </a:buClr>
      <a:buFont typeface="Arial" pitchFamily="34" charset="0"/>
      <a:buChar char="•"/>
      <a:defRPr sz="1050" b="0" i="0" kern="1200">
        <a:solidFill>
          <a:srgbClr val="052049"/>
        </a:solidFill>
        <a:latin typeface="Arial" panose="020B0604020202020204" pitchFamily="34" charset="0"/>
        <a:ea typeface="+mn-ea"/>
        <a:cs typeface="Arial" panose="020B0604020202020204" pitchFamily="34" charset="0"/>
      </a:defRPr>
    </a:lvl3pPr>
    <a:lvl4pPr marL="569913" indent="-112713" algn="l" defTabSz="914400" rtl="0" eaLnBrk="1" latinLnBrk="0" hangingPunct="1">
      <a:spcBef>
        <a:spcPts val="200"/>
      </a:spcBef>
      <a:buClr>
        <a:srgbClr val="178CCB"/>
      </a:buClr>
      <a:buFont typeface="Arial" pitchFamily="34" charset="0"/>
      <a:buChar char="•"/>
      <a:defRPr sz="1050" b="0" i="0" kern="1200">
        <a:solidFill>
          <a:srgbClr val="052049"/>
        </a:solidFill>
        <a:latin typeface="Arial" panose="020B0604020202020204" pitchFamily="34" charset="0"/>
        <a:ea typeface="+mn-ea"/>
        <a:cs typeface="Arial" panose="020B0604020202020204" pitchFamily="34" charset="0"/>
      </a:defRPr>
    </a:lvl4pPr>
    <a:lvl5pPr marL="457200" indent="114300" algn="l" defTabSz="914400" rtl="0" eaLnBrk="1" latinLnBrk="0" hangingPunct="1">
      <a:buFont typeface="Arial" pitchFamily="34" charset="0"/>
      <a:buChar char="•"/>
      <a:defRPr sz="1050" kern="1200">
        <a:solidFill>
          <a:schemeClr val="tx1"/>
        </a:solidFill>
        <a:latin typeface="+mn-lt"/>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1</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4246943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Collapses all data from the various exchange partners into a single % for the sector</a:t>
            </a:r>
          </a:p>
          <a:p>
            <a:r>
              <a:rPr lang="en-US" dirty="0"/>
              <a:t>Summed up all the responses for each category and divided by total number of responses</a:t>
            </a:r>
          </a:p>
          <a:p>
            <a:r>
              <a:rPr lang="en-US" dirty="0"/>
              <a:t>Separated by sending and receiving</a:t>
            </a:r>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16</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212197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Created index where respondent got 3 points for “All/Most” 2 points for “Some” and 1 point for “Few/None”</a:t>
            </a:r>
          </a:p>
          <a:p>
            <a:r>
              <a:rPr lang="en-US" dirty="0"/>
              <a:t>Divided by total number of responses to get a weighted average/intensity rating</a:t>
            </a:r>
          </a:p>
          <a:p>
            <a:r>
              <a:rPr lang="en-US" dirty="0"/>
              <a:t>N/A, Don’t Know, and Not Seen not included in the index (0 points)</a:t>
            </a:r>
          </a:p>
          <a:p>
            <a:r>
              <a:rPr lang="en-US" dirty="0"/>
              <a:t>Broken out by sending/receiving</a:t>
            </a:r>
          </a:p>
          <a:p>
            <a:r>
              <a:rPr lang="en-US" dirty="0"/>
              <a:t>Unable to further break out into Urban/Suburban/Rural because plans cover multiple types of counties</a:t>
            </a:r>
          </a:p>
          <a:p>
            <a:r>
              <a:rPr lang="en-US" dirty="0"/>
              <a:t>Unable to further break out based on HIE participation because only 1 plan does not participate in an HIE</a:t>
            </a:r>
          </a:p>
          <a:p>
            <a:pPr marL="0" indent="0">
              <a:buNone/>
            </a:pPr>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17</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4471300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8956D-3584-0A59-E3DC-185C0E0504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8140C3-2266-22BB-58B0-6A73632FEB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647463-3794-3E23-E3B2-16A3D60121C8}"/>
              </a:ext>
            </a:extLst>
          </p:cNvPr>
          <p:cNvSpPr>
            <a:spLocks noGrp="1"/>
          </p:cNvSpPr>
          <p:nvPr>
            <p:ph type="body" idx="1"/>
          </p:nvPr>
        </p:nvSpPr>
        <p:spPr/>
        <p:txBody>
          <a:bodyPr/>
          <a:lstStyle/>
          <a:p>
            <a:pPr marL="119684" indent="-119684" defTabSz="957468">
              <a:spcBef>
                <a:spcPts val="838"/>
              </a:spcBef>
              <a:defRPr/>
            </a:pPr>
            <a:r>
              <a:rPr lang="en-US" dirty="0"/>
              <a:t>Removed “other” write in barriers here</a:t>
            </a:r>
          </a:p>
        </p:txBody>
      </p:sp>
      <p:sp>
        <p:nvSpPr>
          <p:cNvPr id="4" name="Slide Number Placeholder 3">
            <a:extLst>
              <a:ext uri="{FF2B5EF4-FFF2-40B4-BE49-F238E27FC236}">
                <a16:creationId xmlns:a16="http://schemas.microsoft.com/office/drawing/2014/main" id="{613DF772-CBE3-7134-A514-6D2C8E92192C}"/>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19</a:t>
            </a:fld>
            <a:endParaRPr lang="en-US" dirty="0">
              <a:solidFill>
                <a:srgbClr val="052049"/>
              </a:solidFill>
            </a:endParaRPr>
          </a:p>
        </p:txBody>
      </p:sp>
      <p:sp>
        <p:nvSpPr>
          <p:cNvPr id="5" name="Footer Placeholder 4">
            <a:extLst>
              <a:ext uri="{FF2B5EF4-FFF2-40B4-BE49-F238E27FC236}">
                <a16:creationId xmlns:a16="http://schemas.microsoft.com/office/drawing/2014/main" id="{FC445A66-59DF-A7D6-FDF8-381E635B6DFC}"/>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2966981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EB38E-111B-1A99-AD7F-8F9B870844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912FFF-4CD9-6A68-ABC0-E36AD6C043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4AC687-0E6A-004E-DADF-6A58A83371E2}"/>
              </a:ext>
            </a:extLst>
          </p:cNvPr>
          <p:cNvSpPr>
            <a:spLocks noGrp="1"/>
          </p:cNvSpPr>
          <p:nvPr>
            <p:ph type="body" idx="1"/>
          </p:nvPr>
        </p:nvSpPr>
        <p:spPr/>
        <p:txBody>
          <a:bodyPr/>
          <a:lstStyle/>
          <a:p>
            <a:pPr marL="119684" marR="0" lvl="0" indent="-119684" algn="l" defTabSz="957468" rtl="0" eaLnBrk="1" fontAlgn="auto" latinLnBrk="0" hangingPunct="1">
              <a:lnSpc>
                <a:spcPct val="100000"/>
              </a:lnSpc>
              <a:spcBef>
                <a:spcPts val="838"/>
              </a:spcBef>
              <a:spcAft>
                <a:spcPts val="0"/>
              </a:spcAft>
              <a:buClr>
                <a:srgbClr val="178CCB"/>
              </a:buClr>
              <a:buSzTx/>
              <a:buFont typeface="Arial" pitchFamily="34" charset="0"/>
              <a:buChar char="•"/>
              <a:tabLst/>
              <a:defRPr/>
            </a:pPr>
            <a:r>
              <a:rPr lang="en-US" dirty="0"/>
              <a:t>Removed “other” write in barriers here</a:t>
            </a:r>
          </a:p>
          <a:p>
            <a:pPr marL="119684" indent="-119684" defTabSz="957468">
              <a:spcBef>
                <a:spcPts val="838"/>
              </a:spcBef>
              <a:defRPr/>
            </a:pPr>
            <a:endParaRPr lang="en-US" dirty="0"/>
          </a:p>
        </p:txBody>
      </p:sp>
      <p:sp>
        <p:nvSpPr>
          <p:cNvPr id="4" name="Slide Number Placeholder 3">
            <a:extLst>
              <a:ext uri="{FF2B5EF4-FFF2-40B4-BE49-F238E27FC236}">
                <a16:creationId xmlns:a16="http://schemas.microsoft.com/office/drawing/2014/main" id="{CB5D13CB-0101-71E1-692F-607163C2165E}"/>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20</a:t>
            </a:fld>
            <a:endParaRPr lang="en-US" dirty="0">
              <a:solidFill>
                <a:srgbClr val="052049"/>
              </a:solidFill>
            </a:endParaRPr>
          </a:p>
        </p:txBody>
      </p:sp>
      <p:sp>
        <p:nvSpPr>
          <p:cNvPr id="5" name="Footer Placeholder 4">
            <a:extLst>
              <a:ext uri="{FF2B5EF4-FFF2-40B4-BE49-F238E27FC236}">
                <a16:creationId xmlns:a16="http://schemas.microsoft.com/office/drawing/2014/main" id="{5DD00462-9358-5F84-4DD8-31932E29BB3D}"/>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3906139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22</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743594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24</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8000996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endParaRPr lang="en-US" sz="1200"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25</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9612349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26</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2694332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03307-586D-5E4F-BBF7-A87278C0F2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54FFF6-3DC1-F7D5-D468-8171C500BD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07DADE-875D-1E3C-F718-C44EF7B46F3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692B6F9-76D6-50C6-26AE-6FA0D58C71AC}"/>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27</a:t>
            </a:fld>
            <a:endParaRPr lang="en-US" dirty="0">
              <a:solidFill>
                <a:srgbClr val="052049"/>
              </a:solidFill>
            </a:endParaRPr>
          </a:p>
        </p:txBody>
      </p:sp>
      <p:sp>
        <p:nvSpPr>
          <p:cNvPr id="5" name="Footer Placeholder 4">
            <a:extLst>
              <a:ext uri="{FF2B5EF4-FFF2-40B4-BE49-F238E27FC236}">
                <a16:creationId xmlns:a16="http://schemas.microsoft.com/office/drawing/2014/main" id="{38205703-BF40-58BB-ECED-866B48C1BF0D}"/>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0178408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D1C470-72E9-0E7F-2ED5-4FD6A15CC9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496211-6025-58FC-4A39-045B5E8A1F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BEDB91-57D3-B355-DE09-CE68492D8A7D}"/>
              </a:ext>
            </a:extLst>
          </p:cNvPr>
          <p:cNvSpPr>
            <a:spLocks noGrp="1"/>
          </p:cNvSpPr>
          <p:nvPr>
            <p:ph type="body" idx="1"/>
          </p:nvPr>
        </p:nvSpPr>
        <p:spPr/>
        <p:txBody>
          <a:bodyPr/>
          <a:lstStyle/>
          <a:p>
            <a:pPr marL="0" indent="0">
              <a:buNone/>
            </a:pPr>
            <a:endParaRPr lang="en-US" dirty="0"/>
          </a:p>
        </p:txBody>
      </p:sp>
      <p:sp>
        <p:nvSpPr>
          <p:cNvPr id="4" name="Slide Number Placeholder 3">
            <a:extLst>
              <a:ext uri="{FF2B5EF4-FFF2-40B4-BE49-F238E27FC236}">
                <a16:creationId xmlns:a16="http://schemas.microsoft.com/office/drawing/2014/main" id="{B511BAB8-52F2-A98C-1308-5C24AE8DD07B}"/>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30</a:t>
            </a:fld>
            <a:endParaRPr lang="en-US" dirty="0">
              <a:solidFill>
                <a:srgbClr val="052049"/>
              </a:solidFill>
            </a:endParaRPr>
          </a:p>
        </p:txBody>
      </p:sp>
      <p:sp>
        <p:nvSpPr>
          <p:cNvPr id="5" name="Footer Placeholder 4">
            <a:extLst>
              <a:ext uri="{FF2B5EF4-FFF2-40B4-BE49-F238E27FC236}">
                <a16:creationId xmlns:a16="http://schemas.microsoft.com/office/drawing/2014/main" id="{97AEE177-3BD6-2B75-7B69-A41BCD5C350C}"/>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926734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2</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9846921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50D17-7148-B2D6-E00E-4D6974F1BC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30645F-74F3-9CE7-84CA-71E7F1CEEB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8CDDBC-1B52-7FEE-E6EB-BD47D6936A3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39B091A-3ACC-16F5-63EA-C293E24A785B}"/>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31</a:t>
            </a:fld>
            <a:endParaRPr lang="en-US" dirty="0">
              <a:solidFill>
                <a:srgbClr val="052049"/>
              </a:solidFill>
            </a:endParaRPr>
          </a:p>
        </p:txBody>
      </p:sp>
      <p:sp>
        <p:nvSpPr>
          <p:cNvPr id="5" name="Footer Placeholder 4">
            <a:extLst>
              <a:ext uri="{FF2B5EF4-FFF2-40B4-BE49-F238E27FC236}">
                <a16:creationId xmlns:a16="http://schemas.microsoft.com/office/drawing/2014/main" id="{1F5F1201-E8B8-B8ED-80AF-05C2F6DC7968}"/>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8896118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4293D5-448E-0712-E6FB-8FDF4AFEEF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AFAEE3-6DA0-396E-2A0C-C328D7EA8B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51C282-50D4-C5B8-D8D8-BECA1E17892B}"/>
              </a:ext>
            </a:extLst>
          </p:cNvPr>
          <p:cNvSpPr>
            <a:spLocks noGrp="1"/>
          </p:cNvSpPr>
          <p:nvPr>
            <p:ph type="body" idx="1"/>
          </p:nvPr>
        </p:nvSpPr>
        <p:spPr/>
        <p:txBody>
          <a:bodyPr/>
          <a:lstStyle/>
          <a:p>
            <a:r>
              <a:rPr lang="en-US" dirty="0"/>
              <a:t>N=3 for Privacy laws / regulations prevent sharing</a:t>
            </a:r>
          </a:p>
          <a:p>
            <a:r>
              <a:rPr lang="en-US" dirty="0"/>
              <a:t>N=3 for Privacy laws / regulations prevent sharing without consent</a:t>
            </a:r>
          </a:p>
        </p:txBody>
      </p:sp>
      <p:sp>
        <p:nvSpPr>
          <p:cNvPr id="4" name="Slide Number Placeholder 3">
            <a:extLst>
              <a:ext uri="{FF2B5EF4-FFF2-40B4-BE49-F238E27FC236}">
                <a16:creationId xmlns:a16="http://schemas.microsoft.com/office/drawing/2014/main" id="{1F190DB9-A8B3-BC9A-8A9A-98996353185D}"/>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32</a:t>
            </a:fld>
            <a:endParaRPr lang="en-US" dirty="0">
              <a:solidFill>
                <a:srgbClr val="052049"/>
              </a:solidFill>
            </a:endParaRPr>
          </a:p>
        </p:txBody>
      </p:sp>
      <p:sp>
        <p:nvSpPr>
          <p:cNvPr id="5" name="Footer Placeholder 4">
            <a:extLst>
              <a:ext uri="{FF2B5EF4-FFF2-40B4-BE49-F238E27FC236}">
                <a16:creationId xmlns:a16="http://schemas.microsoft.com/office/drawing/2014/main" id="{C4F4375E-A530-56CD-1A2E-B4D2AF19F3A7}"/>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1521063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43774A-417D-2592-6367-247D642D59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053ABF-0FDB-CC3E-0301-75B5ED4AF7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E8253B-661F-A3C4-CD11-4BB703186D2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8AABA95-7E21-368B-3835-B16DC6D6AADD}"/>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33</a:t>
            </a:fld>
            <a:endParaRPr lang="en-US" dirty="0">
              <a:solidFill>
                <a:srgbClr val="052049"/>
              </a:solidFill>
            </a:endParaRPr>
          </a:p>
        </p:txBody>
      </p:sp>
      <p:sp>
        <p:nvSpPr>
          <p:cNvPr id="5" name="Footer Placeholder 4">
            <a:extLst>
              <a:ext uri="{FF2B5EF4-FFF2-40B4-BE49-F238E27FC236}">
                <a16:creationId xmlns:a16="http://schemas.microsoft.com/office/drawing/2014/main" id="{32F46507-C69B-F70D-2F1E-C32B8235FB73}"/>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4984169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51840E-C10C-3171-04AC-A2268E1891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16AAFD-3B9B-ADF4-7E7D-7EB5010A6F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5B4A86-4239-C169-C638-2D4E388400E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8E89CC9-1F92-C882-74AB-14FDB36669FA}"/>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35</a:t>
            </a:fld>
            <a:endParaRPr lang="en-US" dirty="0">
              <a:solidFill>
                <a:srgbClr val="052049"/>
              </a:solidFill>
            </a:endParaRPr>
          </a:p>
        </p:txBody>
      </p:sp>
      <p:sp>
        <p:nvSpPr>
          <p:cNvPr id="5" name="Footer Placeholder 4">
            <a:extLst>
              <a:ext uri="{FF2B5EF4-FFF2-40B4-BE49-F238E27FC236}">
                <a16:creationId xmlns:a16="http://schemas.microsoft.com/office/drawing/2014/main" id="{E4D1E9F8-04DE-BF84-21DD-EAE2CAEA7859}"/>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40663237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A0111-C62D-3791-D969-5E4C020733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1FBE93-A478-1DF7-1C86-63722DD065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87BF8-C4A8-1C74-6ADE-987B32FFD40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67AC167-45D6-7AA7-B162-CE498D8925FE}"/>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36</a:t>
            </a:fld>
            <a:endParaRPr lang="en-US" dirty="0">
              <a:solidFill>
                <a:srgbClr val="052049"/>
              </a:solidFill>
            </a:endParaRPr>
          </a:p>
        </p:txBody>
      </p:sp>
      <p:sp>
        <p:nvSpPr>
          <p:cNvPr id="5" name="Footer Placeholder 4">
            <a:extLst>
              <a:ext uri="{FF2B5EF4-FFF2-40B4-BE49-F238E27FC236}">
                <a16:creationId xmlns:a16="http://schemas.microsoft.com/office/drawing/2014/main" id="{DC43B0AB-5CD9-290B-23FD-35B59B54BA8A}"/>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42410946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57A25-75FF-58E4-C07C-5A668157C6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4C496B-26ED-4353-22F9-6FA9B25570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7C46EA-D3CB-1645-5D1B-E0D4013F2229}"/>
              </a:ext>
            </a:extLst>
          </p:cNvPr>
          <p:cNvSpPr>
            <a:spLocks noGrp="1"/>
          </p:cNvSpPr>
          <p:nvPr>
            <p:ph type="body" idx="1"/>
          </p:nvPr>
        </p:nvSpPr>
        <p:spPr/>
        <p:txBody>
          <a:bodyPr/>
          <a:lstStyle/>
          <a:p>
            <a:r>
              <a:rPr lang="en-US" dirty="0"/>
              <a:t>N=4 for </a:t>
            </a:r>
            <a:r>
              <a:rPr lang="en-US" sz="1800" b="0" i="0" u="none" strike="noStrike" dirty="0">
                <a:solidFill>
                  <a:srgbClr val="000000"/>
                </a:solidFill>
                <a:effectLst/>
                <a:latin typeface="Aptos Narrow" panose="020B0004020202020204" pitchFamily="34" charset="0"/>
              </a:rPr>
              <a:t>Privacy laws / regulations prevent sharing</a:t>
            </a:r>
            <a:r>
              <a:rPr lang="en-US" dirty="0"/>
              <a:t> </a:t>
            </a:r>
          </a:p>
          <a:p>
            <a:r>
              <a:rPr lang="en-US" dirty="0"/>
              <a:t>N=5 for Privacy laws / regulations prevent sharing without consent</a:t>
            </a:r>
          </a:p>
        </p:txBody>
      </p:sp>
      <p:sp>
        <p:nvSpPr>
          <p:cNvPr id="4" name="Slide Number Placeholder 3">
            <a:extLst>
              <a:ext uri="{FF2B5EF4-FFF2-40B4-BE49-F238E27FC236}">
                <a16:creationId xmlns:a16="http://schemas.microsoft.com/office/drawing/2014/main" id="{8B6CA228-664F-D669-74F1-1CD64092C5F8}"/>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37</a:t>
            </a:fld>
            <a:endParaRPr lang="en-US" dirty="0">
              <a:solidFill>
                <a:srgbClr val="052049"/>
              </a:solidFill>
            </a:endParaRPr>
          </a:p>
        </p:txBody>
      </p:sp>
      <p:sp>
        <p:nvSpPr>
          <p:cNvPr id="5" name="Footer Placeholder 4">
            <a:extLst>
              <a:ext uri="{FF2B5EF4-FFF2-40B4-BE49-F238E27FC236}">
                <a16:creationId xmlns:a16="http://schemas.microsoft.com/office/drawing/2014/main" id="{83FEBC45-AF43-71D2-16D4-9DF4A8CAE3B4}"/>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423767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472548-3FAA-0116-565F-22E147E2D2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9FA345-51BF-E9FF-7901-F906677158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600BF6-8A14-C9DD-DF70-C42D064A068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E1AB0F3-0ACA-6F1E-A3B9-09783283013E}"/>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38</a:t>
            </a:fld>
            <a:endParaRPr lang="en-US" dirty="0">
              <a:solidFill>
                <a:srgbClr val="052049"/>
              </a:solidFill>
            </a:endParaRPr>
          </a:p>
        </p:txBody>
      </p:sp>
      <p:sp>
        <p:nvSpPr>
          <p:cNvPr id="5" name="Footer Placeholder 4">
            <a:extLst>
              <a:ext uri="{FF2B5EF4-FFF2-40B4-BE49-F238E27FC236}">
                <a16:creationId xmlns:a16="http://schemas.microsoft.com/office/drawing/2014/main" id="{D6E91F63-BCA2-C432-9A73-3E7414BEC9A4}"/>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9996049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4493C5-8F85-8F31-51D5-2113A34B24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8375D3-7460-54CD-32FE-7678F57A02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E81003-320C-DC17-590F-7CC2441A02C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CC0D5AA-3DE3-A900-6BB1-02A461F2EE95}"/>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40</a:t>
            </a:fld>
            <a:endParaRPr lang="en-US" dirty="0">
              <a:solidFill>
                <a:srgbClr val="052049"/>
              </a:solidFill>
            </a:endParaRPr>
          </a:p>
        </p:txBody>
      </p:sp>
      <p:sp>
        <p:nvSpPr>
          <p:cNvPr id="5" name="Footer Placeholder 4">
            <a:extLst>
              <a:ext uri="{FF2B5EF4-FFF2-40B4-BE49-F238E27FC236}">
                <a16:creationId xmlns:a16="http://schemas.microsoft.com/office/drawing/2014/main" id="{510307D0-03FF-C4EF-8D19-E7BE1B37C461}"/>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6450074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42B86-16FB-6D9A-5267-388E39A6CE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DB1CC7-E781-0035-D21C-B583EF278A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51DE75-86E4-A40C-8942-85F3A4C2EBA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7E9DD29-FC7E-632C-72CB-B67EDDCA3C37}"/>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41</a:t>
            </a:fld>
            <a:endParaRPr lang="en-US" dirty="0">
              <a:solidFill>
                <a:srgbClr val="052049"/>
              </a:solidFill>
            </a:endParaRPr>
          </a:p>
        </p:txBody>
      </p:sp>
      <p:sp>
        <p:nvSpPr>
          <p:cNvPr id="5" name="Footer Placeholder 4">
            <a:extLst>
              <a:ext uri="{FF2B5EF4-FFF2-40B4-BE49-F238E27FC236}">
                <a16:creationId xmlns:a16="http://schemas.microsoft.com/office/drawing/2014/main" id="{F090C58C-C061-A491-7FD8-C32D287DF2C5}"/>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604982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270A0D-B788-A6EF-C445-C2D39F4067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565FD3-606D-87C4-7EA4-E4224905B0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C7AB91-D0A1-6610-DABF-9133A2E382A1}"/>
              </a:ext>
            </a:extLst>
          </p:cNvPr>
          <p:cNvSpPr>
            <a:spLocks noGrp="1"/>
          </p:cNvSpPr>
          <p:nvPr>
            <p:ph type="body" idx="1"/>
          </p:nvPr>
        </p:nvSpPr>
        <p:spPr/>
        <p:txBody>
          <a:bodyPr/>
          <a:lstStyle/>
          <a:p>
            <a:r>
              <a:rPr lang="en-US" dirty="0"/>
              <a:t>N=3 for </a:t>
            </a:r>
            <a:r>
              <a:rPr lang="en-US" sz="1800" b="0" i="0" u="none" strike="noStrike" dirty="0">
                <a:solidFill>
                  <a:srgbClr val="000000"/>
                </a:solidFill>
                <a:effectLst/>
                <a:latin typeface="Aptos Narrow" panose="020B0004020202020204" pitchFamily="34" charset="0"/>
              </a:rPr>
              <a:t>Privacy laws / regulations prevent sharing</a:t>
            </a:r>
            <a:r>
              <a:rPr lang="en-US" dirty="0"/>
              <a:t> </a:t>
            </a:r>
          </a:p>
          <a:p>
            <a:r>
              <a:rPr lang="en-US" dirty="0"/>
              <a:t>N= 6 for </a:t>
            </a:r>
            <a:r>
              <a:rPr lang="en-US" sz="1800" b="0" i="0" u="none" strike="noStrike" dirty="0">
                <a:solidFill>
                  <a:srgbClr val="000000"/>
                </a:solidFill>
                <a:effectLst/>
                <a:latin typeface="Aptos Narrow" panose="020B0004020202020204" pitchFamily="34" charset="0"/>
              </a:rPr>
              <a:t>Privacy laws / regulations prevent sharing without consent</a:t>
            </a:r>
            <a:r>
              <a:rPr lang="en-US" dirty="0"/>
              <a:t> </a:t>
            </a:r>
          </a:p>
        </p:txBody>
      </p:sp>
      <p:sp>
        <p:nvSpPr>
          <p:cNvPr id="4" name="Slide Number Placeholder 3">
            <a:extLst>
              <a:ext uri="{FF2B5EF4-FFF2-40B4-BE49-F238E27FC236}">
                <a16:creationId xmlns:a16="http://schemas.microsoft.com/office/drawing/2014/main" id="{8351853E-9E60-E4E1-2752-63E51F63FFB9}"/>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42</a:t>
            </a:fld>
            <a:endParaRPr lang="en-US" dirty="0">
              <a:solidFill>
                <a:srgbClr val="052049"/>
              </a:solidFill>
            </a:endParaRPr>
          </a:p>
        </p:txBody>
      </p:sp>
      <p:sp>
        <p:nvSpPr>
          <p:cNvPr id="5" name="Footer Placeholder 4">
            <a:extLst>
              <a:ext uri="{FF2B5EF4-FFF2-40B4-BE49-F238E27FC236}">
                <a16:creationId xmlns:a16="http://schemas.microsoft.com/office/drawing/2014/main" id="{B6333CB9-0246-5F79-D99B-3E60B33BC358}"/>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191048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Full list of MCPs below from DHCS https://www.dhcs.ca.gov/individuals/Pages/MMCDHealthPlanDir.aspx</a:t>
            </a:r>
          </a:p>
          <a:p>
            <a:r>
              <a:rPr lang="en-US" dirty="0"/>
              <a:t>23 plans in total (does not include specialty health plans)</a:t>
            </a:r>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5</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8747619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7BC1E-71B0-90BF-0614-B1B2CF22DC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5634AD-EEF6-1D08-6740-62D3A9F431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07AFA2-CC3D-6EF4-5D07-4386C262DC7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3E5C5F3-87C1-AE31-10DB-FAABB6B1BCF9}"/>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43</a:t>
            </a:fld>
            <a:endParaRPr lang="en-US" dirty="0">
              <a:solidFill>
                <a:srgbClr val="052049"/>
              </a:solidFill>
            </a:endParaRPr>
          </a:p>
        </p:txBody>
      </p:sp>
      <p:sp>
        <p:nvSpPr>
          <p:cNvPr id="5" name="Footer Placeholder 4">
            <a:extLst>
              <a:ext uri="{FF2B5EF4-FFF2-40B4-BE49-F238E27FC236}">
                <a16:creationId xmlns:a16="http://schemas.microsoft.com/office/drawing/2014/main" id="{1D3781F4-9900-EC0D-1826-1C37D8ABC47E}"/>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5909145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FB99DD-66B9-41F1-3864-A2E4EDF29E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EEC945-8ABB-64ED-D7A1-BF79124B65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2309DA-EFFF-CA72-98D4-491E7DEFA40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774B159-8BD4-BC03-BA27-7160DEDDE91A}"/>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45</a:t>
            </a:fld>
            <a:endParaRPr lang="en-US" dirty="0">
              <a:solidFill>
                <a:srgbClr val="052049"/>
              </a:solidFill>
            </a:endParaRPr>
          </a:p>
        </p:txBody>
      </p:sp>
      <p:sp>
        <p:nvSpPr>
          <p:cNvPr id="5" name="Footer Placeholder 4">
            <a:extLst>
              <a:ext uri="{FF2B5EF4-FFF2-40B4-BE49-F238E27FC236}">
                <a16:creationId xmlns:a16="http://schemas.microsoft.com/office/drawing/2014/main" id="{7B5DCA5C-5995-E17A-E38B-B3C931EBB061}"/>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880388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03A20-1F31-FF48-2E47-7C717619CF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98C34E-FFDF-C749-6F45-CA853DBE13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8F155C-A762-0A98-FAE7-1C83DD0344C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1B6EE2A-1B95-9E0C-85B8-92F25003ADE0}"/>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46</a:t>
            </a:fld>
            <a:endParaRPr lang="en-US" dirty="0">
              <a:solidFill>
                <a:srgbClr val="052049"/>
              </a:solidFill>
            </a:endParaRPr>
          </a:p>
        </p:txBody>
      </p:sp>
      <p:sp>
        <p:nvSpPr>
          <p:cNvPr id="5" name="Footer Placeholder 4">
            <a:extLst>
              <a:ext uri="{FF2B5EF4-FFF2-40B4-BE49-F238E27FC236}">
                <a16:creationId xmlns:a16="http://schemas.microsoft.com/office/drawing/2014/main" id="{256A6C93-61A0-98D3-92F2-6069A64FC5F2}"/>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7295166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5DD116-38AA-FB58-A8F8-4AA25DD05B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E042FF-057C-7ACD-EC69-D2632EE67F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C8E413-7FC1-B21B-7C80-8B4409AEE0E4}"/>
              </a:ext>
            </a:extLst>
          </p:cNvPr>
          <p:cNvSpPr>
            <a:spLocks noGrp="1"/>
          </p:cNvSpPr>
          <p:nvPr>
            <p:ph type="body" idx="1"/>
          </p:nvPr>
        </p:nvSpPr>
        <p:spPr/>
        <p:txBody>
          <a:bodyPr/>
          <a:lstStyle/>
          <a:p>
            <a:r>
              <a:rPr lang="en-US" dirty="0"/>
              <a:t>N=3 for </a:t>
            </a:r>
            <a:r>
              <a:rPr lang="en-US" sz="1800" b="0" i="0" u="none" strike="noStrike" dirty="0">
                <a:solidFill>
                  <a:srgbClr val="000000"/>
                </a:solidFill>
                <a:effectLst/>
                <a:latin typeface="Aptos Narrow" panose="020B0004020202020204" pitchFamily="34" charset="0"/>
              </a:rPr>
              <a:t>Privacy laws / regulations prevent sharing</a:t>
            </a:r>
            <a:r>
              <a:rPr lang="en-US" dirty="0"/>
              <a:t> </a:t>
            </a:r>
          </a:p>
          <a:p>
            <a:r>
              <a:rPr lang="en-US" dirty="0"/>
              <a:t>N=5 for </a:t>
            </a:r>
            <a:r>
              <a:rPr lang="en-US" sz="1800" b="0" i="0" u="none" strike="noStrike" dirty="0">
                <a:solidFill>
                  <a:srgbClr val="000000"/>
                </a:solidFill>
                <a:effectLst/>
                <a:latin typeface="Aptos Narrow" panose="020B0004020202020204" pitchFamily="34" charset="0"/>
              </a:rPr>
              <a:t>Privacy laws / regulations prevent sharing without consent</a:t>
            </a:r>
            <a:r>
              <a:rPr lang="en-US" dirty="0"/>
              <a:t> </a:t>
            </a:r>
          </a:p>
        </p:txBody>
      </p:sp>
      <p:sp>
        <p:nvSpPr>
          <p:cNvPr id="4" name="Slide Number Placeholder 3">
            <a:extLst>
              <a:ext uri="{FF2B5EF4-FFF2-40B4-BE49-F238E27FC236}">
                <a16:creationId xmlns:a16="http://schemas.microsoft.com/office/drawing/2014/main" id="{8E45C3B0-2B09-1BF3-8EF3-BAE6C943F367}"/>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47</a:t>
            </a:fld>
            <a:endParaRPr lang="en-US" dirty="0">
              <a:solidFill>
                <a:srgbClr val="052049"/>
              </a:solidFill>
            </a:endParaRPr>
          </a:p>
        </p:txBody>
      </p:sp>
      <p:sp>
        <p:nvSpPr>
          <p:cNvPr id="5" name="Footer Placeholder 4">
            <a:extLst>
              <a:ext uri="{FF2B5EF4-FFF2-40B4-BE49-F238E27FC236}">
                <a16:creationId xmlns:a16="http://schemas.microsoft.com/office/drawing/2014/main" id="{E1825F5E-39D8-9103-77D4-548B0B3CE579}"/>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6963476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61E7B-402B-A469-C9EF-7C647A7324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585FAE-E949-E1A3-903D-BD4300BC6B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10BD3F-E7D4-121A-82C5-1FA5365DD9A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633E42F-4B49-4909-2F59-BB7F3E1D046F}"/>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48</a:t>
            </a:fld>
            <a:endParaRPr lang="en-US" dirty="0">
              <a:solidFill>
                <a:srgbClr val="052049"/>
              </a:solidFill>
            </a:endParaRPr>
          </a:p>
        </p:txBody>
      </p:sp>
      <p:sp>
        <p:nvSpPr>
          <p:cNvPr id="5" name="Footer Placeholder 4">
            <a:extLst>
              <a:ext uri="{FF2B5EF4-FFF2-40B4-BE49-F238E27FC236}">
                <a16:creationId xmlns:a16="http://schemas.microsoft.com/office/drawing/2014/main" id="{8C7A3A80-4376-0693-BF1F-87B470F3FDE1}"/>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8221377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FA2AF-4990-2C74-EEB3-4E000B0811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E06488-D823-AC5F-BA68-CF8207F73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B664CC-7D60-9A83-9FFC-9BF32B8E901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FA7B6FB-1AAF-39E0-725F-0AA9D803C7CD}"/>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50</a:t>
            </a:fld>
            <a:endParaRPr lang="en-US" dirty="0">
              <a:solidFill>
                <a:srgbClr val="052049"/>
              </a:solidFill>
            </a:endParaRPr>
          </a:p>
        </p:txBody>
      </p:sp>
      <p:sp>
        <p:nvSpPr>
          <p:cNvPr id="5" name="Footer Placeholder 4">
            <a:extLst>
              <a:ext uri="{FF2B5EF4-FFF2-40B4-BE49-F238E27FC236}">
                <a16:creationId xmlns:a16="http://schemas.microsoft.com/office/drawing/2014/main" id="{45D0C048-DAF1-F241-CE40-CA89393B9674}"/>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8272282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76169F-3FFA-28BE-5081-84E4DFE2FF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68EA7D-C64B-12BE-1326-50240C7AFE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89C436-F480-D8B1-E48B-7E1E994F293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800"/>
              </a:spcBef>
              <a:spcAft>
                <a:spcPts val="0"/>
              </a:spcAft>
              <a:buClr>
                <a:srgbClr val="178CCB"/>
              </a:buClr>
              <a:buSzTx/>
              <a:buFont typeface="Arial" pitchFamily="34" charset="0"/>
              <a:buNone/>
              <a:tabLst/>
              <a:defRPr/>
            </a:pPr>
            <a:endParaRPr lang="en-US" dirty="0"/>
          </a:p>
        </p:txBody>
      </p:sp>
      <p:sp>
        <p:nvSpPr>
          <p:cNvPr id="4" name="Slide Number Placeholder 3">
            <a:extLst>
              <a:ext uri="{FF2B5EF4-FFF2-40B4-BE49-F238E27FC236}">
                <a16:creationId xmlns:a16="http://schemas.microsoft.com/office/drawing/2014/main" id="{5B7C31CA-563A-24E2-3D8A-05A9AFAADECA}"/>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51</a:t>
            </a:fld>
            <a:endParaRPr lang="en-US" dirty="0">
              <a:solidFill>
                <a:srgbClr val="052049"/>
              </a:solidFill>
            </a:endParaRPr>
          </a:p>
        </p:txBody>
      </p:sp>
      <p:sp>
        <p:nvSpPr>
          <p:cNvPr id="5" name="Footer Placeholder 4">
            <a:extLst>
              <a:ext uri="{FF2B5EF4-FFF2-40B4-BE49-F238E27FC236}">
                <a16:creationId xmlns:a16="http://schemas.microsoft.com/office/drawing/2014/main" id="{B252194A-EB67-301A-A725-A56C3A2BB765}"/>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0842501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2E20F6-7F82-4AFD-A780-4235865EDF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096BFD-3299-9A72-156F-6D9D729264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8ECBE7-E79E-F716-3FE3-F96C0F7A8EC5}"/>
              </a:ext>
            </a:extLst>
          </p:cNvPr>
          <p:cNvSpPr>
            <a:spLocks noGrp="1"/>
          </p:cNvSpPr>
          <p:nvPr>
            <p:ph type="body" idx="1"/>
          </p:nvPr>
        </p:nvSpPr>
        <p:spPr/>
        <p:txBody>
          <a:bodyPr/>
          <a:lstStyle/>
          <a:p>
            <a:pPr marL="0" indent="0">
              <a:buNone/>
            </a:pPr>
            <a:endParaRPr lang="en-US" dirty="0"/>
          </a:p>
        </p:txBody>
      </p:sp>
      <p:sp>
        <p:nvSpPr>
          <p:cNvPr id="4" name="Slide Number Placeholder 3">
            <a:extLst>
              <a:ext uri="{FF2B5EF4-FFF2-40B4-BE49-F238E27FC236}">
                <a16:creationId xmlns:a16="http://schemas.microsoft.com/office/drawing/2014/main" id="{DBAFECC4-80D1-324F-BCCF-7D16E3D1671D}"/>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52</a:t>
            </a:fld>
            <a:endParaRPr lang="en-US" dirty="0">
              <a:solidFill>
                <a:srgbClr val="052049"/>
              </a:solidFill>
            </a:endParaRPr>
          </a:p>
        </p:txBody>
      </p:sp>
      <p:sp>
        <p:nvSpPr>
          <p:cNvPr id="5" name="Footer Placeholder 4">
            <a:extLst>
              <a:ext uri="{FF2B5EF4-FFF2-40B4-BE49-F238E27FC236}">
                <a16:creationId xmlns:a16="http://schemas.microsoft.com/office/drawing/2014/main" id="{CC750FE4-5F53-A2CD-74EC-7FA498A6B689}"/>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8677207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42E96-1E55-608A-BECD-07E7F4F450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BCEFBD-F215-4707-8863-3DAC1618C0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B9B8B6-1FDF-5E63-CFBA-56A85C8F081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1F7BA26-7193-53BA-DCC4-FB832658678F}"/>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53</a:t>
            </a:fld>
            <a:endParaRPr lang="en-US" dirty="0">
              <a:solidFill>
                <a:srgbClr val="052049"/>
              </a:solidFill>
            </a:endParaRPr>
          </a:p>
        </p:txBody>
      </p:sp>
      <p:sp>
        <p:nvSpPr>
          <p:cNvPr id="5" name="Footer Placeholder 4">
            <a:extLst>
              <a:ext uri="{FF2B5EF4-FFF2-40B4-BE49-F238E27FC236}">
                <a16:creationId xmlns:a16="http://schemas.microsoft.com/office/drawing/2014/main" id="{8BDD11FB-2CC3-5D75-792C-35C0D15A6EF3}"/>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012006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8A45A-D506-CAA8-2313-F95E6D69FA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887094-09E1-1CA8-2EA4-4F009B078A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EDA874-706C-16CF-7655-426F50B3F20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7AD7EC0-EB88-C88D-A87A-644548A05B07}"/>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55</a:t>
            </a:fld>
            <a:endParaRPr lang="en-US" dirty="0">
              <a:solidFill>
                <a:srgbClr val="052049"/>
              </a:solidFill>
            </a:endParaRPr>
          </a:p>
        </p:txBody>
      </p:sp>
      <p:sp>
        <p:nvSpPr>
          <p:cNvPr id="5" name="Footer Placeholder 4">
            <a:extLst>
              <a:ext uri="{FF2B5EF4-FFF2-40B4-BE49-F238E27FC236}">
                <a16:creationId xmlns:a16="http://schemas.microsoft.com/office/drawing/2014/main" id="{32F679C2-EBEA-317D-2C63-9B23BEF1A374}"/>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41221468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6</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5547440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395A9-0598-D583-F571-73A682D380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09533D-CDC9-207F-5B1E-CA600366F7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C42FD5-FAF4-DE56-80CC-2B783CC50AF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D995C97-0853-39DF-7A78-182E6B47143D}"/>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56</a:t>
            </a:fld>
            <a:endParaRPr lang="en-US" dirty="0">
              <a:solidFill>
                <a:srgbClr val="052049"/>
              </a:solidFill>
            </a:endParaRPr>
          </a:p>
        </p:txBody>
      </p:sp>
      <p:sp>
        <p:nvSpPr>
          <p:cNvPr id="5" name="Footer Placeholder 4">
            <a:extLst>
              <a:ext uri="{FF2B5EF4-FFF2-40B4-BE49-F238E27FC236}">
                <a16:creationId xmlns:a16="http://schemas.microsoft.com/office/drawing/2014/main" id="{530C4042-BCC1-D2DC-B531-EE79A18468CF}"/>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0253376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D5984A-70EE-A991-2436-55604EC317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98268B-FC55-E70C-386A-5BB8D0DE47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474B75-F582-1A2D-5415-FB73D86D809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024A83C-7899-4FE8-7B0E-AA0531060EAA}"/>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57</a:t>
            </a:fld>
            <a:endParaRPr lang="en-US" dirty="0">
              <a:solidFill>
                <a:srgbClr val="052049"/>
              </a:solidFill>
            </a:endParaRPr>
          </a:p>
        </p:txBody>
      </p:sp>
      <p:sp>
        <p:nvSpPr>
          <p:cNvPr id="5" name="Footer Placeholder 4">
            <a:extLst>
              <a:ext uri="{FF2B5EF4-FFF2-40B4-BE49-F238E27FC236}">
                <a16:creationId xmlns:a16="http://schemas.microsoft.com/office/drawing/2014/main" id="{CFC6510D-11A2-C207-3C5E-05D5A01FA51D}"/>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816704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F98EB2-822C-036C-99B5-B1E62E4457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C8BAAF-F3FD-82E5-E3E9-D82D828F73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46E353-5CBA-AA42-0F38-BA97C1E6A75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FAFD963-0104-B8B7-55CF-D8348FADB3EE}"/>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59</a:t>
            </a:fld>
            <a:endParaRPr lang="en-US" dirty="0">
              <a:solidFill>
                <a:srgbClr val="052049"/>
              </a:solidFill>
            </a:endParaRPr>
          </a:p>
        </p:txBody>
      </p:sp>
      <p:sp>
        <p:nvSpPr>
          <p:cNvPr id="5" name="Footer Placeholder 4">
            <a:extLst>
              <a:ext uri="{FF2B5EF4-FFF2-40B4-BE49-F238E27FC236}">
                <a16:creationId xmlns:a16="http://schemas.microsoft.com/office/drawing/2014/main" id="{8D0AF79D-5FDC-85D3-FA45-CE04CF969958}"/>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4091460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74E285-E7FC-9D65-2578-8CAC4556FF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5A7514-3E67-C50B-904E-25C452E4AA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48358D-F5E3-8EAD-EC18-DCCE802441A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4D15396-FBD9-FA4D-5157-CE615ADC0F77}"/>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60</a:t>
            </a:fld>
            <a:endParaRPr lang="en-US" dirty="0">
              <a:solidFill>
                <a:srgbClr val="052049"/>
              </a:solidFill>
            </a:endParaRPr>
          </a:p>
        </p:txBody>
      </p:sp>
      <p:sp>
        <p:nvSpPr>
          <p:cNvPr id="5" name="Footer Placeholder 4">
            <a:extLst>
              <a:ext uri="{FF2B5EF4-FFF2-40B4-BE49-F238E27FC236}">
                <a16:creationId xmlns:a16="http://schemas.microsoft.com/office/drawing/2014/main" id="{C6BD5073-9A94-DE4D-3243-014E76C7C8A6}"/>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3135316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7E2C8-F174-199C-E5D6-78D4A1C144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616FDD-D356-0D7D-EF81-196CE36246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7AAAAC-7051-C6BC-03D3-2F3EA937C56D}"/>
              </a:ext>
            </a:extLst>
          </p:cNvPr>
          <p:cNvSpPr>
            <a:spLocks noGrp="1"/>
          </p:cNvSpPr>
          <p:nvPr>
            <p:ph type="body" idx="1"/>
          </p:nvPr>
        </p:nvSpPr>
        <p:spPr/>
        <p:txBody>
          <a:bodyPr/>
          <a:lstStyle/>
          <a:p>
            <a:r>
              <a:rPr lang="en-US" dirty="0"/>
              <a:t>N=2 for </a:t>
            </a:r>
            <a:r>
              <a:rPr lang="en-US" sz="1200" b="0" i="0" u="none" strike="noStrike" dirty="0">
                <a:solidFill>
                  <a:srgbClr val="000000"/>
                </a:solidFill>
                <a:effectLst/>
                <a:latin typeface="Aptos Narrow" panose="020B0004020202020204" pitchFamily="34" charset="0"/>
              </a:rPr>
              <a:t>Privacy laws / regulations prevent sharing</a:t>
            </a:r>
            <a:r>
              <a:rPr lang="en-US" dirty="0"/>
              <a:t> </a:t>
            </a:r>
          </a:p>
          <a:p>
            <a:r>
              <a:rPr lang="en-US" dirty="0"/>
              <a:t>N=6 for </a:t>
            </a:r>
            <a:r>
              <a:rPr lang="en-US" sz="1200" b="0" i="0" u="none" strike="noStrike" dirty="0">
                <a:solidFill>
                  <a:srgbClr val="000000"/>
                </a:solidFill>
                <a:effectLst/>
                <a:latin typeface="Aptos Narrow" panose="020B0004020202020204" pitchFamily="34" charset="0"/>
              </a:rPr>
              <a:t>Privacy laws / regulations prevent sharing without consent</a:t>
            </a:r>
            <a:r>
              <a:rPr lang="en-US" dirty="0"/>
              <a:t> </a:t>
            </a:r>
          </a:p>
          <a:p>
            <a:endParaRPr lang="en-US" dirty="0"/>
          </a:p>
        </p:txBody>
      </p:sp>
      <p:sp>
        <p:nvSpPr>
          <p:cNvPr id="4" name="Slide Number Placeholder 3">
            <a:extLst>
              <a:ext uri="{FF2B5EF4-FFF2-40B4-BE49-F238E27FC236}">
                <a16:creationId xmlns:a16="http://schemas.microsoft.com/office/drawing/2014/main" id="{E530E238-799E-44F7-86A2-880CC968B5DB}"/>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61</a:t>
            </a:fld>
            <a:endParaRPr lang="en-US" dirty="0">
              <a:solidFill>
                <a:srgbClr val="052049"/>
              </a:solidFill>
            </a:endParaRPr>
          </a:p>
        </p:txBody>
      </p:sp>
      <p:sp>
        <p:nvSpPr>
          <p:cNvPr id="5" name="Footer Placeholder 4">
            <a:extLst>
              <a:ext uri="{FF2B5EF4-FFF2-40B4-BE49-F238E27FC236}">
                <a16:creationId xmlns:a16="http://schemas.microsoft.com/office/drawing/2014/main" id="{E151DD8B-47E6-C8E8-0C7D-E90D615F2FDB}"/>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99477358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8DBA79-A61A-765E-2E58-C299E589A3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CDA4A4-45A7-F241-5153-27CE91E9D9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6C133B-7312-3C8F-7104-E55BFD4A1EA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8FB4A16-1358-0A34-F14C-FEF33B76CE7C}"/>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62</a:t>
            </a:fld>
            <a:endParaRPr lang="en-US" dirty="0">
              <a:solidFill>
                <a:srgbClr val="052049"/>
              </a:solidFill>
            </a:endParaRPr>
          </a:p>
        </p:txBody>
      </p:sp>
      <p:sp>
        <p:nvSpPr>
          <p:cNvPr id="5" name="Footer Placeholder 4">
            <a:extLst>
              <a:ext uri="{FF2B5EF4-FFF2-40B4-BE49-F238E27FC236}">
                <a16:creationId xmlns:a16="http://schemas.microsoft.com/office/drawing/2014/main" id="{F96D9A6C-3605-D36B-B7F8-69774C223A6A}"/>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1823862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13808F-8E02-7E38-E3E3-399945A207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2F56A5-6E3B-64E4-7993-359711FAE0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FEAA73-A06D-22EE-DD0E-43F0E0E736E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9945B1D-B1CC-F8F9-B826-D0898D00ACDC}"/>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64</a:t>
            </a:fld>
            <a:endParaRPr lang="en-US" dirty="0">
              <a:solidFill>
                <a:srgbClr val="052049"/>
              </a:solidFill>
            </a:endParaRPr>
          </a:p>
        </p:txBody>
      </p:sp>
      <p:sp>
        <p:nvSpPr>
          <p:cNvPr id="5" name="Footer Placeholder 4">
            <a:extLst>
              <a:ext uri="{FF2B5EF4-FFF2-40B4-BE49-F238E27FC236}">
                <a16:creationId xmlns:a16="http://schemas.microsoft.com/office/drawing/2014/main" id="{D8FBCAD1-C502-D031-A071-27808EC332DB}"/>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2904272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B98B9-64AA-3EDF-C2F8-13479DD2D0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5EA50A-C6A4-B738-DE79-9927095DB2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3EABFC-F6D2-3CA2-AD0F-3AB259F2AC3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7E01B31-66AC-F751-30F9-2A3F91C75457}"/>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65</a:t>
            </a:fld>
            <a:endParaRPr lang="en-US" dirty="0">
              <a:solidFill>
                <a:srgbClr val="052049"/>
              </a:solidFill>
            </a:endParaRPr>
          </a:p>
        </p:txBody>
      </p:sp>
      <p:sp>
        <p:nvSpPr>
          <p:cNvPr id="5" name="Footer Placeholder 4">
            <a:extLst>
              <a:ext uri="{FF2B5EF4-FFF2-40B4-BE49-F238E27FC236}">
                <a16:creationId xmlns:a16="http://schemas.microsoft.com/office/drawing/2014/main" id="{CCD1B5FF-E6B0-F026-A5D8-533DBA3F8166}"/>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6677823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2DBC4E-BB2B-7F21-4538-B7258AEE7D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14B323-C140-4C5A-BF77-646E52C90B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52FF32-00DE-8368-5796-31A09B10CC9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C834B9A-511A-39DA-7EFA-A81EA9B12620}"/>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66</a:t>
            </a:fld>
            <a:endParaRPr lang="en-US" dirty="0">
              <a:solidFill>
                <a:srgbClr val="052049"/>
              </a:solidFill>
            </a:endParaRPr>
          </a:p>
        </p:txBody>
      </p:sp>
      <p:sp>
        <p:nvSpPr>
          <p:cNvPr id="5" name="Footer Placeholder 4">
            <a:extLst>
              <a:ext uri="{FF2B5EF4-FFF2-40B4-BE49-F238E27FC236}">
                <a16:creationId xmlns:a16="http://schemas.microsoft.com/office/drawing/2014/main" id="{1D902014-4FDD-7CD0-ADA6-56B9C2CDA951}"/>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93046235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82E35-6F83-9C00-AC49-04666E97E3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630DEB-0E1B-5EF6-89EC-EBBC9467AB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AADB23-AAA2-2FDE-FCCF-D02980EA851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133E105-D6C4-6976-0439-F4B0A8FA5116}"/>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67</a:t>
            </a:fld>
            <a:endParaRPr lang="en-US" dirty="0">
              <a:solidFill>
                <a:srgbClr val="052049"/>
              </a:solidFill>
            </a:endParaRPr>
          </a:p>
        </p:txBody>
      </p:sp>
      <p:sp>
        <p:nvSpPr>
          <p:cNvPr id="5" name="Footer Placeholder 4">
            <a:extLst>
              <a:ext uri="{FF2B5EF4-FFF2-40B4-BE49-F238E27FC236}">
                <a16:creationId xmlns:a16="http://schemas.microsoft.com/office/drawing/2014/main" id="{64DEEAC6-071F-D539-74B0-BD196D783FFE}"/>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713258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7</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853161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63843-DAB1-3902-BEE2-BC95BA3309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6C4FBD-FE43-0B9B-567D-8ED4843DDD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A983C2-2A18-D5B8-E47D-A9719E2D1B5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018F05E-E6AE-A5CD-EB94-FB82C0111DAB}"/>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69</a:t>
            </a:fld>
            <a:endParaRPr lang="en-US" dirty="0">
              <a:solidFill>
                <a:srgbClr val="052049"/>
              </a:solidFill>
            </a:endParaRPr>
          </a:p>
        </p:txBody>
      </p:sp>
      <p:sp>
        <p:nvSpPr>
          <p:cNvPr id="5" name="Footer Placeholder 4">
            <a:extLst>
              <a:ext uri="{FF2B5EF4-FFF2-40B4-BE49-F238E27FC236}">
                <a16:creationId xmlns:a16="http://schemas.microsoft.com/office/drawing/2014/main" id="{ADE79166-4923-F7D6-B2B3-0C2A7B0B4556}"/>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2400308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2F9C1-97A6-8A7C-C2EA-FC7E6B0994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434C52-3273-9B7F-6A38-E4743B6079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30103A-75D1-4F3A-62D4-F389DA5A052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28B146F-F6BE-2071-723E-36FF9EC9040F}"/>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70</a:t>
            </a:fld>
            <a:endParaRPr lang="en-US" dirty="0">
              <a:solidFill>
                <a:srgbClr val="052049"/>
              </a:solidFill>
            </a:endParaRPr>
          </a:p>
        </p:txBody>
      </p:sp>
      <p:sp>
        <p:nvSpPr>
          <p:cNvPr id="5" name="Footer Placeholder 4">
            <a:extLst>
              <a:ext uri="{FF2B5EF4-FFF2-40B4-BE49-F238E27FC236}">
                <a16:creationId xmlns:a16="http://schemas.microsoft.com/office/drawing/2014/main" id="{DFBF2527-A23C-9E5B-77E7-12888D7F36F3}"/>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2777141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F17DC-EE2F-8463-92B8-04C25409CF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AA9D71-E968-D84B-3759-A6E8F24D4E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F50458-8DDE-BF6E-948B-27066B3F9983}"/>
              </a:ext>
            </a:extLst>
          </p:cNvPr>
          <p:cNvSpPr>
            <a:spLocks noGrp="1"/>
          </p:cNvSpPr>
          <p:nvPr>
            <p:ph type="body" idx="1"/>
          </p:nvPr>
        </p:nvSpPr>
        <p:spPr/>
        <p:txBody>
          <a:bodyPr/>
          <a:lstStyle/>
          <a:p>
            <a:r>
              <a:rPr lang="en-US" dirty="0"/>
              <a:t>N=4 for </a:t>
            </a:r>
            <a:r>
              <a:rPr lang="en-US" sz="1200" b="0" i="0" u="none" strike="noStrike" dirty="0">
                <a:solidFill>
                  <a:srgbClr val="000000"/>
                </a:solidFill>
                <a:effectLst/>
                <a:latin typeface="Aptos Narrow" panose="020B0004020202020204" pitchFamily="34" charset="0"/>
              </a:rPr>
              <a:t>Privacy laws / regulations prevent sharing</a:t>
            </a:r>
            <a:r>
              <a:rPr lang="en-US" dirty="0"/>
              <a:t> </a:t>
            </a:r>
          </a:p>
          <a:p>
            <a:r>
              <a:rPr lang="en-US" dirty="0"/>
              <a:t>N=5 for </a:t>
            </a:r>
            <a:r>
              <a:rPr lang="en-US" sz="1200" b="0" i="0" u="none" strike="noStrike" dirty="0">
                <a:solidFill>
                  <a:srgbClr val="000000"/>
                </a:solidFill>
                <a:effectLst/>
                <a:latin typeface="Aptos Narrow" panose="020B0004020202020204" pitchFamily="34" charset="0"/>
              </a:rPr>
              <a:t>Privacy laws / regulations prevent sharing without consent</a:t>
            </a:r>
            <a:r>
              <a:rPr lang="en-US" dirty="0"/>
              <a:t> </a:t>
            </a:r>
          </a:p>
          <a:p>
            <a:endParaRPr lang="en-US" dirty="0"/>
          </a:p>
        </p:txBody>
      </p:sp>
      <p:sp>
        <p:nvSpPr>
          <p:cNvPr id="4" name="Slide Number Placeholder 3">
            <a:extLst>
              <a:ext uri="{FF2B5EF4-FFF2-40B4-BE49-F238E27FC236}">
                <a16:creationId xmlns:a16="http://schemas.microsoft.com/office/drawing/2014/main" id="{1571151D-4D58-3C3A-5FEA-D08F4BF1631B}"/>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71</a:t>
            </a:fld>
            <a:endParaRPr lang="en-US" dirty="0">
              <a:solidFill>
                <a:srgbClr val="052049"/>
              </a:solidFill>
            </a:endParaRPr>
          </a:p>
        </p:txBody>
      </p:sp>
      <p:sp>
        <p:nvSpPr>
          <p:cNvPr id="5" name="Footer Placeholder 4">
            <a:extLst>
              <a:ext uri="{FF2B5EF4-FFF2-40B4-BE49-F238E27FC236}">
                <a16:creationId xmlns:a16="http://schemas.microsoft.com/office/drawing/2014/main" id="{E0A1CC39-A9AF-76D1-DA90-6C4BB9D2AC98}"/>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19422998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A0C9B-8D89-0391-9057-697F6E8B38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FEFE33-53D1-8153-F6C4-937D7556CF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2C40E0-567A-85F3-2BB6-7374F3C4D75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B2E3D27-7D39-C64B-A1C0-8023B068527F}"/>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72</a:t>
            </a:fld>
            <a:endParaRPr lang="en-US" dirty="0">
              <a:solidFill>
                <a:srgbClr val="052049"/>
              </a:solidFill>
            </a:endParaRPr>
          </a:p>
        </p:txBody>
      </p:sp>
      <p:sp>
        <p:nvSpPr>
          <p:cNvPr id="5" name="Footer Placeholder 4">
            <a:extLst>
              <a:ext uri="{FF2B5EF4-FFF2-40B4-BE49-F238E27FC236}">
                <a16:creationId xmlns:a16="http://schemas.microsoft.com/office/drawing/2014/main" id="{5071BE5C-C8D4-4706-0E18-04C7C1AA52E7}"/>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6314016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7E7DB-6C81-D4B2-8223-0E6A81C910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1ACA03-BEA1-2F24-2F44-A578B2F25D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ADD173-A4DF-8B73-D246-1CBF78394DB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429FC53-7D69-4679-9FBF-2A13E341366C}"/>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73</a:t>
            </a:fld>
            <a:endParaRPr lang="en-US" dirty="0">
              <a:solidFill>
                <a:srgbClr val="052049"/>
              </a:solidFill>
            </a:endParaRPr>
          </a:p>
        </p:txBody>
      </p:sp>
      <p:sp>
        <p:nvSpPr>
          <p:cNvPr id="5" name="Footer Placeholder 4">
            <a:extLst>
              <a:ext uri="{FF2B5EF4-FFF2-40B4-BE49-F238E27FC236}">
                <a16:creationId xmlns:a16="http://schemas.microsoft.com/office/drawing/2014/main" id="{E7CDC002-66C3-9A4B-F86F-2BA6332FC624}"/>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7922481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94058F-927B-CF8D-82E6-F62B5A82B9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EA8A09-4DFF-4B8B-5F29-72A6CDE5EB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01B599-3979-4C58-EF0E-072C030E61A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E396B9D-EA10-F9F1-3470-38381D0C8C2A}"/>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75</a:t>
            </a:fld>
            <a:endParaRPr lang="en-US" dirty="0">
              <a:solidFill>
                <a:srgbClr val="052049"/>
              </a:solidFill>
            </a:endParaRPr>
          </a:p>
        </p:txBody>
      </p:sp>
      <p:sp>
        <p:nvSpPr>
          <p:cNvPr id="5" name="Footer Placeholder 4">
            <a:extLst>
              <a:ext uri="{FF2B5EF4-FFF2-40B4-BE49-F238E27FC236}">
                <a16:creationId xmlns:a16="http://schemas.microsoft.com/office/drawing/2014/main" id="{0CA3F23F-535C-9167-47CF-2BD8EB2E5F98}"/>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7065725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F2ABC-FBB1-2600-CA41-E5B60E80AF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FD809B-6F2F-0B3F-6B97-5F3D8451AB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914F14-FB05-867C-8F4A-1E2D1CCB789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D946E14-2062-FD18-7AA7-BCB90D00D4A4}"/>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76</a:t>
            </a:fld>
            <a:endParaRPr lang="en-US" dirty="0">
              <a:solidFill>
                <a:srgbClr val="052049"/>
              </a:solidFill>
            </a:endParaRPr>
          </a:p>
        </p:txBody>
      </p:sp>
      <p:sp>
        <p:nvSpPr>
          <p:cNvPr id="5" name="Footer Placeholder 4">
            <a:extLst>
              <a:ext uri="{FF2B5EF4-FFF2-40B4-BE49-F238E27FC236}">
                <a16:creationId xmlns:a16="http://schemas.microsoft.com/office/drawing/2014/main" id="{80AB33EF-3350-05EC-735E-5286B5DA3A83}"/>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7681479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D713A2-54EE-AA7D-51E5-D0B23B231B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B5A217-785F-8D73-E9E5-3775444633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762F98-88E2-1985-F9E1-EE3903BBF41F}"/>
              </a:ext>
            </a:extLst>
          </p:cNvPr>
          <p:cNvSpPr>
            <a:spLocks noGrp="1"/>
          </p:cNvSpPr>
          <p:nvPr>
            <p:ph type="body" idx="1"/>
          </p:nvPr>
        </p:nvSpPr>
        <p:spPr/>
        <p:txBody>
          <a:bodyPr/>
          <a:lstStyle/>
          <a:p>
            <a:r>
              <a:rPr lang="en-US" dirty="0"/>
              <a:t>N=4 for </a:t>
            </a:r>
            <a:r>
              <a:rPr lang="en-US" sz="1200" b="0" i="0" u="none" strike="noStrike" dirty="0">
                <a:solidFill>
                  <a:srgbClr val="000000"/>
                </a:solidFill>
                <a:effectLst/>
                <a:latin typeface="Aptos Narrow" panose="020B0004020202020204" pitchFamily="34" charset="0"/>
              </a:rPr>
              <a:t>Privacy laws / regulations prevent sharing</a:t>
            </a:r>
            <a:r>
              <a:rPr lang="en-US" dirty="0"/>
              <a:t> </a:t>
            </a:r>
          </a:p>
          <a:p>
            <a:r>
              <a:rPr lang="en-US" dirty="0"/>
              <a:t>N=5 for </a:t>
            </a:r>
            <a:r>
              <a:rPr lang="en-US" sz="1200" b="0" i="0" u="none" strike="noStrike" dirty="0">
                <a:solidFill>
                  <a:srgbClr val="000000"/>
                </a:solidFill>
                <a:effectLst/>
                <a:latin typeface="Aptos Narrow" panose="020B0004020202020204" pitchFamily="34" charset="0"/>
              </a:rPr>
              <a:t>Privacy laws / regulations prevent sharing without consent</a:t>
            </a:r>
            <a:r>
              <a:rPr lang="en-US" dirty="0"/>
              <a:t> </a:t>
            </a:r>
          </a:p>
          <a:p>
            <a:endParaRPr lang="en-US" dirty="0"/>
          </a:p>
        </p:txBody>
      </p:sp>
      <p:sp>
        <p:nvSpPr>
          <p:cNvPr id="4" name="Slide Number Placeholder 3">
            <a:extLst>
              <a:ext uri="{FF2B5EF4-FFF2-40B4-BE49-F238E27FC236}">
                <a16:creationId xmlns:a16="http://schemas.microsoft.com/office/drawing/2014/main" id="{AF31A17A-6F73-5889-FB59-664307695250}"/>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77</a:t>
            </a:fld>
            <a:endParaRPr lang="en-US" dirty="0">
              <a:solidFill>
                <a:srgbClr val="052049"/>
              </a:solidFill>
            </a:endParaRPr>
          </a:p>
        </p:txBody>
      </p:sp>
      <p:sp>
        <p:nvSpPr>
          <p:cNvPr id="5" name="Footer Placeholder 4">
            <a:extLst>
              <a:ext uri="{FF2B5EF4-FFF2-40B4-BE49-F238E27FC236}">
                <a16:creationId xmlns:a16="http://schemas.microsoft.com/office/drawing/2014/main" id="{7F201346-F12B-177E-2C57-0E1D69834A8E}"/>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1787012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036F52-4C3D-FD5F-05BF-CDF840FB72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B11FBB-A7AA-0DB9-147C-AC09EC3433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6CBFD7-51FD-0A9D-4976-311D76E03D9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577AC0F-8B0F-0D56-E486-396C511B4D2C}"/>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78</a:t>
            </a:fld>
            <a:endParaRPr lang="en-US" dirty="0">
              <a:solidFill>
                <a:srgbClr val="052049"/>
              </a:solidFill>
            </a:endParaRPr>
          </a:p>
        </p:txBody>
      </p:sp>
      <p:sp>
        <p:nvSpPr>
          <p:cNvPr id="5" name="Footer Placeholder 4">
            <a:extLst>
              <a:ext uri="{FF2B5EF4-FFF2-40B4-BE49-F238E27FC236}">
                <a16:creationId xmlns:a16="http://schemas.microsoft.com/office/drawing/2014/main" id="{6FD58639-BEAA-5B89-5E44-55E95A8D1558}"/>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6954552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B6E765-104C-E779-17AF-2A014F5E5D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1AC053-9497-A6E6-C2E6-626D252411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0749CE-DB84-BD8D-CDFB-64D5EBC609A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8BDA99F-4FB9-E128-7462-F86159CFE907}"/>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80</a:t>
            </a:fld>
            <a:endParaRPr lang="en-US" dirty="0">
              <a:solidFill>
                <a:srgbClr val="052049"/>
              </a:solidFill>
            </a:endParaRPr>
          </a:p>
        </p:txBody>
      </p:sp>
      <p:sp>
        <p:nvSpPr>
          <p:cNvPr id="5" name="Footer Placeholder 4">
            <a:extLst>
              <a:ext uri="{FF2B5EF4-FFF2-40B4-BE49-F238E27FC236}">
                <a16:creationId xmlns:a16="http://schemas.microsoft.com/office/drawing/2014/main" id="{04071FAF-BB5E-5E7B-8A1F-266EB1C3E638}"/>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9637957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7E69E97F-38B0-48B6-BA05-42F033F14095}" type="slidenum">
              <a:rPr lang="en-US" smtClean="0"/>
              <a:t>10</a:t>
            </a:fld>
            <a:endParaRPr lang="en-US"/>
          </a:p>
        </p:txBody>
      </p:sp>
    </p:spTree>
    <p:extLst>
      <p:ext uri="{BB962C8B-B14F-4D97-AF65-F5344CB8AC3E}">
        <p14:creationId xmlns:p14="http://schemas.microsoft.com/office/powerpoint/2010/main" val="413630416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2A34D-E617-22AE-17E5-C463AEF386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24F492-0843-5223-DFF6-66BAC173E1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782E29-B230-6FA2-98D4-9B09F9512D9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4449329-1A51-C218-D0C3-115A66FD91B3}"/>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81</a:t>
            </a:fld>
            <a:endParaRPr lang="en-US" dirty="0">
              <a:solidFill>
                <a:srgbClr val="052049"/>
              </a:solidFill>
            </a:endParaRPr>
          </a:p>
        </p:txBody>
      </p:sp>
      <p:sp>
        <p:nvSpPr>
          <p:cNvPr id="5" name="Footer Placeholder 4">
            <a:extLst>
              <a:ext uri="{FF2B5EF4-FFF2-40B4-BE49-F238E27FC236}">
                <a16:creationId xmlns:a16="http://schemas.microsoft.com/office/drawing/2014/main" id="{08F2E40F-7302-B1EF-0B67-BE9BA14F84D2}"/>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8926310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D8422D-5B1C-53EB-E145-39B44C2387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240DA9-59E3-D6A4-41E6-780DAD08C7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7C2C70-089A-6751-8AD6-275E46AC21FB}"/>
              </a:ext>
            </a:extLst>
          </p:cNvPr>
          <p:cNvSpPr>
            <a:spLocks noGrp="1"/>
          </p:cNvSpPr>
          <p:nvPr>
            <p:ph type="body" idx="1"/>
          </p:nvPr>
        </p:nvSpPr>
        <p:spPr/>
        <p:txBody>
          <a:bodyPr/>
          <a:lstStyle/>
          <a:p>
            <a:r>
              <a:rPr lang="en-US" dirty="0"/>
              <a:t>N=3 for </a:t>
            </a:r>
            <a:r>
              <a:rPr lang="en-US" sz="1200" b="0" i="0" u="none" strike="noStrike" dirty="0">
                <a:solidFill>
                  <a:srgbClr val="000000"/>
                </a:solidFill>
                <a:effectLst/>
                <a:latin typeface="Aptos Narrow" panose="020B0004020202020204" pitchFamily="34" charset="0"/>
              </a:rPr>
              <a:t>Privacy laws / regulations prevent sharing</a:t>
            </a:r>
            <a:r>
              <a:rPr lang="en-US" dirty="0"/>
              <a:t> </a:t>
            </a:r>
          </a:p>
          <a:p>
            <a:r>
              <a:rPr lang="en-US" dirty="0"/>
              <a:t>N=3 for </a:t>
            </a:r>
            <a:r>
              <a:rPr lang="en-US" sz="1200" b="0" i="0" u="none" strike="noStrike" dirty="0">
                <a:solidFill>
                  <a:srgbClr val="000000"/>
                </a:solidFill>
                <a:effectLst/>
                <a:latin typeface="Aptos Narrow" panose="020B0004020202020204" pitchFamily="34" charset="0"/>
              </a:rPr>
              <a:t>Privacy laws / regulations prevent sharing without consent</a:t>
            </a:r>
            <a:r>
              <a:rPr lang="en-US" dirty="0"/>
              <a:t> </a:t>
            </a:r>
          </a:p>
          <a:p>
            <a:endParaRPr lang="en-US" dirty="0"/>
          </a:p>
        </p:txBody>
      </p:sp>
      <p:sp>
        <p:nvSpPr>
          <p:cNvPr id="4" name="Slide Number Placeholder 3">
            <a:extLst>
              <a:ext uri="{FF2B5EF4-FFF2-40B4-BE49-F238E27FC236}">
                <a16:creationId xmlns:a16="http://schemas.microsoft.com/office/drawing/2014/main" id="{DD26447B-9857-23FE-762D-86F1ED119E8F}"/>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82</a:t>
            </a:fld>
            <a:endParaRPr lang="en-US" dirty="0">
              <a:solidFill>
                <a:srgbClr val="052049"/>
              </a:solidFill>
            </a:endParaRPr>
          </a:p>
        </p:txBody>
      </p:sp>
      <p:sp>
        <p:nvSpPr>
          <p:cNvPr id="5" name="Footer Placeholder 4">
            <a:extLst>
              <a:ext uri="{FF2B5EF4-FFF2-40B4-BE49-F238E27FC236}">
                <a16:creationId xmlns:a16="http://schemas.microsoft.com/office/drawing/2014/main" id="{8E5E3AB8-C02D-9F36-CB20-CD151032E59C}"/>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0199886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D89A1-FD70-EFE5-EEC7-9CC1BFA65F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7CF651-3BB6-FE07-1093-10FF7F24E5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A221A5-F315-B91E-FF8F-7CB1CF2841F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9417278-2693-DFF3-CB8A-D9F5D0E62C02}"/>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83</a:t>
            </a:fld>
            <a:endParaRPr lang="en-US" dirty="0">
              <a:solidFill>
                <a:srgbClr val="052049"/>
              </a:solidFill>
            </a:endParaRPr>
          </a:p>
        </p:txBody>
      </p:sp>
      <p:sp>
        <p:nvSpPr>
          <p:cNvPr id="5" name="Footer Placeholder 4">
            <a:extLst>
              <a:ext uri="{FF2B5EF4-FFF2-40B4-BE49-F238E27FC236}">
                <a16:creationId xmlns:a16="http://schemas.microsoft.com/office/drawing/2014/main" id="{5DC5B10F-D597-D9E4-A6E1-7D9627ADA2FA}"/>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57862601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90</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52329038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91</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694603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B5B214-5B9F-E014-D8C0-3FBFBFD2BB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75C95C-26A3-F0B0-4946-8D24564FE9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49986E-0437-C5C0-C4C3-221E9F61A4D2}"/>
              </a:ext>
            </a:extLst>
          </p:cNvPr>
          <p:cNvSpPr>
            <a:spLocks noGrp="1"/>
          </p:cNvSpPr>
          <p:nvPr>
            <p:ph type="body" idx="1"/>
          </p:nvPr>
        </p:nvSpPr>
        <p:spPr/>
        <p:txBody>
          <a:bodyPr/>
          <a:lstStyle/>
          <a:p>
            <a:pPr marL="171450" indent="-171450">
              <a:buFontTx/>
              <a:buChar char="-"/>
            </a:pPr>
            <a:endParaRPr lang="en-US" dirty="0"/>
          </a:p>
          <a:p>
            <a:pPr marL="171450" indent="-171450">
              <a:buFontTx/>
              <a:buChar char="-"/>
            </a:pPr>
            <a:endParaRPr lang="en-US" dirty="0"/>
          </a:p>
        </p:txBody>
      </p:sp>
      <p:sp>
        <p:nvSpPr>
          <p:cNvPr id="4" name="Slide Number Placeholder 3">
            <a:extLst>
              <a:ext uri="{FF2B5EF4-FFF2-40B4-BE49-F238E27FC236}">
                <a16:creationId xmlns:a16="http://schemas.microsoft.com/office/drawing/2014/main" id="{A7132F76-2BDC-2839-9C40-80360DC7BA55}"/>
              </a:ext>
            </a:extLst>
          </p:cNvPr>
          <p:cNvSpPr>
            <a:spLocks noGrp="1"/>
          </p:cNvSpPr>
          <p:nvPr>
            <p:ph type="sldNum" sz="quarter" idx="5"/>
          </p:nvPr>
        </p:nvSpPr>
        <p:spPr/>
        <p:txBody>
          <a:bodyPr/>
          <a:lstStyle/>
          <a:p>
            <a:fld id="{7E69E97F-38B0-48B6-BA05-42F033F14095}" type="slidenum">
              <a:rPr lang="en-US" smtClean="0"/>
              <a:t>11</a:t>
            </a:fld>
            <a:endParaRPr lang="en-US"/>
          </a:p>
        </p:txBody>
      </p:sp>
    </p:spTree>
    <p:extLst>
      <p:ext uri="{BB962C8B-B14F-4D97-AF65-F5344CB8AC3E}">
        <p14:creationId xmlns:p14="http://schemas.microsoft.com/office/powerpoint/2010/main" val="1204641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9684" indent="-119684" defTabSz="957468">
              <a:spcBef>
                <a:spcPts val="838"/>
              </a:spcBef>
              <a:defRPr/>
            </a:pPr>
            <a:r>
              <a:rPr lang="en-US" dirty="0"/>
              <a:t>Combines all the sections (intake, </a:t>
            </a:r>
            <a:r>
              <a:rPr lang="en-US" dirty="0" err="1"/>
              <a:t>sogi</a:t>
            </a:r>
            <a:r>
              <a:rPr lang="en-US" dirty="0"/>
              <a:t> </a:t>
            </a:r>
            <a:r>
              <a:rPr lang="en-US" dirty="0" err="1"/>
              <a:t>etc</a:t>
            </a:r>
            <a:r>
              <a:rPr lang="en-US" dirty="0"/>
              <a:t>) into a single overall visualization</a:t>
            </a:r>
          </a:p>
        </p:txBody>
      </p:sp>
      <p:sp>
        <p:nvSpPr>
          <p:cNvPr id="4" name="Slide Number Placeholder 3"/>
          <p:cNvSpPr>
            <a:spLocks noGrp="1"/>
          </p:cNvSpPr>
          <p:nvPr>
            <p:ph type="sldNum" sz="quarter" idx="5"/>
          </p:nvPr>
        </p:nvSpPr>
        <p:spPr/>
        <p:txBody>
          <a:bodyPr/>
          <a:lstStyle/>
          <a:p>
            <a:pPr marL="0" marR="0" lvl="0" indent="0" algn="r" defTabSz="957468" rtl="0" eaLnBrk="1" fontAlgn="auto" latinLnBrk="0" hangingPunct="1">
              <a:lnSpc>
                <a:spcPct val="100000"/>
              </a:lnSpc>
              <a:spcBef>
                <a:spcPts val="0"/>
              </a:spcBef>
              <a:spcAft>
                <a:spcPts val="0"/>
              </a:spcAft>
              <a:buClrTx/>
              <a:buSzTx/>
              <a:buFontTx/>
              <a:buNone/>
              <a:tabLst/>
              <a:defRPr/>
            </a:pPr>
            <a:fld id="{111E5896-917A-4035-A860-408E1EC3CD51}" type="slidenum">
              <a:rPr kumimoji="0" lang="en-US" sz="800" b="0" i="0" u="none" strike="noStrike" kern="1200" cap="none" spc="0" normalizeH="0" baseline="0" noProof="0" smtClean="0">
                <a:ln>
                  <a:noFill/>
                </a:ln>
                <a:solidFill>
                  <a:srgbClr val="052049"/>
                </a:solidFill>
                <a:effectLst/>
                <a:uLnTx/>
                <a:uFillTx/>
                <a:latin typeface="Arial" panose="020B0604020202020204" pitchFamily="34" charset="0"/>
                <a:ea typeface="+mn-ea"/>
                <a:cs typeface="Arial" panose="020B0604020202020204" pitchFamily="34" charset="0"/>
              </a:rPr>
              <a:pPr marL="0" marR="0" lvl="0" indent="0" algn="r" defTabSz="957468" rtl="0" eaLnBrk="1" fontAlgn="auto" latinLnBrk="0" hangingPunct="1">
                <a:lnSpc>
                  <a:spcPct val="100000"/>
                </a:lnSpc>
                <a:spcBef>
                  <a:spcPts val="0"/>
                </a:spcBef>
                <a:spcAft>
                  <a:spcPts val="0"/>
                </a:spcAft>
                <a:buClrTx/>
                <a:buSzTx/>
                <a:buFontTx/>
                <a:buNone/>
                <a:tabLst/>
                <a:defRPr/>
              </a:pPr>
              <a:t>14</a:t>
            </a:fld>
            <a:endParaRPr kumimoji="0" lang="en-US" sz="800" b="0" i="0" u="none" strike="noStrike" kern="1200" cap="none" spc="0" normalizeH="0" baseline="0" noProof="0" dirty="0">
              <a:ln>
                <a:noFill/>
              </a:ln>
              <a:solidFill>
                <a:srgbClr val="052049"/>
              </a:solidFill>
              <a:effectLst/>
              <a:uLnTx/>
              <a:uFillTx/>
              <a:latin typeface="Arial" panose="020B0604020202020204" pitchFamily="34" charset="0"/>
              <a:ea typeface="+mn-ea"/>
              <a:cs typeface="Arial" panose="020B0604020202020204" pitchFamily="34" charset="0"/>
            </a:endParaRPr>
          </a:p>
        </p:txBody>
      </p:sp>
      <p:sp>
        <p:nvSpPr>
          <p:cNvPr id="5" name="Footer Placeholder 4"/>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52049"/>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727960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1142A-D5CA-8FB0-B5DC-35D89C31B3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9B47F4-5695-A05C-6F4C-99CA74A3DC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42A15-D92B-95A2-7248-6257EEB0D843}"/>
              </a:ext>
            </a:extLst>
          </p:cNvPr>
          <p:cNvSpPr>
            <a:spLocks noGrp="1"/>
          </p:cNvSpPr>
          <p:nvPr>
            <p:ph type="body" idx="1"/>
          </p:nvPr>
        </p:nvSpPr>
        <p:spPr/>
        <p:txBody>
          <a:bodyPr/>
          <a:lstStyle/>
          <a:p>
            <a:pPr marL="119684" indent="-119684" defTabSz="957468">
              <a:spcBef>
                <a:spcPts val="838"/>
              </a:spcBef>
              <a:defRPr/>
            </a:pPr>
            <a:r>
              <a:rPr lang="en-US" dirty="0"/>
              <a:t>Combines all the sections (intake, </a:t>
            </a:r>
            <a:r>
              <a:rPr lang="en-US" dirty="0" err="1"/>
              <a:t>sogi</a:t>
            </a:r>
            <a:r>
              <a:rPr lang="en-US" dirty="0"/>
              <a:t> </a:t>
            </a:r>
            <a:r>
              <a:rPr lang="en-US" dirty="0" err="1"/>
              <a:t>etc</a:t>
            </a:r>
            <a:r>
              <a:rPr lang="en-US" dirty="0"/>
              <a:t>) into a single overall visualization</a:t>
            </a:r>
          </a:p>
        </p:txBody>
      </p:sp>
      <p:sp>
        <p:nvSpPr>
          <p:cNvPr id="4" name="Slide Number Placeholder 3">
            <a:extLst>
              <a:ext uri="{FF2B5EF4-FFF2-40B4-BE49-F238E27FC236}">
                <a16:creationId xmlns:a16="http://schemas.microsoft.com/office/drawing/2014/main" id="{4B912676-34FD-2DBB-7014-FEFFEDEB0230}"/>
              </a:ext>
            </a:extLst>
          </p:cNvPr>
          <p:cNvSpPr>
            <a:spLocks noGrp="1"/>
          </p:cNvSpPr>
          <p:nvPr>
            <p:ph type="sldNum" sz="quarter" idx="5"/>
          </p:nvPr>
        </p:nvSpPr>
        <p:spPr/>
        <p:txBody>
          <a:bodyPr/>
          <a:lstStyle/>
          <a:p>
            <a:pPr marL="0" marR="0" lvl="0" indent="0" algn="r" defTabSz="957468" rtl="0" eaLnBrk="1" fontAlgn="auto" latinLnBrk="0" hangingPunct="1">
              <a:lnSpc>
                <a:spcPct val="100000"/>
              </a:lnSpc>
              <a:spcBef>
                <a:spcPts val="0"/>
              </a:spcBef>
              <a:spcAft>
                <a:spcPts val="0"/>
              </a:spcAft>
              <a:buClrTx/>
              <a:buSzTx/>
              <a:buFontTx/>
              <a:buNone/>
              <a:tabLst/>
              <a:defRPr/>
            </a:pPr>
            <a:fld id="{111E5896-917A-4035-A860-408E1EC3CD51}" type="slidenum">
              <a:rPr kumimoji="0" lang="en-US" sz="800" b="0" i="0" u="none" strike="noStrike" kern="1200" cap="none" spc="0" normalizeH="0" baseline="0" noProof="0" smtClean="0">
                <a:ln>
                  <a:noFill/>
                </a:ln>
                <a:solidFill>
                  <a:srgbClr val="052049"/>
                </a:solidFill>
                <a:effectLst/>
                <a:uLnTx/>
                <a:uFillTx/>
                <a:latin typeface="Arial" panose="020B0604020202020204" pitchFamily="34" charset="0"/>
                <a:ea typeface="+mn-ea"/>
                <a:cs typeface="Arial" panose="020B0604020202020204" pitchFamily="34" charset="0"/>
              </a:rPr>
              <a:pPr marL="0" marR="0" lvl="0" indent="0" algn="r" defTabSz="957468" rtl="0" eaLnBrk="1" fontAlgn="auto" latinLnBrk="0" hangingPunct="1">
                <a:lnSpc>
                  <a:spcPct val="100000"/>
                </a:lnSpc>
                <a:spcBef>
                  <a:spcPts val="0"/>
                </a:spcBef>
                <a:spcAft>
                  <a:spcPts val="0"/>
                </a:spcAft>
                <a:buClrTx/>
                <a:buSzTx/>
                <a:buFontTx/>
                <a:buNone/>
                <a:tabLst/>
                <a:defRPr/>
              </a:pPr>
              <a:t>15</a:t>
            </a:fld>
            <a:endParaRPr kumimoji="0" lang="en-US" sz="800" b="0" i="0" u="none" strike="noStrike" kern="1200" cap="none" spc="0" normalizeH="0" baseline="0" noProof="0" dirty="0">
              <a:ln>
                <a:noFill/>
              </a:ln>
              <a:solidFill>
                <a:srgbClr val="052049"/>
              </a:solidFill>
              <a:effectLst/>
              <a:uLnTx/>
              <a:uFillTx/>
              <a:latin typeface="Arial" panose="020B0604020202020204" pitchFamily="34" charset="0"/>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EA656A8-0636-C928-7A0E-2BB71AE5DEE1}"/>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52049"/>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349311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Master" Target="../slideMasters/slideMaster2.xml"/><Relationship Id="rId5" Type="http://schemas.openxmlformats.org/officeDocument/2006/relationships/image" Target="../media/image30.jpeg"/><Relationship Id="rId4" Type="http://schemas.openxmlformats.org/officeDocument/2006/relationships/image" Target="../media/image20.emf"/></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Master" Target="../slideMasters/slideMaster2.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jpe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Master" Target="../slideMasters/slideMaster2.xml"/><Relationship Id="rId5" Type="http://schemas.openxmlformats.org/officeDocument/2006/relationships/image" Target="../media/image38.emf"/><Relationship Id="rId4" Type="http://schemas.openxmlformats.org/officeDocument/2006/relationships/image" Target="../media/image33.jpe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9.jpeg"/><Relationship Id="rId1" Type="http://schemas.openxmlformats.org/officeDocument/2006/relationships/slideMaster" Target="../slideMasters/slideMaster2.xml"/><Relationship Id="rId6" Type="http://schemas.openxmlformats.org/officeDocument/2006/relationships/image" Target="../media/image33.jpeg"/><Relationship Id="rId5" Type="http://schemas.openxmlformats.org/officeDocument/2006/relationships/image" Target="../media/image35.svg"/><Relationship Id="rId4" Type="http://schemas.openxmlformats.org/officeDocument/2006/relationships/image" Target="../media/image34.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White">
    <p:spTree>
      <p:nvGrpSpPr>
        <p:cNvPr id="1" name=""/>
        <p:cNvGrpSpPr/>
        <p:nvPr/>
      </p:nvGrpSpPr>
      <p:grpSpPr>
        <a:xfrm>
          <a:off x="0" y="0"/>
          <a:ext cx="0" cy="0"/>
          <a:chOff x="0" y="0"/>
          <a:chExt cx="0" cy="0"/>
        </a:xfrm>
      </p:grpSpPr>
      <p:sp>
        <p:nvSpPr>
          <p:cNvPr id="2" name="Rectangle 1"/>
          <p:cNvSpPr/>
          <p:nvPr userDrawn="1"/>
        </p:nvSpPr>
        <p:spPr bwMode="auto">
          <a:xfrm>
            <a:off x="159026" y="4323522"/>
            <a:ext cx="8984974" cy="819978"/>
          </a:xfrm>
          <a:prstGeom prst="rect">
            <a:avLst/>
          </a:prstGeom>
          <a:solidFill>
            <a:schemeClr val="bg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22" name="Title 15"/>
          <p:cNvSpPr>
            <a:spLocks noGrp="1"/>
          </p:cNvSpPr>
          <p:nvPr>
            <p:ph type="title" hasCustomPrompt="1"/>
          </p:nvPr>
        </p:nvSpPr>
        <p:spPr>
          <a:xfrm>
            <a:off x="299201" y="1878497"/>
            <a:ext cx="6141359" cy="1311963"/>
          </a:xfrm>
        </p:spPr>
        <p:txBody>
          <a:bodyPr anchor="b">
            <a:noAutofit/>
          </a:bodyPr>
          <a:lstStyle>
            <a:lvl1pPr>
              <a:defRPr sz="3600" b="0" i="0" baseline="0">
                <a:solidFill>
                  <a:schemeClr val="tx1"/>
                </a:solidFill>
                <a:latin typeface="+mj-lt"/>
                <a:ea typeface="Helvetica Neue" panose="02000503000000020004" pitchFamily="2" charset="0"/>
                <a:cs typeface="Arial" panose="020B0604020202020204" pitchFamily="34" charset="0"/>
              </a:defRPr>
            </a:lvl1pPr>
          </a:lstStyle>
          <a:p>
            <a:r>
              <a:rPr lang="en-US" dirty="0"/>
              <a:t>Title Here</a:t>
            </a:r>
          </a:p>
        </p:txBody>
      </p:sp>
      <p:sp>
        <p:nvSpPr>
          <p:cNvPr id="23" name="Date Placeholder 4"/>
          <p:cNvSpPr>
            <a:spLocks noGrp="1"/>
          </p:cNvSpPr>
          <p:nvPr>
            <p:ph type="dt" sz="half" idx="2"/>
          </p:nvPr>
        </p:nvSpPr>
        <p:spPr>
          <a:xfrm>
            <a:off x="319200" y="4616419"/>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fld id="{D470D759-0E0E-8249-AFAC-A75A00A3758F}" type="datetime1">
              <a:rPr lang="en-US" smtClean="0"/>
              <a:t>10/3/2025</a:t>
            </a:fld>
            <a:endParaRPr lang="en-US" dirty="0"/>
          </a:p>
        </p:txBody>
      </p:sp>
      <p:sp>
        <p:nvSpPr>
          <p:cNvPr id="24" name="Text Placeholder 2"/>
          <p:cNvSpPr>
            <a:spLocks noGrp="1"/>
          </p:cNvSpPr>
          <p:nvPr>
            <p:ph type="body" sz="quarter" idx="10" hasCustomPrompt="1"/>
          </p:nvPr>
        </p:nvSpPr>
        <p:spPr>
          <a:xfrm>
            <a:off x="317595" y="4102257"/>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25" name="Text Placeholder 3"/>
          <p:cNvSpPr>
            <a:spLocks noGrp="1"/>
          </p:cNvSpPr>
          <p:nvPr>
            <p:ph type="body" sz="quarter" idx="15" hasCustomPrompt="1"/>
          </p:nvPr>
        </p:nvSpPr>
        <p:spPr>
          <a:xfrm>
            <a:off x="302816" y="3185161"/>
            <a:ext cx="6147682"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8" name="Picture 7">
            <a:extLst>
              <a:ext uri="{FF2B5EF4-FFF2-40B4-BE49-F238E27FC236}">
                <a16:creationId xmlns:a16="http://schemas.microsoft.com/office/drawing/2014/main" id="{E2DCD8C9-F662-A842-9ACD-852F2D1E787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220" y="477077"/>
            <a:ext cx="2073965" cy="535440"/>
          </a:xfrm>
          <a:prstGeom prst="rect">
            <a:avLst/>
          </a:prstGeom>
        </p:spPr>
      </p:pic>
    </p:spTree>
    <p:extLst>
      <p:ext uri="{BB962C8B-B14F-4D97-AF65-F5344CB8AC3E}">
        <p14:creationId xmlns:p14="http://schemas.microsoft.com/office/powerpoint/2010/main" val="17630735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7" name="TextBox 6"/>
          <p:cNvSpPr txBox="1"/>
          <p:nvPr userDrawn="1"/>
        </p:nvSpPr>
        <p:spPr bwMode="auto">
          <a:xfrm>
            <a:off x="457203" y="198783"/>
            <a:ext cx="1192695" cy="2123658"/>
          </a:xfrm>
          <a:prstGeom prst="rect">
            <a:avLst/>
          </a:prstGeom>
          <a:noFill/>
          <a:ln w="19050" algn="ctr">
            <a:noFill/>
            <a:miter lim="800000"/>
            <a:headEnd/>
            <a:tailEnd/>
          </a:ln>
        </p:spPr>
        <p:txBody>
          <a:bodyPr wrap="square" lIns="0" tIns="0" rIns="0" bIns="0" rtlCol="0">
            <a:spAutoFit/>
          </a:bodyPr>
          <a:lstStyle/>
          <a:p>
            <a:r>
              <a:rPr lang="en-US" sz="13800" b="0" i="0" dirty="0">
                <a:solidFill>
                  <a:schemeClr val="accent1"/>
                </a:solidFill>
                <a:latin typeface="Arial" panose="020B0604020202020204" pitchFamily="34" charset="0"/>
                <a:ea typeface="Helvetica Neue" panose="02000503000000020004" pitchFamily="2" charset="0"/>
                <a:cs typeface="Arial" panose="020B0604020202020204" pitchFamily="34" charset="0"/>
              </a:rPr>
              <a:t>“</a:t>
            </a:r>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2"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1"/>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Author’s Name</a:t>
            </a:r>
          </a:p>
        </p:txBody>
      </p:sp>
      <p:sp>
        <p:nvSpPr>
          <p:cNvPr id="13"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1"/>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Position Title</a:t>
            </a:r>
          </a:p>
        </p:txBody>
      </p:sp>
    </p:spTree>
    <p:extLst>
      <p:ext uri="{BB962C8B-B14F-4D97-AF65-F5344CB8AC3E}">
        <p14:creationId xmlns:p14="http://schemas.microsoft.com/office/powerpoint/2010/main" val="6208254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Slide – Navy">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16" name="Title 15"/>
          <p:cNvSpPr>
            <a:spLocks noGrp="1"/>
          </p:cNvSpPr>
          <p:nvPr>
            <p:ph type="title" hasCustomPrompt="1"/>
          </p:nvPr>
        </p:nvSpPr>
        <p:spPr>
          <a:xfrm>
            <a:off x="453585" y="1754766"/>
            <a:ext cx="6593258" cy="1430138"/>
          </a:xfrm>
        </p:spPr>
        <p:txBody>
          <a:bodyPr anchor="ctr">
            <a:noAutofit/>
          </a:bodyPr>
          <a:lstStyle>
            <a:lvl1pPr>
              <a:defRPr sz="3600" b="0" i="0" baseline="0">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
        <p:nvSpPr>
          <p:cNvPr id="2" name="Rectangle 1"/>
          <p:cNvSpPr/>
          <p:nvPr userDrawn="1"/>
        </p:nvSpPr>
        <p:spPr bwMode="auto">
          <a:xfrm>
            <a:off x="2" y="1769166"/>
            <a:ext cx="248479" cy="1411357"/>
          </a:xfrm>
          <a:prstGeom prst="rect">
            <a:avLst/>
          </a:prstGeom>
          <a:solidFill>
            <a:schemeClr val="tx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1116822056"/>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Slide – Teal">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16" name="Title 15"/>
          <p:cNvSpPr>
            <a:spLocks noGrp="1"/>
          </p:cNvSpPr>
          <p:nvPr>
            <p:ph type="title" hasCustomPrompt="1"/>
          </p:nvPr>
        </p:nvSpPr>
        <p:spPr>
          <a:xfrm>
            <a:off x="453585" y="1754766"/>
            <a:ext cx="6593258" cy="1430138"/>
          </a:xfrm>
        </p:spPr>
        <p:txBody>
          <a:bodyPr anchor="ctr">
            <a:noAutofit/>
          </a:bodyPr>
          <a:lstStyle>
            <a:lvl1pPr>
              <a:defRPr sz="3600" b="0" i="0" baseline="0">
                <a:solidFill>
                  <a:schemeClr val="accent2"/>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
        <p:nvSpPr>
          <p:cNvPr id="2" name="Rectangle 1"/>
          <p:cNvSpPr/>
          <p:nvPr userDrawn="1"/>
        </p:nvSpPr>
        <p:spPr bwMode="auto">
          <a:xfrm>
            <a:off x="2" y="1769166"/>
            <a:ext cx="248479" cy="1411357"/>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0" i="0" dirty="0" err="1">
              <a:solidFill>
                <a:schemeClr val="accent2"/>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213834255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p>
            <a:r>
              <a:rPr lang="en-US"/>
              <a:t>Presentation Title</a:t>
            </a:r>
            <a:endParaRPr lang="en-US" dirty="0"/>
          </a:p>
        </p:txBody>
      </p:sp>
      <p:sp>
        <p:nvSpPr>
          <p:cNvPr id="14" name="Slide Number Placeholder 13"/>
          <p:cNvSpPr>
            <a:spLocks noGrp="1"/>
          </p:cNvSpPr>
          <p:nvPr>
            <p:ph type="sldNum" sz="quarter" idx="13"/>
          </p:nvPr>
        </p:nvSpPr>
        <p:spPr/>
        <p:txBody>
          <a:bodyPr/>
          <a:lstStyle/>
          <a:p>
            <a:fld id="{7BCC8D0D-EAEC-449D-9161-023DFF90F2E2}" type="slidenum">
              <a:rPr lang="en-US" smtClean="0"/>
              <a:pPr/>
              <a:t>‹#›</a:t>
            </a:fld>
            <a:endParaRPr lang="en-US" dirty="0"/>
          </a:p>
        </p:txBody>
      </p:sp>
      <p:sp>
        <p:nvSpPr>
          <p:cNvPr id="16" name="Title 15"/>
          <p:cNvSpPr>
            <a:spLocks noGrp="1"/>
          </p:cNvSpPr>
          <p:nvPr>
            <p:ph type="title" hasCustomPrompt="1"/>
          </p:nvPr>
        </p:nvSpPr>
        <p:spPr>
          <a:xfrm>
            <a:off x="453585" y="1754766"/>
            <a:ext cx="6593258" cy="1430138"/>
          </a:xfrm>
        </p:spPr>
        <p:txBody>
          <a:bodyPr anchor="ctr">
            <a:noAutofit/>
          </a:bodyPr>
          <a:lstStyle>
            <a:lvl1pPr>
              <a:defRPr sz="3600" b="0" i="0" baseline="0">
                <a:solidFill>
                  <a:schemeClr val="accent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
        <p:nvSpPr>
          <p:cNvPr id="2" name="Rectangle 1"/>
          <p:cNvSpPr/>
          <p:nvPr userDrawn="1"/>
        </p:nvSpPr>
        <p:spPr bwMode="auto">
          <a:xfrm>
            <a:off x="2" y="1769166"/>
            <a:ext cx="248479" cy="1411357"/>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Tree>
    <p:extLst>
      <p:ext uri="{BB962C8B-B14F-4D97-AF65-F5344CB8AC3E}">
        <p14:creationId xmlns:p14="http://schemas.microsoft.com/office/powerpoint/2010/main" val="68594464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Blank ">
    <p:bg>
      <p:bgRef idx="1001">
        <a:schemeClr val="bg1"/>
      </p:bgRef>
    </p:bg>
    <p:spTree>
      <p:nvGrpSpPr>
        <p:cNvPr id="1" name=""/>
        <p:cNvGrpSpPr/>
        <p:nvPr/>
      </p:nvGrpSpPr>
      <p:grpSpPr>
        <a:xfrm>
          <a:off x="0" y="0"/>
          <a:ext cx="0" cy="0"/>
          <a:chOff x="0" y="0"/>
          <a:chExt cx="0" cy="0"/>
        </a:xfrm>
      </p:grpSpPr>
      <p:pic>
        <p:nvPicPr>
          <p:cNvPr id="4" name="Picture 41"/>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invGray">
          <a:xfrm>
            <a:off x="3865186" y="2032663"/>
            <a:ext cx="1571041" cy="1025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404411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Closing with logo – 1">
    <p:bg>
      <p:bgRef idx="1001">
        <a:schemeClr val="bg1"/>
      </p:bgRef>
    </p:bg>
    <p:spTree>
      <p:nvGrpSpPr>
        <p:cNvPr id="1" name=""/>
        <p:cNvGrpSpPr/>
        <p:nvPr/>
      </p:nvGrpSpPr>
      <p:grpSpPr>
        <a:xfrm>
          <a:off x="0" y="0"/>
          <a:ext cx="0" cy="0"/>
          <a:chOff x="0" y="0"/>
          <a:chExt cx="0" cy="0"/>
        </a:xfrm>
      </p:grpSpPr>
      <p:pic>
        <p:nvPicPr>
          <p:cNvPr id="4" name="Picture 41"/>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invGray">
          <a:xfrm>
            <a:off x="3865186" y="2032663"/>
            <a:ext cx="1571041" cy="1025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866785" y="2037522"/>
            <a:ext cx="1574426" cy="1023730"/>
          </a:xfrm>
          <a:prstGeom prst="rect">
            <a:avLst/>
          </a:prstGeom>
        </p:spPr>
      </p:pic>
    </p:spTree>
    <p:extLst>
      <p:ext uri="{BB962C8B-B14F-4D97-AF65-F5344CB8AC3E}">
        <p14:creationId xmlns:p14="http://schemas.microsoft.com/office/powerpoint/2010/main" val="140665537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Closing with logo – 2">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79213" y="1884801"/>
            <a:ext cx="1374274" cy="1373900"/>
          </a:xfrm>
          <a:prstGeom prst="rect">
            <a:avLst/>
          </a:prstGeom>
        </p:spPr>
      </p:pic>
    </p:spTree>
    <p:extLst>
      <p:ext uri="{BB962C8B-B14F-4D97-AF65-F5344CB8AC3E}">
        <p14:creationId xmlns:p14="http://schemas.microsoft.com/office/powerpoint/2010/main" val="180116723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 Blue1">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1905" y="241902"/>
            <a:ext cx="8902097" cy="4901598"/>
          </a:xfrm>
          <a:prstGeom prst="rect">
            <a:avLst/>
          </a:prstGeom>
        </p:spPr>
      </p:pic>
      <p:sp>
        <p:nvSpPr>
          <p:cNvPr id="2" name="Rectangle 1"/>
          <p:cNvSpPr/>
          <p:nvPr userDrawn="1"/>
        </p:nvSpPr>
        <p:spPr bwMode="auto">
          <a:xfrm>
            <a:off x="502920" y="1"/>
            <a:ext cx="5666935" cy="4304714"/>
          </a:xfrm>
          <a:prstGeom prst="rect">
            <a:avLst/>
          </a:prstGeom>
          <a:solidFill>
            <a:schemeClr val="tx1"/>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0" name="Date Placeholder 4"/>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199763C0-80D9-8D42-B900-9C5810713DB1}" type="datetime1">
              <a:rPr lang="en-US" smtClean="0"/>
              <a:t>10/3/2025</a:t>
            </a:fld>
            <a:endParaRPr lang="en-US" dirty="0"/>
          </a:p>
        </p:txBody>
      </p:sp>
      <p:sp>
        <p:nvSpPr>
          <p:cNvPr id="12" name="Text Placeholder 2"/>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3" name="Title 15">
            <a:extLst>
              <a:ext uri="{FF2B5EF4-FFF2-40B4-BE49-F238E27FC236}">
                <a16:creationId xmlns:a16="http://schemas.microsoft.com/office/drawing/2014/main" id="{7DAA724C-3107-8C4A-A46D-AB498B3D6B3F}"/>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5" name="Text Placeholder 3">
            <a:extLst>
              <a:ext uri="{FF2B5EF4-FFF2-40B4-BE49-F238E27FC236}">
                <a16:creationId xmlns:a16="http://schemas.microsoft.com/office/drawing/2014/main" id="{A9573359-3223-304A-9E4E-E3990C977311}"/>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9" name="Picture 8">
            <a:extLst>
              <a:ext uri="{FF2B5EF4-FFF2-40B4-BE49-F238E27FC236}">
                <a16:creationId xmlns:a16="http://schemas.microsoft.com/office/drawing/2014/main" id="{5176D520-90F1-FE46-8D82-9EBEB41208E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extLst>
      <p:ext uri="{BB962C8B-B14F-4D97-AF65-F5344CB8AC3E}">
        <p14:creationId xmlns:p14="http://schemas.microsoft.com/office/powerpoint/2010/main" val="37528615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48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 Teal1">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b="-1"/>
          <a:stretch/>
        </p:blipFill>
        <p:spPr>
          <a:xfrm>
            <a:off x="250522" y="244258"/>
            <a:ext cx="8893479" cy="4899242"/>
          </a:xfrm>
          <a:prstGeom prst="rect">
            <a:avLst/>
          </a:prstGeom>
        </p:spPr>
      </p:pic>
      <p:sp>
        <p:nvSpPr>
          <p:cNvPr id="2" name="Rectangle 1"/>
          <p:cNvSpPr/>
          <p:nvPr userDrawn="1"/>
        </p:nvSpPr>
        <p:spPr bwMode="auto">
          <a:xfrm>
            <a:off x="502920" y="1"/>
            <a:ext cx="5666935" cy="4304714"/>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4" name="Date Placeholder 4">
            <a:extLst>
              <a:ext uri="{FF2B5EF4-FFF2-40B4-BE49-F238E27FC236}">
                <a16:creationId xmlns:a16="http://schemas.microsoft.com/office/drawing/2014/main" id="{3BFC587D-F4CD-7648-95B7-35FDAB00708D}"/>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5E758B97-1F12-914B-8A88-08F79B27CB21}" type="datetime1">
              <a:rPr lang="en-US" smtClean="0"/>
              <a:t>10/3/2025</a:t>
            </a:fld>
            <a:endParaRPr lang="en-US" dirty="0"/>
          </a:p>
        </p:txBody>
      </p:sp>
      <p:sp>
        <p:nvSpPr>
          <p:cNvPr id="15" name="Text Placeholder 2">
            <a:extLst>
              <a:ext uri="{FF2B5EF4-FFF2-40B4-BE49-F238E27FC236}">
                <a16:creationId xmlns:a16="http://schemas.microsoft.com/office/drawing/2014/main" id="{2321EFAD-F786-464B-B3E8-5DEEB972AF4D}"/>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1D80BBCD-01AA-2048-816B-1926C338266F}"/>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6" name="Text Placeholder 3">
            <a:extLst>
              <a:ext uri="{FF2B5EF4-FFF2-40B4-BE49-F238E27FC236}">
                <a16:creationId xmlns:a16="http://schemas.microsoft.com/office/drawing/2014/main" id="{CF776777-542E-DD44-ADA8-B722AD3865C3}"/>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9" name="Picture 8">
            <a:extLst>
              <a:ext uri="{FF2B5EF4-FFF2-40B4-BE49-F238E27FC236}">
                <a16:creationId xmlns:a16="http://schemas.microsoft.com/office/drawing/2014/main" id="{FF417615-81C2-2340-AF61-362B348654C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 Blue2">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1905" y="241902"/>
            <a:ext cx="8908063" cy="4901598"/>
          </a:xfrm>
          <a:prstGeom prst="rect">
            <a:avLst/>
          </a:prstGeom>
        </p:spPr>
      </p:pic>
      <p:sp>
        <p:nvSpPr>
          <p:cNvPr id="2" name="Rectangle 1"/>
          <p:cNvSpPr/>
          <p:nvPr userDrawn="1"/>
        </p:nvSpPr>
        <p:spPr bwMode="auto">
          <a:xfrm>
            <a:off x="502920" y="1"/>
            <a:ext cx="5666935" cy="4304714"/>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8CD1AB83-6DAD-CB4D-8F80-6559296DFFA5}"/>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E601DCD7-F394-9C47-9AE3-85303D673D5E}" type="datetime1">
              <a:rPr lang="en-US" smtClean="0"/>
              <a:t>10/3/2025</a:t>
            </a:fld>
            <a:endParaRPr lang="en-US" dirty="0"/>
          </a:p>
        </p:txBody>
      </p:sp>
      <p:sp>
        <p:nvSpPr>
          <p:cNvPr id="16" name="Text Placeholder 2">
            <a:extLst>
              <a:ext uri="{FF2B5EF4-FFF2-40B4-BE49-F238E27FC236}">
                <a16:creationId xmlns:a16="http://schemas.microsoft.com/office/drawing/2014/main" id="{AD076ED3-B4CC-4448-9C8D-EE9C8E4EDB9A}"/>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2" name="Title 15">
            <a:extLst>
              <a:ext uri="{FF2B5EF4-FFF2-40B4-BE49-F238E27FC236}">
                <a16:creationId xmlns:a16="http://schemas.microsoft.com/office/drawing/2014/main" id="{B315E655-425B-6342-8FC5-549929A12CE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8" name="Text Placeholder 3">
            <a:extLst>
              <a:ext uri="{FF2B5EF4-FFF2-40B4-BE49-F238E27FC236}">
                <a16:creationId xmlns:a16="http://schemas.microsoft.com/office/drawing/2014/main" id="{59D8CE0E-5F3B-3149-9E62-C9706A69F83B}"/>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0" name="Picture 9">
            <a:extLst>
              <a:ext uri="{FF2B5EF4-FFF2-40B4-BE49-F238E27FC236}">
                <a16:creationId xmlns:a16="http://schemas.microsoft.com/office/drawing/2014/main" id="{D4359701-E632-0E41-94D2-E6707E383F3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Teal">
    <p:bg>
      <p:bgPr>
        <a:solidFill>
          <a:schemeClr val="accent2"/>
        </a:solidFill>
        <a:effectLst/>
      </p:bgPr>
    </p:bg>
    <p:spTree>
      <p:nvGrpSpPr>
        <p:cNvPr id="1" name=""/>
        <p:cNvGrpSpPr/>
        <p:nvPr/>
      </p:nvGrpSpPr>
      <p:grpSpPr>
        <a:xfrm>
          <a:off x="0" y="0"/>
          <a:ext cx="0" cy="0"/>
          <a:chOff x="0" y="0"/>
          <a:chExt cx="0" cy="0"/>
        </a:xfrm>
      </p:grpSpPr>
      <p:sp>
        <p:nvSpPr>
          <p:cNvPr id="2" name="Rectangle 1"/>
          <p:cNvSpPr/>
          <p:nvPr userDrawn="1"/>
        </p:nvSpPr>
        <p:spPr bwMode="auto">
          <a:xfrm>
            <a:off x="159026" y="4323522"/>
            <a:ext cx="8984974" cy="819978"/>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15" name="Date Placeholder 4"/>
          <p:cNvSpPr>
            <a:spLocks noGrp="1"/>
          </p:cNvSpPr>
          <p:nvPr>
            <p:ph type="dt" sz="half" idx="2"/>
          </p:nvPr>
        </p:nvSpPr>
        <p:spPr>
          <a:xfrm>
            <a:off x="319200" y="4616419"/>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fld id="{D2C759A4-81DB-2B49-BAD8-20F4759D56E4}" type="datetime1">
              <a:rPr lang="en-US" smtClean="0"/>
              <a:t>10/3/2025</a:t>
            </a:fld>
            <a:endParaRPr lang="en-US" dirty="0"/>
          </a:p>
        </p:txBody>
      </p:sp>
      <p:sp>
        <p:nvSpPr>
          <p:cNvPr id="17" name="Text Placeholder 3"/>
          <p:cNvSpPr>
            <a:spLocks noGrp="1"/>
          </p:cNvSpPr>
          <p:nvPr>
            <p:ph type="body" sz="quarter" idx="15" hasCustomPrompt="1"/>
          </p:nvPr>
        </p:nvSpPr>
        <p:spPr>
          <a:xfrm>
            <a:off x="302816" y="3185161"/>
            <a:ext cx="6147682"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10" name="Text Placeholder 2"/>
          <p:cNvSpPr>
            <a:spLocks noGrp="1"/>
          </p:cNvSpPr>
          <p:nvPr>
            <p:ph type="body" sz="quarter" idx="10" hasCustomPrompt="1"/>
          </p:nvPr>
        </p:nvSpPr>
        <p:spPr>
          <a:xfrm>
            <a:off x="317595" y="4102257"/>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1" name="Title 15">
            <a:extLst>
              <a:ext uri="{FF2B5EF4-FFF2-40B4-BE49-F238E27FC236}">
                <a16:creationId xmlns:a16="http://schemas.microsoft.com/office/drawing/2014/main" id="{A8F50CE7-BE49-DF46-A309-403467331352}"/>
              </a:ext>
            </a:extLst>
          </p:cNvPr>
          <p:cNvSpPr>
            <a:spLocks noGrp="1"/>
          </p:cNvSpPr>
          <p:nvPr>
            <p:ph type="title" hasCustomPrompt="1"/>
          </p:nvPr>
        </p:nvSpPr>
        <p:spPr>
          <a:xfrm>
            <a:off x="299201" y="1878497"/>
            <a:ext cx="6141359" cy="1311963"/>
          </a:xfrm>
        </p:spPr>
        <p:txBody>
          <a:bodyPr anchor="b">
            <a:noAutofit/>
          </a:bodyPr>
          <a:lstStyle>
            <a:lvl1pPr>
              <a:defRPr sz="3600" b="0" i="0" baseline="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Title Here</a:t>
            </a:r>
          </a:p>
        </p:txBody>
      </p:sp>
      <p:pic>
        <p:nvPicPr>
          <p:cNvPr id="8" name="Picture 7">
            <a:extLst>
              <a:ext uri="{FF2B5EF4-FFF2-40B4-BE49-F238E27FC236}">
                <a16:creationId xmlns:a16="http://schemas.microsoft.com/office/drawing/2014/main" id="{29618672-1440-3949-9644-D27CFA9B831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220" y="475694"/>
            <a:ext cx="2073965" cy="536823"/>
          </a:xfrm>
          <a:prstGeom prst="rect">
            <a:avLst/>
          </a:prstGeom>
        </p:spPr>
      </p:pic>
    </p:spTree>
    <p:extLst>
      <p:ext uri="{BB962C8B-B14F-4D97-AF65-F5344CB8AC3E}">
        <p14:creationId xmlns:p14="http://schemas.microsoft.com/office/powerpoint/2010/main" val="53042078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ver – Teal2">
    <p:bg>
      <p:bgRef idx="1001">
        <a:schemeClr val="bg1"/>
      </p:bgRef>
    </p:bg>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1905" y="241902"/>
            <a:ext cx="8902097" cy="4901598"/>
          </a:xfrm>
          <a:prstGeom prst="rect">
            <a:avLst/>
          </a:prstGeom>
        </p:spPr>
      </p:pic>
      <p:sp>
        <p:nvSpPr>
          <p:cNvPr id="2" name="Rectangle 1"/>
          <p:cNvSpPr/>
          <p:nvPr userDrawn="1"/>
        </p:nvSpPr>
        <p:spPr bwMode="auto">
          <a:xfrm>
            <a:off x="502920" y="1"/>
            <a:ext cx="5666935" cy="4304714"/>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EA5AAF51-36B8-9940-ACBC-F45CDFBB60D9}"/>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cs typeface="Arial" panose="020B0604020202020204" pitchFamily="34" charset="0"/>
              </a:defRPr>
            </a:lvl1pPr>
          </a:lstStyle>
          <a:p>
            <a:fld id="{B4798F0E-CEC8-8A4D-A129-15694C617DB3}" type="datetime1">
              <a:rPr lang="en-US" smtClean="0"/>
              <a:t>10/3/2025</a:t>
            </a:fld>
            <a:endParaRPr lang="en-US" dirty="0"/>
          </a:p>
        </p:txBody>
      </p:sp>
      <p:sp>
        <p:nvSpPr>
          <p:cNvPr id="16" name="Text Placeholder 2">
            <a:extLst>
              <a:ext uri="{FF2B5EF4-FFF2-40B4-BE49-F238E27FC236}">
                <a16:creationId xmlns:a16="http://schemas.microsoft.com/office/drawing/2014/main" id="{364A4BD1-BDC4-5847-8479-2F6EAA1BF060}"/>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3D807373-E9A5-9F41-8251-72DE5DC0C0B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tx1"/>
                </a:solidFill>
                <a:latin typeface="+mj-lt"/>
              </a:defRPr>
            </a:lvl1pPr>
          </a:lstStyle>
          <a:p>
            <a:r>
              <a:rPr lang="en-US" dirty="0"/>
              <a:t>Title Here</a:t>
            </a:r>
          </a:p>
        </p:txBody>
      </p:sp>
      <p:sp>
        <p:nvSpPr>
          <p:cNvPr id="17" name="Text Placeholder 3">
            <a:extLst>
              <a:ext uri="{FF2B5EF4-FFF2-40B4-BE49-F238E27FC236}">
                <a16:creationId xmlns:a16="http://schemas.microsoft.com/office/drawing/2014/main" id="{FA66BC5E-F1DA-6A44-9B69-93266278F913}"/>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9" name="Picture 8">
            <a:extLst>
              <a:ext uri="{FF2B5EF4-FFF2-40B4-BE49-F238E27FC236}">
                <a16:creationId xmlns:a16="http://schemas.microsoft.com/office/drawing/2014/main" id="{4E34928E-FDC0-134C-9AC8-7BC99D806C8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784273" y="297984"/>
            <a:ext cx="1725734" cy="444855"/>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ver – Blue3">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1903" y="241703"/>
            <a:ext cx="8902097" cy="4901798"/>
          </a:xfrm>
          <a:prstGeom prst="rect">
            <a:avLst/>
          </a:prstGeom>
        </p:spPr>
      </p:pic>
      <p:sp>
        <p:nvSpPr>
          <p:cNvPr id="2" name="Rectangle 1"/>
          <p:cNvSpPr/>
          <p:nvPr userDrawn="1"/>
        </p:nvSpPr>
        <p:spPr bwMode="auto">
          <a:xfrm>
            <a:off x="502920" y="1"/>
            <a:ext cx="5666935" cy="4304714"/>
          </a:xfrm>
          <a:prstGeom prst="rect">
            <a:avLst/>
          </a:prstGeom>
          <a:solidFill>
            <a:schemeClr val="tx2"/>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8CD1AB83-6DAD-CB4D-8F80-6559296DFFA5}"/>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295CD000-1EC0-AA42-B1CD-FDFAC651DA81}" type="datetime1">
              <a:rPr lang="en-US" smtClean="0"/>
              <a:t>10/3/2025</a:t>
            </a:fld>
            <a:endParaRPr lang="en-US" dirty="0"/>
          </a:p>
        </p:txBody>
      </p:sp>
      <p:sp>
        <p:nvSpPr>
          <p:cNvPr id="16" name="Text Placeholder 2">
            <a:extLst>
              <a:ext uri="{FF2B5EF4-FFF2-40B4-BE49-F238E27FC236}">
                <a16:creationId xmlns:a16="http://schemas.microsoft.com/office/drawing/2014/main" id="{AD076ED3-B4CC-4448-9C8D-EE9C8E4EDB9A}"/>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2" name="Title 15">
            <a:extLst>
              <a:ext uri="{FF2B5EF4-FFF2-40B4-BE49-F238E27FC236}">
                <a16:creationId xmlns:a16="http://schemas.microsoft.com/office/drawing/2014/main" id="{B315E655-425B-6342-8FC5-549929A12CE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8" name="Text Placeholder 3">
            <a:extLst>
              <a:ext uri="{FF2B5EF4-FFF2-40B4-BE49-F238E27FC236}">
                <a16:creationId xmlns:a16="http://schemas.microsoft.com/office/drawing/2014/main" id="{59D8CE0E-5F3B-3149-9E62-C9706A69F83B}"/>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0" name="Picture 9">
            <a:extLst>
              <a:ext uri="{FF2B5EF4-FFF2-40B4-BE49-F238E27FC236}">
                <a16:creationId xmlns:a16="http://schemas.microsoft.com/office/drawing/2014/main" id="{4D731745-D543-2644-B19B-3143CCA96B5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extLst>
      <p:ext uri="{BB962C8B-B14F-4D97-AF65-F5344CB8AC3E}">
        <p14:creationId xmlns:p14="http://schemas.microsoft.com/office/powerpoint/2010/main" val="22554957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ver – Violet">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41903" y="241703"/>
            <a:ext cx="8902097" cy="4901798"/>
          </a:xfrm>
          <a:prstGeom prst="rect">
            <a:avLst/>
          </a:prstGeom>
        </p:spPr>
      </p:pic>
      <p:sp>
        <p:nvSpPr>
          <p:cNvPr id="2" name="Rectangle 1"/>
          <p:cNvSpPr/>
          <p:nvPr userDrawn="1"/>
        </p:nvSpPr>
        <p:spPr bwMode="auto">
          <a:xfrm>
            <a:off x="502920" y="1"/>
            <a:ext cx="5666935" cy="4304714"/>
          </a:xfrm>
          <a:prstGeom prst="rect">
            <a:avLst/>
          </a:prstGeom>
          <a:solidFill>
            <a:schemeClr val="accent5"/>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8CD1AB83-6DAD-CB4D-8F80-6559296DFFA5}"/>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B82CAA2A-5698-F649-A896-1B0C52B65B4D}" type="datetime1">
              <a:rPr lang="en-US" smtClean="0"/>
              <a:t>10/3/2025</a:t>
            </a:fld>
            <a:endParaRPr lang="en-US" dirty="0"/>
          </a:p>
        </p:txBody>
      </p:sp>
      <p:sp>
        <p:nvSpPr>
          <p:cNvPr id="16" name="Text Placeholder 2">
            <a:extLst>
              <a:ext uri="{FF2B5EF4-FFF2-40B4-BE49-F238E27FC236}">
                <a16:creationId xmlns:a16="http://schemas.microsoft.com/office/drawing/2014/main" id="{AD076ED3-B4CC-4448-9C8D-EE9C8E4EDB9A}"/>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2" name="Title 15">
            <a:extLst>
              <a:ext uri="{FF2B5EF4-FFF2-40B4-BE49-F238E27FC236}">
                <a16:creationId xmlns:a16="http://schemas.microsoft.com/office/drawing/2014/main" id="{B315E655-425B-6342-8FC5-549929A12CE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8" name="Text Placeholder 3">
            <a:extLst>
              <a:ext uri="{FF2B5EF4-FFF2-40B4-BE49-F238E27FC236}">
                <a16:creationId xmlns:a16="http://schemas.microsoft.com/office/drawing/2014/main" id="{59D8CE0E-5F3B-3149-9E62-C9706A69F83B}"/>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0" name="Picture 9">
            <a:extLst>
              <a:ext uri="{FF2B5EF4-FFF2-40B4-BE49-F238E27FC236}">
                <a16:creationId xmlns:a16="http://schemas.microsoft.com/office/drawing/2014/main" id="{68048138-A350-B345-A99A-EEDBA939140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extLst>
      <p:ext uri="{BB962C8B-B14F-4D97-AF65-F5344CB8AC3E}">
        <p14:creationId xmlns:p14="http://schemas.microsoft.com/office/powerpoint/2010/main" val="277968507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ver – Magenta">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41903" y="241703"/>
            <a:ext cx="8902097" cy="4901798"/>
          </a:xfrm>
          <a:prstGeom prst="rect">
            <a:avLst/>
          </a:prstGeom>
        </p:spPr>
      </p:pic>
      <p:sp>
        <p:nvSpPr>
          <p:cNvPr id="2" name="Rectangle 1"/>
          <p:cNvSpPr/>
          <p:nvPr userDrawn="1"/>
        </p:nvSpPr>
        <p:spPr bwMode="auto">
          <a:xfrm>
            <a:off x="502920" y="1"/>
            <a:ext cx="5666935" cy="4304714"/>
          </a:xfrm>
          <a:prstGeom prst="rect">
            <a:avLst/>
          </a:prstGeom>
          <a:solidFill>
            <a:schemeClr val="accent6"/>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8CD1AB83-6DAD-CB4D-8F80-6559296DFFA5}"/>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325E0E3E-37E7-624B-BD5B-F3FD27B58250}" type="datetime1">
              <a:rPr lang="en-US" smtClean="0"/>
              <a:t>10/3/2025</a:t>
            </a:fld>
            <a:endParaRPr lang="en-US" dirty="0"/>
          </a:p>
        </p:txBody>
      </p:sp>
      <p:sp>
        <p:nvSpPr>
          <p:cNvPr id="16" name="Text Placeholder 2">
            <a:extLst>
              <a:ext uri="{FF2B5EF4-FFF2-40B4-BE49-F238E27FC236}">
                <a16:creationId xmlns:a16="http://schemas.microsoft.com/office/drawing/2014/main" id="{AD076ED3-B4CC-4448-9C8D-EE9C8E4EDB9A}"/>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2" name="Title 15">
            <a:extLst>
              <a:ext uri="{FF2B5EF4-FFF2-40B4-BE49-F238E27FC236}">
                <a16:creationId xmlns:a16="http://schemas.microsoft.com/office/drawing/2014/main" id="{B315E655-425B-6342-8FC5-549929A12CE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8" name="Text Placeholder 3">
            <a:extLst>
              <a:ext uri="{FF2B5EF4-FFF2-40B4-BE49-F238E27FC236}">
                <a16:creationId xmlns:a16="http://schemas.microsoft.com/office/drawing/2014/main" id="{59D8CE0E-5F3B-3149-9E62-C9706A69F83B}"/>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0" name="Picture 9">
            <a:extLst>
              <a:ext uri="{FF2B5EF4-FFF2-40B4-BE49-F238E27FC236}">
                <a16:creationId xmlns:a16="http://schemas.microsoft.com/office/drawing/2014/main" id="{FFBF8329-B6F0-0F43-9CD1-01235C057F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extLst>
      <p:ext uri="{BB962C8B-B14F-4D97-AF65-F5344CB8AC3E}">
        <p14:creationId xmlns:p14="http://schemas.microsoft.com/office/powerpoint/2010/main" val="329700623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ver – Navy">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0" y="4136994"/>
            <a:ext cx="9144000" cy="1006506"/>
          </a:xfrm>
          <a:prstGeom prst="rect">
            <a:avLst/>
          </a:prstGeom>
          <a:solidFill>
            <a:schemeClr val="bg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15" name="Date Placeholder 4"/>
          <p:cNvSpPr>
            <a:spLocks noGrp="1"/>
          </p:cNvSpPr>
          <p:nvPr>
            <p:ph type="dt" sz="half" idx="2"/>
          </p:nvPr>
        </p:nvSpPr>
        <p:spPr>
          <a:xfrm>
            <a:off x="319200" y="4634178"/>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cs typeface="Arial" panose="020B0604020202020204" pitchFamily="34" charset="0"/>
              </a:defRPr>
            </a:lvl1pPr>
          </a:lstStyle>
          <a:p>
            <a:fld id="{E76EBEE4-9892-574D-BF3F-34A92DB1BEAF}" type="datetime1">
              <a:rPr lang="en-US" smtClean="0"/>
              <a:t>10/3/2025</a:t>
            </a:fld>
            <a:endParaRPr lang="en-US" dirty="0"/>
          </a:p>
        </p:txBody>
      </p:sp>
      <p:sp>
        <p:nvSpPr>
          <p:cNvPr id="8" name="Text Placeholder 2"/>
          <p:cNvSpPr>
            <a:spLocks noGrp="1"/>
          </p:cNvSpPr>
          <p:nvPr>
            <p:ph type="body" sz="quarter" idx="10" hasCustomPrompt="1"/>
          </p:nvPr>
        </p:nvSpPr>
        <p:spPr>
          <a:xfrm>
            <a:off x="317595" y="4120016"/>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pic>
        <p:nvPicPr>
          <p:cNvPr id="9" name="Graphic 8">
            <a:extLst>
              <a:ext uri="{FF2B5EF4-FFF2-40B4-BE49-F238E27FC236}">
                <a16:creationId xmlns:a16="http://schemas.microsoft.com/office/drawing/2014/main" id="{E56506E1-BB8B-7045-8D57-C400CDE42A8B}"/>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68552" t="35459" r="2030" b="-21848"/>
          <a:stretch/>
        </p:blipFill>
        <p:spPr>
          <a:xfrm rot="5400000">
            <a:off x="2622550" y="-1377949"/>
            <a:ext cx="5143500" cy="7899400"/>
          </a:xfrm>
          <a:prstGeom prst="rect">
            <a:avLst/>
          </a:prstGeom>
        </p:spPr>
      </p:pic>
      <p:sp>
        <p:nvSpPr>
          <p:cNvPr id="10" name="Title 15">
            <a:extLst>
              <a:ext uri="{FF2B5EF4-FFF2-40B4-BE49-F238E27FC236}">
                <a16:creationId xmlns:a16="http://schemas.microsoft.com/office/drawing/2014/main" id="{65B08227-3138-BB41-8E3C-35CA4778CC1D}"/>
              </a:ext>
            </a:extLst>
          </p:cNvPr>
          <p:cNvSpPr>
            <a:spLocks noGrp="1"/>
          </p:cNvSpPr>
          <p:nvPr>
            <p:ph type="title" hasCustomPrompt="1"/>
          </p:nvPr>
        </p:nvSpPr>
        <p:spPr>
          <a:xfrm>
            <a:off x="337463" y="1418843"/>
            <a:ext cx="6437410" cy="1311963"/>
          </a:xfrm>
        </p:spPr>
        <p:txBody>
          <a:bodyPr anchor="b">
            <a:noAutofit/>
          </a:bodyPr>
          <a:lstStyle>
            <a:lvl1pPr>
              <a:defRPr sz="3600" b="0" i="0" baseline="0">
                <a:solidFill>
                  <a:schemeClr val="tx1"/>
                </a:solidFill>
                <a:latin typeface="+mj-lt"/>
              </a:defRPr>
            </a:lvl1pPr>
          </a:lstStyle>
          <a:p>
            <a:r>
              <a:rPr lang="en-US" dirty="0"/>
              <a:t>Title Here</a:t>
            </a:r>
          </a:p>
        </p:txBody>
      </p:sp>
      <p:sp>
        <p:nvSpPr>
          <p:cNvPr id="12" name="Text Placeholder 3">
            <a:extLst>
              <a:ext uri="{FF2B5EF4-FFF2-40B4-BE49-F238E27FC236}">
                <a16:creationId xmlns:a16="http://schemas.microsoft.com/office/drawing/2014/main" id="{E34A4266-EC7F-FD4B-9C3E-81E7A2295184}"/>
              </a:ext>
            </a:extLst>
          </p:cNvPr>
          <p:cNvSpPr>
            <a:spLocks noGrp="1"/>
          </p:cNvSpPr>
          <p:nvPr>
            <p:ph type="body" sz="quarter" idx="15" hasCustomPrompt="1"/>
          </p:nvPr>
        </p:nvSpPr>
        <p:spPr>
          <a:xfrm>
            <a:off x="341081" y="2816947"/>
            <a:ext cx="6432731"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4" name="Picture 13">
            <a:extLst>
              <a:ext uri="{FF2B5EF4-FFF2-40B4-BE49-F238E27FC236}">
                <a16:creationId xmlns:a16="http://schemas.microsoft.com/office/drawing/2014/main" id="{F0C9BD37-B590-304A-8B49-7ABA28C3067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95" y="400650"/>
            <a:ext cx="1725734" cy="446687"/>
          </a:xfrm>
          <a:prstGeom prst="rect">
            <a:avLst/>
          </a:prstGeom>
        </p:spPr>
      </p:pic>
    </p:spTree>
    <p:extLst>
      <p:ext uri="{BB962C8B-B14F-4D97-AF65-F5344CB8AC3E}">
        <p14:creationId xmlns:p14="http://schemas.microsoft.com/office/powerpoint/2010/main" val="195633167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64"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over – Navy">
    <p:bg>
      <p:bgPr>
        <a:solidFill>
          <a:schemeClr val="accent1"/>
        </a:solidFill>
        <a:effectLst/>
      </p:bgPr>
    </p:bg>
    <p:spTree>
      <p:nvGrpSpPr>
        <p:cNvPr id="1" name=""/>
        <p:cNvGrpSpPr/>
        <p:nvPr/>
      </p:nvGrpSpPr>
      <p:grpSpPr>
        <a:xfrm>
          <a:off x="0" y="0"/>
          <a:ext cx="0" cy="0"/>
          <a:chOff x="0" y="0"/>
          <a:chExt cx="0" cy="0"/>
        </a:xfrm>
      </p:grpSpPr>
      <p:sp>
        <p:nvSpPr>
          <p:cNvPr id="15" name="Date Placeholder 4"/>
          <p:cNvSpPr>
            <a:spLocks noGrp="1"/>
          </p:cNvSpPr>
          <p:nvPr>
            <p:ph type="dt" sz="half" idx="2"/>
          </p:nvPr>
        </p:nvSpPr>
        <p:spPr>
          <a:xfrm>
            <a:off x="319200" y="4634178"/>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cs typeface="Arial" panose="020B0604020202020204" pitchFamily="34" charset="0"/>
              </a:defRPr>
            </a:lvl1pPr>
          </a:lstStyle>
          <a:p>
            <a:fld id="{98E9279F-0732-2D41-9F31-EB38C1C6965B}" type="datetime1">
              <a:rPr lang="en-US" smtClean="0"/>
              <a:t>10/3/2025</a:t>
            </a:fld>
            <a:endParaRPr lang="en-US" dirty="0"/>
          </a:p>
        </p:txBody>
      </p:sp>
      <p:sp>
        <p:nvSpPr>
          <p:cNvPr id="8" name="Text Placeholder 2"/>
          <p:cNvSpPr>
            <a:spLocks noGrp="1"/>
          </p:cNvSpPr>
          <p:nvPr>
            <p:ph type="body" sz="quarter" idx="10" hasCustomPrompt="1"/>
          </p:nvPr>
        </p:nvSpPr>
        <p:spPr>
          <a:xfrm>
            <a:off x="317595" y="4120016"/>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65B08227-3138-BB41-8E3C-35CA4778CC1D}"/>
              </a:ext>
            </a:extLst>
          </p:cNvPr>
          <p:cNvSpPr>
            <a:spLocks noGrp="1"/>
          </p:cNvSpPr>
          <p:nvPr>
            <p:ph type="title" hasCustomPrompt="1"/>
          </p:nvPr>
        </p:nvSpPr>
        <p:spPr>
          <a:xfrm>
            <a:off x="337463" y="1418843"/>
            <a:ext cx="6437410" cy="1311963"/>
          </a:xfrm>
        </p:spPr>
        <p:txBody>
          <a:bodyPr anchor="b">
            <a:noAutofit/>
          </a:bodyPr>
          <a:lstStyle>
            <a:lvl1pPr>
              <a:defRPr sz="3600" b="0" i="0" baseline="0">
                <a:solidFill>
                  <a:schemeClr val="tx1"/>
                </a:solidFill>
                <a:latin typeface="+mj-lt"/>
              </a:defRPr>
            </a:lvl1pPr>
          </a:lstStyle>
          <a:p>
            <a:r>
              <a:rPr lang="en-US" dirty="0"/>
              <a:t>Title Here</a:t>
            </a:r>
          </a:p>
        </p:txBody>
      </p:sp>
      <p:sp>
        <p:nvSpPr>
          <p:cNvPr id="12" name="Text Placeholder 3">
            <a:extLst>
              <a:ext uri="{FF2B5EF4-FFF2-40B4-BE49-F238E27FC236}">
                <a16:creationId xmlns:a16="http://schemas.microsoft.com/office/drawing/2014/main" id="{E34A4266-EC7F-FD4B-9C3E-81E7A2295184}"/>
              </a:ext>
            </a:extLst>
          </p:cNvPr>
          <p:cNvSpPr>
            <a:spLocks noGrp="1"/>
          </p:cNvSpPr>
          <p:nvPr>
            <p:ph type="body" sz="quarter" idx="15" hasCustomPrompt="1"/>
          </p:nvPr>
        </p:nvSpPr>
        <p:spPr>
          <a:xfrm>
            <a:off x="341081" y="2816947"/>
            <a:ext cx="6432731"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6" name="Graphic 15">
            <a:extLst>
              <a:ext uri="{FF2B5EF4-FFF2-40B4-BE49-F238E27FC236}">
                <a16:creationId xmlns:a16="http://schemas.microsoft.com/office/drawing/2014/main" id="{29BA6BCF-2F1A-8443-A8DC-13CF462899A6}"/>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60227" t="19283" r="-18229" b="-22843"/>
          <a:stretch/>
        </p:blipFill>
        <p:spPr>
          <a:xfrm rot="5400000">
            <a:off x="2084133" y="-3768025"/>
            <a:ext cx="10362381" cy="9676016"/>
          </a:xfrm>
          <a:prstGeom prst="rect">
            <a:avLst/>
          </a:prstGeom>
        </p:spPr>
      </p:pic>
      <p:pic>
        <p:nvPicPr>
          <p:cNvPr id="11" name="Picture 10">
            <a:extLst>
              <a:ext uri="{FF2B5EF4-FFF2-40B4-BE49-F238E27FC236}">
                <a16:creationId xmlns:a16="http://schemas.microsoft.com/office/drawing/2014/main" id="{52940C55-B0F6-2248-8883-AB5DB7E8FDA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95" y="400650"/>
            <a:ext cx="1725734" cy="446687"/>
          </a:xfrm>
          <a:prstGeom prst="rect">
            <a:avLst/>
          </a:prstGeom>
        </p:spPr>
      </p:pic>
    </p:spTree>
    <p:extLst>
      <p:ext uri="{BB962C8B-B14F-4D97-AF65-F5344CB8AC3E}">
        <p14:creationId xmlns:p14="http://schemas.microsoft.com/office/powerpoint/2010/main" val="326606502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64"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Cover – Navy">
    <p:bg>
      <p:bgPr>
        <a:solidFill>
          <a:schemeClr val="accent2"/>
        </a:solidFill>
        <a:effectLst/>
      </p:bgPr>
    </p:bg>
    <p:spTree>
      <p:nvGrpSpPr>
        <p:cNvPr id="1" name=""/>
        <p:cNvGrpSpPr/>
        <p:nvPr/>
      </p:nvGrpSpPr>
      <p:grpSpPr>
        <a:xfrm>
          <a:off x="0" y="0"/>
          <a:ext cx="0" cy="0"/>
          <a:chOff x="0" y="0"/>
          <a:chExt cx="0" cy="0"/>
        </a:xfrm>
      </p:grpSpPr>
      <p:sp>
        <p:nvSpPr>
          <p:cNvPr id="15" name="Date Placeholder 4"/>
          <p:cNvSpPr>
            <a:spLocks noGrp="1"/>
          </p:cNvSpPr>
          <p:nvPr>
            <p:ph type="dt" sz="half" idx="2"/>
          </p:nvPr>
        </p:nvSpPr>
        <p:spPr>
          <a:xfrm>
            <a:off x="319200" y="4634178"/>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cs typeface="Arial" panose="020B0604020202020204" pitchFamily="34" charset="0"/>
              </a:defRPr>
            </a:lvl1pPr>
          </a:lstStyle>
          <a:p>
            <a:fld id="{574AEBC4-F1C6-964F-B3AF-AF09E45DE715}" type="datetime1">
              <a:rPr lang="en-US" smtClean="0"/>
              <a:t>10/3/2025</a:t>
            </a:fld>
            <a:endParaRPr lang="en-US" dirty="0"/>
          </a:p>
        </p:txBody>
      </p:sp>
      <p:sp>
        <p:nvSpPr>
          <p:cNvPr id="8" name="Text Placeholder 2"/>
          <p:cNvSpPr>
            <a:spLocks noGrp="1"/>
          </p:cNvSpPr>
          <p:nvPr>
            <p:ph type="body" sz="quarter" idx="10" hasCustomPrompt="1"/>
          </p:nvPr>
        </p:nvSpPr>
        <p:spPr>
          <a:xfrm>
            <a:off x="317595" y="4120016"/>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65B08227-3138-BB41-8E3C-35CA4778CC1D}"/>
              </a:ext>
            </a:extLst>
          </p:cNvPr>
          <p:cNvSpPr>
            <a:spLocks noGrp="1"/>
          </p:cNvSpPr>
          <p:nvPr>
            <p:ph type="title" hasCustomPrompt="1"/>
          </p:nvPr>
        </p:nvSpPr>
        <p:spPr>
          <a:xfrm>
            <a:off x="337463" y="1418843"/>
            <a:ext cx="6437410" cy="1311963"/>
          </a:xfrm>
        </p:spPr>
        <p:txBody>
          <a:bodyPr anchor="b">
            <a:noAutofit/>
          </a:bodyPr>
          <a:lstStyle>
            <a:lvl1pPr>
              <a:defRPr sz="3600" b="0" i="0" baseline="0">
                <a:solidFill>
                  <a:schemeClr val="tx1"/>
                </a:solidFill>
                <a:latin typeface="+mj-lt"/>
              </a:defRPr>
            </a:lvl1pPr>
          </a:lstStyle>
          <a:p>
            <a:r>
              <a:rPr lang="en-US" dirty="0"/>
              <a:t>Title Here</a:t>
            </a:r>
          </a:p>
        </p:txBody>
      </p:sp>
      <p:sp>
        <p:nvSpPr>
          <p:cNvPr id="12" name="Text Placeholder 3">
            <a:extLst>
              <a:ext uri="{FF2B5EF4-FFF2-40B4-BE49-F238E27FC236}">
                <a16:creationId xmlns:a16="http://schemas.microsoft.com/office/drawing/2014/main" id="{E34A4266-EC7F-FD4B-9C3E-81E7A2295184}"/>
              </a:ext>
            </a:extLst>
          </p:cNvPr>
          <p:cNvSpPr>
            <a:spLocks noGrp="1"/>
          </p:cNvSpPr>
          <p:nvPr>
            <p:ph type="body" sz="quarter" idx="15" hasCustomPrompt="1"/>
          </p:nvPr>
        </p:nvSpPr>
        <p:spPr>
          <a:xfrm>
            <a:off x="341081" y="2816947"/>
            <a:ext cx="6432731"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3" name="Picture 12" descr="Background pattern&#10;&#10;Description automatically generated">
            <a:extLst>
              <a:ext uri="{FF2B5EF4-FFF2-40B4-BE49-F238E27FC236}">
                <a16:creationId xmlns:a16="http://schemas.microsoft.com/office/drawing/2014/main" id="{8A9B26ED-91EB-374C-A70F-3562EDE10CB7}"/>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b="-8148"/>
          <a:stretch/>
        </p:blipFill>
        <p:spPr>
          <a:xfrm rot="10800000">
            <a:off x="2413325" y="62568"/>
            <a:ext cx="6730677" cy="1959529"/>
          </a:xfrm>
          <a:prstGeom prst="rect">
            <a:avLst/>
          </a:prstGeom>
        </p:spPr>
      </p:pic>
      <p:pic>
        <p:nvPicPr>
          <p:cNvPr id="11" name="Picture 10">
            <a:extLst>
              <a:ext uri="{FF2B5EF4-FFF2-40B4-BE49-F238E27FC236}">
                <a16:creationId xmlns:a16="http://schemas.microsoft.com/office/drawing/2014/main" id="{B9D9345F-D15C-2043-8157-7A75DD361F3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95" y="400650"/>
            <a:ext cx="1725734" cy="446687"/>
          </a:xfrm>
          <a:prstGeom prst="rect">
            <a:avLst/>
          </a:prstGeom>
        </p:spPr>
      </p:pic>
    </p:spTree>
    <p:extLst>
      <p:ext uri="{BB962C8B-B14F-4D97-AF65-F5344CB8AC3E}">
        <p14:creationId xmlns:p14="http://schemas.microsoft.com/office/powerpoint/2010/main" val="22861803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64"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Cover – Navy">
    <p:bg>
      <p:bgPr>
        <a:solidFill>
          <a:schemeClr val="tx2"/>
        </a:solidFill>
        <a:effectLst/>
      </p:bgPr>
    </p:bg>
    <p:spTree>
      <p:nvGrpSpPr>
        <p:cNvPr id="1" name=""/>
        <p:cNvGrpSpPr/>
        <p:nvPr/>
      </p:nvGrpSpPr>
      <p:grpSpPr>
        <a:xfrm>
          <a:off x="0" y="0"/>
          <a:ext cx="0" cy="0"/>
          <a:chOff x="0" y="0"/>
          <a:chExt cx="0" cy="0"/>
        </a:xfrm>
      </p:grpSpPr>
      <p:sp>
        <p:nvSpPr>
          <p:cNvPr id="15" name="Date Placeholder 4"/>
          <p:cNvSpPr>
            <a:spLocks noGrp="1"/>
          </p:cNvSpPr>
          <p:nvPr>
            <p:ph type="dt" sz="half" idx="2"/>
          </p:nvPr>
        </p:nvSpPr>
        <p:spPr>
          <a:xfrm>
            <a:off x="319200" y="4634178"/>
            <a:ext cx="1925338" cy="178955"/>
          </a:xfrm>
          <a:prstGeom prst="rect">
            <a:avLst/>
          </a:prstGeom>
        </p:spPr>
        <p:txBody>
          <a:bodyPr vert="horz" wrap="square" lIns="91440" tIns="0" rIns="91440" bIns="0" rtlCol="0" anchor="b" anchorCtr="0">
            <a:noAutofit/>
          </a:bodyPr>
          <a:lstStyle>
            <a:lvl1pPr algn="l">
              <a:defRPr sz="1200" b="0" i="0">
                <a:solidFill>
                  <a:schemeClr val="bg2"/>
                </a:solidFill>
                <a:latin typeface="Arial" panose="020B0604020202020204" pitchFamily="34" charset="0"/>
                <a:cs typeface="Arial" panose="020B0604020202020204" pitchFamily="34" charset="0"/>
              </a:defRPr>
            </a:lvl1pPr>
          </a:lstStyle>
          <a:p>
            <a:fld id="{44BC1395-2AD9-8C4D-9E13-CE99F3E7EA24}" type="datetime1">
              <a:rPr lang="en-US" smtClean="0"/>
              <a:t>10/3/2025</a:t>
            </a:fld>
            <a:endParaRPr lang="en-US" dirty="0"/>
          </a:p>
        </p:txBody>
      </p:sp>
      <p:sp>
        <p:nvSpPr>
          <p:cNvPr id="8" name="Text Placeholder 2"/>
          <p:cNvSpPr>
            <a:spLocks noGrp="1"/>
          </p:cNvSpPr>
          <p:nvPr>
            <p:ph type="body" sz="quarter" idx="10" hasCustomPrompt="1"/>
          </p:nvPr>
        </p:nvSpPr>
        <p:spPr>
          <a:xfrm>
            <a:off x="317595" y="4120016"/>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2"/>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65B08227-3138-BB41-8E3C-35CA4778CC1D}"/>
              </a:ext>
            </a:extLst>
          </p:cNvPr>
          <p:cNvSpPr>
            <a:spLocks noGrp="1"/>
          </p:cNvSpPr>
          <p:nvPr>
            <p:ph type="title" hasCustomPrompt="1"/>
          </p:nvPr>
        </p:nvSpPr>
        <p:spPr>
          <a:xfrm>
            <a:off x="337463" y="1418843"/>
            <a:ext cx="6437410" cy="1311963"/>
          </a:xfrm>
        </p:spPr>
        <p:txBody>
          <a:bodyPr anchor="b">
            <a:noAutofit/>
          </a:bodyPr>
          <a:lstStyle>
            <a:lvl1pPr>
              <a:defRPr sz="3600" b="0" i="0" baseline="0">
                <a:solidFill>
                  <a:schemeClr val="bg2"/>
                </a:solidFill>
                <a:latin typeface="+mj-lt"/>
              </a:defRPr>
            </a:lvl1pPr>
          </a:lstStyle>
          <a:p>
            <a:r>
              <a:rPr lang="en-US" dirty="0"/>
              <a:t>Title Here</a:t>
            </a:r>
          </a:p>
        </p:txBody>
      </p:sp>
      <p:sp>
        <p:nvSpPr>
          <p:cNvPr id="12" name="Text Placeholder 3">
            <a:extLst>
              <a:ext uri="{FF2B5EF4-FFF2-40B4-BE49-F238E27FC236}">
                <a16:creationId xmlns:a16="http://schemas.microsoft.com/office/drawing/2014/main" id="{E34A4266-EC7F-FD4B-9C3E-81E7A2295184}"/>
              </a:ext>
            </a:extLst>
          </p:cNvPr>
          <p:cNvSpPr>
            <a:spLocks noGrp="1"/>
          </p:cNvSpPr>
          <p:nvPr>
            <p:ph type="body" sz="quarter" idx="15" hasCustomPrompt="1"/>
          </p:nvPr>
        </p:nvSpPr>
        <p:spPr>
          <a:xfrm>
            <a:off x="341081" y="2816947"/>
            <a:ext cx="6432731" cy="508220"/>
          </a:xfrm>
          <a:prstGeom prst="rect">
            <a:avLst/>
          </a:prstGeom>
        </p:spPr>
        <p:txBody>
          <a:bodyPr>
            <a:noAutofit/>
          </a:bodyPr>
          <a:lstStyle>
            <a:lvl1pPr marL="0" indent="0" algn="l">
              <a:lnSpc>
                <a:spcPct val="100000"/>
              </a:lnSpc>
              <a:buNone/>
              <a:defRPr sz="1600" b="0" i="0">
                <a:solidFill>
                  <a:schemeClr val="bg2"/>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18" name="Freeform 77">
            <a:extLst>
              <a:ext uri="{FF2B5EF4-FFF2-40B4-BE49-F238E27FC236}">
                <a16:creationId xmlns:a16="http://schemas.microsoft.com/office/drawing/2014/main" id="{09D6DA44-3D41-5E45-80B2-97B2B0E76C11}"/>
              </a:ext>
            </a:extLst>
          </p:cNvPr>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pic>
        <p:nvPicPr>
          <p:cNvPr id="2" name="Picture 1">
            <a:extLst>
              <a:ext uri="{FF2B5EF4-FFF2-40B4-BE49-F238E27FC236}">
                <a16:creationId xmlns:a16="http://schemas.microsoft.com/office/drawing/2014/main" id="{504723CD-1F5B-804C-A079-FE3D1017AF2B}"/>
              </a:ext>
            </a:extLst>
          </p:cNvPr>
          <p:cNvPicPr>
            <a:picLocks noChangeAspect="1"/>
          </p:cNvPicPr>
          <p:nvPr userDrawn="1"/>
        </p:nvPicPr>
        <p:blipFill rotWithShape="1">
          <a:blip r:embed="rId2" cstate="screen">
            <a:alphaModFix amt="45000"/>
            <a:extLst>
              <a:ext uri="{28A0092B-C50C-407E-A947-70E740481C1C}">
                <a14:useLocalDpi xmlns:a14="http://schemas.microsoft.com/office/drawing/2010/main"/>
              </a:ext>
            </a:extLst>
          </a:blip>
          <a:srcRect r="32084"/>
          <a:stretch/>
        </p:blipFill>
        <p:spPr>
          <a:xfrm>
            <a:off x="2244538" y="183586"/>
            <a:ext cx="6899462" cy="1686849"/>
          </a:xfrm>
          <a:prstGeom prst="rect">
            <a:avLst/>
          </a:prstGeom>
        </p:spPr>
      </p:pic>
      <p:pic>
        <p:nvPicPr>
          <p:cNvPr id="9" name="Picture 8">
            <a:extLst>
              <a:ext uri="{FF2B5EF4-FFF2-40B4-BE49-F238E27FC236}">
                <a16:creationId xmlns:a16="http://schemas.microsoft.com/office/drawing/2014/main" id="{0E018DBD-9FCE-E143-9B10-EBC91636CA3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17595" y="401566"/>
            <a:ext cx="1725734" cy="444855"/>
          </a:xfrm>
          <a:prstGeom prst="rect">
            <a:avLst/>
          </a:prstGeom>
        </p:spPr>
      </p:pic>
    </p:spTree>
    <p:extLst>
      <p:ext uri="{BB962C8B-B14F-4D97-AF65-F5344CB8AC3E}">
        <p14:creationId xmlns:p14="http://schemas.microsoft.com/office/powerpoint/2010/main" val="251398422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64"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ullet Slide-Navy">
    <p:bg>
      <p:bgRef idx="1001">
        <a:schemeClr val="bg2"/>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16" name="Title 15"/>
          <p:cNvSpPr>
            <a:spLocks noGrp="1"/>
          </p:cNvSpPr>
          <p:nvPr>
            <p:ph type="title" hasCustomPrompt="1"/>
          </p:nvPr>
        </p:nvSpPr>
        <p:spPr>
          <a:xfrm>
            <a:off x="453585" y="318751"/>
            <a:ext cx="8173580" cy="458587"/>
          </a:xfrm>
          <a:prstGeom prst="rect">
            <a:avLst/>
          </a:prstGeo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4" name="Text Placeholder 3"/>
          <p:cNvSpPr>
            <a:spLocks noGrp="1"/>
          </p:cNvSpPr>
          <p:nvPr>
            <p:ph type="body" sz="quarter" idx="15" hasCustomPrompt="1"/>
          </p:nvPr>
        </p:nvSpPr>
        <p:spPr>
          <a:xfrm>
            <a:off x="457202" y="695741"/>
            <a:ext cx="8169964" cy="357809"/>
          </a:xfrm>
          <a:prstGeom prst="rect">
            <a:avLst/>
          </a:prstGeom>
        </p:spPr>
        <p:txBody>
          <a:bodyPr>
            <a:noAutofit/>
          </a:bodyPr>
          <a:lstStyle>
            <a:lvl1pPr marL="0" indent="0">
              <a:lnSpc>
                <a:spcPct val="100000"/>
              </a:lnSpc>
              <a:buNone/>
              <a:defRPr sz="1800" b="0" i="0">
                <a:latin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7" name="Text Placeholder 3"/>
          <p:cNvSpPr>
            <a:spLocks noGrp="1"/>
          </p:cNvSpPr>
          <p:nvPr>
            <p:ph idx="1"/>
          </p:nvPr>
        </p:nvSpPr>
        <p:spPr>
          <a:xfrm>
            <a:off x="459685" y="1401417"/>
            <a:ext cx="8137665" cy="2932045"/>
          </a:xfrm>
          <a:prstGeom prst="rect">
            <a:avLst/>
          </a:prstGeom>
        </p:spPr>
        <p:txBody>
          <a:bodyPr vert="horz" lIns="91440" tIns="45720" rIns="91440" bIns="45720" rtlCol="0">
            <a:noAutofit/>
          </a:bodyPr>
          <a:lstStyle>
            <a:lvl1pPr>
              <a:buClr>
                <a:schemeClr val="accent1"/>
              </a:buClr>
              <a:defRPr b="0" i="0"/>
            </a:lvl1pPr>
            <a:lvl2pPr>
              <a:buClr>
                <a:schemeClr val="tx1"/>
              </a:buClr>
              <a:defRPr b="0" i="0"/>
            </a:lvl2pPr>
            <a:lvl3pPr>
              <a:buClr>
                <a:schemeClr val="accent1"/>
              </a:buClr>
              <a:defRPr b="0" i="0"/>
            </a:lvl3pPr>
            <a:lvl4pPr>
              <a:buClr>
                <a:schemeClr val="tx1"/>
              </a:buCl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27521621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Slide – Navy">
    <p:bg>
      <p:bgRef idx="1001">
        <a:schemeClr val="bg2"/>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Tree>
    <p:extLst>
      <p:ext uri="{BB962C8B-B14F-4D97-AF65-F5344CB8AC3E}">
        <p14:creationId xmlns:p14="http://schemas.microsoft.com/office/powerpoint/2010/main" val="137557461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 Blue">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bwMode="auto">
          <a:xfrm>
            <a:off x="159026" y="4323522"/>
            <a:ext cx="8984974" cy="819978"/>
          </a:xfrm>
          <a:prstGeom prst="rect">
            <a:avLst/>
          </a:prstGeom>
          <a:solidFill>
            <a:schemeClr val="bg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14" name="Title 15"/>
          <p:cNvSpPr>
            <a:spLocks noGrp="1"/>
          </p:cNvSpPr>
          <p:nvPr>
            <p:ph type="title" hasCustomPrompt="1"/>
          </p:nvPr>
        </p:nvSpPr>
        <p:spPr>
          <a:xfrm>
            <a:off x="299201" y="1878497"/>
            <a:ext cx="6141359" cy="1311963"/>
          </a:xfrm>
        </p:spPr>
        <p:txBody>
          <a:bodyPr anchor="b">
            <a:noAutofit/>
          </a:bodyPr>
          <a:lstStyle>
            <a:lvl1pPr>
              <a:defRPr sz="3600" b="0" i="0" baseline="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Title Here</a:t>
            </a:r>
          </a:p>
        </p:txBody>
      </p:sp>
      <p:sp>
        <p:nvSpPr>
          <p:cNvPr id="15" name="Date Placeholder 4"/>
          <p:cNvSpPr>
            <a:spLocks noGrp="1"/>
          </p:cNvSpPr>
          <p:nvPr>
            <p:ph type="dt" sz="half" idx="2"/>
          </p:nvPr>
        </p:nvSpPr>
        <p:spPr>
          <a:xfrm>
            <a:off x="319200" y="4616419"/>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fld id="{4AD83FAE-0AD2-084F-918F-E696D117757B}" type="datetime1">
              <a:rPr lang="en-US" smtClean="0"/>
              <a:t>10/3/2025</a:t>
            </a:fld>
            <a:endParaRPr lang="en-US" dirty="0"/>
          </a:p>
        </p:txBody>
      </p:sp>
      <p:sp>
        <p:nvSpPr>
          <p:cNvPr id="17" name="Text Placeholder 3"/>
          <p:cNvSpPr>
            <a:spLocks noGrp="1"/>
          </p:cNvSpPr>
          <p:nvPr>
            <p:ph type="body" sz="quarter" idx="15" hasCustomPrompt="1"/>
          </p:nvPr>
        </p:nvSpPr>
        <p:spPr>
          <a:xfrm>
            <a:off x="302816" y="3185161"/>
            <a:ext cx="6147682"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10" name="Text Placeholder 2"/>
          <p:cNvSpPr>
            <a:spLocks noGrp="1"/>
          </p:cNvSpPr>
          <p:nvPr>
            <p:ph type="body" sz="quarter" idx="10" hasCustomPrompt="1"/>
          </p:nvPr>
        </p:nvSpPr>
        <p:spPr>
          <a:xfrm>
            <a:off x="317595" y="4102257"/>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pic>
        <p:nvPicPr>
          <p:cNvPr id="8" name="Picture 7">
            <a:extLst>
              <a:ext uri="{FF2B5EF4-FFF2-40B4-BE49-F238E27FC236}">
                <a16:creationId xmlns:a16="http://schemas.microsoft.com/office/drawing/2014/main" id="{50BEB377-6DA4-3D4C-9FB1-AC676EC0ED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220" y="475694"/>
            <a:ext cx="2073965" cy="536823"/>
          </a:xfrm>
          <a:prstGeom prst="rect">
            <a:avLst/>
          </a:prstGeom>
        </p:spPr>
      </p:pic>
    </p:spTree>
    <p:extLst>
      <p:ext uri="{BB962C8B-B14F-4D97-AF65-F5344CB8AC3E}">
        <p14:creationId xmlns:p14="http://schemas.microsoft.com/office/powerpoint/2010/main" val="153013394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hart Slide – Navy">
    <p:bg>
      <p:bgRef idx="1001">
        <a:schemeClr val="bg2"/>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5" name="Chart Placeholder 2"/>
          <p:cNvSpPr>
            <a:spLocks noGrp="1"/>
          </p:cNvSpPr>
          <p:nvPr>
            <p:ph type="chart" sz="quarter" idx="14"/>
          </p:nvPr>
        </p:nvSpPr>
        <p:spPr>
          <a:xfrm>
            <a:off x="268359" y="352446"/>
            <a:ext cx="8587407" cy="3972812"/>
          </a:xfrm>
          <a:prstGeom prst="rect">
            <a:avLst/>
          </a:prstGeom>
        </p:spPr>
        <p:txBody>
          <a:bodyPr>
            <a:normAutofit/>
          </a:bodyPr>
          <a:lstStyle>
            <a:lvl1pPr marL="0" indent="0">
              <a:buNone/>
              <a:defRPr b="0" i="0"/>
            </a:lvl1pPr>
          </a:lstStyle>
          <a:p>
            <a:r>
              <a:rPr lang="en-US" dirty="0"/>
              <a:t>Click icon to add chart</a:t>
            </a:r>
          </a:p>
        </p:txBody>
      </p:sp>
    </p:spTree>
    <p:extLst>
      <p:ext uri="{BB962C8B-B14F-4D97-AF65-F5344CB8AC3E}">
        <p14:creationId xmlns:p14="http://schemas.microsoft.com/office/powerpoint/2010/main" val="62892669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Slide – Navy">
    <p:bg>
      <p:bgRef idx="1001">
        <a:schemeClr val="bg2"/>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11" name="Title 15"/>
          <p:cNvSpPr>
            <a:spLocks noGrp="1"/>
          </p:cNvSpPr>
          <p:nvPr>
            <p:ph type="title" hasCustomPrompt="1"/>
          </p:nvPr>
        </p:nvSpPr>
        <p:spPr>
          <a:xfrm>
            <a:off x="453585" y="318751"/>
            <a:ext cx="8173580" cy="458587"/>
          </a:xfrm>
          <a:prstGeom prst="rect">
            <a:avLst/>
          </a:prstGeo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12"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8" name="Content Placeholder 3"/>
          <p:cNvSpPr>
            <a:spLocks noGrp="1"/>
          </p:cNvSpPr>
          <p:nvPr>
            <p:ph sz="quarter" idx="18" hasCustomPrompt="1"/>
          </p:nvPr>
        </p:nvSpPr>
        <p:spPr>
          <a:xfrm>
            <a:off x="456925" y="1420744"/>
            <a:ext cx="3826840" cy="2853083"/>
          </a:xfrm>
          <a:prstGeom prst="rect">
            <a:avLst/>
          </a:prstGeom>
        </p:spPr>
        <p:txBody>
          <a:bodyPr/>
          <a:lstStyle>
            <a:lvl1pPr>
              <a:defRPr b="0" i="0"/>
            </a:lvl1pPr>
            <a:lvl2pPr>
              <a:buClr>
                <a:schemeClr val="tx1"/>
              </a:buClr>
              <a:defRPr b="0" i="0"/>
            </a:lvl2pPr>
            <a:lvl3pPr>
              <a:defRPr b="0" i="0"/>
            </a:lvl3pPr>
            <a:lvl4pPr>
              <a:buClr>
                <a:schemeClr val="tx1"/>
              </a:buClr>
              <a:defRPr b="0" i="0"/>
            </a:lvl4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9" name="Content Placeholder 3"/>
          <p:cNvSpPr>
            <a:spLocks noGrp="1"/>
          </p:cNvSpPr>
          <p:nvPr>
            <p:ph sz="quarter" idx="19" hasCustomPrompt="1"/>
          </p:nvPr>
        </p:nvSpPr>
        <p:spPr>
          <a:xfrm>
            <a:off x="4790386" y="1420744"/>
            <a:ext cx="3826840" cy="2853083"/>
          </a:xfrm>
          <a:prstGeom prst="rect">
            <a:avLst/>
          </a:prstGeom>
        </p:spPr>
        <p:txBody>
          <a:bodyPr/>
          <a:lstStyle>
            <a:lvl1pPr>
              <a:defRPr b="0" i="0"/>
            </a:lvl1pPr>
            <a:lvl2pPr>
              <a:buClr>
                <a:schemeClr val="tx1"/>
              </a:buClr>
              <a:defRPr b="0" i="0"/>
            </a:lvl2pPr>
            <a:lvl3pPr>
              <a:defRPr b="0" i="0"/>
            </a:lvl3pPr>
            <a:lvl4pPr>
              <a:buClr>
                <a:schemeClr val="tx1"/>
              </a:buClr>
              <a:defRPr b="0" i="0"/>
            </a:lvl4pPr>
          </a:lstStyle>
          <a:p>
            <a:pPr lvl="0"/>
            <a:r>
              <a:rPr lang="en-US" dirty="0"/>
              <a:t>Click to add text</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94881879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ullet Slide-White">
    <p:bg>
      <p:bgRef idx="1001">
        <a:schemeClr val="bg1"/>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7" name="Title 15"/>
          <p:cNvSpPr>
            <a:spLocks noGrp="1"/>
          </p:cNvSpPr>
          <p:nvPr>
            <p:ph type="title" hasCustomPrompt="1"/>
          </p:nvPr>
        </p:nvSpPr>
        <p:spPr>
          <a:xfrm>
            <a:off x="453585" y="318751"/>
            <a:ext cx="8173580" cy="458587"/>
          </a:xfrm>
          <a:prstGeom prst="rect">
            <a:avLst/>
          </a:prstGeo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9"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11" name="Text Placeholder 3"/>
          <p:cNvSpPr>
            <a:spLocks noGrp="1"/>
          </p:cNvSpPr>
          <p:nvPr>
            <p:ph idx="1"/>
          </p:nvPr>
        </p:nvSpPr>
        <p:spPr>
          <a:xfrm>
            <a:off x="459685" y="1401417"/>
            <a:ext cx="8137665" cy="2932045"/>
          </a:xfrm>
          <a:prstGeom prst="rect">
            <a:avLst/>
          </a:prstGeom>
        </p:spPr>
        <p:txBody>
          <a:bodyPr vert="horz" lIns="91440" tIns="45720" rIns="91440" bIns="45720" rtlCol="0">
            <a:noAutofit/>
          </a:bodyPr>
          <a:lstStyle>
            <a:lvl1pPr>
              <a:defRPr b="0" i="0"/>
            </a:lvl1pPr>
            <a:lvl2pPr>
              <a:defRPr b="0" i="0"/>
            </a:lvl2pPr>
            <a:lvl3pPr>
              <a:defRPr b="0" i="0"/>
            </a:lvl3pPr>
            <a:lvl4pP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10365824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hart Slide – Whit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6" name="Chart Placeholder 2"/>
          <p:cNvSpPr>
            <a:spLocks noGrp="1"/>
          </p:cNvSpPr>
          <p:nvPr>
            <p:ph type="chart" sz="quarter" idx="14"/>
          </p:nvPr>
        </p:nvSpPr>
        <p:spPr>
          <a:xfrm>
            <a:off x="268359" y="352446"/>
            <a:ext cx="8587407" cy="3972812"/>
          </a:xfrm>
          <a:prstGeom prst="rect">
            <a:avLst/>
          </a:prstGeom>
        </p:spPr>
        <p:txBody>
          <a:bodyPr>
            <a:normAutofit/>
          </a:bodyPr>
          <a:lstStyle>
            <a:lvl1pPr marL="0" indent="0">
              <a:buNone/>
              <a:defRPr b="0" i="0"/>
            </a:lvl1pPr>
          </a:lstStyle>
          <a:p>
            <a:r>
              <a:rPr lang="en-US" dirty="0"/>
              <a:t>Click icon to add chart</a:t>
            </a:r>
          </a:p>
        </p:txBody>
      </p:sp>
    </p:spTree>
    <p:extLst>
      <p:ext uri="{BB962C8B-B14F-4D97-AF65-F5344CB8AC3E}">
        <p14:creationId xmlns:p14="http://schemas.microsoft.com/office/powerpoint/2010/main" val="1220903655"/>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lumn Slide – Whit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11" name="Title 15"/>
          <p:cNvSpPr>
            <a:spLocks noGrp="1"/>
          </p:cNvSpPr>
          <p:nvPr>
            <p:ph type="title" hasCustomPrompt="1"/>
          </p:nvPr>
        </p:nvSpPr>
        <p:spPr>
          <a:xfrm>
            <a:off x="453585" y="318751"/>
            <a:ext cx="8173580" cy="458587"/>
          </a:xfrm>
          <a:prstGeom prst="rect">
            <a:avLst/>
          </a:prstGeo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12"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8" name="Content Placeholder 3"/>
          <p:cNvSpPr>
            <a:spLocks noGrp="1"/>
          </p:cNvSpPr>
          <p:nvPr>
            <p:ph sz="quarter" idx="18" hasCustomPrompt="1"/>
          </p:nvPr>
        </p:nvSpPr>
        <p:spPr>
          <a:xfrm>
            <a:off x="456925" y="1420744"/>
            <a:ext cx="3826840" cy="2853083"/>
          </a:xfrm>
          <a:prstGeom prst="rect">
            <a:avLst/>
          </a:prstGeom>
        </p:spPr>
        <p:txBody>
          <a:bodyPr/>
          <a:lstStyle>
            <a:lvl1pPr>
              <a:buClr>
                <a:schemeClr val="accent1"/>
              </a:buClr>
              <a:defRPr b="0" i="0"/>
            </a:lvl1pPr>
            <a:lvl2pPr>
              <a:buClr>
                <a:schemeClr val="accent1"/>
              </a:buClr>
              <a:defRPr b="0" i="0"/>
            </a:lvl2pPr>
            <a:lvl3pPr>
              <a:buClr>
                <a:schemeClr val="accent1"/>
              </a:buClr>
              <a:defRPr b="0" i="0"/>
            </a:lvl3pPr>
            <a:lvl4pPr>
              <a:buClr>
                <a:schemeClr val="accent1"/>
              </a:buClr>
              <a:defRPr b="0" i="0"/>
            </a:lvl4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9" name="Content Placeholder 3"/>
          <p:cNvSpPr>
            <a:spLocks noGrp="1"/>
          </p:cNvSpPr>
          <p:nvPr>
            <p:ph sz="quarter" idx="19" hasCustomPrompt="1"/>
          </p:nvPr>
        </p:nvSpPr>
        <p:spPr>
          <a:xfrm>
            <a:off x="4790386" y="1420744"/>
            <a:ext cx="3826840" cy="2853083"/>
          </a:xfrm>
          <a:prstGeom prst="rect">
            <a:avLst/>
          </a:prstGeom>
        </p:spPr>
        <p:txBody>
          <a:bodyPr/>
          <a:lstStyle>
            <a:lvl1pPr>
              <a:buClr>
                <a:schemeClr val="accent1"/>
              </a:buClr>
              <a:defRPr b="0" i="0"/>
            </a:lvl1pPr>
            <a:lvl2pPr>
              <a:buClr>
                <a:schemeClr val="accent1"/>
              </a:buClr>
              <a:defRPr b="0" i="0"/>
            </a:lvl2pPr>
            <a:lvl3pPr>
              <a:buClr>
                <a:schemeClr val="accent1"/>
              </a:buClr>
              <a:defRPr b="0" i="0"/>
            </a:lvl3pPr>
            <a:lvl4pPr>
              <a:buClr>
                <a:schemeClr val="accent1"/>
              </a:buClr>
              <a:defRPr b="0" i="0"/>
            </a:lvl4pPr>
          </a:lstStyle>
          <a:p>
            <a:pPr lvl="0"/>
            <a:r>
              <a:rPr lang="en-US" dirty="0"/>
              <a:t>Click to add text</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897927870"/>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0"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1"/>
                </a:solidFill>
                <a:latin typeface="Arial" panose="020B0604020202020204" pitchFamily="34" charset="0"/>
              </a:defRPr>
            </a:lvl1pPr>
          </a:lstStyle>
          <a:p>
            <a:pPr lvl="0"/>
            <a:r>
              <a:rPr lang="en-US" dirty="0"/>
              <a:t>Author’s Name</a:t>
            </a:r>
          </a:p>
        </p:txBody>
      </p:sp>
      <p:sp>
        <p:nvSpPr>
          <p:cNvPr id="13" name="Rectangle 12"/>
          <p:cNvSpPr/>
          <p:nvPr userDrawn="1"/>
        </p:nvSpPr>
        <p:spPr bwMode="auto">
          <a:xfrm>
            <a:off x="496956" y="2"/>
            <a:ext cx="1073426" cy="1182754"/>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0" i="0" dirty="0" err="1">
              <a:solidFill>
                <a:srgbClr val="90BD31"/>
              </a:solidFill>
              <a:latin typeface="Arial" panose="020B0604020202020204" pitchFamily="34" charset="0"/>
            </a:endParaRPr>
          </a:p>
        </p:txBody>
      </p:sp>
      <p:sp>
        <p:nvSpPr>
          <p:cNvPr id="12" name="TextBox 11"/>
          <p:cNvSpPr txBox="1"/>
          <p:nvPr userDrawn="1"/>
        </p:nvSpPr>
        <p:spPr bwMode="auto">
          <a:xfrm>
            <a:off x="434629" y="0"/>
            <a:ext cx="1192695" cy="2123658"/>
          </a:xfrm>
          <a:prstGeom prst="rect">
            <a:avLst/>
          </a:prstGeom>
          <a:noFill/>
          <a:ln w="19050" algn="ctr">
            <a:noFill/>
            <a:miter lim="800000"/>
            <a:headEnd/>
            <a:tailEnd/>
          </a:ln>
        </p:spPr>
        <p:txBody>
          <a:bodyPr wrap="square" lIns="0" tIns="0" rIns="0" bIns="0" rtlCol="0" anchor="ctr">
            <a:spAutoFit/>
          </a:bodyPr>
          <a:lstStyle/>
          <a:p>
            <a:pPr algn="ctr"/>
            <a:r>
              <a:rPr lang="en-US" sz="13800" b="0" i="0" dirty="0">
                <a:solidFill>
                  <a:schemeClr val="bg2"/>
                </a:solidFill>
                <a:latin typeface="Arial" panose="020B0604020202020204" pitchFamily="34" charset="0"/>
              </a:rPr>
              <a:t>“</a:t>
            </a:r>
          </a:p>
        </p:txBody>
      </p:sp>
      <p:sp>
        <p:nvSpPr>
          <p:cNvPr id="11"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1"/>
                </a:solidFill>
                <a:latin typeface="Arial" panose="020B0604020202020204" pitchFamily="34" charset="0"/>
              </a:defRPr>
            </a:lvl1pPr>
          </a:lstStyle>
          <a:p>
            <a:pPr lvl="0"/>
            <a:r>
              <a:rPr lang="en-US" dirty="0"/>
              <a:t>Position Title</a:t>
            </a:r>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Slide – Teal">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3" name="Rectangle 12"/>
          <p:cNvSpPr/>
          <p:nvPr userDrawn="1"/>
        </p:nvSpPr>
        <p:spPr bwMode="auto">
          <a:xfrm>
            <a:off x="496956" y="2"/>
            <a:ext cx="1073426" cy="1182754"/>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0" i="0" dirty="0" err="1">
              <a:solidFill>
                <a:srgbClr val="90BD31"/>
              </a:solidFill>
              <a:latin typeface="Arial" panose="020B0604020202020204" pitchFamily="34" charset="0"/>
            </a:endParaRPr>
          </a:p>
        </p:txBody>
      </p:sp>
      <p:sp>
        <p:nvSpPr>
          <p:cNvPr id="12" name="TextBox 11"/>
          <p:cNvSpPr txBox="1"/>
          <p:nvPr userDrawn="1"/>
        </p:nvSpPr>
        <p:spPr bwMode="auto">
          <a:xfrm>
            <a:off x="434629" y="0"/>
            <a:ext cx="1192695" cy="2123658"/>
          </a:xfrm>
          <a:prstGeom prst="rect">
            <a:avLst/>
          </a:prstGeom>
          <a:noFill/>
          <a:ln w="19050" algn="ctr">
            <a:noFill/>
            <a:miter lim="800000"/>
            <a:headEnd/>
            <a:tailEnd/>
          </a:ln>
        </p:spPr>
        <p:txBody>
          <a:bodyPr wrap="square" lIns="0" tIns="0" rIns="0" bIns="0" rtlCol="0" anchor="ctr">
            <a:spAutoFit/>
          </a:bodyPr>
          <a:lstStyle/>
          <a:p>
            <a:pPr algn="ctr"/>
            <a:r>
              <a:rPr lang="en-US" sz="13800" b="0" i="0" dirty="0">
                <a:solidFill>
                  <a:schemeClr val="bg2"/>
                </a:solidFill>
                <a:latin typeface="Arial" panose="020B0604020202020204" pitchFamily="34" charset="0"/>
              </a:rPr>
              <a:t>“</a:t>
            </a:r>
          </a:p>
        </p:txBody>
      </p:sp>
      <p:sp>
        <p:nvSpPr>
          <p:cNvPr id="10"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2"/>
                </a:solidFill>
                <a:latin typeface="Arial" panose="020B0604020202020204" pitchFamily="34" charset="0"/>
              </a:defRPr>
            </a:lvl1pPr>
          </a:lstStyle>
          <a:p>
            <a:pPr lvl="0"/>
            <a:r>
              <a:rPr lang="en-US" dirty="0"/>
              <a:t>Author’s Name</a:t>
            </a:r>
          </a:p>
        </p:txBody>
      </p:sp>
      <p:sp>
        <p:nvSpPr>
          <p:cNvPr id="11"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2"/>
                </a:solidFill>
                <a:latin typeface="Arial" panose="020B0604020202020204" pitchFamily="34" charset="0"/>
              </a:defRPr>
            </a:lvl1pPr>
          </a:lstStyle>
          <a:p>
            <a:pPr lvl="0"/>
            <a:r>
              <a:rPr lang="en-US" dirty="0"/>
              <a:t>Position Title</a:t>
            </a:r>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Slide – Gree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3" name="Rectangle 12"/>
          <p:cNvSpPr/>
          <p:nvPr userDrawn="1"/>
        </p:nvSpPr>
        <p:spPr bwMode="auto">
          <a:xfrm>
            <a:off x="496956" y="2"/>
            <a:ext cx="1073426" cy="1182754"/>
          </a:xfrm>
          <a:prstGeom prst="rect">
            <a:avLst/>
          </a:prstGeom>
          <a:solidFill>
            <a:schemeClr val="accent3"/>
          </a:solidFill>
          <a:ln w="19050" algn="ctr">
            <a:noFill/>
            <a:miter lim="800000"/>
            <a:headEnd/>
            <a:tailEnd/>
          </a:ln>
        </p:spPr>
        <p:txBody>
          <a:bodyPr wrap="none" rtlCol="0" anchor="ctr"/>
          <a:lstStyle/>
          <a:p>
            <a:pPr algn="ctr">
              <a:lnSpc>
                <a:spcPct val="90000"/>
              </a:lnSpc>
            </a:pPr>
            <a:endParaRPr lang="en-US" sz="1600" b="0" i="0" dirty="0" err="1">
              <a:solidFill>
                <a:srgbClr val="90BD31"/>
              </a:solidFill>
              <a:latin typeface="Arial" panose="020B0604020202020204" pitchFamily="34" charset="0"/>
            </a:endParaRPr>
          </a:p>
        </p:txBody>
      </p:sp>
      <p:sp>
        <p:nvSpPr>
          <p:cNvPr id="12" name="TextBox 11"/>
          <p:cNvSpPr txBox="1"/>
          <p:nvPr userDrawn="1"/>
        </p:nvSpPr>
        <p:spPr bwMode="auto">
          <a:xfrm>
            <a:off x="434629" y="0"/>
            <a:ext cx="1192695" cy="2123658"/>
          </a:xfrm>
          <a:prstGeom prst="rect">
            <a:avLst/>
          </a:prstGeom>
          <a:noFill/>
          <a:ln w="19050" algn="ctr">
            <a:noFill/>
            <a:miter lim="800000"/>
            <a:headEnd/>
            <a:tailEnd/>
          </a:ln>
        </p:spPr>
        <p:txBody>
          <a:bodyPr wrap="square" lIns="0" tIns="0" rIns="0" bIns="0" rtlCol="0" anchor="ctr">
            <a:spAutoFit/>
          </a:bodyPr>
          <a:lstStyle/>
          <a:p>
            <a:pPr algn="ctr"/>
            <a:r>
              <a:rPr lang="en-US" sz="13800" b="0" i="0" dirty="0">
                <a:solidFill>
                  <a:schemeClr val="bg2"/>
                </a:solidFill>
                <a:latin typeface="Arial" panose="020B0604020202020204" pitchFamily="34" charset="0"/>
              </a:rPr>
              <a:t>“</a:t>
            </a:r>
          </a:p>
        </p:txBody>
      </p:sp>
      <p:sp>
        <p:nvSpPr>
          <p:cNvPr id="10"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3"/>
                </a:solidFill>
                <a:latin typeface="Arial" panose="020B0604020202020204" pitchFamily="34" charset="0"/>
              </a:defRPr>
            </a:lvl1pPr>
          </a:lstStyle>
          <a:p>
            <a:pPr lvl="0"/>
            <a:r>
              <a:rPr lang="en-US" dirty="0"/>
              <a:t>Author’s Name</a:t>
            </a:r>
          </a:p>
        </p:txBody>
      </p:sp>
      <p:sp>
        <p:nvSpPr>
          <p:cNvPr id="11"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3"/>
                </a:solidFill>
                <a:latin typeface="Arial" panose="020B0604020202020204" pitchFamily="34" charset="0"/>
              </a:defRPr>
            </a:lvl1pPr>
          </a:lstStyle>
          <a:p>
            <a:pPr lvl="0"/>
            <a:r>
              <a:rPr lang="en-US" dirty="0"/>
              <a:t>Position Title</a:t>
            </a:r>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Header – Blue">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D91175AD-5EC8-6C49-8218-F38BDE3E8622}"/>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68552" t="35459" r="2030" b="-21848"/>
          <a:stretch/>
        </p:blipFill>
        <p:spPr>
          <a:xfrm rot="5400000">
            <a:off x="2622550" y="-1377949"/>
            <a:ext cx="5143500" cy="7899400"/>
          </a:xfrm>
          <a:prstGeom prst="rect">
            <a:avLst/>
          </a:prstGeom>
        </p:spPr>
      </p:pic>
      <p:sp>
        <p:nvSpPr>
          <p:cNvPr id="14" name="Rectangle 13"/>
          <p:cNvSpPr/>
          <p:nvPr userDrawn="1"/>
        </p:nvSpPr>
        <p:spPr bwMode="auto">
          <a:xfrm>
            <a:off x="2" y="1772719"/>
            <a:ext cx="7051729" cy="1411357"/>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sp>
        <p:nvSpPr>
          <p:cNvPr id="15" name="Title 15"/>
          <p:cNvSpPr>
            <a:spLocks noGrp="1"/>
          </p:cNvSpPr>
          <p:nvPr>
            <p:ph type="title" hasCustomPrompt="1"/>
          </p:nvPr>
        </p:nvSpPr>
        <p:spPr>
          <a:xfrm>
            <a:off x="453585" y="1919440"/>
            <a:ext cx="6435412" cy="1107896"/>
          </a:xfrm>
          <a:prstGeom prst="rect">
            <a:avLst/>
          </a:prstGeom>
        </p:spPr>
        <p:txBody>
          <a:bodyPr anchor="ctr">
            <a:noAutofit/>
          </a:bodyPr>
          <a:lstStyle>
            <a:lvl1pPr>
              <a:defRPr sz="3600" b="0" i="0" baseline="0">
                <a:solidFill>
                  <a:schemeClr val="bg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cxnSp>
        <p:nvCxnSpPr>
          <p:cNvPr id="7" name="Straight Connector 6">
            <a:extLst>
              <a:ext uri="{FF2B5EF4-FFF2-40B4-BE49-F238E27FC236}">
                <a16:creationId xmlns:a16="http://schemas.microsoft.com/office/drawing/2014/main" id="{62CCB472-92BE-5E48-80A6-FC260AA96B83}"/>
              </a:ext>
            </a:extLst>
          </p:cNvPr>
          <p:cNvCxnSpPr/>
          <p:nvPr userDrawn="1"/>
        </p:nvCxnSpPr>
        <p:spPr>
          <a:xfrm>
            <a:off x="277813" y="4687560"/>
            <a:ext cx="8595360" cy="0"/>
          </a:xfrm>
          <a:prstGeom prst="line">
            <a:avLst/>
          </a:prstGeom>
          <a:noFill/>
          <a:ln w="3175" cap="flat">
            <a:solidFill>
              <a:schemeClr val="tx1"/>
            </a:solidFill>
            <a:prstDash val="solid"/>
            <a:miter lim="800000"/>
            <a:headEnd/>
            <a:tailEnd/>
          </a:ln>
          <a:extLst>
            <a:ext uri="{909E8E84-426E-40DD-AFC4-6F175D3DCCD1}">
              <a14:hiddenFill xmlns:a14="http://schemas.microsoft.com/office/drawing/2010/main">
                <a:noFill/>
              </a14:hiddenFill>
            </a:ext>
          </a:extLst>
        </p:spPr>
      </p:cxnSp>
      <p:sp>
        <p:nvSpPr>
          <p:cNvPr id="8" name="Freeform 77">
            <a:extLst>
              <a:ext uri="{FF2B5EF4-FFF2-40B4-BE49-F238E27FC236}">
                <a16:creationId xmlns:a16="http://schemas.microsoft.com/office/drawing/2014/main" id="{4ABB29B8-DCAF-7B40-9E52-219D904D83D6}"/>
              </a:ext>
            </a:extLst>
          </p:cNvPr>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Header – Teal">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452C1D42-AAA3-B04E-A034-F13587860331}"/>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 uri="{96DAC541-7B7A-43D3-8B79-37D633B846F1}">
                <asvg:svgBlip xmlns:asvg="http://schemas.microsoft.com/office/drawing/2016/SVG/main" r:embed="rId3"/>
              </a:ext>
            </a:extLst>
          </a:blip>
          <a:srcRect l="-11183" t="13403" r="10781" b="31145"/>
          <a:stretch/>
        </p:blipFill>
        <p:spPr>
          <a:xfrm>
            <a:off x="-317500" y="-245162"/>
            <a:ext cx="9461500" cy="5143502"/>
          </a:xfrm>
          <a:prstGeom prst="rect">
            <a:avLst/>
          </a:prstGeom>
        </p:spPr>
      </p:pic>
      <p:sp>
        <p:nvSpPr>
          <p:cNvPr id="6" name="Rectangle 5"/>
          <p:cNvSpPr/>
          <p:nvPr userDrawn="1"/>
        </p:nvSpPr>
        <p:spPr bwMode="auto">
          <a:xfrm>
            <a:off x="2" y="1772719"/>
            <a:ext cx="7051729" cy="1411357"/>
          </a:xfrm>
          <a:prstGeom prst="rect">
            <a:avLst/>
          </a:prstGeom>
          <a:solidFill>
            <a:srgbClr val="18A3AC"/>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cxnSp>
        <p:nvCxnSpPr>
          <p:cNvPr id="9" name="Straight Connector 8">
            <a:extLst>
              <a:ext uri="{FF2B5EF4-FFF2-40B4-BE49-F238E27FC236}">
                <a16:creationId xmlns:a16="http://schemas.microsoft.com/office/drawing/2014/main" id="{E01C639F-F884-C946-B140-A9518C6FB9A8}"/>
              </a:ext>
            </a:extLst>
          </p:cNvPr>
          <p:cNvCxnSpPr/>
          <p:nvPr userDrawn="1"/>
        </p:nvCxnSpPr>
        <p:spPr>
          <a:xfrm>
            <a:off x="277813" y="4687560"/>
            <a:ext cx="8595360" cy="0"/>
          </a:xfrm>
          <a:prstGeom prst="line">
            <a:avLst/>
          </a:prstGeom>
          <a:noFill/>
          <a:ln w="3175" cap="flat">
            <a:solidFill>
              <a:schemeClr val="tx1"/>
            </a:solidFill>
            <a:prstDash val="solid"/>
            <a:miter lim="800000"/>
            <a:headEnd/>
            <a:tailEnd/>
          </a:ln>
          <a:extLst>
            <a:ext uri="{909E8E84-426E-40DD-AFC4-6F175D3DCCD1}">
              <a14:hiddenFill xmlns:a14="http://schemas.microsoft.com/office/drawing/2010/main">
                <a:noFill/>
              </a14:hiddenFill>
            </a:ext>
          </a:extLst>
        </p:spPr>
      </p:cxnSp>
      <p:sp>
        <p:nvSpPr>
          <p:cNvPr id="10" name="Freeform 77">
            <a:extLst>
              <a:ext uri="{FF2B5EF4-FFF2-40B4-BE49-F238E27FC236}">
                <a16:creationId xmlns:a16="http://schemas.microsoft.com/office/drawing/2014/main" id="{08B3EA4E-B6EE-2549-8EB7-C25BC2142E7C}"/>
              </a:ext>
            </a:extLst>
          </p:cNvPr>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sp>
        <p:nvSpPr>
          <p:cNvPr id="12" name="Title 15">
            <a:extLst>
              <a:ext uri="{FF2B5EF4-FFF2-40B4-BE49-F238E27FC236}">
                <a16:creationId xmlns:a16="http://schemas.microsoft.com/office/drawing/2014/main" id="{013E3FCC-D96C-D344-BBA3-51BB23D2A0F4}"/>
              </a:ext>
            </a:extLst>
          </p:cNvPr>
          <p:cNvSpPr>
            <a:spLocks noGrp="1"/>
          </p:cNvSpPr>
          <p:nvPr>
            <p:ph type="title" hasCustomPrompt="1"/>
          </p:nvPr>
        </p:nvSpPr>
        <p:spPr>
          <a:xfrm>
            <a:off x="453585" y="1919440"/>
            <a:ext cx="6435412" cy="1107896"/>
          </a:xfrm>
          <a:prstGeom prst="rect">
            <a:avLst/>
          </a:prstGeom>
        </p:spPr>
        <p:txBody>
          <a:bodyPr anchor="ctr">
            <a:noAutofit/>
          </a:bodyPr>
          <a:lstStyle>
            <a:lvl1pPr>
              <a:defRPr sz="3600" b="0" i="0" baseline="0">
                <a:solidFill>
                  <a:schemeClr val="bg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ullet Slid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11" name="Title 15"/>
          <p:cNvSpPr>
            <a:spLocks noGrp="1"/>
          </p:cNvSpPr>
          <p:nvPr>
            <p:ph type="title" hasCustomPrompt="1"/>
          </p:nvPr>
        </p:nvSpPr>
        <p:spPr>
          <a:xfrm>
            <a:off x="453585" y="318751"/>
            <a:ext cx="8173580" cy="458587"/>
          </a:xfr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12"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9" name="Content Placeholder 2">
            <a:extLst>
              <a:ext uri="{FF2B5EF4-FFF2-40B4-BE49-F238E27FC236}">
                <a16:creationId xmlns:a16="http://schemas.microsoft.com/office/drawing/2014/main" id="{79D9FF64-C01C-5C4C-8AB2-E760BF769004}"/>
              </a:ext>
            </a:extLst>
          </p:cNvPr>
          <p:cNvSpPr>
            <a:spLocks noGrp="1"/>
          </p:cNvSpPr>
          <p:nvPr>
            <p:ph sz="quarter" idx="16"/>
          </p:nvPr>
        </p:nvSpPr>
        <p:spPr>
          <a:xfrm>
            <a:off x="453585" y="1401763"/>
            <a:ext cx="8169964" cy="2932112"/>
          </a:xfrm>
        </p:spPr>
        <p:txBody>
          <a:bodyPr/>
          <a:lstStyle>
            <a:lvl1pPr>
              <a:defRPr b="0" i="0"/>
            </a:lvl1pPr>
            <a:lvl2pPr>
              <a:defRPr b="0" i="0"/>
            </a:lvl2pPr>
            <a:lvl3pPr>
              <a:defRPr b="0" i="0"/>
            </a:lvl3pPr>
            <a:lvl4pP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754264467"/>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Header – Gree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9788447-026C-8740-AB11-4D9C4007C669}"/>
              </a:ext>
            </a:extLst>
          </p:cNvPr>
          <p:cNvPicPr>
            <a:picLocks noChangeAspect="1"/>
          </p:cNvPicPr>
          <p:nvPr userDrawn="1"/>
        </p:nvPicPr>
        <p:blipFill rotWithShape="1">
          <a:blip r:embed="rId2" cstate="screen">
            <a:alphaModFix amt="40000"/>
            <a:extLst>
              <a:ext uri="{28A0092B-C50C-407E-A947-70E740481C1C}">
                <a14:useLocalDpi xmlns:a14="http://schemas.microsoft.com/office/drawing/2010/main"/>
              </a:ext>
            </a:extLst>
          </a:blip>
          <a:srcRect l="14414"/>
          <a:stretch/>
        </p:blipFill>
        <p:spPr>
          <a:xfrm>
            <a:off x="0" y="401119"/>
            <a:ext cx="9144000" cy="1774069"/>
          </a:xfrm>
          <a:prstGeom prst="rect">
            <a:avLst/>
          </a:prstGeom>
        </p:spPr>
      </p:pic>
      <p:sp>
        <p:nvSpPr>
          <p:cNvPr id="6" name="Rectangle 5"/>
          <p:cNvSpPr/>
          <p:nvPr userDrawn="1"/>
        </p:nvSpPr>
        <p:spPr bwMode="auto">
          <a:xfrm>
            <a:off x="2" y="1772719"/>
            <a:ext cx="7051729" cy="1411357"/>
          </a:xfrm>
          <a:prstGeom prst="rect">
            <a:avLst/>
          </a:prstGeom>
          <a:solidFill>
            <a:schemeClr val="accent3"/>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cxnSp>
        <p:nvCxnSpPr>
          <p:cNvPr id="9" name="Straight Connector 8">
            <a:extLst>
              <a:ext uri="{FF2B5EF4-FFF2-40B4-BE49-F238E27FC236}">
                <a16:creationId xmlns:a16="http://schemas.microsoft.com/office/drawing/2014/main" id="{7AB58095-3588-1A4E-B981-253E9F1A1AEC}"/>
              </a:ext>
            </a:extLst>
          </p:cNvPr>
          <p:cNvCxnSpPr/>
          <p:nvPr userDrawn="1"/>
        </p:nvCxnSpPr>
        <p:spPr>
          <a:xfrm>
            <a:off x="277813" y="4687560"/>
            <a:ext cx="8595360" cy="0"/>
          </a:xfrm>
          <a:prstGeom prst="line">
            <a:avLst/>
          </a:prstGeom>
          <a:noFill/>
          <a:ln w="3175" cap="flat">
            <a:solidFill>
              <a:schemeClr val="tx1"/>
            </a:solidFill>
            <a:prstDash val="solid"/>
            <a:miter lim="800000"/>
            <a:headEnd/>
            <a:tailEnd/>
          </a:ln>
          <a:extLst>
            <a:ext uri="{909E8E84-426E-40DD-AFC4-6F175D3DCCD1}">
              <a14:hiddenFill xmlns:a14="http://schemas.microsoft.com/office/drawing/2010/main">
                <a:noFill/>
              </a14:hiddenFill>
            </a:ext>
          </a:extLst>
        </p:spPr>
      </p:cxnSp>
      <p:sp>
        <p:nvSpPr>
          <p:cNvPr id="10" name="Freeform 77">
            <a:extLst>
              <a:ext uri="{FF2B5EF4-FFF2-40B4-BE49-F238E27FC236}">
                <a16:creationId xmlns:a16="http://schemas.microsoft.com/office/drawing/2014/main" id="{81C2D974-A2EE-E349-AD5D-00B5C62A8CB7}"/>
              </a:ext>
            </a:extLst>
          </p:cNvPr>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sp>
        <p:nvSpPr>
          <p:cNvPr id="11" name="Title 15">
            <a:extLst>
              <a:ext uri="{FF2B5EF4-FFF2-40B4-BE49-F238E27FC236}">
                <a16:creationId xmlns:a16="http://schemas.microsoft.com/office/drawing/2014/main" id="{18DED201-C78F-0E4A-B63C-520004DA73BE}"/>
              </a:ext>
            </a:extLst>
          </p:cNvPr>
          <p:cNvSpPr>
            <a:spLocks noGrp="1"/>
          </p:cNvSpPr>
          <p:nvPr>
            <p:ph type="title" hasCustomPrompt="1"/>
          </p:nvPr>
        </p:nvSpPr>
        <p:spPr>
          <a:xfrm>
            <a:off x="453585" y="1919440"/>
            <a:ext cx="6435412" cy="1107896"/>
          </a:xfrm>
          <a:prstGeom prst="rect">
            <a:avLst/>
          </a:prstGeom>
        </p:spPr>
        <p:txBody>
          <a:bodyPr anchor="ctr">
            <a:noAutofit/>
          </a:bodyPr>
          <a:lstStyle>
            <a:lvl1pPr>
              <a:defRPr sz="3600" b="0" i="0" baseline="0">
                <a:solidFill>
                  <a:schemeClr val="bg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433390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Closing with logo_1">
    <p:bg>
      <p:bgRef idx="1001">
        <a:schemeClr val="bg2"/>
      </p:bgRef>
    </p:bg>
    <p:spTree>
      <p:nvGrpSpPr>
        <p:cNvPr id="1" name=""/>
        <p:cNvGrpSpPr/>
        <p:nvPr/>
      </p:nvGrpSpPr>
      <p:grpSpPr>
        <a:xfrm>
          <a:off x="0" y="0"/>
          <a:ext cx="0" cy="0"/>
          <a:chOff x="0" y="0"/>
          <a:chExt cx="0" cy="0"/>
        </a:xfrm>
      </p:grpSpPr>
      <p:pic>
        <p:nvPicPr>
          <p:cNvPr id="4" name="Picture 4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invGray">
          <a:xfrm>
            <a:off x="3865186" y="2036429"/>
            <a:ext cx="1571041" cy="1018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42826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Closing with logo_2">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879400" y="1884801"/>
            <a:ext cx="1373900" cy="1373900"/>
          </a:xfrm>
          <a:prstGeom prst="rect">
            <a:avLst/>
          </a:prstGeom>
        </p:spPr>
      </p:pic>
    </p:spTree>
    <p:extLst>
      <p:ext uri="{BB962C8B-B14F-4D97-AF65-F5344CB8AC3E}">
        <p14:creationId xmlns:p14="http://schemas.microsoft.com/office/powerpoint/2010/main" val="136763842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Closing – Research">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C66F05B-DFA4-6F48-B676-F50E7C038154}"/>
              </a:ext>
            </a:extLst>
          </p:cNvPr>
          <p:cNvSpPr/>
          <p:nvPr userDrawn="1"/>
        </p:nvSpPr>
        <p:spPr bwMode="auto">
          <a:xfrm>
            <a:off x="6149581" y="1645920"/>
            <a:ext cx="2994421" cy="3497580"/>
          </a:xfrm>
          <a:prstGeom prst="rect">
            <a:avLst/>
          </a:prstGeom>
          <a:solidFill>
            <a:schemeClr val="tx1"/>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sp>
        <p:nvSpPr>
          <p:cNvPr id="7" name="Rectangle 6">
            <a:extLst>
              <a:ext uri="{FF2B5EF4-FFF2-40B4-BE49-F238E27FC236}">
                <a16:creationId xmlns:a16="http://schemas.microsoft.com/office/drawing/2014/main" id="{94494DF8-84C9-4641-9876-C01FAA2F1677}"/>
              </a:ext>
            </a:extLst>
          </p:cNvPr>
          <p:cNvSpPr/>
          <p:nvPr userDrawn="1"/>
        </p:nvSpPr>
        <p:spPr bwMode="auto">
          <a:xfrm>
            <a:off x="2" y="0"/>
            <a:ext cx="6149579" cy="1645920"/>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pic>
        <p:nvPicPr>
          <p:cNvPr id="13" name="Picture 12">
            <a:extLst>
              <a:ext uri="{FF2B5EF4-FFF2-40B4-BE49-F238E27FC236}">
                <a16:creationId xmlns:a16="http://schemas.microsoft.com/office/drawing/2014/main" id="{EB73C1E6-BC68-894B-BFA0-E9C181FA15C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149580" y="1"/>
            <a:ext cx="2994420" cy="2015504"/>
          </a:xfrm>
          <a:prstGeom prst="rect">
            <a:avLst/>
          </a:prstGeom>
        </p:spPr>
      </p:pic>
      <p:pic>
        <p:nvPicPr>
          <p:cNvPr id="14" name="Picture 13">
            <a:extLst>
              <a:ext uri="{FF2B5EF4-FFF2-40B4-BE49-F238E27FC236}">
                <a16:creationId xmlns:a16="http://schemas.microsoft.com/office/drawing/2014/main" id="{4AD4098B-43D5-4B4E-A524-530B7E386F9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388949"/>
            <a:ext cx="6149580" cy="3754552"/>
          </a:xfrm>
          <a:prstGeom prst="rect">
            <a:avLst/>
          </a:prstGeom>
        </p:spPr>
      </p:pic>
      <p:pic>
        <p:nvPicPr>
          <p:cNvPr id="2" name="Picture 1">
            <a:extLst>
              <a:ext uri="{FF2B5EF4-FFF2-40B4-BE49-F238E27FC236}">
                <a16:creationId xmlns:a16="http://schemas.microsoft.com/office/drawing/2014/main" id="{9A1E061F-A72A-5142-8A32-D6BACF33C6D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 y="144895"/>
            <a:ext cx="6149579" cy="1021134"/>
          </a:xfrm>
          <a:prstGeom prst="rect">
            <a:avLst/>
          </a:prstGeom>
        </p:spPr>
      </p:pic>
      <p:pic>
        <p:nvPicPr>
          <p:cNvPr id="8" name="Picture 7">
            <a:extLst>
              <a:ext uri="{FF2B5EF4-FFF2-40B4-BE49-F238E27FC236}">
                <a16:creationId xmlns:a16="http://schemas.microsoft.com/office/drawing/2014/main" id="{B6B44D79-B0F4-1A43-9BD5-09FD9E662AC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6149578" y="2015505"/>
            <a:ext cx="1615438" cy="1615438"/>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Closing – Mt. Zion">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C66F05B-DFA4-6F48-B676-F50E7C038154}"/>
              </a:ext>
            </a:extLst>
          </p:cNvPr>
          <p:cNvSpPr/>
          <p:nvPr userDrawn="1"/>
        </p:nvSpPr>
        <p:spPr bwMode="auto">
          <a:xfrm>
            <a:off x="6149581" y="1645920"/>
            <a:ext cx="2994421" cy="3497580"/>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sp>
        <p:nvSpPr>
          <p:cNvPr id="7" name="Rectangle 6">
            <a:extLst>
              <a:ext uri="{FF2B5EF4-FFF2-40B4-BE49-F238E27FC236}">
                <a16:creationId xmlns:a16="http://schemas.microsoft.com/office/drawing/2014/main" id="{94494DF8-84C9-4641-9876-C01FAA2F1677}"/>
              </a:ext>
            </a:extLst>
          </p:cNvPr>
          <p:cNvSpPr/>
          <p:nvPr userDrawn="1"/>
        </p:nvSpPr>
        <p:spPr bwMode="auto">
          <a:xfrm>
            <a:off x="2" y="0"/>
            <a:ext cx="6149579" cy="1645920"/>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pic>
        <p:nvPicPr>
          <p:cNvPr id="13" name="Picture 12">
            <a:extLst>
              <a:ext uri="{FF2B5EF4-FFF2-40B4-BE49-F238E27FC236}">
                <a16:creationId xmlns:a16="http://schemas.microsoft.com/office/drawing/2014/main" id="{EB73C1E6-BC68-894B-BFA0-E9C181FA15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6149580" y="9411"/>
            <a:ext cx="2994420" cy="1996683"/>
          </a:xfrm>
          <a:prstGeom prst="rect">
            <a:avLst/>
          </a:prstGeom>
        </p:spPr>
      </p:pic>
      <p:pic>
        <p:nvPicPr>
          <p:cNvPr id="14" name="Picture 13">
            <a:extLst>
              <a:ext uri="{FF2B5EF4-FFF2-40B4-BE49-F238E27FC236}">
                <a16:creationId xmlns:a16="http://schemas.microsoft.com/office/drawing/2014/main" id="{4AD4098B-43D5-4B4E-A524-530B7E386F9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388949"/>
            <a:ext cx="6149577" cy="3754552"/>
          </a:xfrm>
          <a:prstGeom prst="rect">
            <a:avLst/>
          </a:prstGeom>
        </p:spPr>
      </p:pic>
      <p:pic>
        <p:nvPicPr>
          <p:cNvPr id="10" name="Picture 9">
            <a:extLst>
              <a:ext uri="{FF2B5EF4-FFF2-40B4-BE49-F238E27FC236}">
                <a16:creationId xmlns:a16="http://schemas.microsoft.com/office/drawing/2014/main" id="{EA44FD6C-4722-4647-8824-7BD62CB49912}"/>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6149577" y="1994818"/>
            <a:ext cx="1615440" cy="1615440"/>
          </a:xfrm>
          <a:prstGeom prst="rect">
            <a:avLst/>
          </a:prstGeom>
          <a:solidFill>
            <a:schemeClr val="accent1"/>
          </a:solidFill>
        </p:spPr>
      </p:pic>
      <p:pic>
        <p:nvPicPr>
          <p:cNvPr id="15" name="Graphic 14">
            <a:extLst>
              <a:ext uri="{FF2B5EF4-FFF2-40B4-BE49-F238E27FC236}">
                <a16:creationId xmlns:a16="http://schemas.microsoft.com/office/drawing/2014/main" id="{A81F62F8-022A-8040-9203-343FE92FDB09}"/>
              </a:ext>
            </a:extLst>
          </p:cNvPr>
          <p:cNvPicPr>
            <a:picLocks noChangeAspect="1"/>
          </p:cNvPicPr>
          <p:nvPr userDrawn="1"/>
        </p:nvPicPr>
        <p:blipFill rotWithShape="1">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t="35407" b="39964"/>
          <a:stretch/>
        </p:blipFill>
        <p:spPr>
          <a:xfrm>
            <a:off x="-993817" y="0"/>
            <a:ext cx="7143396" cy="1388949"/>
          </a:xfrm>
          <a:prstGeom prst="rect">
            <a:avLst/>
          </a:prstGeom>
        </p:spPr>
      </p:pic>
    </p:spTree>
    <p:extLst>
      <p:ext uri="{BB962C8B-B14F-4D97-AF65-F5344CB8AC3E}">
        <p14:creationId xmlns:p14="http://schemas.microsoft.com/office/powerpoint/2010/main" val="281163503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Closing – Patient Care">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44FBE2C-79B3-0741-8C4F-E79579E3B5C3}"/>
              </a:ext>
            </a:extLst>
          </p:cNvPr>
          <p:cNvSpPr/>
          <p:nvPr userDrawn="1"/>
        </p:nvSpPr>
        <p:spPr bwMode="auto">
          <a:xfrm>
            <a:off x="0" y="1645921"/>
            <a:ext cx="2994421" cy="3497580"/>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sp>
        <p:nvSpPr>
          <p:cNvPr id="6" name="Rectangle 5">
            <a:extLst>
              <a:ext uri="{FF2B5EF4-FFF2-40B4-BE49-F238E27FC236}">
                <a16:creationId xmlns:a16="http://schemas.microsoft.com/office/drawing/2014/main" id="{7CBA96EE-AE7F-9D47-80E0-948746F73CBD}"/>
              </a:ext>
            </a:extLst>
          </p:cNvPr>
          <p:cNvSpPr/>
          <p:nvPr userDrawn="1"/>
        </p:nvSpPr>
        <p:spPr bwMode="auto">
          <a:xfrm>
            <a:off x="2756757" y="0"/>
            <a:ext cx="6387245" cy="1645920"/>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pic>
        <p:nvPicPr>
          <p:cNvPr id="11" name="Picture 10">
            <a:extLst>
              <a:ext uri="{FF2B5EF4-FFF2-40B4-BE49-F238E27FC236}">
                <a16:creationId xmlns:a16="http://schemas.microsoft.com/office/drawing/2014/main" id="{4508378B-0C89-E14E-8069-2034FF2D0F2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
          <a:stretch/>
        </p:blipFill>
        <p:spPr>
          <a:xfrm>
            <a:off x="2" y="1"/>
            <a:ext cx="2760609" cy="2015504"/>
          </a:xfrm>
          <a:prstGeom prst="rect">
            <a:avLst/>
          </a:prstGeom>
        </p:spPr>
      </p:pic>
      <p:pic>
        <p:nvPicPr>
          <p:cNvPr id="13" name="Picture 12">
            <a:extLst>
              <a:ext uri="{FF2B5EF4-FFF2-40B4-BE49-F238E27FC236}">
                <a16:creationId xmlns:a16="http://schemas.microsoft.com/office/drawing/2014/main" id="{A98C622B-BC71-0F4D-ACEB-367F089BDF4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56754" y="1257301"/>
            <a:ext cx="6387246" cy="3886199"/>
          </a:xfrm>
          <a:prstGeom prst="rect">
            <a:avLst/>
          </a:prstGeom>
        </p:spPr>
      </p:pic>
      <p:pic>
        <p:nvPicPr>
          <p:cNvPr id="14" name="Picture 13">
            <a:extLst>
              <a:ext uri="{FF2B5EF4-FFF2-40B4-BE49-F238E27FC236}">
                <a16:creationId xmlns:a16="http://schemas.microsoft.com/office/drawing/2014/main" id="{FC4AB437-D405-6C43-9FA5-FD5F04163FCD}"/>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1140700" y="2015504"/>
            <a:ext cx="1615440" cy="1615440"/>
          </a:xfrm>
          <a:prstGeom prst="rect">
            <a:avLst/>
          </a:prstGeom>
          <a:solidFill>
            <a:schemeClr val="accent1"/>
          </a:solidFill>
        </p:spPr>
      </p:pic>
      <p:pic>
        <p:nvPicPr>
          <p:cNvPr id="2" name="Picture 1">
            <a:extLst>
              <a:ext uri="{FF2B5EF4-FFF2-40B4-BE49-F238E27FC236}">
                <a16:creationId xmlns:a16="http://schemas.microsoft.com/office/drawing/2014/main" id="{2A46CC52-4A32-374A-BF1E-0FA06087FD5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454" t="5935" r="2464" b="11182"/>
          <a:stretch/>
        </p:blipFill>
        <p:spPr>
          <a:xfrm>
            <a:off x="2756141" y="30482"/>
            <a:ext cx="6387861" cy="1226817"/>
          </a:xfrm>
          <a:prstGeom prst="rect">
            <a:avLst/>
          </a:prstGeom>
        </p:spPr>
      </p:pic>
    </p:spTree>
    <p:extLst>
      <p:ext uri="{BB962C8B-B14F-4D97-AF65-F5344CB8AC3E}">
        <p14:creationId xmlns:p14="http://schemas.microsoft.com/office/powerpoint/2010/main" val="297928717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Closing – Education">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A4FBBD5-5854-194C-9766-1823F3F5452C}"/>
              </a:ext>
            </a:extLst>
          </p:cNvPr>
          <p:cNvSpPr/>
          <p:nvPr userDrawn="1"/>
        </p:nvSpPr>
        <p:spPr bwMode="auto">
          <a:xfrm>
            <a:off x="0" y="1645921"/>
            <a:ext cx="2994421" cy="3497580"/>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sp>
        <p:nvSpPr>
          <p:cNvPr id="6" name="Rectangle 5">
            <a:extLst>
              <a:ext uri="{FF2B5EF4-FFF2-40B4-BE49-F238E27FC236}">
                <a16:creationId xmlns:a16="http://schemas.microsoft.com/office/drawing/2014/main" id="{FEB282E7-F7BC-5A48-9E5F-4ECBFDF952A0}"/>
              </a:ext>
            </a:extLst>
          </p:cNvPr>
          <p:cNvSpPr/>
          <p:nvPr userDrawn="1"/>
        </p:nvSpPr>
        <p:spPr bwMode="auto">
          <a:xfrm>
            <a:off x="2756757" y="0"/>
            <a:ext cx="6387245" cy="1645920"/>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pic>
        <p:nvPicPr>
          <p:cNvPr id="10" name="Picture 9">
            <a:extLst>
              <a:ext uri="{FF2B5EF4-FFF2-40B4-BE49-F238E27FC236}">
                <a16:creationId xmlns:a16="http://schemas.microsoft.com/office/drawing/2014/main" id="{21C94893-0820-A743-86A6-BDEB411A723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2756753" cy="2015504"/>
          </a:xfrm>
          <a:prstGeom prst="rect">
            <a:avLst/>
          </a:prstGeom>
        </p:spPr>
      </p:pic>
      <p:pic>
        <p:nvPicPr>
          <p:cNvPr id="11" name="Picture 10">
            <a:extLst>
              <a:ext uri="{FF2B5EF4-FFF2-40B4-BE49-F238E27FC236}">
                <a16:creationId xmlns:a16="http://schemas.microsoft.com/office/drawing/2014/main" id="{1412EA7E-47D5-4248-9461-6049F4FA2F3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56754" y="1257301"/>
            <a:ext cx="6387246" cy="3886199"/>
          </a:xfrm>
          <a:prstGeom prst="rect">
            <a:avLst/>
          </a:prstGeom>
        </p:spPr>
      </p:pic>
      <p:pic>
        <p:nvPicPr>
          <p:cNvPr id="9" name="Graphic 8">
            <a:extLst>
              <a:ext uri="{FF2B5EF4-FFF2-40B4-BE49-F238E27FC236}">
                <a16:creationId xmlns:a16="http://schemas.microsoft.com/office/drawing/2014/main" id="{21F1DBF9-E6D2-EC49-80D7-6EE1B776A50D}"/>
              </a:ext>
            </a:extLst>
          </p:cNvPr>
          <p:cNvPicPr>
            <a:picLocks noChangeAspect="1"/>
          </p:cNvPicPr>
          <p:nvPr userDrawn="1"/>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t="37974" b="37397"/>
          <a:stretch/>
        </p:blipFill>
        <p:spPr>
          <a:xfrm>
            <a:off x="2756140" y="15255"/>
            <a:ext cx="6387860" cy="1242044"/>
          </a:xfrm>
          <a:prstGeom prst="rect">
            <a:avLst/>
          </a:prstGeom>
        </p:spPr>
      </p:pic>
      <p:pic>
        <p:nvPicPr>
          <p:cNvPr id="13" name="Picture 12">
            <a:extLst>
              <a:ext uri="{FF2B5EF4-FFF2-40B4-BE49-F238E27FC236}">
                <a16:creationId xmlns:a16="http://schemas.microsoft.com/office/drawing/2014/main" id="{5656DF26-9AA1-AC46-9695-22DFD8CE98E3}"/>
              </a:ext>
            </a:extLst>
          </p:cNvPr>
          <p:cNvPicPr>
            <a:picLocks noChangeAspect="1"/>
          </p:cNvPicPr>
          <p:nvPr userDrawn="1"/>
        </p:nvPicPr>
        <p:blipFill>
          <a:blip r:embed="rId6" cstate="screen">
            <a:extLst>
              <a:ext uri="{28A0092B-C50C-407E-A947-70E740481C1C}">
                <a14:useLocalDpi xmlns:a14="http://schemas.microsoft.com/office/drawing/2010/main"/>
              </a:ext>
            </a:extLst>
          </a:blip>
          <a:srcRect/>
          <a:stretch/>
        </p:blipFill>
        <p:spPr>
          <a:xfrm>
            <a:off x="1140700" y="2015504"/>
            <a:ext cx="1615440" cy="1615440"/>
          </a:xfrm>
          <a:prstGeom prst="rect">
            <a:avLst/>
          </a:prstGeom>
          <a:solidFill>
            <a:schemeClr val="accent1"/>
          </a:solidFill>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79CFE-964E-0218-E6AD-920B14E51D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0B95CE1-10B0-DF8A-A942-1F6AACED986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1F8385-1824-7DD3-C2FA-388A50B15BCE}"/>
              </a:ext>
            </a:extLst>
          </p:cNvPr>
          <p:cNvSpPr>
            <a:spLocks noGrp="1"/>
          </p:cNvSpPr>
          <p:nvPr>
            <p:ph type="dt" sz="half" idx="10"/>
          </p:nvPr>
        </p:nvSpPr>
        <p:spPr/>
        <p:txBody>
          <a:bodyPr/>
          <a:lstStyle/>
          <a:p>
            <a:fld id="{BCB31703-5A59-4112-828D-9858DBC724B2}" type="datetimeFigureOut">
              <a:rPr lang="en-US" smtClean="0"/>
              <a:t>10/3/2025</a:t>
            </a:fld>
            <a:endParaRPr lang="en-US"/>
          </a:p>
        </p:txBody>
      </p:sp>
      <p:sp>
        <p:nvSpPr>
          <p:cNvPr id="5" name="Footer Placeholder 4">
            <a:extLst>
              <a:ext uri="{FF2B5EF4-FFF2-40B4-BE49-F238E27FC236}">
                <a16:creationId xmlns:a16="http://schemas.microsoft.com/office/drawing/2014/main" id="{AEE16DD1-68DD-173E-20B6-127950274B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633AA9-C171-890C-0339-8ACE5D7D1E4F}"/>
              </a:ext>
            </a:extLst>
          </p:cNvPr>
          <p:cNvSpPr>
            <a:spLocks noGrp="1"/>
          </p:cNvSpPr>
          <p:nvPr>
            <p:ph type="sldNum" sz="quarter" idx="12"/>
          </p:nvPr>
        </p:nvSpPr>
        <p:spPr/>
        <p:txBody>
          <a:bodyPr/>
          <a:lstStyle/>
          <a:p>
            <a:fld id="{785BD8DC-8D3F-4261-8C8C-5D4429E33F94}" type="slidenum">
              <a:rPr lang="en-US" smtClean="0"/>
              <a:t>‹#›</a:t>
            </a:fld>
            <a:endParaRPr lang="en-US"/>
          </a:p>
        </p:txBody>
      </p:sp>
    </p:spTree>
    <p:extLst>
      <p:ext uri="{BB962C8B-B14F-4D97-AF65-F5344CB8AC3E}">
        <p14:creationId xmlns:p14="http://schemas.microsoft.com/office/powerpoint/2010/main" val="37072940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Tree>
    <p:extLst>
      <p:ext uri="{BB962C8B-B14F-4D97-AF65-F5344CB8AC3E}">
        <p14:creationId xmlns:p14="http://schemas.microsoft.com/office/powerpoint/2010/main" val="119515925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3" name="Chart Placeholder 2"/>
          <p:cNvSpPr>
            <a:spLocks noGrp="1"/>
          </p:cNvSpPr>
          <p:nvPr>
            <p:ph type="chart" sz="quarter" idx="14"/>
          </p:nvPr>
        </p:nvSpPr>
        <p:spPr>
          <a:xfrm>
            <a:off x="268359" y="337931"/>
            <a:ext cx="8587407" cy="4065105"/>
          </a:xfrm>
          <a:prstGeom prst="rect">
            <a:avLst/>
          </a:prstGeom>
        </p:spPr>
        <p:txBody>
          <a:bodyPr>
            <a:normAutofit/>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dirty="0"/>
              <a:t>Click icon to add chart</a:t>
            </a:r>
          </a:p>
        </p:txBody>
      </p:sp>
    </p:spTree>
    <p:extLst>
      <p:ext uri="{BB962C8B-B14F-4D97-AF65-F5344CB8AC3E}">
        <p14:creationId xmlns:p14="http://schemas.microsoft.com/office/powerpoint/2010/main" val="63290672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Slid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11" name="Title 15"/>
          <p:cNvSpPr>
            <a:spLocks noGrp="1"/>
          </p:cNvSpPr>
          <p:nvPr>
            <p:ph type="title" hasCustomPrompt="1"/>
          </p:nvPr>
        </p:nvSpPr>
        <p:spPr>
          <a:xfrm>
            <a:off x="453585" y="318751"/>
            <a:ext cx="8173580" cy="458587"/>
          </a:xfr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12"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9" name="Content Placeholder 2">
            <a:extLst>
              <a:ext uri="{FF2B5EF4-FFF2-40B4-BE49-F238E27FC236}">
                <a16:creationId xmlns:a16="http://schemas.microsoft.com/office/drawing/2014/main" id="{9469704F-E66B-5B41-BF3B-8C6539B48428}"/>
              </a:ext>
            </a:extLst>
          </p:cNvPr>
          <p:cNvSpPr>
            <a:spLocks noGrp="1"/>
          </p:cNvSpPr>
          <p:nvPr>
            <p:ph sz="quarter" idx="16"/>
          </p:nvPr>
        </p:nvSpPr>
        <p:spPr>
          <a:xfrm>
            <a:off x="453585" y="1401763"/>
            <a:ext cx="3915528" cy="2932112"/>
          </a:xfrm>
        </p:spPr>
        <p:txBody>
          <a:bodyPr/>
          <a:lstStyle>
            <a:lvl1pPr>
              <a:defRPr b="0" i="0"/>
            </a:lvl1pPr>
            <a:lvl2pPr>
              <a:defRPr b="0" i="0"/>
            </a:lvl2pPr>
            <a:lvl3pPr>
              <a:defRPr b="0" i="0"/>
            </a:lvl3pPr>
            <a:lvl4pP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5" name="Content Placeholder 2">
            <a:extLst>
              <a:ext uri="{FF2B5EF4-FFF2-40B4-BE49-F238E27FC236}">
                <a16:creationId xmlns:a16="http://schemas.microsoft.com/office/drawing/2014/main" id="{C99F718F-E8D1-5640-A678-0137FDBAEC9F}"/>
              </a:ext>
            </a:extLst>
          </p:cNvPr>
          <p:cNvSpPr>
            <a:spLocks noGrp="1"/>
          </p:cNvSpPr>
          <p:nvPr>
            <p:ph sz="quarter" idx="20"/>
          </p:nvPr>
        </p:nvSpPr>
        <p:spPr>
          <a:xfrm>
            <a:off x="4733354" y="1401763"/>
            <a:ext cx="3915528" cy="2932112"/>
          </a:xfrm>
        </p:spPr>
        <p:txBody>
          <a:bodyPr/>
          <a:lstStyle>
            <a:lvl1pPr>
              <a:defRPr b="0" i="0"/>
            </a:lvl1pPr>
            <a:lvl2pPr>
              <a:defRPr b="0" i="0"/>
            </a:lvl2pPr>
            <a:lvl3pPr>
              <a:defRPr b="0" i="0"/>
            </a:lvl3pPr>
            <a:lvl4pP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08415597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 Nav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7" name="TextBox 6"/>
          <p:cNvSpPr txBox="1"/>
          <p:nvPr userDrawn="1"/>
        </p:nvSpPr>
        <p:spPr bwMode="auto">
          <a:xfrm>
            <a:off x="457203" y="198783"/>
            <a:ext cx="1192695" cy="2123658"/>
          </a:xfrm>
          <a:prstGeom prst="rect">
            <a:avLst/>
          </a:prstGeom>
          <a:noFill/>
          <a:ln w="19050" algn="ctr">
            <a:noFill/>
            <a:miter lim="800000"/>
            <a:headEnd/>
            <a:tailEnd/>
          </a:ln>
        </p:spPr>
        <p:txBody>
          <a:bodyPr wrap="square" lIns="0" tIns="0" rIns="0" bIns="0" rtlCol="0">
            <a:spAutoFit/>
          </a:bodyPr>
          <a:lstStyle/>
          <a:p>
            <a:r>
              <a:rPr lang="en-US" sz="13800" b="0" i="0" dirty="0">
                <a:solidFill>
                  <a:schemeClr val="tx2"/>
                </a:solidFill>
                <a:latin typeface="Arial" panose="020B0604020202020204" pitchFamily="34" charset="0"/>
                <a:ea typeface="Helvetica Neue" panose="02000503000000020004" pitchFamily="2" charset="0"/>
                <a:cs typeface="Arial" panose="020B0604020202020204" pitchFamily="34" charset="0"/>
              </a:rPr>
              <a:t>“</a:t>
            </a:r>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0"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Author’s Name</a:t>
            </a:r>
          </a:p>
        </p:txBody>
      </p:sp>
      <p:sp>
        <p:nvSpPr>
          <p:cNvPr id="11"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Position Title</a:t>
            </a:r>
          </a:p>
        </p:txBody>
      </p:sp>
    </p:spTree>
    <p:extLst>
      <p:ext uri="{BB962C8B-B14F-4D97-AF65-F5344CB8AC3E}">
        <p14:creationId xmlns:p14="http://schemas.microsoft.com/office/powerpoint/2010/main" val="179054717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Slide – Teal">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7" name="TextBox 6"/>
          <p:cNvSpPr txBox="1"/>
          <p:nvPr userDrawn="1"/>
        </p:nvSpPr>
        <p:spPr bwMode="auto">
          <a:xfrm>
            <a:off x="457203" y="198783"/>
            <a:ext cx="1192695" cy="2123658"/>
          </a:xfrm>
          <a:prstGeom prst="rect">
            <a:avLst/>
          </a:prstGeom>
          <a:noFill/>
          <a:ln w="19050" algn="ctr">
            <a:noFill/>
            <a:miter lim="800000"/>
            <a:headEnd/>
            <a:tailEnd/>
          </a:ln>
        </p:spPr>
        <p:txBody>
          <a:bodyPr wrap="square" lIns="0" tIns="0" rIns="0" bIns="0" rtlCol="0">
            <a:spAutoFit/>
          </a:bodyPr>
          <a:lstStyle/>
          <a:p>
            <a:r>
              <a:rPr lang="en-US" sz="13800" b="0" i="0" dirty="0">
                <a:solidFill>
                  <a:schemeClr val="accent2"/>
                </a:solidFill>
                <a:latin typeface="Arial" panose="020B0604020202020204" pitchFamily="34" charset="0"/>
                <a:ea typeface="Helvetica Neue" panose="02000503000000020004" pitchFamily="2" charset="0"/>
                <a:cs typeface="Arial" panose="020B0604020202020204" pitchFamily="34" charset="0"/>
              </a:rPr>
              <a:t>“</a:t>
            </a:r>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lorem ipsum. Ut </a:t>
            </a:r>
            <a:r>
              <a:rPr lang="en-US" dirty="0" err="1"/>
              <a:t>enim</a:t>
            </a:r>
            <a:r>
              <a:rPr lang="en-US" dirty="0"/>
              <a:t> ad minim </a:t>
            </a:r>
            <a:r>
              <a:rPr lang="en-US" dirty="0" err="1"/>
              <a:t>quis</a:t>
            </a:r>
            <a:r>
              <a:rPr lang="en-US" dirty="0"/>
              <a:t> </a:t>
            </a:r>
            <a:r>
              <a:rPr lang="en-US" dirty="0" err="1"/>
              <a:t>nostrud</a:t>
            </a:r>
            <a:r>
              <a:rPr lang="en-US" dirty="0"/>
              <a:t>.</a:t>
            </a:r>
          </a:p>
        </p:txBody>
      </p:sp>
      <p:sp>
        <p:nvSpPr>
          <p:cNvPr id="14"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2"/>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Author’s Name</a:t>
            </a:r>
          </a:p>
        </p:txBody>
      </p:sp>
      <p:sp>
        <p:nvSpPr>
          <p:cNvPr id="15"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2"/>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Position Title</a:t>
            </a:r>
          </a:p>
        </p:txBody>
      </p:sp>
    </p:spTree>
    <p:extLst>
      <p:ext uri="{BB962C8B-B14F-4D97-AF65-F5344CB8AC3E}">
        <p14:creationId xmlns:p14="http://schemas.microsoft.com/office/powerpoint/2010/main" val="2073384317"/>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9.xml"/><Relationship Id="rId18" Type="http://schemas.openxmlformats.org/officeDocument/2006/relationships/slideLayout" Target="../slideLayouts/slideLayout34.xml"/><Relationship Id="rId26" Type="http://schemas.openxmlformats.org/officeDocument/2006/relationships/slideLayout" Target="../slideLayouts/slideLayout42.xml"/><Relationship Id="rId3" Type="http://schemas.openxmlformats.org/officeDocument/2006/relationships/slideLayout" Target="../slideLayouts/slideLayout19.xml"/><Relationship Id="rId21" Type="http://schemas.openxmlformats.org/officeDocument/2006/relationships/slideLayout" Target="../slideLayouts/slideLayout37.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5" Type="http://schemas.openxmlformats.org/officeDocument/2006/relationships/slideLayout" Target="../slideLayouts/slideLayout41.xml"/><Relationship Id="rId33"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29" Type="http://schemas.openxmlformats.org/officeDocument/2006/relationships/slideLayout" Target="../slideLayouts/slideLayout45.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24" Type="http://schemas.openxmlformats.org/officeDocument/2006/relationships/slideLayout" Target="../slideLayouts/slideLayout40.xml"/><Relationship Id="rId32" Type="http://schemas.openxmlformats.org/officeDocument/2006/relationships/slideLayout" Target="../slideLayouts/slideLayout48.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23" Type="http://schemas.openxmlformats.org/officeDocument/2006/relationships/slideLayout" Target="../slideLayouts/slideLayout39.xml"/><Relationship Id="rId28" Type="http://schemas.openxmlformats.org/officeDocument/2006/relationships/slideLayout" Target="../slideLayouts/slideLayout44.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31" Type="http://schemas.openxmlformats.org/officeDocument/2006/relationships/slideLayout" Target="../slideLayouts/slideLayout47.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slideLayout" Target="../slideLayouts/slideLayout38.xml"/><Relationship Id="rId27" Type="http://schemas.openxmlformats.org/officeDocument/2006/relationships/slideLayout" Target="../slideLayouts/slideLayout43.xml"/><Relationship Id="rId30" Type="http://schemas.openxmlformats.org/officeDocument/2006/relationships/slideLayout" Target="../slideLayouts/slideLayout46.xml"/><Relationship Id="rId8"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459685" y="1401417"/>
            <a:ext cx="8137665" cy="2932045"/>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Title Placeholder 1"/>
          <p:cNvSpPr>
            <a:spLocks noGrp="1"/>
          </p:cNvSpPr>
          <p:nvPr>
            <p:ph type="title"/>
          </p:nvPr>
        </p:nvSpPr>
        <p:spPr>
          <a:xfrm>
            <a:off x="453585" y="318751"/>
            <a:ext cx="8173580" cy="458587"/>
          </a:xfrm>
          <a:prstGeom prst="rect">
            <a:avLst/>
          </a:prstGeom>
        </p:spPr>
        <p:txBody>
          <a:bodyPr vert="horz" wrap="square" lIns="91440" tIns="45720" rIns="91440" bIns="45720" rtlCol="0" anchor="t" anchorCtr="0">
            <a:noAutofit/>
          </a:bodyPr>
          <a:lstStyle/>
          <a:p>
            <a:r>
              <a:rPr lang="en-US" dirty="0"/>
              <a:t>Slide Title Here</a:t>
            </a:r>
          </a:p>
        </p:txBody>
      </p:sp>
      <p:sp>
        <p:nvSpPr>
          <p:cNvPr id="11" name="Footer Placeholder 5"/>
          <p:cNvSpPr>
            <a:spLocks noGrp="1"/>
          </p:cNvSpPr>
          <p:nvPr>
            <p:ph type="ftr" sz="quarter" idx="3"/>
          </p:nvPr>
        </p:nvSpPr>
        <p:spPr>
          <a:xfrm>
            <a:off x="548152" y="4852597"/>
            <a:ext cx="4310907" cy="103485"/>
          </a:xfrm>
          <a:prstGeom prst="rect">
            <a:avLst/>
          </a:prstGeom>
        </p:spPr>
        <p:txBody>
          <a:bodyPr vert="horz" wrap="square" lIns="0" tIns="0" rIns="0" bIns="0" rtlCol="0" anchor="b" anchorCtr="0"/>
          <a:lstStyle>
            <a:lvl1pPr algn="l">
              <a:defRPr sz="700" b="0" i="0">
                <a:solidFill>
                  <a:schemeClr val="tx1"/>
                </a:solidFill>
                <a:latin typeface="Arial" panose="020B0604020202020204" pitchFamily="34" charset="0"/>
                <a:cs typeface="Arial" panose="020B0604020202020204" pitchFamily="34" charset="0"/>
              </a:defRPr>
            </a:lvl1pPr>
          </a:lstStyle>
          <a:p>
            <a:r>
              <a:rPr lang="en-US"/>
              <a:t>Presentation Title</a:t>
            </a:r>
            <a:endParaRPr lang="en-US" dirty="0"/>
          </a:p>
        </p:txBody>
      </p:sp>
      <p:sp>
        <p:nvSpPr>
          <p:cNvPr id="12" name="Slide Number Placeholder 6"/>
          <p:cNvSpPr>
            <a:spLocks noGrp="1"/>
          </p:cNvSpPr>
          <p:nvPr>
            <p:ph type="sldNum" sz="quarter" idx="4"/>
          </p:nvPr>
        </p:nvSpPr>
        <p:spPr>
          <a:xfrm>
            <a:off x="272107" y="4840129"/>
            <a:ext cx="246061" cy="116425"/>
          </a:xfrm>
          <a:prstGeom prst="rect">
            <a:avLst/>
          </a:prstGeom>
        </p:spPr>
        <p:txBody>
          <a:bodyPr vert="horz" wrap="square" lIns="0" tIns="0" rIns="0" bIns="0" rtlCol="0" anchor="b" anchorCtr="0"/>
          <a:lstStyle>
            <a:lvl1pPr algn="l">
              <a:defRPr sz="700" b="0" i="0">
                <a:solidFill>
                  <a:schemeClr val="tx1"/>
                </a:solidFill>
                <a:latin typeface="Arial" panose="020B0604020202020204" pitchFamily="34" charset="0"/>
                <a:cs typeface="Arial" panose="020B0604020202020204" pitchFamily="34" charset="0"/>
              </a:defRPr>
            </a:lvl1pPr>
          </a:lstStyle>
          <a:p>
            <a:fld id="{7BCC8D0D-EAEC-449D-9161-023DFF90F2E2}" type="slidenum">
              <a:rPr lang="en-US" smtClean="0"/>
              <a:pPr/>
              <a:t>‹#›</a:t>
            </a:fld>
            <a:endParaRPr lang="en-US" dirty="0"/>
          </a:p>
        </p:txBody>
      </p:sp>
      <p:cxnSp>
        <p:nvCxnSpPr>
          <p:cNvPr id="36" name="Straight Connector 35"/>
          <p:cNvCxnSpPr/>
          <p:nvPr userDrawn="1"/>
        </p:nvCxnSpPr>
        <p:spPr>
          <a:xfrm>
            <a:off x="365125" y="4687560"/>
            <a:ext cx="8413750" cy="0"/>
          </a:xfrm>
          <a:prstGeom prst="line">
            <a:avLst/>
          </a:prstGeom>
          <a:noFill/>
          <a:ln w="3175" cap="flat">
            <a:solidFill>
              <a:srgbClr val="052049"/>
            </a:solidFill>
            <a:prstDash val="solid"/>
            <a:miter lim="800000"/>
            <a:headEnd/>
            <a:tailEnd/>
          </a:ln>
          <a:extLst>
            <a:ext uri="{909E8E84-426E-40DD-AFC4-6F175D3DCCD1}">
              <a14:hiddenFill xmlns:a14="http://schemas.microsoft.com/office/drawing/2010/main">
                <a:noFill/>
              </a14:hiddenFill>
            </a:ext>
          </a:extLst>
        </p:spPr>
      </p:cxnSp>
      <p:cxnSp>
        <p:nvCxnSpPr>
          <p:cNvPr id="9" name="Straight Connector 8"/>
          <p:cNvCxnSpPr/>
          <p:nvPr userDrawn="1"/>
        </p:nvCxnSpPr>
        <p:spPr>
          <a:xfrm>
            <a:off x="277813" y="4687560"/>
            <a:ext cx="8595360" cy="0"/>
          </a:xfrm>
          <a:prstGeom prst="line">
            <a:avLst/>
          </a:prstGeom>
          <a:noFill/>
          <a:ln w="3175" cap="flat">
            <a:solidFill>
              <a:srgbClr val="052049"/>
            </a:solidFill>
            <a:prstDash val="solid"/>
            <a:miter lim="800000"/>
            <a:headEnd/>
            <a:tailEnd/>
          </a:ln>
          <a:extLst>
            <a:ext uri="{909E8E84-426E-40DD-AFC4-6F175D3DCCD1}">
              <a14:hiddenFill xmlns:a14="http://schemas.microsoft.com/office/drawing/2010/main">
                <a:noFill/>
              </a14:hiddenFill>
            </a:ext>
          </a:extLst>
        </p:spPr>
      </p:cxnSp>
      <p:sp>
        <p:nvSpPr>
          <p:cNvPr id="13" name="Freeform 77"/>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ndParaRPr>
          </a:p>
        </p:txBody>
      </p:sp>
    </p:spTree>
    <p:extLst>
      <p:ext uri="{BB962C8B-B14F-4D97-AF65-F5344CB8AC3E}">
        <p14:creationId xmlns:p14="http://schemas.microsoft.com/office/powerpoint/2010/main" val="1203051825"/>
      </p:ext>
    </p:extLst>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 id="2147483984" r:id="rId4"/>
    <p:sldLayoutId id="2147483982" r:id="rId5"/>
    <p:sldLayoutId id="2147483986" r:id="rId6"/>
    <p:sldLayoutId id="2147483987" r:id="rId7"/>
    <p:sldLayoutId id="2147483988" r:id="rId8"/>
    <p:sldLayoutId id="2147483989" r:id="rId9"/>
    <p:sldLayoutId id="2147483990" r:id="rId10"/>
    <p:sldLayoutId id="2147483991" r:id="rId11"/>
    <p:sldLayoutId id="2147483992" r:id="rId12"/>
    <p:sldLayoutId id="2147483993" r:id="rId13"/>
    <p:sldLayoutId id="2147484016" r:id="rId14"/>
    <p:sldLayoutId id="2147483994" r:id="rId15"/>
    <p:sldLayoutId id="2147483995" r:id="rId16"/>
  </p:sldLayoutIdLst>
  <p:transition>
    <p:fade/>
  </p:transition>
  <p:hf hdr="0"/>
  <p:txStyles>
    <p:title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p:titleStyle>
    <p:bodyStyle>
      <a:lvl1pPr marL="233357" indent="-233357" algn="l" defTabSz="640064" rtl="0" eaLnBrk="1" latinLnBrk="0" hangingPunct="1">
        <a:lnSpc>
          <a:spcPct val="100000"/>
        </a:lnSpc>
        <a:spcBef>
          <a:spcPts val="0"/>
        </a:spcBef>
        <a:spcAft>
          <a:spcPts val="600"/>
        </a:spcAft>
        <a:buClr>
          <a:schemeClr val="accent1"/>
        </a:buClr>
        <a:buSzPct val="80000"/>
        <a:buFont typeface="Wingdings" charset="2"/>
        <a:buChar char="§"/>
        <a:tabLst/>
        <a:defRPr lang="en-US" sz="22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522275" indent="-227007" algn="l" defTabSz="640064" rtl="0" eaLnBrk="1" latinLnBrk="0" hangingPunct="1">
        <a:lnSpc>
          <a:spcPct val="100000"/>
        </a:lnSpc>
        <a:spcBef>
          <a:spcPts val="0"/>
        </a:spcBef>
        <a:spcAft>
          <a:spcPts val="600"/>
        </a:spcAft>
        <a:buClr>
          <a:schemeClr val="tx1"/>
        </a:buClr>
        <a:buSzPct val="100000"/>
        <a:buFont typeface=".AppleSystemUIFont" charset="0"/>
        <a:buChar char="-"/>
        <a:tabLst/>
        <a:defRPr lang="en-US" sz="20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2pPr>
      <a:lvl3pPr marL="746106" indent="-166684" algn="l" defTabSz="640064" rtl="0" eaLnBrk="1" latinLnBrk="0" hangingPunct="1">
        <a:lnSpc>
          <a:spcPct val="100000"/>
        </a:lnSpc>
        <a:spcBef>
          <a:spcPts val="0"/>
        </a:spcBef>
        <a:spcAft>
          <a:spcPts val="600"/>
        </a:spcAft>
        <a:buClr>
          <a:schemeClr val="accent1"/>
        </a:buClr>
        <a:buSzPct val="80000"/>
        <a:buFont typeface="Wingdings" charset="2"/>
        <a:buChar char="§"/>
        <a:tabLst/>
        <a:defRPr lang="en-US" sz="18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3pPr>
      <a:lvl4pPr marL="979463" indent="-173034" algn="l" defTabSz="640064" rtl="0" eaLnBrk="1" latinLnBrk="0" hangingPunct="1">
        <a:lnSpc>
          <a:spcPct val="100000"/>
        </a:lnSpc>
        <a:spcBef>
          <a:spcPts val="0"/>
        </a:spcBef>
        <a:spcAft>
          <a:spcPts val="600"/>
        </a:spcAft>
        <a:buClr>
          <a:schemeClr val="tx1"/>
        </a:buClr>
        <a:buSzPct val="100000"/>
        <a:buFont typeface=".AppleSystemUIFont" charset="0"/>
        <a:buChar char="-"/>
        <a:tabLst/>
        <a:defRPr lang="en-US" sz="16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4pPr>
      <a:lvl5pPr marL="1312830" indent="-227007" algn="l" defTabSz="640064" rtl="0" eaLnBrk="1" latinLnBrk="0" hangingPunct="1">
        <a:lnSpc>
          <a:spcPct val="100000"/>
        </a:lnSpc>
        <a:spcBef>
          <a:spcPts val="0"/>
        </a:spcBef>
        <a:spcAft>
          <a:spcPts val="1000"/>
        </a:spcAft>
        <a:buClr>
          <a:schemeClr val="accent1"/>
        </a:buClr>
        <a:buSzPct val="80000"/>
        <a:buFont typeface="Wingdings" charset="2"/>
        <a:buChar char="§"/>
        <a:defRPr lang="en-US" sz="1400" b="0" kern="1200" dirty="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Footer Placeholder 5"/>
          <p:cNvSpPr>
            <a:spLocks noGrp="1"/>
          </p:cNvSpPr>
          <p:nvPr>
            <p:ph type="ftr" sz="quarter" idx="3"/>
          </p:nvPr>
        </p:nvSpPr>
        <p:spPr>
          <a:xfrm>
            <a:off x="548152" y="4852597"/>
            <a:ext cx="4310907" cy="103485"/>
          </a:xfrm>
          <a:prstGeom prst="rect">
            <a:avLst/>
          </a:prstGeom>
        </p:spPr>
        <p:txBody>
          <a:bodyPr vert="horz" wrap="square" lIns="0" tIns="0" rIns="0" bIns="0" rtlCol="0" anchor="b" anchorCtr="0"/>
          <a:lstStyle>
            <a:lvl1pPr algn="l">
              <a:defRPr sz="7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2" name="Slide Number Placeholder 6"/>
          <p:cNvSpPr>
            <a:spLocks noGrp="1"/>
          </p:cNvSpPr>
          <p:nvPr>
            <p:ph type="sldNum" sz="quarter" idx="4"/>
          </p:nvPr>
        </p:nvSpPr>
        <p:spPr>
          <a:xfrm>
            <a:off x="272107" y="4840129"/>
            <a:ext cx="246061" cy="116425"/>
          </a:xfrm>
          <a:prstGeom prst="rect">
            <a:avLst/>
          </a:prstGeom>
        </p:spPr>
        <p:txBody>
          <a:bodyPr vert="horz" wrap="square" lIns="0" tIns="0" rIns="0" bIns="0" rtlCol="0" anchor="b" anchorCtr="0"/>
          <a:lstStyle>
            <a:lvl1pPr algn="l">
              <a:defRPr sz="7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cxnSp>
        <p:nvCxnSpPr>
          <p:cNvPr id="36" name="Straight Connector 35"/>
          <p:cNvCxnSpPr/>
          <p:nvPr/>
        </p:nvCxnSpPr>
        <p:spPr>
          <a:xfrm>
            <a:off x="365125" y="4687560"/>
            <a:ext cx="8413750" cy="0"/>
          </a:xfrm>
          <a:prstGeom prst="line">
            <a:avLst/>
          </a:prstGeom>
          <a:noFill/>
          <a:ln w="3175" cap="flat">
            <a:solidFill>
              <a:srgbClr val="052049"/>
            </a:solidFill>
            <a:prstDash val="solid"/>
            <a:miter lim="800000"/>
            <a:headEnd/>
            <a:tailEnd/>
          </a:ln>
          <a:extLst>
            <a:ext uri="{909E8E84-426E-40DD-AFC4-6F175D3DCCD1}">
              <a14:hiddenFill xmlns:a14="http://schemas.microsoft.com/office/drawing/2010/main">
                <a:noFill/>
              </a14:hiddenFill>
            </a:ext>
          </a:extLst>
        </p:spPr>
      </p:cxnSp>
      <p:cxnSp>
        <p:nvCxnSpPr>
          <p:cNvPr id="9" name="Straight Connector 8"/>
          <p:cNvCxnSpPr/>
          <p:nvPr userDrawn="1"/>
        </p:nvCxnSpPr>
        <p:spPr>
          <a:xfrm>
            <a:off x="277813" y="4687560"/>
            <a:ext cx="8595360" cy="0"/>
          </a:xfrm>
          <a:prstGeom prst="line">
            <a:avLst/>
          </a:prstGeom>
          <a:noFill/>
          <a:ln w="3175" cap="flat">
            <a:solidFill>
              <a:schemeClr val="tx1"/>
            </a:solidFill>
            <a:prstDash val="solid"/>
            <a:miter lim="800000"/>
            <a:headEnd/>
            <a:tailEnd/>
          </a:ln>
          <a:extLst>
            <a:ext uri="{909E8E84-426E-40DD-AFC4-6F175D3DCCD1}">
              <a14:hiddenFill xmlns:a14="http://schemas.microsoft.com/office/drawing/2010/main">
                <a:noFill/>
              </a14:hiddenFill>
            </a:ext>
          </a:extLst>
        </p:spPr>
      </p:cxnSp>
      <p:sp>
        <p:nvSpPr>
          <p:cNvPr id="13" name="Freeform 77"/>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sp>
        <p:nvSpPr>
          <p:cNvPr id="10" name="Text Placeholder 3">
            <a:extLst>
              <a:ext uri="{FF2B5EF4-FFF2-40B4-BE49-F238E27FC236}">
                <a16:creationId xmlns:a16="http://schemas.microsoft.com/office/drawing/2014/main" id="{77A11AC4-0317-9648-9B11-2E4A9F79415E}"/>
              </a:ext>
            </a:extLst>
          </p:cNvPr>
          <p:cNvSpPr>
            <a:spLocks noGrp="1"/>
          </p:cNvSpPr>
          <p:nvPr>
            <p:ph type="body" idx="1"/>
          </p:nvPr>
        </p:nvSpPr>
        <p:spPr>
          <a:xfrm>
            <a:off x="459685" y="1401417"/>
            <a:ext cx="8137665" cy="2932045"/>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4" name="Title Placeholder 1">
            <a:extLst>
              <a:ext uri="{FF2B5EF4-FFF2-40B4-BE49-F238E27FC236}">
                <a16:creationId xmlns:a16="http://schemas.microsoft.com/office/drawing/2014/main" id="{EEA57C94-8CEE-E147-BA04-64415375E2D2}"/>
              </a:ext>
            </a:extLst>
          </p:cNvPr>
          <p:cNvSpPr>
            <a:spLocks noGrp="1"/>
          </p:cNvSpPr>
          <p:nvPr>
            <p:ph type="title"/>
          </p:nvPr>
        </p:nvSpPr>
        <p:spPr>
          <a:xfrm>
            <a:off x="453585" y="318751"/>
            <a:ext cx="8173580" cy="458587"/>
          </a:xfrm>
          <a:prstGeom prst="rect">
            <a:avLst/>
          </a:prstGeom>
        </p:spPr>
        <p:txBody>
          <a:bodyPr vert="horz" wrap="square" lIns="91440" tIns="45720" rIns="91440" bIns="45720" rtlCol="0" anchor="t" anchorCtr="0">
            <a:noAutofit/>
          </a:bodyPr>
          <a:lstStyle/>
          <a:p>
            <a:r>
              <a:rPr lang="en-US" dirty="0"/>
              <a:t>Slide Title Here</a:t>
            </a:r>
          </a:p>
        </p:txBody>
      </p:sp>
    </p:spTree>
    <p:extLst>
      <p:ext uri="{BB962C8B-B14F-4D97-AF65-F5344CB8AC3E}">
        <p14:creationId xmlns:p14="http://schemas.microsoft.com/office/powerpoint/2010/main" val="1239549721"/>
      </p:ext>
    </p:extLst>
  </p:cSld>
  <p:clrMap bg1="lt1" tx1="dk1" bg2="lt2" tx2="dk2" accent1="accent1" accent2="accent2" accent3="accent3" accent4="accent4" accent5="accent5" accent6="accent6" hlink="hlink" folHlink="folHlink"/>
  <p:sldLayoutIdLst>
    <p:sldLayoutId id="2147483955" r:id="rId1"/>
    <p:sldLayoutId id="2147483972" r:id="rId2"/>
    <p:sldLayoutId id="2147483975" r:id="rId3"/>
    <p:sldLayoutId id="2147483976" r:id="rId4"/>
    <p:sldLayoutId id="2147484011" r:id="rId5"/>
    <p:sldLayoutId id="2147484012" r:id="rId6"/>
    <p:sldLayoutId id="2147484013" r:id="rId7"/>
    <p:sldLayoutId id="2147484001" r:id="rId8"/>
    <p:sldLayoutId id="2147484007" r:id="rId9"/>
    <p:sldLayoutId id="2147484009" r:id="rId10"/>
    <p:sldLayoutId id="2147484008" r:id="rId11"/>
    <p:sldLayoutId id="2147483944" r:id="rId12"/>
    <p:sldLayoutId id="2147483951" r:id="rId13"/>
    <p:sldLayoutId id="2147483953" r:id="rId14"/>
    <p:sldLayoutId id="2147484000" r:id="rId15"/>
    <p:sldLayoutId id="2147483950" r:id="rId16"/>
    <p:sldLayoutId id="2147483960" r:id="rId17"/>
    <p:sldLayoutId id="2147483961" r:id="rId18"/>
    <p:sldLayoutId id="2147483966" r:id="rId19"/>
    <p:sldLayoutId id="2147483967" r:id="rId20"/>
    <p:sldLayoutId id="2147483968" r:id="rId21"/>
    <p:sldLayoutId id="2147483969" r:id="rId22"/>
    <p:sldLayoutId id="2147483970" r:id="rId23"/>
    <p:sldLayoutId id="2147483971" r:id="rId24"/>
    <p:sldLayoutId id="2147484015" r:id="rId25"/>
    <p:sldLayoutId id="2147483954" r:id="rId26"/>
    <p:sldLayoutId id="2147483959" r:id="rId27"/>
    <p:sldLayoutId id="2147484002" r:id="rId28"/>
    <p:sldLayoutId id="2147484014" r:id="rId29"/>
    <p:sldLayoutId id="2147484010" r:id="rId30"/>
    <p:sldLayoutId id="2147484003" r:id="rId31"/>
    <p:sldLayoutId id="2147484018" r:id="rId32"/>
  </p:sldLayoutIdLst>
  <p:transition>
    <p:fade/>
  </p:transition>
  <p:hf hdr="0"/>
  <p:txStyles>
    <p:title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p:titleStyle>
    <p:bodyStyle>
      <a:lvl1pPr marL="233357" indent="-233357" algn="l" defTabSz="640064" rtl="0" eaLnBrk="1" latinLnBrk="0" hangingPunct="1">
        <a:lnSpc>
          <a:spcPct val="100000"/>
        </a:lnSpc>
        <a:spcBef>
          <a:spcPts val="0"/>
        </a:spcBef>
        <a:spcAft>
          <a:spcPts val="600"/>
        </a:spcAft>
        <a:buClr>
          <a:schemeClr val="accent1"/>
        </a:buClr>
        <a:buSzPct val="80000"/>
        <a:buFont typeface="Wingdings" charset="2"/>
        <a:buChar char="§"/>
        <a:tabLst/>
        <a:defRPr lang="en-US" sz="22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522275" indent="-227007" algn="l" defTabSz="640064" rtl="0" eaLnBrk="1" latinLnBrk="0" hangingPunct="1">
        <a:lnSpc>
          <a:spcPct val="100000"/>
        </a:lnSpc>
        <a:spcBef>
          <a:spcPts val="0"/>
        </a:spcBef>
        <a:spcAft>
          <a:spcPts val="600"/>
        </a:spcAft>
        <a:buClr>
          <a:schemeClr val="tx2"/>
        </a:buClr>
        <a:buSzPct val="100000"/>
        <a:buFont typeface=".AppleSystemUIFont" charset="0"/>
        <a:buChar char="-"/>
        <a:tabLst/>
        <a:defRPr lang="en-US" sz="20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2pPr>
      <a:lvl3pPr marL="746106" indent="-166684" algn="l" defTabSz="640064" rtl="0" eaLnBrk="1" latinLnBrk="0" hangingPunct="1">
        <a:lnSpc>
          <a:spcPct val="100000"/>
        </a:lnSpc>
        <a:spcBef>
          <a:spcPts val="0"/>
        </a:spcBef>
        <a:spcAft>
          <a:spcPts val="600"/>
        </a:spcAft>
        <a:buClr>
          <a:schemeClr val="accent1"/>
        </a:buClr>
        <a:buSzPct val="80000"/>
        <a:buFont typeface="Wingdings" charset="2"/>
        <a:buChar char="§"/>
        <a:tabLst/>
        <a:defRPr lang="en-US" sz="18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3pPr>
      <a:lvl4pPr marL="979463" indent="-173034" algn="l" defTabSz="640064" rtl="0" eaLnBrk="1" latinLnBrk="0" hangingPunct="1">
        <a:lnSpc>
          <a:spcPct val="100000"/>
        </a:lnSpc>
        <a:spcBef>
          <a:spcPts val="0"/>
        </a:spcBef>
        <a:spcAft>
          <a:spcPts val="600"/>
        </a:spcAft>
        <a:buClr>
          <a:schemeClr val="tx2"/>
        </a:buClr>
        <a:buSzPct val="100000"/>
        <a:buFont typeface=".AppleSystemUIFont" charset="0"/>
        <a:buChar char="-"/>
        <a:tabLst/>
        <a:defRPr lang="en-US" sz="16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4pPr>
      <a:lvl5pPr marL="1312830" indent="-227007" algn="l" defTabSz="640064" rtl="0" eaLnBrk="1" latinLnBrk="0" hangingPunct="1">
        <a:lnSpc>
          <a:spcPct val="200000"/>
        </a:lnSpc>
        <a:spcBef>
          <a:spcPts val="0"/>
        </a:spcBef>
        <a:buClr>
          <a:srgbClr val="18A3AC"/>
        </a:buClr>
        <a:buSzPct val="80000"/>
        <a:buFont typeface="Wingdings" charset="2"/>
        <a:buChar char="§"/>
        <a:defRPr lang="en-US" sz="2000" b="0" kern="1200" dirty="0">
          <a:solidFill>
            <a:schemeClr val="tx1"/>
          </a:solidFill>
          <a:latin typeface="+mj-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2.xml"/><Relationship Id="rId1" Type="http://schemas.openxmlformats.org/officeDocument/2006/relationships/slideLayout" Target="../slideLayouts/slideLayout48.xml"/></Relationships>
</file>

<file path=ppt/slides/_rels/slide20.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9.xml"/><Relationship Id="rId1" Type="http://schemas.openxmlformats.org/officeDocument/2006/relationships/slideLayout" Target="../slideLayouts/slideLayout48.xml"/></Relationships>
</file>

<file path=ppt/slides/_rels/slide3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0.xml"/><Relationship Id="rId1" Type="http://schemas.openxmlformats.org/officeDocument/2006/relationships/slideLayout" Target="../slideLayouts/slideLayout48.xml"/></Relationships>
</file>

<file path=ppt/slides/_rels/slide3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1.xml"/><Relationship Id="rId1" Type="http://schemas.openxmlformats.org/officeDocument/2006/relationships/slideLayout" Target="../slideLayouts/slideLayout4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5.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3.xml"/><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4.xml"/><Relationship Id="rId1" Type="http://schemas.openxmlformats.org/officeDocument/2006/relationships/slideLayout" Target="../slideLayouts/slideLayout48.xml"/></Relationships>
</file>

<file path=ppt/slides/_rels/slide37.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5.xml"/><Relationship Id="rId1" Type="http://schemas.openxmlformats.org/officeDocument/2006/relationships/slideLayout" Target="../slideLayouts/slideLayout4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7.xml"/><Relationship Id="rId1" Type="http://schemas.openxmlformats.org/officeDocument/2006/relationships/slideLayout" Target="../slideLayouts/slideLayout48.xml"/></Relationships>
</file>

<file path=ppt/slides/_rels/slide41.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8.xml"/><Relationship Id="rId1" Type="http://schemas.openxmlformats.org/officeDocument/2006/relationships/slideLayout" Target="../slideLayouts/slideLayout48.xml"/></Relationships>
</file>

<file path=ppt/slides/_rels/slide42.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9.xml"/><Relationship Id="rId1" Type="http://schemas.openxmlformats.org/officeDocument/2006/relationships/slideLayout" Target="../slideLayouts/slideLayout4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5.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31.xml"/><Relationship Id="rId1" Type="http://schemas.openxmlformats.org/officeDocument/2006/relationships/slideLayout" Target="../slideLayouts/slideLayout48.xml"/></Relationships>
</file>

<file path=ppt/slides/_rels/slide46.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32.xml"/><Relationship Id="rId1" Type="http://schemas.openxmlformats.org/officeDocument/2006/relationships/slideLayout" Target="../slideLayouts/slideLayout48.xml"/></Relationships>
</file>

<file path=ppt/slides/_rels/slide47.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33.xml"/><Relationship Id="rId1" Type="http://schemas.openxmlformats.org/officeDocument/2006/relationships/slideLayout" Target="../slideLayouts/slideLayout4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48.xml"/></Relationships>
</file>

<file path=ppt/slides/_rels/slide50.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35.xml"/><Relationship Id="rId1" Type="http://schemas.openxmlformats.org/officeDocument/2006/relationships/slideLayout" Target="../slideLayouts/slideLayout48.xml"/></Relationships>
</file>

<file path=ppt/slides/_rels/slide51.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36.xml"/><Relationship Id="rId1" Type="http://schemas.openxmlformats.org/officeDocument/2006/relationships/slideLayout" Target="../slideLayouts/slideLayout48.xml"/></Relationships>
</file>

<file path=ppt/slides/_rels/slide52.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37.xml"/><Relationship Id="rId1" Type="http://schemas.openxmlformats.org/officeDocument/2006/relationships/slideLayout" Target="../slideLayouts/slideLayout4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5.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39.xml"/><Relationship Id="rId1" Type="http://schemas.openxmlformats.org/officeDocument/2006/relationships/slideLayout" Target="../slideLayouts/slideLayout48.xml"/></Relationships>
</file>

<file path=ppt/slides/_rels/slide56.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40.xml"/><Relationship Id="rId1" Type="http://schemas.openxmlformats.org/officeDocument/2006/relationships/slideLayout" Target="../slideLayouts/slideLayout48.xml"/></Relationships>
</file>

<file path=ppt/slides/_rels/slide57.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41.xml"/><Relationship Id="rId1" Type="http://schemas.openxmlformats.org/officeDocument/2006/relationships/slideLayout" Target="../slideLayouts/slideLayout4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9.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42.xml"/><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48.xml"/></Relationships>
</file>

<file path=ppt/slides/_rels/slide60.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43.xml"/><Relationship Id="rId1" Type="http://schemas.openxmlformats.org/officeDocument/2006/relationships/slideLayout" Target="../slideLayouts/slideLayout48.xml"/></Relationships>
</file>

<file path=ppt/slides/_rels/slide61.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44.xml"/><Relationship Id="rId1" Type="http://schemas.openxmlformats.org/officeDocument/2006/relationships/slideLayout" Target="../slideLayouts/slideLayout4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64.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46.xml"/><Relationship Id="rId1" Type="http://schemas.openxmlformats.org/officeDocument/2006/relationships/slideLayout" Target="../slideLayouts/slideLayout48.xml"/></Relationships>
</file>

<file path=ppt/slides/_rels/slide65.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47.xml"/><Relationship Id="rId1" Type="http://schemas.openxmlformats.org/officeDocument/2006/relationships/slideLayout" Target="../slideLayouts/slideLayout48.xml"/></Relationships>
</file>

<file path=ppt/slides/_rels/slide66.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48.xml"/><Relationship Id="rId1" Type="http://schemas.openxmlformats.org/officeDocument/2006/relationships/slideLayout" Target="../slideLayouts/slideLayout4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69.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50.xml"/><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48.xml"/></Relationships>
</file>

<file path=ppt/slides/_rels/slide70.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51.xml"/><Relationship Id="rId1" Type="http://schemas.openxmlformats.org/officeDocument/2006/relationships/slideLayout" Target="../slideLayouts/slideLayout48.xml"/></Relationships>
</file>

<file path=ppt/slides/_rels/slide71.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52.xml"/><Relationship Id="rId1" Type="http://schemas.openxmlformats.org/officeDocument/2006/relationships/slideLayout" Target="../slideLayouts/slideLayout48.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8.xml"/></Relationships>
</file>

<file path=ppt/slides/_rels/slide73.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54.xml"/><Relationship Id="rId1" Type="http://schemas.openxmlformats.org/officeDocument/2006/relationships/slideLayout" Target="../slideLayouts/slideLayout4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5.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55.xml"/><Relationship Id="rId1" Type="http://schemas.openxmlformats.org/officeDocument/2006/relationships/slideLayout" Target="../slideLayouts/slideLayout48.xml"/></Relationships>
</file>

<file path=ppt/slides/_rels/slide76.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56.xml"/><Relationship Id="rId1" Type="http://schemas.openxmlformats.org/officeDocument/2006/relationships/slideLayout" Target="../slideLayouts/slideLayout48.xml"/></Relationships>
</file>

<file path=ppt/slides/_rels/slide77.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57.xml"/><Relationship Id="rId1" Type="http://schemas.openxmlformats.org/officeDocument/2006/relationships/slideLayout" Target="../slideLayouts/slideLayout4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0.xml.rels><?xml version="1.0" encoding="UTF-8" standalone="yes"?>
<Relationships xmlns="http://schemas.openxmlformats.org/package/2006/relationships"><Relationship Id="rId3" Type="http://schemas.openxmlformats.org/officeDocument/2006/relationships/chart" Target="../charts/chart42.xml"/><Relationship Id="rId2" Type="http://schemas.openxmlformats.org/officeDocument/2006/relationships/notesSlide" Target="../notesSlides/notesSlide59.xml"/><Relationship Id="rId1" Type="http://schemas.openxmlformats.org/officeDocument/2006/relationships/slideLayout" Target="../slideLayouts/slideLayout48.xml"/></Relationships>
</file>

<file path=ppt/slides/_rels/slide81.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notesSlide" Target="../notesSlides/notesSlide60.xml"/><Relationship Id="rId1" Type="http://schemas.openxmlformats.org/officeDocument/2006/relationships/slideLayout" Target="../slideLayouts/slideLayout48.xml"/></Relationships>
</file>

<file path=ppt/slides/_rels/slide82.xml.rels><?xml version="1.0" encoding="UTF-8" standalone="yes"?>
<Relationships xmlns="http://schemas.openxmlformats.org/package/2006/relationships"><Relationship Id="rId3" Type="http://schemas.openxmlformats.org/officeDocument/2006/relationships/chart" Target="../charts/chart44.xml"/><Relationship Id="rId2" Type="http://schemas.openxmlformats.org/officeDocument/2006/relationships/notesSlide" Target="../notesSlides/notesSlide61.xml"/><Relationship Id="rId1" Type="http://schemas.openxmlformats.org/officeDocument/2006/relationships/slideLayout" Target="../slideLayouts/slideLayout48.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85.xml.rels><?xml version="1.0" encoding="UTF-8" standalone="yes"?>
<Relationships xmlns="http://schemas.openxmlformats.org/package/2006/relationships"><Relationship Id="rId2" Type="http://schemas.openxmlformats.org/officeDocument/2006/relationships/chart" Target="../charts/chart45.xml"/><Relationship Id="rId1" Type="http://schemas.openxmlformats.org/officeDocument/2006/relationships/slideLayout" Target="../slideLayouts/slideLayout33.xml"/></Relationships>
</file>

<file path=ppt/slides/_rels/slide86.xml.rels><?xml version="1.0" encoding="UTF-8" standalone="yes"?>
<Relationships xmlns="http://schemas.openxmlformats.org/package/2006/relationships"><Relationship Id="rId2" Type="http://schemas.openxmlformats.org/officeDocument/2006/relationships/chart" Target="../charts/chart46.xml"/><Relationship Id="rId1" Type="http://schemas.openxmlformats.org/officeDocument/2006/relationships/slideLayout" Target="../slideLayouts/slideLayout3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C8CB38CF-9FDE-7947-B8D0-17938F8ED68F}"/>
              </a:ext>
            </a:extLst>
          </p:cNvPr>
          <p:cNvSpPr>
            <a:spLocks noGrp="1"/>
          </p:cNvSpPr>
          <p:nvPr>
            <p:ph type="dt" sz="half" idx="2"/>
          </p:nvPr>
        </p:nvSpPr>
        <p:spPr>
          <a:xfrm>
            <a:off x="760188" y="2807269"/>
            <a:ext cx="1925338" cy="178955"/>
          </a:xfrm>
        </p:spPr>
        <p:txBody>
          <a:bodyPr/>
          <a:lstStyle/>
          <a:p>
            <a:r>
              <a:rPr lang="en-US" sz="1400" dirty="0"/>
              <a:t>4/22/25</a:t>
            </a:r>
          </a:p>
        </p:txBody>
      </p:sp>
      <p:sp>
        <p:nvSpPr>
          <p:cNvPr id="2" name="Title 1">
            <a:extLst>
              <a:ext uri="{FF2B5EF4-FFF2-40B4-BE49-F238E27FC236}">
                <a16:creationId xmlns:a16="http://schemas.microsoft.com/office/drawing/2014/main" id="{EA2C5C1B-281B-8E40-AE3B-01687C427CF5}"/>
              </a:ext>
            </a:extLst>
          </p:cNvPr>
          <p:cNvSpPr>
            <a:spLocks noGrp="1"/>
          </p:cNvSpPr>
          <p:nvPr>
            <p:ph type="title"/>
          </p:nvPr>
        </p:nvSpPr>
        <p:spPr>
          <a:xfrm>
            <a:off x="686298" y="1349570"/>
            <a:ext cx="4976447" cy="1311963"/>
          </a:xfrm>
        </p:spPr>
        <p:txBody>
          <a:bodyPr/>
          <a:lstStyle/>
          <a:p>
            <a:r>
              <a:rPr lang="en-US" dirty="0"/>
              <a:t>Managed Care Plan Survey Results</a:t>
            </a:r>
            <a:endParaRPr lang="en-US" b="1" dirty="0"/>
          </a:p>
        </p:txBody>
      </p:sp>
    </p:spTree>
    <p:extLst>
      <p:ext uri="{BB962C8B-B14F-4D97-AF65-F5344CB8AC3E}">
        <p14:creationId xmlns:p14="http://schemas.microsoft.com/office/powerpoint/2010/main" val="215491454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6E6D8-64F1-B3EB-24A7-2F384BC0A37C}"/>
              </a:ext>
            </a:extLst>
          </p:cNvPr>
          <p:cNvSpPr>
            <a:spLocks noGrp="1"/>
          </p:cNvSpPr>
          <p:nvPr>
            <p:ph type="title"/>
          </p:nvPr>
        </p:nvSpPr>
        <p:spPr>
          <a:xfrm>
            <a:off x="200026" y="87086"/>
            <a:ext cx="8988878" cy="994172"/>
          </a:xfrm>
        </p:spPr>
        <p:txBody>
          <a:bodyPr/>
          <a:lstStyle/>
          <a:p>
            <a:r>
              <a:rPr lang="en-US" sz="1800" b="1" i="0" dirty="0">
                <a:effectLst/>
                <a:latin typeface="+mj-lt"/>
              </a:rPr>
              <a:t>For those who have not adopted all systems: </a:t>
            </a:r>
            <a:r>
              <a:rPr lang="en-US" sz="1800" b="0" i="0" dirty="0">
                <a:effectLst/>
                <a:latin typeface="+mj-lt"/>
              </a:rPr>
              <a:t>Please indicate the major barrier(s) to electronic system adoption – that is, ONLY the barriers that are substantially impeding your ability to adopt electronic systems to capture this data. Select all that apply.</a:t>
            </a:r>
            <a:endParaRPr lang="en-US" sz="1800" dirty="0">
              <a:latin typeface="+mj-lt"/>
            </a:endParaRPr>
          </a:p>
        </p:txBody>
      </p:sp>
      <p:graphicFrame>
        <p:nvGraphicFramePr>
          <p:cNvPr id="6" name="Chart 5">
            <a:extLst>
              <a:ext uri="{FF2B5EF4-FFF2-40B4-BE49-F238E27FC236}">
                <a16:creationId xmlns:a16="http://schemas.microsoft.com/office/drawing/2014/main" id="{9F8B93E7-E79B-3DA7-D243-FAE8C59655E2}"/>
              </a:ext>
            </a:extLst>
          </p:cNvPr>
          <p:cNvGraphicFramePr>
            <a:graphicFrameLocks/>
          </p:cNvGraphicFramePr>
          <p:nvPr>
            <p:extLst>
              <p:ext uri="{D42A27DB-BD31-4B8C-83A1-F6EECF244321}">
                <p14:modId xmlns:p14="http://schemas.microsoft.com/office/powerpoint/2010/main" val="1997761814"/>
              </p:ext>
            </p:extLst>
          </p:nvPr>
        </p:nvGraphicFramePr>
        <p:xfrm>
          <a:off x="515203" y="984639"/>
          <a:ext cx="8113594" cy="3630304"/>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B4EC6DE1-FE08-8C9B-5923-AD7261202BDC}"/>
              </a:ext>
            </a:extLst>
          </p:cNvPr>
          <p:cNvSpPr txBox="1"/>
          <p:nvPr/>
        </p:nvSpPr>
        <p:spPr>
          <a:xfrm>
            <a:off x="8249441" y="4368722"/>
            <a:ext cx="763929" cy="246221"/>
          </a:xfrm>
          <a:prstGeom prst="rect">
            <a:avLst/>
          </a:prstGeom>
          <a:noFill/>
        </p:spPr>
        <p:txBody>
          <a:bodyPr wrap="square" rtlCol="0">
            <a:spAutoFit/>
          </a:bodyPr>
          <a:lstStyle/>
          <a:p>
            <a:r>
              <a:rPr lang="en-US" sz="1000" dirty="0"/>
              <a:t>N= 6</a:t>
            </a:r>
          </a:p>
        </p:txBody>
      </p:sp>
    </p:spTree>
    <p:extLst>
      <p:ext uri="{BB962C8B-B14F-4D97-AF65-F5344CB8AC3E}">
        <p14:creationId xmlns:p14="http://schemas.microsoft.com/office/powerpoint/2010/main" val="24559004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480C21-489F-ED9A-EB5B-CE353755FFE4}"/>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89F6CDCF-D945-4F22-5EA5-01241DAFE451}"/>
              </a:ext>
            </a:extLst>
          </p:cNvPr>
          <p:cNvSpPr txBox="1"/>
          <p:nvPr/>
        </p:nvSpPr>
        <p:spPr bwMode="auto">
          <a:xfrm>
            <a:off x="340181" y="300504"/>
            <a:ext cx="8333920" cy="1718932"/>
          </a:xfrm>
          <a:prstGeom prst="rect">
            <a:avLst/>
          </a:prstGeom>
          <a:noFill/>
          <a:ln w="19050" algn="ctr">
            <a:noFill/>
            <a:miter lim="800000"/>
            <a:headEnd/>
            <a:tailEnd/>
          </a:ln>
        </p:spPr>
        <p:txBody>
          <a:bodyPr wrap="square">
            <a:spAutoFit/>
          </a:bodyPr>
          <a:lstStyle/>
          <a:p>
            <a:pPr marR="0" lvl="0">
              <a:lnSpc>
                <a:spcPct val="115000"/>
              </a:lnSpc>
              <a:spcAft>
                <a:spcPts val="600"/>
              </a:spcAft>
            </a:pPr>
            <a:r>
              <a:rPr lang="en-US" b="1" u="sng" kern="100" dirty="0">
                <a:effectLst/>
                <a:ea typeface="Aptos" panose="020B0004020202020204" pitchFamily="34" charset="0"/>
                <a:cs typeface="Times New Roman" panose="02020603050405020304" pitchFamily="18" charset="0"/>
              </a:rPr>
              <a:t>Other </a:t>
            </a:r>
            <a:r>
              <a:rPr lang="en-US" b="1" u="sng" kern="100" dirty="0">
                <a:ea typeface="Aptos" panose="020B0004020202020204" pitchFamily="34" charset="0"/>
                <a:cs typeface="Times New Roman" panose="02020603050405020304" pitchFamily="18" charset="0"/>
              </a:rPr>
              <a:t>Barriers (Free Text)</a:t>
            </a:r>
            <a:endParaRPr lang="en-US" b="1" u="sng" kern="100" dirty="0">
              <a:effectLst/>
              <a:ea typeface="Aptos" panose="020B0004020202020204" pitchFamily="34" charset="0"/>
              <a:cs typeface="Times New Roman" panose="02020603050405020304" pitchFamily="18" charset="0"/>
            </a:endParaRPr>
          </a:p>
          <a:p>
            <a:pPr marL="171450" indent="-171450">
              <a:buFont typeface="Arial" panose="020B0604020202020204" pitchFamily="34" charset="0"/>
              <a:buChar char="•"/>
            </a:pPr>
            <a:r>
              <a:rPr lang="en-US" sz="1600" kern="100" dirty="0">
                <a:effectLst/>
                <a:ea typeface="Aptos" panose="020B0004020202020204" pitchFamily="34" charset="0"/>
                <a:cs typeface="Times New Roman" panose="02020603050405020304" pitchFamily="18" charset="0"/>
              </a:rPr>
              <a:t>“Lack of standard format for social services data”</a:t>
            </a:r>
          </a:p>
          <a:p>
            <a:pPr marL="171450" indent="-171450">
              <a:buFont typeface="Arial" panose="020B0604020202020204" pitchFamily="34" charset="0"/>
              <a:buChar char="•"/>
            </a:pPr>
            <a:r>
              <a:rPr lang="en-US" sz="1600" kern="100" dirty="0">
                <a:effectLst/>
                <a:ea typeface="Aptos" panose="020B0004020202020204" pitchFamily="34" charset="0"/>
                <a:cs typeface="Times New Roman" panose="02020603050405020304" pitchFamily="18" charset="0"/>
              </a:rPr>
              <a:t>“Lack of standardization for sharing clinical data among stakeholders”</a:t>
            </a:r>
          </a:p>
          <a:p>
            <a:pPr marL="171450" indent="-171450">
              <a:buFont typeface="Arial" panose="020B0604020202020204" pitchFamily="34" charset="0"/>
              <a:buChar char="•"/>
            </a:pPr>
            <a:r>
              <a:rPr lang="en-US" sz="1600" kern="100" dirty="0">
                <a:effectLst/>
                <a:ea typeface="Aptos" panose="020B0004020202020204" pitchFamily="34" charset="0"/>
                <a:cs typeface="Times New Roman" panose="02020603050405020304" pitchFamily="18" charset="0"/>
              </a:rPr>
              <a:t>“Recognizing as a priority and defining business cases”</a:t>
            </a:r>
            <a:endParaRPr lang="en-US" sz="1600" kern="100" dirty="0">
              <a:ea typeface="Aptos" panose="020B0004020202020204" pitchFamily="34" charset="0"/>
              <a:cs typeface="Times New Roman" panose="02020603050405020304" pitchFamily="18" charset="0"/>
            </a:endParaRPr>
          </a:p>
          <a:p>
            <a:pPr marL="171450" indent="-171450">
              <a:buFont typeface="Arial" panose="020B0604020202020204" pitchFamily="34" charset="0"/>
              <a:buChar char="•"/>
            </a:pPr>
            <a:r>
              <a:rPr lang="en-US" sz="1600" kern="100" dirty="0">
                <a:effectLst/>
                <a:ea typeface="Aptos" panose="020B0004020202020204" pitchFamily="34" charset="0"/>
                <a:cs typeface="Times New Roman" panose="02020603050405020304" pitchFamily="18" charset="0"/>
              </a:rPr>
              <a:t>“Other partners have perceived limitations due to their interpretation of privacy regulations”</a:t>
            </a:r>
            <a:endParaRPr lang="en-US" sz="1400" kern="100" dirty="0">
              <a:effectLst/>
              <a:ea typeface="Aptos" panose="020B000402020202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29703DE1-193B-95B1-E9B7-E3929F17C397}"/>
              </a:ext>
            </a:extLst>
          </p:cNvPr>
          <p:cNvSpPr txBox="1">
            <a:spLocks/>
          </p:cNvSpPr>
          <p:nvPr/>
        </p:nvSpPr>
        <p:spPr>
          <a:xfrm>
            <a:off x="378281" y="153380"/>
            <a:ext cx="8257720" cy="994172"/>
          </a:xfrm>
          <a:prstGeom prst="rect">
            <a:avLst/>
          </a:prstGeom>
        </p:spPr>
        <p:txBody>
          <a:bodyPr vert="horz" wrap="square" lIns="91440" tIns="45720" rIns="91440" bIns="45720" rtlCol="0" anchor="t" anchorCtr="0">
            <a:noAutofit/>
          </a:bodyPr>
          <a:lst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endParaRPr lang="en-US" sz="1600" dirty="0">
              <a:latin typeface="+mj-lt"/>
            </a:endParaRPr>
          </a:p>
        </p:txBody>
      </p:sp>
    </p:spTree>
    <p:extLst>
      <p:ext uri="{BB962C8B-B14F-4D97-AF65-F5344CB8AC3E}">
        <p14:creationId xmlns:p14="http://schemas.microsoft.com/office/powerpoint/2010/main" val="23343769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2D5DD-702B-28AE-C86F-BC22CB20F76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67FFEDD-CB26-B273-83DC-BD85D8FCE89D}"/>
              </a:ext>
            </a:extLst>
          </p:cNvPr>
          <p:cNvSpPr>
            <a:spLocks noGrp="1"/>
          </p:cNvSpPr>
          <p:nvPr>
            <p:ph type="title"/>
          </p:nvPr>
        </p:nvSpPr>
        <p:spPr/>
        <p:txBody>
          <a:bodyPr/>
          <a:lstStyle/>
          <a:p>
            <a:r>
              <a:rPr lang="en-US" dirty="0"/>
              <a:t>Aggregated Results</a:t>
            </a:r>
          </a:p>
        </p:txBody>
      </p:sp>
    </p:spTree>
    <p:extLst>
      <p:ext uri="{BB962C8B-B14F-4D97-AF65-F5344CB8AC3E}">
        <p14:creationId xmlns:p14="http://schemas.microsoft.com/office/powerpoint/2010/main" val="213001057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AC9E2F-8FA4-C09A-22DE-EB91ECC1C08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DC2A59D-4B5B-B245-3DA1-2C841A0C6C99}"/>
              </a:ext>
            </a:extLst>
          </p:cNvPr>
          <p:cNvSpPr>
            <a:spLocks noGrp="1"/>
          </p:cNvSpPr>
          <p:nvPr>
            <p:ph type="title"/>
          </p:nvPr>
        </p:nvSpPr>
        <p:spPr/>
        <p:txBody>
          <a:bodyPr/>
          <a:lstStyle/>
          <a:p>
            <a:r>
              <a:rPr lang="en-US" dirty="0"/>
              <a:t>Data Exchange Metrics</a:t>
            </a:r>
          </a:p>
        </p:txBody>
      </p:sp>
    </p:spTree>
    <p:extLst>
      <p:ext uri="{BB962C8B-B14F-4D97-AF65-F5344CB8AC3E}">
        <p14:creationId xmlns:p14="http://schemas.microsoft.com/office/powerpoint/2010/main" val="2517767599"/>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9FA3605-20EA-7C4A-09C7-16B98C57DAC8}"/>
              </a:ext>
            </a:extLst>
          </p:cNvPr>
          <p:cNvSpPr>
            <a:spLocks noGrp="1"/>
          </p:cNvSpPr>
          <p:nvPr>
            <p:ph type="title"/>
          </p:nvPr>
        </p:nvSpPr>
        <p:spPr/>
        <p:txBody>
          <a:bodyPr/>
          <a:lstStyle/>
          <a:p>
            <a:r>
              <a:rPr lang="en-US" sz="2800" dirty="0"/>
              <a:t>Data Exchange Partners &amp; Breadth – Sending</a:t>
            </a:r>
          </a:p>
        </p:txBody>
      </p:sp>
      <p:graphicFrame>
        <p:nvGraphicFramePr>
          <p:cNvPr id="3" name="Chart 2">
            <a:extLst>
              <a:ext uri="{FF2B5EF4-FFF2-40B4-BE49-F238E27FC236}">
                <a16:creationId xmlns:a16="http://schemas.microsoft.com/office/drawing/2014/main" id="{C6340619-88E7-6B8F-4D13-48887DC5E31B}"/>
              </a:ext>
            </a:extLst>
          </p:cNvPr>
          <p:cNvGraphicFramePr>
            <a:graphicFrameLocks/>
          </p:cNvGraphicFramePr>
          <p:nvPr>
            <p:extLst>
              <p:ext uri="{D42A27DB-BD31-4B8C-83A1-F6EECF244321}">
                <p14:modId xmlns:p14="http://schemas.microsoft.com/office/powerpoint/2010/main" val="113596504"/>
              </p:ext>
            </p:extLst>
          </p:nvPr>
        </p:nvGraphicFramePr>
        <p:xfrm>
          <a:off x="453585" y="723900"/>
          <a:ext cx="8114974" cy="39243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98997149"/>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D882A0-9C93-BF1D-3CA5-AE534189716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111DEB3-7913-A320-4D35-05EA26AB8BA6}"/>
              </a:ext>
            </a:extLst>
          </p:cNvPr>
          <p:cNvSpPr>
            <a:spLocks noGrp="1"/>
          </p:cNvSpPr>
          <p:nvPr>
            <p:ph type="title"/>
          </p:nvPr>
        </p:nvSpPr>
        <p:spPr>
          <a:xfrm>
            <a:off x="453583" y="265313"/>
            <a:ext cx="8173580" cy="458587"/>
          </a:xfrm>
        </p:spPr>
        <p:txBody>
          <a:bodyPr/>
          <a:lstStyle/>
          <a:p>
            <a:r>
              <a:rPr lang="en-US" sz="2800" dirty="0"/>
              <a:t>Data Exchange Partners &amp; Breadth – Receiving </a:t>
            </a:r>
          </a:p>
        </p:txBody>
      </p:sp>
      <p:graphicFrame>
        <p:nvGraphicFramePr>
          <p:cNvPr id="3" name="Chart 2">
            <a:extLst>
              <a:ext uri="{FF2B5EF4-FFF2-40B4-BE49-F238E27FC236}">
                <a16:creationId xmlns:a16="http://schemas.microsoft.com/office/drawing/2014/main" id="{457594CC-D43F-4A72-89D5-53071710E138}"/>
              </a:ext>
            </a:extLst>
          </p:cNvPr>
          <p:cNvGraphicFramePr>
            <a:graphicFrameLocks/>
          </p:cNvGraphicFramePr>
          <p:nvPr>
            <p:extLst>
              <p:ext uri="{D42A27DB-BD31-4B8C-83A1-F6EECF244321}">
                <p14:modId xmlns:p14="http://schemas.microsoft.com/office/powerpoint/2010/main" val="1556597743"/>
              </p:ext>
            </p:extLst>
          </p:nvPr>
        </p:nvGraphicFramePr>
        <p:xfrm>
          <a:off x="453584" y="723900"/>
          <a:ext cx="8173579" cy="399787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2240034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B25EA-1525-926E-89AC-B90C033FE86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A84DE61-1A2A-7896-2704-B8897C452099}"/>
              </a:ext>
            </a:extLst>
          </p:cNvPr>
          <p:cNvSpPr>
            <a:spLocks noGrp="1"/>
          </p:cNvSpPr>
          <p:nvPr>
            <p:ph type="title"/>
          </p:nvPr>
        </p:nvSpPr>
        <p:spPr>
          <a:xfrm>
            <a:off x="466160" y="234931"/>
            <a:ext cx="8173580" cy="458587"/>
          </a:xfrm>
        </p:spPr>
        <p:txBody>
          <a:bodyPr/>
          <a:lstStyle/>
          <a:p>
            <a:r>
              <a:rPr lang="en-US" sz="2800" dirty="0"/>
              <a:t>Aggregated Data Exchange Partners &amp; Breadth</a:t>
            </a:r>
          </a:p>
        </p:txBody>
      </p:sp>
      <p:graphicFrame>
        <p:nvGraphicFramePr>
          <p:cNvPr id="6" name="Chart 5">
            <a:extLst>
              <a:ext uri="{FF2B5EF4-FFF2-40B4-BE49-F238E27FC236}">
                <a16:creationId xmlns:a16="http://schemas.microsoft.com/office/drawing/2014/main" id="{71CDC721-6BF7-AF0A-8420-5C78BB6E53AC}"/>
              </a:ext>
            </a:extLst>
          </p:cNvPr>
          <p:cNvGraphicFramePr>
            <a:graphicFrameLocks/>
          </p:cNvGraphicFramePr>
          <p:nvPr>
            <p:extLst>
              <p:ext uri="{D42A27DB-BD31-4B8C-83A1-F6EECF244321}">
                <p14:modId xmlns:p14="http://schemas.microsoft.com/office/powerpoint/2010/main" val="671497289"/>
              </p:ext>
            </p:extLst>
          </p:nvPr>
        </p:nvGraphicFramePr>
        <p:xfrm>
          <a:off x="466160" y="882014"/>
          <a:ext cx="7931080" cy="371284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09132462"/>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4BD11-6632-E955-659E-F4BCB1A6E79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32C97FD-EAF9-B363-BBA4-5FE6F4C15AD0}"/>
              </a:ext>
            </a:extLst>
          </p:cNvPr>
          <p:cNvSpPr>
            <a:spLocks noGrp="1"/>
          </p:cNvSpPr>
          <p:nvPr>
            <p:ph type="title"/>
          </p:nvPr>
        </p:nvSpPr>
        <p:spPr/>
        <p:txBody>
          <a:bodyPr/>
          <a:lstStyle/>
          <a:p>
            <a:r>
              <a:rPr lang="en-US" sz="2800" dirty="0"/>
              <a:t>Data Exchange Index</a:t>
            </a:r>
          </a:p>
        </p:txBody>
      </p:sp>
      <p:graphicFrame>
        <p:nvGraphicFramePr>
          <p:cNvPr id="5" name="Chart 4">
            <a:extLst>
              <a:ext uri="{FF2B5EF4-FFF2-40B4-BE49-F238E27FC236}">
                <a16:creationId xmlns:a16="http://schemas.microsoft.com/office/drawing/2014/main" id="{D9E6DA91-F58C-9456-08F6-F4069926691F}"/>
              </a:ext>
            </a:extLst>
          </p:cNvPr>
          <p:cNvGraphicFramePr>
            <a:graphicFrameLocks/>
          </p:cNvGraphicFramePr>
          <p:nvPr>
            <p:extLst>
              <p:ext uri="{D42A27DB-BD31-4B8C-83A1-F6EECF244321}">
                <p14:modId xmlns:p14="http://schemas.microsoft.com/office/powerpoint/2010/main" val="3478283119"/>
              </p:ext>
            </p:extLst>
          </p:nvPr>
        </p:nvGraphicFramePr>
        <p:xfrm>
          <a:off x="320041" y="914400"/>
          <a:ext cx="8412480" cy="37642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9629837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A2E7E-9F60-5D6D-24B4-F7F61C50331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5371B38-14A0-8879-073B-3B1852526D04}"/>
              </a:ext>
            </a:extLst>
          </p:cNvPr>
          <p:cNvSpPr>
            <a:spLocks noGrp="1"/>
          </p:cNvSpPr>
          <p:nvPr>
            <p:ph type="title"/>
          </p:nvPr>
        </p:nvSpPr>
        <p:spPr/>
        <p:txBody>
          <a:bodyPr/>
          <a:lstStyle/>
          <a:p>
            <a:r>
              <a:rPr lang="en-US" dirty="0"/>
              <a:t>Barriers to Data Exchange</a:t>
            </a:r>
          </a:p>
        </p:txBody>
      </p:sp>
    </p:spTree>
    <p:extLst>
      <p:ext uri="{BB962C8B-B14F-4D97-AF65-F5344CB8AC3E}">
        <p14:creationId xmlns:p14="http://schemas.microsoft.com/office/powerpoint/2010/main" val="103828781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2007D-2F51-D323-950C-6C340E1B96D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2356677-E4AB-2251-1107-9147615DA0FE}"/>
              </a:ext>
            </a:extLst>
          </p:cNvPr>
          <p:cNvSpPr>
            <a:spLocks noGrp="1"/>
          </p:cNvSpPr>
          <p:nvPr>
            <p:ph type="title"/>
          </p:nvPr>
        </p:nvSpPr>
        <p:spPr>
          <a:xfrm>
            <a:off x="453585" y="216293"/>
            <a:ext cx="8173580" cy="458587"/>
          </a:xfrm>
        </p:spPr>
        <p:txBody>
          <a:bodyPr/>
          <a:lstStyle/>
          <a:p>
            <a:r>
              <a:rPr lang="en-US" sz="2800" dirty="0"/>
              <a:t>Aggregated Major Barriers - Ordered</a:t>
            </a:r>
          </a:p>
        </p:txBody>
      </p:sp>
      <p:graphicFrame>
        <p:nvGraphicFramePr>
          <p:cNvPr id="3" name="Chart 2">
            <a:extLst>
              <a:ext uri="{FF2B5EF4-FFF2-40B4-BE49-F238E27FC236}">
                <a16:creationId xmlns:a16="http://schemas.microsoft.com/office/drawing/2014/main" id="{E9F25AD6-0246-D1B7-646A-A4D7FB73AB4B}"/>
              </a:ext>
            </a:extLst>
          </p:cNvPr>
          <p:cNvGraphicFramePr>
            <a:graphicFrameLocks/>
          </p:cNvGraphicFramePr>
          <p:nvPr>
            <p:extLst>
              <p:ext uri="{D42A27DB-BD31-4B8C-83A1-F6EECF244321}">
                <p14:modId xmlns:p14="http://schemas.microsoft.com/office/powerpoint/2010/main" val="1078253997"/>
              </p:ext>
            </p:extLst>
          </p:nvPr>
        </p:nvGraphicFramePr>
        <p:xfrm>
          <a:off x="453585" y="699135"/>
          <a:ext cx="8173580" cy="401852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5491257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4DF22-E23F-EEE7-CA9B-6DBEE0FC4763}"/>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D84742C2-B1F7-433D-DC16-18B82F6D83DE}"/>
              </a:ext>
            </a:extLst>
          </p:cNvPr>
          <p:cNvSpPr>
            <a:spLocks noGrp="1"/>
          </p:cNvSpPr>
          <p:nvPr>
            <p:ph idx="1"/>
          </p:nvPr>
        </p:nvSpPr>
        <p:spPr>
          <a:xfrm>
            <a:off x="453585" y="954849"/>
            <a:ext cx="6096071" cy="3630649"/>
          </a:xfrm>
        </p:spPr>
        <p:txBody>
          <a:bodyPr/>
          <a:lstStyle/>
          <a:p>
            <a:pPr>
              <a:lnSpc>
                <a:spcPct val="116000"/>
              </a:lnSpc>
              <a:spcAft>
                <a:spcPts val="800"/>
              </a:spcAft>
            </a:pPr>
            <a:r>
              <a:rPr lang="en-US" sz="1500" dirty="0">
                <a:latin typeface="Aptos" panose="020B0004020202020204" pitchFamily="34" charset="0"/>
                <a:ea typeface="MS Mincho" panose="02020609040205080304" pitchFamily="49" charset="-128"/>
                <a:cs typeface="Calibri" panose="020F0502020204030204" pitchFamily="34" charset="0"/>
              </a:rPr>
              <a:t>Survey of California Managed Care Plans conducted by UCSF in collaboration with Manatt, Phelps, &amp; Phillips and supported by the California Health Care Foundation </a:t>
            </a:r>
          </a:p>
          <a:p>
            <a:pPr>
              <a:lnSpc>
                <a:spcPct val="116000"/>
              </a:lnSpc>
              <a:spcAft>
                <a:spcPts val="800"/>
              </a:spcAft>
            </a:pPr>
            <a:r>
              <a:rPr lang="en-US" sz="1500" u="sng" dirty="0">
                <a:latin typeface="Aptos" panose="020B0004020202020204" pitchFamily="34" charset="0"/>
                <a:ea typeface="MS Mincho" panose="02020609040205080304" pitchFamily="49" charset="-128"/>
                <a:cs typeface="Calibri" panose="020F0502020204030204" pitchFamily="34" charset="0"/>
              </a:rPr>
              <a:t>Purpose: </a:t>
            </a:r>
            <a:r>
              <a:rPr lang="en-US" sz="1500" dirty="0">
                <a:latin typeface="Aptos" panose="020B0004020202020204" pitchFamily="34" charset="0"/>
                <a:ea typeface="MS Mincho" panose="02020609040205080304" pitchFamily="49" charset="-128"/>
                <a:cs typeface="Calibri" panose="020F0502020204030204" pitchFamily="34" charset="0"/>
              </a:rPr>
              <a:t>To support ongoing efforts to advance the CA data exchange framework and identify gaps in health IT infrastructure, this survey captured the complex health information exchange (HIE) environments in four sectors: social service, behavioral health, public health, and managed care. </a:t>
            </a:r>
          </a:p>
          <a:p>
            <a:pPr>
              <a:lnSpc>
                <a:spcPct val="116000"/>
              </a:lnSpc>
              <a:spcAft>
                <a:spcPts val="800"/>
              </a:spcAft>
            </a:pPr>
            <a:r>
              <a:rPr lang="en-US" sz="1500" dirty="0">
                <a:effectLst/>
                <a:latin typeface="Aptos" panose="020B0004020202020204" pitchFamily="34" charset="0"/>
                <a:ea typeface="MS Mincho" panose="02020609040205080304" pitchFamily="49" charset="-128"/>
                <a:cs typeface="Calibri" panose="020F0502020204030204" pitchFamily="34" charset="0"/>
              </a:rPr>
              <a:t>The survey asks questions about current electronic data systems and data exchange in 12 essential areas to support whole person care (listed in the figure on the right). </a:t>
            </a:r>
            <a:br>
              <a:rPr lang="en-US" sz="1400" dirty="0">
                <a:effectLst/>
                <a:latin typeface="Aptos" panose="020B0004020202020204" pitchFamily="34" charset="0"/>
                <a:ea typeface="MS Mincho" panose="02020609040205080304" pitchFamily="49" charset="-128"/>
                <a:cs typeface="Calibri" panose="020F0502020204030204" pitchFamily="34" charset="0"/>
              </a:rPr>
            </a:br>
            <a:endParaRPr lang="en-US" sz="1400" dirty="0">
              <a:effectLst/>
              <a:latin typeface="Aptos" panose="020B0004020202020204" pitchFamily="34" charset="0"/>
              <a:ea typeface="MS Mincho" panose="02020609040205080304" pitchFamily="49" charset="-128"/>
              <a:cs typeface="Arial" panose="020B0604020202020204" pitchFamily="34" charset="0"/>
            </a:endParaRPr>
          </a:p>
        </p:txBody>
      </p:sp>
      <p:pic>
        <p:nvPicPr>
          <p:cNvPr id="4" name="Picture 3">
            <a:extLst>
              <a:ext uri="{FF2B5EF4-FFF2-40B4-BE49-F238E27FC236}">
                <a16:creationId xmlns:a16="http://schemas.microsoft.com/office/drawing/2014/main" id="{B8B4859D-4F06-76F0-15E6-C3BFC9B46B73}"/>
              </a:ext>
            </a:extLst>
          </p:cNvPr>
          <p:cNvPicPr>
            <a:picLocks noChangeAspect="1"/>
          </p:cNvPicPr>
          <p:nvPr/>
        </p:nvPicPr>
        <p:blipFill rotWithShape="1">
          <a:blip r:embed="rId3"/>
          <a:srcRect l="34010" r="34130"/>
          <a:stretch/>
        </p:blipFill>
        <p:spPr bwMode="auto">
          <a:xfrm>
            <a:off x="6639910" y="106327"/>
            <a:ext cx="2246650" cy="447917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785667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4E9B3-15A3-BD3A-4852-0DB0B2C2063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5032F9C-B773-3661-5C06-E5154BAF9DA9}"/>
              </a:ext>
            </a:extLst>
          </p:cNvPr>
          <p:cNvSpPr>
            <a:spLocks noGrp="1"/>
          </p:cNvSpPr>
          <p:nvPr>
            <p:ph type="title"/>
          </p:nvPr>
        </p:nvSpPr>
        <p:spPr/>
        <p:txBody>
          <a:bodyPr/>
          <a:lstStyle/>
          <a:p>
            <a:r>
              <a:rPr lang="en-US" sz="2800" dirty="0"/>
              <a:t>Aggregated Major Barriers – by Barrier Category</a:t>
            </a:r>
          </a:p>
        </p:txBody>
      </p:sp>
      <p:graphicFrame>
        <p:nvGraphicFramePr>
          <p:cNvPr id="5" name="Chart 4">
            <a:extLst>
              <a:ext uri="{FF2B5EF4-FFF2-40B4-BE49-F238E27FC236}">
                <a16:creationId xmlns:a16="http://schemas.microsoft.com/office/drawing/2014/main" id="{4043E725-7EAB-5EB6-2323-25484A528C1A}"/>
              </a:ext>
            </a:extLst>
          </p:cNvPr>
          <p:cNvGraphicFramePr>
            <a:graphicFrameLocks/>
          </p:cNvGraphicFramePr>
          <p:nvPr>
            <p:extLst>
              <p:ext uri="{D42A27DB-BD31-4B8C-83A1-F6EECF244321}">
                <p14:modId xmlns:p14="http://schemas.microsoft.com/office/powerpoint/2010/main" val="2785908776"/>
              </p:ext>
            </p:extLst>
          </p:nvPr>
        </p:nvGraphicFramePr>
        <p:xfrm>
          <a:off x="516835" y="777338"/>
          <a:ext cx="8110330" cy="390515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7042733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0FFE1-04DC-5970-13AB-7C0290768AC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212044B-65B1-F728-4803-92211488C900}"/>
              </a:ext>
            </a:extLst>
          </p:cNvPr>
          <p:cNvSpPr>
            <a:spLocks noGrp="1"/>
          </p:cNvSpPr>
          <p:nvPr>
            <p:ph type="title"/>
          </p:nvPr>
        </p:nvSpPr>
        <p:spPr/>
        <p:txBody>
          <a:bodyPr/>
          <a:lstStyle/>
          <a:p>
            <a:r>
              <a:rPr lang="en-US" dirty="0"/>
              <a:t>Qualitative Results</a:t>
            </a:r>
          </a:p>
        </p:txBody>
      </p:sp>
    </p:spTree>
    <p:extLst>
      <p:ext uri="{BB962C8B-B14F-4D97-AF65-F5344CB8AC3E}">
        <p14:creationId xmlns:p14="http://schemas.microsoft.com/office/powerpoint/2010/main" val="1345106313"/>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3649AD-A742-AD1C-F10A-DE6C60885F79}"/>
              </a:ext>
            </a:extLst>
          </p:cNvPr>
          <p:cNvSpPr>
            <a:spLocks noGrp="1"/>
          </p:cNvSpPr>
          <p:nvPr>
            <p:ph type="title"/>
          </p:nvPr>
        </p:nvSpPr>
        <p:spPr/>
        <p:txBody>
          <a:bodyPr/>
          <a:lstStyle/>
          <a:p>
            <a:r>
              <a:rPr lang="en-US" dirty="0"/>
              <a:t>Electronic Systems: Barriers to Adoption</a:t>
            </a:r>
          </a:p>
        </p:txBody>
      </p:sp>
      <p:graphicFrame>
        <p:nvGraphicFramePr>
          <p:cNvPr id="7" name="Content Placeholder 4">
            <a:extLst>
              <a:ext uri="{FF2B5EF4-FFF2-40B4-BE49-F238E27FC236}">
                <a16:creationId xmlns:a16="http://schemas.microsoft.com/office/drawing/2014/main" id="{D0A80F4D-729C-0052-32F0-D0D41405905F}"/>
              </a:ext>
            </a:extLst>
          </p:cNvPr>
          <p:cNvGraphicFramePr>
            <a:graphicFrameLocks noGrp="1"/>
          </p:cNvGraphicFramePr>
          <p:nvPr>
            <p:ph idx="1"/>
            <p:extLst>
              <p:ext uri="{D42A27DB-BD31-4B8C-83A1-F6EECF244321}">
                <p14:modId xmlns:p14="http://schemas.microsoft.com/office/powerpoint/2010/main" val="863530111"/>
              </p:ext>
            </p:extLst>
          </p:nvPr>
        </p:nvGraphicFramePr>
        <p:xfrm>
          <a:off x="540478" y="803164"/>
          <a:ext cx="5451613" cy="2069926"/>
        </p:xfrm>
        <a:graphic>
          <a:graphicData uri="http://schemas.openxmlformats.org/drawingml/2006/table">
            <a:tbl>
              <a:tblPr firstRow="1" bandRow="1">
                <a:tableStyleId>{5C22544A-7EE6-4342-B048-85BDC9FD1C3A}</a:tableStyleId>
              </a:tblPr>
              <a:tblGrid>
                <a:gridCol w="3491195">
                  <a:extLst>
                    <a:ext uri="{9D8B030D-6E8A-4147-A177-3AD203B41FA5}">
                      <a16:colId xmlns:a16="http://schemas.microsoft.com/office/drawing/2014/main" val="3589059944"/>
                    </a:ext>
                  </a:extLst>
                </a:gridCol>
                <a:gridCol w="1960418">
                  <a:extLst>
                    <a:ext uri="{9D8B030D-6E8A-4147-A177-3AD203B41FA5}">
                      <a16:colId xmlns:a16="http://schemas.microsoft.com/office/drawing/2014/main" val="3921160187"/>
                    </a:ext>
                  </a:extLst>
                </a:gridCol>
              </a:tblGrid>
              <a:tr h="606849">
                <a:tc>
                  <a:txBody>
                    <a:bodyPr/>
                    <a:lstStyle/>
                    <a:p>
                      <a:r>
                        <a:rPr lang="en-US" sz="1400" dirty="0"/>
                        <a:t>Barriers</a:t>
                      </a:r>
                    </a:p>
                  </a:txBody>
                  <a:tcPr/>
                </a:tc>
                <a:tc>
                  <a:txBody>
                    <a:bodyPr/>
                    <a:lstStyle/>
                    <a:p>
                      <a:r>
                        <a:rPr lang="en-US" sz="1400" dirty="0"/>
                        <a:t># of MCPs Reporting Barrier</a:t>
                      </a:r>
                    </a:p>
                  </a:txBody>
                  <a:tcPr/>
                </a:tc>
                <a:extLst>
                  <a:ext uri="{0D108BD9-81ED-4DB2-BD59-A6C34878D82A}">
                    <a16:rowId xmlns:a16="http://schemas.microsoft.com/office/drawing/2014/main" val="250771351"/>
                  </a:ext>
                </a:extLst>
              </a:tr>
              <a:tr h="504512">
                <a:tc>
                  <a:txBody>
                    <a:bodyPr/>
                    <a:lstStyle/>
                    <a:p>
                      <a:r>
                        <a:rPr lang="en-US" sz="1100" dirty="0"/>
                        <a:t>Lack for standards for data and sharing</a:t>
                      </a:r>
                    </a:p>
                  </a:txBody>
                  <a:tcPr/>
                </a:tc>
                <a:tc>
                  <a:txBody>
                    <a:bodyPr/>
                    <a:lstStyle/>
                    <a:p>
                      <a:r>
                        <a:rPr lang="en-US" sz="1100" dirty="0"/>
                        <a:t>1</a:t>
                      </a:r>
                    </a:p>
                  </a:txBody>
                  <a:tcPr/>
                </a:tc>
                <a:extLst>
                  <a:ext uri="{0D108BD9-81ED-4DB2-BD59-A6C34878D82A}">
                    <a16:rowId xmlns:a16="http://schemas.microsoft.com/office/drawing/2014/main" val="2515393792"/>
                  </a:ext>
                </a:extLst>
              </a:tr>
              <a:tr h="458807">
                <a:tc>
                  <a:txBody>
                    <a:bodyPr/>
                    <a:lstStyle/>
                    <a:p>
                      <a:r>
                        <a:rPr lang="en-US" sz="1100" dirty="0"/>
                        <a:t>Lack of priority and business case</a:t>
                      </a:r>
                    </a:p>
                  </a:txBody>
                  <a:tcPr/>
                </a:tc>
                <a:tc>
                  <a:txBody>
                    <a:bodyPr/>
                    <a:lstStyle/>
                    <a:p>
                      <a:r>
                        <a:rPr lang="en-US" sz="1100" dirty="0"/>
                        <a:t>1</a:t>
                      </a:r>
                    </a:p>
                  </a:txBody>
                  <a:tcPr/>
                </a:tc>
                <a:extLst>
                  <a:ext uri="{0D108BD9-81ED-4DB2-BD59-A6C34878D82A}">
                    <a16:rowId xmlns:a16="http://schemas.microsoft.com/office/drawing/2014/main" val="3789508859"/>
                  </a:ext>
                </a:extLst>
              </a:tr>
              <a:tr h="499758">
                <a:tc>
                  <a:txBody>
                    <a:bodyPr/>
                    <a:lstStyle/>
                    <a:p>
                      <a:r>
                        <a:rPr lang="en-US" sz="1100" dirty="0"/>
                        <a:t>Partners have perceived limitations due to their interpretation of privacy regulations</a:t>
                      </a:r>
                    </a:p>
                  </a:txBody>
                  <a:tcPr/>
                </a:tc>
                <a:tc>
                  <a:txBody>
                    <a:bodyPr/>
                    <a:lstStyle/>
                    <a:p>
                      <a:r>
                        <a:rPr lang="en-US" sz="1100" dirty="0"/>
                        <a:t>1</a:t>
                      </a:r>
                    </a:p>
                  </a:txBody>
                  <a:tcPr/>
                </a:tc>
                <a:extLst>
                  <a:ext uri="{0D108BD9-81ED-4DB2-BD59-A6C34878D82A}">
                    <a16:rowId xmlns:a16="http://schemas.microsoft.com/office/drawing/2014/main" val="3149450341"/>
                  </a:ext>
                </a:extLst>
              </a:tr>
            </a:tbl>
          </a:graphicData>
        </a:graphic>
      </p:graphicFrame>
    </p:spTree>
    <p:extLst>
      <p:ext uri="{BB962C8B-B14F-4D97-AF65-F5344CB8AC3E}">
        <p14:creationId xmlns:p14="http://schemas.microsoft.com/office/powerpoint/2010/main" val="1098932948"/>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0D524-93F5-F82F-3F8F-8A86D1E2F6E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2C8C9FE-604D-003E-D8BD-5172368741C9}"/>
              </a:ext>
            </a:extLst>
          </p:cNvPr>
          <p:cNvSpPr>
            <a:spLocks noGrp="1"/>
          </p:cNvSpPr>
          <p:nvPr>
            <p:ph type="title"/>
          </p:nvPr>
        </p:nvSpPr>
        <p:spPr/>
        <p:txBody>
          <a:bodyPr/>
          <a:lstStyle/>
          <a:p>
            <a:r>
              <a:rPr lang="en-US" dirty="0"/>
              <a:t>Data Exchange: Other Workforce Barriers</a:t>
            </a:r>
          </a:p>
        </p:txBody>
      </p:sp>
      <p:graphicFrame>
        <p:nvGraphicFramePr>
          <p:cNvPr id="2" name="Content Placeholder 4">
            <a:extLst>
              <a:ext uri="{FF2B5EF4-FFF2-40B4-BE49-F238E27FC236}">
                <a16:creationId xmlns:a16="http://schemas.microsoft.com/office/drawing/2014/main" id="{8142EE83-2B7C-F811-38C6-E55D063371E8}"/>
              </a:ext>
            </a:extLst>
          </p:cNvPr>
          <p:cNvGraphicFramePr>
            <a:graphicFrameLocks noGrp="1"/>
          </p:cNvGraphicFramePr>
          <p:nvPr>
            <p:ph idx="1"/>
            <p:extLst>
              <p:ext uri="{D42A27DB-BD31-4B8C-83A1-F6EECF244321}">
                <p14:modId xmlns:p14="http://schemas.microsoft.com/office/powerpoint/2010/main" val="1149038231"/>
              </p:ext>
            </p:extLst>
          </p:nvPr>
        </p:nvGraphicFramePr>
        <p:xfrm>
          <a:off x="529634" y="891312"/>
          <a:ext cx="5166029" cy="1692367"/>
        </p:xfrm>
        <a:graphic>
          <a:graphicData uri="http://schemas.openxmlformats.org/drawingml/2006/table">
            <a:tbl>
              <a:tblPr firstRow="1" bandRow="1">
                <a:tableStyleId>{5C22544A-7EE6-4342-B048-85BDC9FD1C3A}</a:tableStyleId>
              </a:tblPr>
              <a:tblGrid>
                <a:gridCol w="3450276">
                  <a:extLst>
                    <a:ext uri="{9D8B030D-6E8A-4147-A177-3AD203B41FA5}">
                      <a16:colId xmlns:a16="http://schemas.microsoft.com/office/drawing/2014/main" val="3589059944"/>
                    </a:ext>
                  </a:extLst>
                </a:gridCol>
                <a:gridCol w="1715753">
                  <a:extLst>
                    <a:ext uri="{9D8B030D-6E8A-4147-A177-3AD203B41FA5}">
                      <a16:colId xmlns:a16="http://schemas.microsoft.com/office/drawing/2014/main" val="3921160187"/>
                    </a:ext>
                  </a:extLst>
                </a:gridCol>
              </a:tblGrid>
              <a:tr h="820986">
                <a:tc>
                  <a:txBody>
                    <a:bodyPr/>
                    <a:lstStyle/>
                    <a:p>
                      <a:r>
                        <a:rPr lang="en-US" sz="1400" dirty="0"/>
                        <a:t>Other Workforce Barriers</a:t>
                      </a:r>
                    </a:p>
                  </a:txBody>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US" sz="1400" dirty="0"/>
                        <a:t># of MCPs</a:t>
                      </a:r>
                    </a:p>
                    <a:p>
                      <a:r>
                        <a:rPr lang="en-US" sz="1400" dirty="0"/>
                        <a:t>Reporting Barrier</a:t>
                      </a:r>
                    </a:p>
                  </a:txBody>
                  <a:tcPr/>
                </a:tc>
                <a:extLst>
                  <a:ext uri="{0D108BD9-81ED-4DB2-BD59-A6C34878D82A}">
                    <a16:rowId xmlns:a16="http://schemas.microsoft.com/office/drawing/2014/main" val="250771351"/>
                  </a:ext>
                </a:extLst>
              </a:tr>
              <a:tr h="871381">
                <a:tc>
                  <a:txBody>
                    <a:bodyPr/>
                    <a:lstStyle/>
                    <a:p>
                      <a:r>
                        <a:rPr lang="en-US" sz="1100" dirty="0"/>
                        <a:t>Lack of clarity on short term vs long term technical workforce needs (i.e., what integration/technical work should be outsourced vs hired for and done in-house)</a:t>
                      </a:r>
                    </a:p>
                  </a:txBody>
                  <a:tcPr/>
                </a:tc>
                <a:tc>
                  <a:txBody>
                    <a:bodyPr/>
                    <a:lstStyle/>
                    <a:p>
                      <a:r>
                        <a:rPr lang="en-US" sz="1100" dirty="0"/>
                        <a:t>1</a:t>
                      </a:r>
                    </a:p>
                  </a:txBody>
                  <a:tcPr/>
                </a:tc>
                <a:extLst>
                  <a:ext uri="{0D108BD9-81ED-4DB2-BD59-A6C34878D82A}">
                    <a16:rowId xmlns:a16="http://schemas.microsoft.com/office/drawing/2014/main" val="3938106812"/>
                  </a:ext>
                </a:extLst>
              </a:tr>
            </a:tbl>
          </a:graphicData>
        </a:graphic>
      </p:graphicFrame>
    </p:spTree>
    <p:extLst>
      <p:ext uri="{BB962C8B-B14F-4D97-AF65-F5344CB8AC3E}">
        <p14:creationId xmlns:p14="http://schemas.microsoft.com/office/powerpoint/2010/main" val="2439051655"/>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2D14C6-AA07-3FEF-D7C1-9818BCF4F2A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7BAC314-78F6-24BD-7076-9E4B6765FB68}"/>
              </a:ext>
            </a:extLst>
          </p:cNvPr>
          <p:cNvSpPr>
            <a:spLocks noGrp="1"/>
          </p:cNvSpPr>
          <p:nvPr>
            <p:ph type="title"/>
          </p:nvPr>
        </p:nvSpPr>
        <p:spPr/>
        <p:txBody>
          <a:bodyPr/>
          <a:lstStyle/>
          <a:p>
            <a:r>
              <a:rPr lang="en-US" dirty="0"/>
              <a:t>Data Exchange: Other Barriers</a:t>
            </a:r>
          </a:p>
        </p:txBody>
      </p:sp>
      <p:graphicFrame>
        <p:nvGraphicFramePr>
          <p:cNvPr id="2" name="Content Placeholder 4">
            <a:extLst>
              <a:ext uri="{FF2B5EF4-FFF2-40B4-BE49-F238E27FC236}">
                <a16:creationId xmlns:a16="http://schemas.microsoft.com/office/drawing/2014/main" id="{203C0BC9-45AF-82BF-C1BB-0DCC51356EBE}"/>
              </a:ext>
            </a:extLst>
          </p:cNvPr>
          <p:cNvGraphicFramePr>
            <a:graphicFrameLocks noGrp="1"/>
          </p:cNvGraphicFramePr>
          <p:nvPr>
            <p:ph idx="1"/>
            <p:extLst>
              <p:ext uri="{D42A27DB-BD31-4B8C-83A1-F6EECF244321}">
                <p14:modId xmlns:p14="http://schemas.microsoft.com/office/powerpoint/2010/main" val="1061377546"/>
              </p:ext>
            </p:extLst>
          </p:nvPr>
        </p:nvGraphicFramePr>
        <p:xfrm>
          <a:off x="516835" y="777338"/>
          <a:ext cx="5040054" cy="3858243"/>
        </p:xfrm>
        <a:graphic>
          <a:graphicData uri="http://schemas.openxmlformats.org/drawingml/2006/table">
            <a:tbl>
              <a:tblPr firstRow="1" bandRow="1">
                <a:tableStyleId>{5C22544A-7EE6-4342-B048-85BDC9FD1C3A}</a:tableStyleId>
              </a:tblPr>
              <a:tblGrid>
                <a:gridCol w="4062309">
                  <a:extLst>
                    <a:ext uri="{9D8B030D-6E8A-4147-A177-3AD203B41FA5}">
                      <a16:colId xmlns:a16="http://schemas.microsoft.com/office/drawing/2014/main" val="3589059944"/>
                    </a:ext>
                  </a:extLst>
                </a:gridCol>
                <a:gridCol w="977745">
                  <a:extLst>
                    <a:ext uri="{9D8B030D-6E8A-4147-A177-3AD203B41FA5}">
                      <a16:colId xmlns:a16="http://schemas.microsoft.com/office/drawing/2014/main" val="3921160187"/>
                    </a:ext>
                  </a:extLst>
                </a:gridCol>
              </a:tblGrid>
              <a:tr h="587189">
                <a:tc>
                  <a:txBody>
                    <a:bodyPr/>
                    <a:lstStyle/>
                    <a:p>
                      <a:r>
                        <a:rPr lang="en-US" sz="1200" dirty="0"/>
                        <a:t>Other Barriers</a:t>
                      </a:r>
                    </a:p>
                  </a:txBody>
                  <a:tcPr/>
                </a:tc>
                <a:tc>
                  <a:txBody>
                    <a:bodyPr/>
                    <a:lstStyle/>
                    <a:p>
                      <a:r>
                        <a:rPr lang="en-US" sz="1200" dirty="0"/>
                        <a:t># of MCPs Reporting Barrier</a:t>
                      </a:r>
                    </a:p>
                  </a:txBody>
                  <a:tcPr/>
                </a:tc>
                <a:extLst>
                  <a:ext uri="{0D108BD9-81ED-4DB2-BD59-A6C34878D82A}">
                    <a16:rowId xmlns:a16="http://schemas.microsoft.com/office/drawing/2014/main" val="250771351"/>
                  </a:ext>
                </a:extLst>
              </a:tr>
              <a:tr h="297082">
                <a:tc>
                  <a:txBody>
                    <a:bodyPr/>
                    <a:lstStyle/>
                    <a:p>
                      <a:r>
                        <a:rPr lang="en-US" sz="1100" dirty="0"/>
                        <a:t>MOUs with data sharing needs and requirements</a:t>
                      </a:r>
                    </a:p>
                  </a:txBody>
                  <a:tcPr/>
                </a:tc>
                <a:tc>
                  <a:txBody>
                    <a:bodyPr/>
                    <a:lstStyle/>
                    <a:p>
                      <a:r>
                        <a:rPr lang="en-US" sz="1100" dirty="0"/>
                        <a:t>1</a:t>
                      </a:r>
                    </a:p>
                  </a:txBody>
                  <a:tcPr/>
                </a:tc>
                <a:extLst>
                  <a:ext uri="{0D108BD9-81ED-4DB2-BD59-A6C34878D82A}">
                    <a16:rowId xmlns:a16="http://schemas.microsoft.com/office/drawing/2014/main" val="722187814"/>
                  </a:ext>
                </a:extLst>
              </a:tr>
              <a:tr h="421481">
                <a:tc>
                  <a:txBody>
                    <a:bodyPr/>
                    <a:lstStyle/>
                    <a:p>
                      <a:r>
                        <a:rPr lang="en-US" sz="1100" dirty="0"/>
                        <a:t>Tracking differences in data between intake forms and official membership data from DHCS</a:t>
                      </a:r>
                    </a:p>
                  </a:txBody>
                  <a:tcPr/>
                </a:tc>
                <a:tc>
                  <a:txBody>
                    <a:bodyPr/>
                    <a:lstStyle/>
                    <a:p>
                      <a:r>
                        <a:rPr lang="en-US" sz="1100" dirty="0"/>
                        <a:t>1</a:t>
                      </a:r>
                    </a:p>
                  </a:txBody>
                  <a:tcPr/>
                </a:tc>
                <a:extLst>
                  <a:ext uri="{0D108BD9-81ED-4DB2-BD59-A6C34878D82A}">
                    <a16:rowId xmlns:a16="http://schemas.microsoft.com/office/drawing/2014/main" val="2776425459"/>
                  </a:ext>
                </a:extLst>
              </a:tr>
              <a:tr h="273368">
                <a:tc>
                  <a:txBody>
                    <a:bodyPr/>
                    <a:lstStyle/>
                    <a:p>
                      <a:r>
                        <a:rPr lang="en-US" sz="1100" dirty="0"/>
                        <a:t>Lack of consistent data standards</a:t>
                      </a:r>
                    </a:p>
                  </a:txBody>
                  <a:tcPr/>
                </a:tc>
                <a:tc>
                  <a:txBody>
                    <a:bodyPr/>
                    <a:lstStyle/>
                    <a:p>
                      <a:r>
                        <a:rPr lang="en-US" sz="1100" dirty="0"/>
                        <a:t>1</a:t>
                      </a:r>
                    </a:p>
                  </a:txBody>
                  <a:tcPr/>
                </a:tc>
                <a:extLst>
                  <a:ext uri="{0D108BD9-81ED-4DB2-BD59-A6C34878D82A}">
                    <a16:rowId xmlns:a16="http://schemas.microsoft.com/office/drawing/2014/main" val="1601560663"/>
                  </a:ext>
                </a:extLst>
              </a:tr>
              <a:tr h="228600">
                <a:tc>
                  <a:txBody>
                    <a:bodyPr/>
                    <a:lstStyle/>
                    <a:p>
                      <a:r>
                        <a:rPr lang="en-US" sz="1100" dirty="0"/>
                        <a:t>Policies continue to change</a:t>
                      </a:r>
                    </a:p>
                  </a:txBody>
                  <a:tcPr/>
                </a:tc>
                <a:tc>
                  <a:txBody>
                    <a:bodyPr/>
                    <a:lstStyle/>
                    <a:p>
                      <a:r>
                        <a:rPr lang="en-US" sz="1100" dirty="0"/>
                        <a:t>1</a:t>
                      </a:r>
                    </a:p>
                  </a:txBody>
                  <a:tcPr/>
                </a:tc>
                <a:extLst>
                  <a:ext uri="{0D108BD9-81ED-4DB2-BD59-A6C34878D82A}">
                    <a16:rowId xmlns:a16="http://schemas.microsoft.com/office/drawing/2014/main" val="3789508859"/>
                  </a:ext>
                </a:extLst>
              </a:tr>
              <a:tr h="231525">
                <a:tc>
                  <a:txBody>
                    <a:bodyPr/>
                    <a:lstStyle/>
                    <a:p>
                      <a:r>
                        <a:rPr lang="en-US" sz="1100" dirty="0"/>
                        <a:t>No enforcement of data exchange partners to adopt DHCS requirements</a:t>
                      </a:r>
                    </a:p>
                  </a:txBody>
                  <a:tcPr/>
                </a:tc>
                <a:tc>
                  <a:txBody>
                    <a:bodyPr/>
                    <a:lstStyle/>
                    <a:p>
                      <a:r>
                        <a:rPr lang="en-US" sz="1100" dirty="0"/>
                        <a:t>1</a:t>
                      </a:r>
                    </a:p>
                  </a:txBody>
                  <a:tcPr/>
                </a:tc>
                <a:extLst>
                  <a:ext uri="{0D108BD9-81ED-4DB2-BD59-A6C34878D82A}">
                    <a16:rowId xmlns:a16="http://schemas.microsoft.com/office/drawing/2014/main" val="4099365767"/>
                  </a:ext>
                </a:extLst>
              </a:tr>
              <a:tr h="278606">
                <a:tc>
                  <a:txBody>
                    <a:bodyPr/>
                    <a:lstStyle/>
                    <a:p>
                      <a:r>
                        <a:rPr lang="en-US" sz="1100" dirty="0"/>
                        <a:t>Member willingness to share their data</a:t>
                      </a:r>
                    </a:p>
                  </a:txBody>
                  <a:tcPr/>
                </a:tc>
                <a:tc>
                  <a:txBody>
                    <a:bodyPr/>
                    <a:lstStyle/>
                    <a:p>
                      <a:r>
                        <a:rPr lang="en-US" sz="1100" dirty="0"/>
                        <a:t>1</a:t>
                      </a:r>
                    </a:p>
                  </a:txBody>
                  <a:tcPr/>
                </a:tc>
                <a:extLst>
                  <a:ext uri="{0D108BD9-81ED-4DB2-BD59-A6C34878D82A}">
                    <a16:rowId xmlns:a16="http://schemas.microsoft.com/office/drawing/2014/main" val="798017282"/>
                  </a:ext>
                </a:extLst>
              </a:tr>
              <a:tr h="405052">
                <a:tc>
                  <a:txBody>
                    <a:bodyPr/>
                    <a:lstStyle/>
                    <a:p>
                      <a:r>
                        <a:rPr lang="en-US" sz="1100" dirty="0"/>
                        <a:t>Diagnoses do not populate timely enough in ADT feed for follow up measures </a:t>
                      </a:r>
                    </a:p>
                  </a:txBody>
                  <a:tcPr/>
                </a:tc>
                <a:tc>
                  <a:txBody>
                    <a:bodyPr/>
                    <a:lstStyle/>
                    <a:p>
                      <a:r>
                        <a:rPr lang="en-US" sz="1100" dirty="0"/>
                        <a:t>1</a:t>
                      </a:r>
                    </a:p>
                  </a:txBody>
                  <a:tcPr/>
                </a:tc>
                <a:extLst>
                  <a:ext uri="{0D108BD9-81ED-4DB2-BD59-A6C34878D82A}">
                    <a16:rowId xmlns:a16="http://schemas.microsoft.com/office/drawing/2014/main" val="3136538638"/>
                  </a:ext>
                </a:extLst>
              </a:tr>
              <a:tr h="403147">
                <a:tc>
                  <a:txBody>
                    <a:bodyPr/>
                    <a:lstStyle/>
                    <a:p>
                      <a:r>
                        <a:rPr lang="en-US" sz="1100" dirty="0"/>
                        <a:t>Lack of adoption of interoperability standards creates high burden</a:t>
                      </a:r>
                    </a:p>
                  </a:txBody>
                  <a:tcPr/>
                </a:tc>
                <a:tc>
                  <a:txBody>
                    <a:bodyPr/>
                    <a:lstStyle/>
                    <a:p>
                      <a:r>
                        <a:rPr lang="en-US" sz="1100" dirty="0"/>
                        <a:t>1</a:t>
                      </a:r>
                    </a:p>
                  </a:txBody>
                  <a:tcPr/>
                </a:tc>
                <a:extLst>
                  <a:ext uri="{0D108BD9-81ED-4DB2-BD59-A6C34878D82A}">
                    <a16:rowId xmlns:a16="http://schemas.microsoft.com/office/drawing/2014/main" val="2689680326"/>
                  </a:ext>
                </a:extLst>
              </a:tr>
              <a:tr h="403147">
                <a:tc>
                  <a:txBody>
                    <a:bodyPr/>
                    <a:lstStyle/>
                    <a:p>
                      <a:r>
                        <a:rPr lang="en-US" sz="1100" dirty="0"/>
                        <a:t>Data exchange with community partners</a:t>
                      </a:r>
                    </a:p>
                  </a:txBody>
                  <a:tcPr/>
                </a:tc>
                <a:tc>
                  <a:txBody>
                    <a:bodyPr/>
                    <a:lstStyle/>
                    <a:p>
                      <a:r>
                        <a:rPr lang="en-US" sz="1100" dirty="0"/>
                        <a:t>1</a:t>
                      </a:r>
                    </a:p>
                  </a:txBody>
                  <a:tcPr/>
                </a:tc>
                <a:extLst>
                  <a:ext uri="{0D108BD9-81ED-4DB2-BD59-A6C34878D82A}">
                    <a16:rowId xmlns:a16="http://schemas.microsoft.com/office/drawing/2014/main" val="2662712015"/>
                  </a:ext>
                </a:extLst>
              </a:tr>
            </a:tbl>
          </a:graphicData>
        </a:graphic>
      </p:graphicFrame>
    </p:spTree>
    <p:extLst>
      <p:ext uri="{BB962C8B-B14F-4D97-AF65-F5344CB8AC3E}">
        <p14:creationId xmlns:p14="http://schemas.microsoft.com/office/powerpoint/2010/main" val="317087636"/>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A9A0E3-1758-AF78-ADA6-5BC9D22C555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5EB91B6-AED8-E9F3-88BA-1EB767EB4768}"/>
              </a:ext>
            </a:extLst>
          </p:cNvPr>
          <p:cNvSpPr>
            <a:spLocks noGrp="1"/>
          </p:cNvSpPr>
          <p:nvPr>
            <p:ph type="title"/>
          </p:nvPr>
        </p:nvSpPr>
        <p:spPr>
          <a:xfrm>
            <a:off x="561259" y="631881"/>
            <a:ext cx="8173580" cy="458587"/>
          </a:xfrm>
        </p:spPr>
        <p:txBody>
          <a:bodyPr/>
          <a:lstStyle/>
          <a:p>
            <a:r>
              <a:rPr lang="en-US" sz="2800" dirty="0"/>
              <a:t>Consumer Access/Control: Barriers to clients/patients completing these activities electronically. </a:t>
            </a:r>
          </a:p>
        </p:txBody>
      </p:sp>
      <p:graphicFrame>
        <p:nvGraphicFramePr>
          <p:cNvPr id="5" name="Content Placeholder 4">
            <a:extLst>
              <a:ext uri="{FF2B5EF4-FFF2-40B4-BE49-F238E27FC236}">
                <a16:creationId xmlns:a16="http://schemas.microsoft.com/office/drawing/2014/main" id="{E0E170A0-661C-300C-8C6D-9698AD601891}"/>
              </a:ext>
            </a:extLst>
          </p:cNvPr>
          <p:cNvGraphicFramePr>
            <a:graphicFrameLocks noGrp="1"/>
          </p:cNvGraphicFramePr>
          <p:nvPr>
            <p:ph idx="1"/>
            <p:extLst>
              <p:ext uri="{D42A27DB-BD31-4B8C-83A1-F6EECF244321}">
                <p14:modId xmlns:p14="http://schemas.microsoft.com/office/powerpoint/2010/main" val="2262242957"/>
              </p:ext>
            </p:extLst>
          </p:nvPr>
        </p:nvGraphicFramePr>
        <p:xfrm>
          <a:off x="561259" y="1284432"/>
          <a:ext cx="5181300" cy="1902965"/>
        </p:xfrm>
        <a:graphic>
          <a:graphicData uri="http://schemas.openxmlformats.org/drawingml/2006/table">
            <a:tbl>
              <a:tblPr firstRow="1" bandRow="1">
                <a:tableStyleId>{5C22544A-7EE6-4342-B048-85BDC9FD1C3A}</a:tableStyleId>
              </a:tblPr>
              <a:tblGrid>
                <a:gridCol w="3491196">
                  <a:extLst>
                    <a:ext uri="{9D8B030D-6E8A-4147-A177-3AD203B41FA5}">
                      <a16:colId xmlns:a16="http://schemas.microsoft.com/office/drawing/2014/main" val="3589059944"/>
                    </a:ext>
                  </a:extLst>
                </a:gridCol>
                <a:gridCol w="1690104">
                  <a:extLst>
                    <a:ext uri="{9D8B030D-6E8A-4147-A177-3AD203B41FA5}">
                      <a16:colId xmlns:a16="http://schemas.microsoft.com/office/drawing/2014/main" val="3921160187"/>
                    </a:ext>
                  </a:extLst>
                </a:gridCol>
              </a:tblGrid>
              <a:tr h="833602">
                <a:tc>
                  <a:txBody>
                    <a:bodyPr/>
                    <a:lstStyle/>
                    <a:p>
                      <a:r>
                        <a:rPr lang="en-US" sz="1400" dirty="0"/>
                        <a:t>Barrier</a:t>
                      </a:r>
                    </a:p>
                  </a:txBody>
                  <a:tcPr/>
                </a:tc>
                <a:tc>
                  <a:txBody>
                    <a:bodyPr/>
                    <a:lstStyle/>
                    <a:p>
                      <a:r>
                        <a:rPr lang="en-US" sz="1400" dirty="0"/>
                        <a:t># of MCPs Reporting Barrier</a:t>
                      </a:r>
                    </a:p>
                  </a:txBody>
                  <a:tcPr/>
                </a:tc>
                <a:extLst>
                  <a:ext uri="{0D108BD9-81ED-4DB2-BD59-A6C34878D82A}">
                    <a16:rowId xmlns:a16="http://schemas.microsoft.com/office/drawing/2014/main" val="250771351"/>
                  </a:ext>
                </a:extLst>
              </a:tr>
              <a:tr h="472766">
                <a:tc>
                  <a:txBody>
                    <a:bodyPr/>
                    <a:lstStyle/>
                    <a:p>
                      <a:r>
                        <a:rPr lang="en-US" sz="1200" dirty="0"/>
                        <a:t>Competing priorities</a:t>
                      </a:r>
                    </a:p>
                  </a:txBody>
                  <a:tcPr/>
                </a:tc>
                <a:tc>
                  <a:txBody>
                    <a:bodyPr/>
                    <a:lstStyle/>
                    <a:p>
                      <a:r>
                        <a:rPr lang="en-US" sz="1200" dirty="0"/>
                        <a:t>1</a:t>
                      </a:r>
                    </a:p>
                  </a:txBody>
                  <a:tcPr/>
                </a:tc>
                <a:extLst>
                  <a:ext uri="{0D108BD9-81ED-4DB2-BD59-A6C34878D82A}">
                    <a16:rowId xmlns:a16="http://schemas.microsoft.com/office/drawing/2014/main" val="3789508859"/>
                  </a:ext>
                </a:extLst>
              </a:tr>
              <a:tr h="596597">
                <a:tc>
                  <a:txBody>
                    <a:bodyPr/>
                    <a:lstStyle/>
                    <a:p>
                      <a:r>
                        <a:rPr lang="en-US" sz="1200" dirty="0"/>
                        <a:t>Certain capabilities are available (e.g., third party application access) but haven’t been enabled yet</a:t>
                      </a:r>
                    </a:p>
                  </a:txBody>
                  <a:tcPr/>
                </a:tc>
                <a:tc>
                  <a:txBody>
                    <a:bodyPr/>
                    <a:lstStyle/>
                    <a:p>
                      <a:r>
                        <a:rPr lang="en-US" sz="1200" dirty="0"/>
                        <a:t>1</a:t>
                      </a:r>
                    </a:p>
                  </a:txBody>
                  <a:tcPr/>
                </a:tc>
                <a:extLst>
                  <a:ext uri="{0D108BD9-81ED-4DB2-BD59-A6C34878D82A}">
                    <a16:rowId xmlns:a16="http://schemas.microsoft.com/office/drawing/2014/main" val="3533754511"/>
                  </a:ext>
                </a:extLst>
              </a:tr>
            </a:tbl>
          </a:graphicData>
        </a:graphic>
      </p:graphicFrame>
    </p:spTree>
    <p:extLst>
      <p:ext uri="{BB962C8B-B14F-4D97-AF65-F5344CB8AC3E}">
        <p14:creationId xmlns:p14="http://schemas.microsoft.com/office/powerpoint/2010/main" val="3627962508"/>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BBA3B-6D76-3FAA-BB45-507628A58F0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983975A-88FB-73ED-74AB-DB19691031F5}"/>
              </a:ext>
            </a:extLst>
          </p:cNvPr>
          <p:cNvSpPr>
            <a:spLocks noGrp="1"/>
          </p:cNvSpPr>
          <p:nvPr>
            <p:ph type="title"/>
          </p:nvPr>
        </p:nvSpPr>
        <p:spPr/>
        <p:txBody>
          <a:bodyPr/>
          <a:lstStyle/>
          <a:p>
            <a:r>
              <a:rPr lang="en-US" dirty="0"/>
              <a:t>Most Important Enabling Factors</a:t>
            </a:r>
          </a:p>
        </p:txBody>
      </p:sp>
      <p:graphicFrame>
        <p:nvGraphicFramePr>
          <p:cNvPr id="2" name="Content Placeholder 4">
            <a:extLst>
              <a:ext uri="{FF2B5EF4-FFF2-40B4-BE49-F238E27FC236}">
                <a16:creationId xmlns:a16="http://schemas.microsoft.com/office/drawing/2014/main" id="{4E5A4C6A-8ADC-A862-1EA6-0B3F583CB450}"/>
              </a:ext>
            </a:extLst>
          </p:cNvPr>
          <p:cNvGraphicFramePr>
            <a:graphicFrameLocks noGrp="1"/>
          </p:cNvGraphicFramePr>
          <p:nvPr>
            <p:ph idx="1"/>
            <p:extLst>
              <p:ext uri="{D42A27DB-BD31-4B8C-83A1-F6EECF244321}">
                <p14:modId xmlns:p14="http://schemas.microsoft.com/office/powerpoint/2010/main" val="1658983820"/>
              </p:ext>
            </p:extLst>
          </p:nvPr>
        </p:nvGraphicFramePr>
        <p:xfrm>
          <a:off x="509215" y="777338"/>
          <a:ext cx="6155034" cy="3428783"/>
        </p:xfrm>
        <a:graphic>
          <a:graphicData uri="http://schemas.openxmlformats.org/drawingml/2006/table">
            <a:tbl>
              <a:tblPr firstRow="1" bandRow="1">
                <a:tableStyleId>{5C22544A-7EE6-4342-B048-85BDC9FD1C3A}</a:tableStyleId>
              </a:tblPr>
              <a:tblGrid>
                <a:gridCol w="1695255">
                  <a:extLst>
                    <a:ext uri="{9D8B030D-6E8A-4147-A177-3AD203B41FA5}">
                      <a16:colId xmlns:a16="http://schemas.microsoft.com/office/drawing/2014/main" val="3589059944"/>
                    </a:ext>
                  </a:extLst>
                </a:gridCol>
                <a:gridCol w="3670070">
                  <a:extLst>
                    <a:ext uri="{9D8B030D-6E8A-4147-A177-3AD203B41FA5}">
                      <a16:colId xmlns:a16="http://schemas.microsoft.com/office/drawing/2014/main" val="4043124397"/>
                    </a:ext>
                  </a:extLst>
                </a:gridCol>
                <a:gridCol w="789709">
                  <a:extLst>
                    <a:ext uri="{9D8B030D-6E8A-4147-A177-3AD203B41FA5}">
                      <a16:colId xmlns:a16="http://schemas.microsoft.com/office/drawing/2014/main" val="2371684526"/>
                    </a:ext>
                  </a:extLst>
                </a:gridCol>
              </a:tblGrid>
              <a:tr h="554494">
                <a:tc>
                  <a:txBody>
                    <a:bodyPr/>
                    <a:lstStyle/>
                    <a:p>
                      <a:r>
                        <a:rPr lang="en-US" sz="1000" dirty="0"/>
                        <a:t>Category</a:t>
                      </a:r>
                    </a:p>
                  </a:txBody>
                  <a:tcPr/>
                </a:tc>
                <a:tc>
                  <a:txBody>
                    <a:bodyPr/>
                    <a:lstStyle/>
                    <a:p>
                      <a:r>
                        <a:rPr lang="en-US" sz="1000" dirty="0"/>
                        <a:t>Details</a:t>
                      </a:r>
                    </a:p>
                  </a:txBody>
                  <a:tcPr/>
                </a:tc>
                <a:tc>
                  <a:txBody>
                    <a:bodyPr/>
                    <a:lstStyle/>
                    <a:p>
                      <a:r>
                        <a:rPr lang="en-US" sz="1000" dirty="0"/>
                        <a:t># of MCPs</a:t>
                      </a:r>
                    </a:p>
                  </a:txBody>
                  <a:tcPr/>
                </a:tc>
                <a:extLst>
                  <a:ext uri="{0D108BD9-81ED-4DB2-BD59-A6C34878D82A}">
                    <a16:rowId xmlns:a16="http://schemas.microsoft.com/office/drawing/2014/main" val="250771351"/>
                  </a:ext>
                </a:extLst>
              </a:tr>
              <a:tr h="1325643">
                <a:tc>
                  <a:txBody>
                    <a:bodyPr/>
                    <a:lstStyle/>
                    <a:p>
                      <a:r>
                        <a:rPr lang="en-US" sz="1000" dirty="0"/>
                        <a:t>Enforced compliance with </a:t>
                      </a:r>
                      <a:r>
                        <a:rPr lang="en-US" sz="1000" dirty="0" err="1"/>
                        <a:t>DxF</a:t>
                      </a:r>
                      <a:endParaRPr lang="en-US" sz="1000" dirty="0"/>
                    </a:p>
                  </a:txBody>
                  <a:tcPr/>
                </a:tc>
                <a:tc>
                  <a:txBody>
                    <a:bodyPr/>
                    <a:lstStyle/>
                    <a:p>
                      <a:pPr marL="171450" indent="-171450">
                        <a:buFont typeface="Arial" panose="020B0604020202020204" pitchFamily="34" charset="0"/>
                        <a:buChar char="•"/>
                      </a:pPr>
                      <a:r>
                        <a:rPr lang="en-US" sz="1000" dirty="0"/>
                        <a:t>Ensure all programs and providers participate in data exchange and are compliant with the </a:t>
                      </a:r>
                      <a:r>
                        <a:rPr lang="en-US" sz="1000" dirty="0" err="1"/>
                        <a:t>DxF</a:t>
                      </a:r>
                      <a:endParaRPr lang="en-US" sz="1000" dirty="0"/>
                    </a:p>
                    <a:p>
                      <a:pPr marL="171450" indent="-171450">
                        <a:buFont typeface="Arial" panose="020B0604020202020204" pitchFamily="34" charset="0"/>
                        <a:buChar char="•"/>
                      </a:pPr>
                      <a:r>
                        <a:rPr lang="en-US" sz="1000" dirty="0"/>
                        <a:t>Penalties should exist for those who sign the </a:t>
                      </a:r>
                      <a:r>
                        <a:rPr lang="en-US" sz="1000" dirty="0" err="1"/>
                        <a:t>DxF</a:t>
                      </a:r>
                      <a:r>
                        <a:rPr lang="en-US" sz="1000" dirty="0"/>
                        <a:t> and don’t adhere</a:t>
                      </a:r>
                    </a:p>
                    <a:p>
                      <a:pPr marL="171450" indent="-171450">
                        <a:buFont typeface="Arial" panose="020B0604020202020204" pitchFamily="34" charset="0"/>
                        <a:buChar char="•"/>
                      </a:pPr>
                      <a:r>
                        <a:rPr lang="en-US" sz="1000" dirty="0"/>
                        <a:t>Develop HIPAA-like mandates for sharing non-administrative data</a:t>
                      </a:r>
                    </a:p>
                  </a:txBody>
                  <a:tcPr/>
                </a:tc>
                <a:tc>
                  <a:txBody>
                    <a:bodyPr/>
                    <a:lstStyle/>
                    <a:p>
                      <a:r>
                        <a:rPr lang="en-US" sz="1000" dirty="0"/>
                        <a:t>5</a:t>
                      </a:r>
                    </a:p>
                  </a:txBody>
                  <a:tcPr/>
                </a:tc>
                <a:extLst>
                  <a:ext uri="{0D108BD9-81ED-4DB2-BD59-A6C34878D82A}">
                    <a16:rowId xmlns:a16="http://schemas.microsoft.com/office/drawing/2014/main" val="587307345"/>
                  </a:ext>
                </a:extLst>
              </a:tr>
              <a:tr h="1548646">
                <a:tc>
                  <a:txBody>
                    <a:bodyPr/>
                    <a:lstStyle/>
                    <a:p>
                      <a:r>
                        <a:rPr lang="en-US" sz="1000" dirty="0"/>
                        <a:t>Clearly stated data standards and preferred exchange mechanisms</a:t>
                      </a:r>
                    </a:p>
                  </a:txBody>
                  <a:tcPr/>
                </a:tc>
                <a:tc>
                  <a:txBody>
                    <a:bodyPr/>
                    <a:lstStyle/>
                    <a:p>
                      <a:pPr marL="171450" marR="0" lvl="0" indent="-17145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Clarity on data standards and formats that should be used across the ecosystem</a:t>
                      </a:r>
                    </a:p>
                    <a:p>
                      <a:pPr marL="171450" marR="0" lvl="0" indent="-17145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Mandated and uniform data standards and exchange methods (file exchange vs API)</a:t>
                      </a:r>
                    </a:p>
                    <a:p>
                      <a:pPr marL="171450" marR="0" lvl="0" indent="-17145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Development of MOUs that specify data sharing needs and requirements</a:t>
                      </a:r>
                    </a:p>
                  </a:txBody>
                  <a:tcPr/>
                </a:tc>
                <a:tc>
                  <a:txBody>
                    <a:bodyPr/>
                    <a:lstStyle/>
                    <a:p>
                      <a:r>
                        <a:rPr lang="en-US" sz="1000" dirty="0"/>
                        <a:t>5</a:t>
                      </a:r>
                    </a:p>
                  </a:txBody>
                  <a:tcPr/>
                </a:tc>
                <a:extLst>
                  <a:ext uri="{0D108BD9-81ED-4DB2-BD59-A6C34878D82A}">
                    <a16:rowId xmlns:a16="http://schemas.microsoft.com/office/drawing/2014/main" val="3533754511"/>
                  </a:ext>
                </a:extLst>
              </a:tr>
            </a:tbl>
          </a:graphicData>
        </a:graphic>
      </p:graphicFrame>
    </p:spTree>
    <p:extLst>
      <p:ext uri="{BB962C8B-B14F-4D97-AF65-F5344CB8AC3E}">
        <p14:creationId xmlns:p14="http://schemas.microsoft.com/office/powerpoint/2010/main" val="2822643738"/>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E9244-EDE1-9FCE-2579-3A03FE48A5D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7EECF6C-C863-D0CC-2EAB-A478273EA654}"/>
              </a:ext>
            </a:extLst>
          </p:cNvPr>
          <p:cNvSpPr>
            <a:spLocks noGrp="1"/>
          </p:cNvSpPr>
          <p:nvPr>
            <p:ph type="title"/>
          </p:nvPr>
        </p:nvSpPr>
        <p:spPr/>
        <p:txBody>
          <a:bodyPr/>
          <a:lstStyle/>
          <a:p>
            <a:r>
              <a:rPr lang="en-US" dirty="0"/>
              <a:t>Most Important Enabling Factors</a:t>
            </a:r>
          </a:p>
        </p:txBody>
      </p:sp>
      <p:graphicFrame>
        <p:nvGraphicFramePr>
          <p:cNvPr id="2" name="Content Placeholder 4">
            <a:extLst>
              <a:ext uri="{FF2B5EF4-FFF2-40B4-BE49-F238E27FC236}">
                <a16:creationId xmlns:a16="http://schemas.microsoft.com/office/drawing/2014/main" id="{0EB692E1-4923-6823-5282-798B4D3AE6B9}"/>
              </a:ext>
            </a:extLst>
          </p:cNvPr>
          <p:cNvGraphicFramePr>
            <a:graphicFrameLocks noGrp="1"/>
          </p:cNvGraphicFramePr>
          <p:nvPr>
            <p:ph idx="1"/>
            <p:extLst>
              <p:ext uri="{D42A27DB-BD31-4B8C-83A1-F6EECF244321}">
                <p14:modId xmlns:p14="http://schemas.microsoft.com/office/powerpoint/2010/main" val="2102784442"/>
              </p:ext>
            </p:extLst>
          </p:nvPr>
        </p:nvGraphicFramePr>
        <p:xfrm>
          <a:off x="532075" y="878251"/>
          <a:ext cx="6155034" cy="2684080"/>
        </p:xfrm>
        <a:graphic>
          <a:graphicData uri="http://schemas.openxmlformats.org/drawingml/2006/table">
            <a:tbl>
              <a:tblPr firstRow="1" bandRow="1">
                <a:tableStyleId>{5C22544A-7EE6-4342-B048-85BDC9FD1C3A}</a:tableStyleId>
              </a:tblPr>
              <a:tblGrid>
                <a:gridCol w="1695255">
                  <a:extLst>
                    <a:ext uri="{9D8B030D-6E8A-4147-A177-3AD203B41FA5}">
                      <a16:colId xmlns:a16="http://schemas.microsoft.com/office/drawing/2014/main" val="3589059944"/>
                    </a:ext>
                  </a:extLst>
                </a:gridCol>
                <a:gridCol w="3670070">
                  <a:extLst>
                    <a:ext uri="{9D8B030D-6E8A-4147-A177-3AD203B41FA5}">
                      <a16:colId xmlns:a16="http://schemas.microsoft.com/office/drawing/2014/main" val="4043124397"/>
                    </a:ext>
                  </a:extLst>
                </a:gridCol>
                <a:gridCol w="789709">
                  <a:extLst>
                    <a:ext uri="{9D8B030D-6E8A-4147-A177-3AD203B41FA5}">
                      <a16:colId xmlns:a16="http://schemas.microsoft.com/office/drawing/2014/main" val="2371684526"/>
                    </a:ext>
                  </a:extLst>
                </a:gridCol>
              </a:tblGrid>
              <a:tr h="389180">
                <a:tc>
                  <a:txBody>
                    <a:bodyPr/>
                    <a:lstStyle/>
                    <a:p>
                      <a:r>
                        <a:rPr lang="en-US" sz="1000" dirty="0"/>
                        <a:t>Category</a:t>
                      </a:r>
                    </a:p>
                  </a:txBody>
                  <a:tcPr/>
                </a:tc>
                <a:tc>
                  <a:txBody>
                    <a:bodyPr/>
                    <a:lstStyle/>
                    <a:p>
                      <a:r>
                        <a:rPr lang="en-US" sz="1000" dirty="0"/>
                        <a:t>Details</a:t>
                      </a:r>
                    </a:p>
                  </a:txBody>
                  <a:tcPr/>
                </a:tc>
                <a:tc>
                  <a:txBody>
                    <a:bodyPr/>
                    <a:lstStyle/>
                    <a:p>
                      <a:r>
                        <a:rPr lang="en-US" sz="1000" dirty="0"/>
                        <a:t># of MCPs</a:t>
                      </a:r>
                    </a:p>
                  </a:txBody>
                  <a:tcPr/>
                </a:tc>
                <a:extLst>
                  <a:ext uri="{0D108BD9-81ED-4DB2-BD59-A6C34878D82A}">
                    <a16:rowId xmlns:a16="http://schemas.microsoft.com/office/drawing/2014/main" val="250771351"/>
                  </a:ext>
                </a:extLst>
              </a:tr>
              <a:tr h="490015">
                <a:tc>
                  <a:txBody>
                    <a:bodyPr/>
                    <a:lstStyle/>
                    <a:p>
                      <a:r>
                        <a:rPr lang="en-US" sz="1000" dirty="0"/>
                        <a:t>Centralization of data maintenance across plans</a:t>
                      </a:r>
                    </a:p>
                  </a:txBody>
                  <a:tcPr/>
                </a:tc>
                <a:tc>
                  <a:txBody>
                    <a:bodyPr/>
                    <a:lstStyle/>
                    <a:p>
                      <a:pPr marL="171450" indent="-171450">
                        <a:buFont typeface="Arial" panose="020B0604020202020204" pitchFamily="34" charset="0"/>
                        <a:buChar char="•"/>
                      </a:pPr>
                      <a:r>
                        <a:rPr lang="en-US" sz="1000" dirty="0"/>
                        <a:t>Greater centralization of administratively heavy data maintenance operations, especially for data shared across multiple plans</a:t>
                      </a:r>
                    </a:p>
                  </a:txBody>
                  <a:tcPr/>
                </a:tc>
                <a:tc>
                  <a:txBody>
                    <a:bodyPr/>
                    <a:lstStyle/>
                    <a:p>
                      <a:r>
                        <a:rPr lang="en-US" sz="1000" dirty="0"/>
                        <a:t>1</a:t>
                      </a:r>
                    </a:p>
                  </a:txBody>
                  <a:tcPr/>
                </a:tc>
                <a:extLst>
                  <a:ext uri="{0D108BD9-81ED-4DB2-BD59-A6C34878D82A}">
                    <a16:rowId xmlns:a16="http://schemas.microsoft.com/office/drawing/2014/main" val="3993350642"/>
                  </a:ext>
                </a:extLst>
              </a:tr>
              <a:tr h="389180">
                <a:tc>
                  <a:txBody>
                    <a:bodyPr/>
                    <a:lstStyle/>
                    <a:p>
                      <a:r>
                        <a:rPr lang="en-US" sz="1000" dirty="0"/>
                        <a:t>Clear government strategy on data sharing</a:t>
                      </a:r>
                    </a:p>
                  </a:txBody>
                  <a:tcPr/>
                </a:tc>
                <a:tc>
                  <a:txBody>
                    <a:bodyPr/>
                    <a:lstStyle/>
                    <a:p>
                      <a:pPr marL="171450" indent="-171450">
                        <a:buFont typeface="Arial" panose="020B0604020202020204" pitchFamily="34" charset="0"/>
                        <a:buChar char="•"/>
                      </a:pPr>
                      <a:r>
                        <a:rPr lang="en-US" sz="1000" dirty="0"/>
                        <a:t>State-level strategy to govern, enforce, and fund data sharing across the state</a:t>
                      </a:r>
                    </a:p>
                  </a:txBody>
                  <a:tcPr/>
                </a:tc>
                <a:tc>
                  <a:txBody>
                    <a:bodyPr/>
                    <a:lstStyle/>
                    <a:p>
                      <a:r>
                        <a:rPr lang="en-US" sz="1000" dirty="0"/>
                        <a:t>1</a:t>
                      </a:r>
                    </a:p>
                  </a:txBody>
                  <a:tcPr/>
                </a:tc>
                <a:extLst>
                  <a:ext uri="{0D108BD9-81ED-4DB2-BD59-A6C34878D82A}">
                    <a16:rowId xmlns:a16="http://schemas.microsoft.com/office/drawing/2014/main" val="975786103"/>
                  </a:ext>
                </a:extLst>
              </a:tr>
              <a:tr h="419660">
                <a:tc>
                  <a:txBody>
                    <a:bodyPr/>
                    <a:lstStyle/>
                    <a:p>
                      <a:r>
                        <a:rPr lang="en-US" sz="1000" dirty="0"/>
                        <a:t>Adoption of additional data exchange enablers</a:t>
                      </a:r>
                    </a:p>
                  </a:txBody>
                  <a:tcPr/>
                </a:tc>
                <a:tc>
                  <a:txBody>
                    <a:bodyPr/>
                    <a:lstStyle/>
                    <a:p>
                      <a:pPr marL="171450" indent="-171450">
                        <a:buFont typeface="Arial" panose="020B0604020202020204" pitchFamily="34" charset="0"/>
                        <a:buChar char="•"/>
                      </a:pPr>
                      <a:r>
                        <a:rPr lang="en-US" sz="1000" dirty="0"/>
                        <a:t>Onboarding with a QHIO</a:t>
                      </a:r>
                    </a:p>
                    <a:p>
                      <a:pPr marL="171450" indent="-171450">
                        <a:buFont typeface="Arial" panose="020B0604020202020204" pitchFamily="34" charset="0"/>
                        <a:buChar char="•"/>
                      </a:pPr>
                      <a:r>
                        <a:rPr lang="en-US" sz="1000" dirty="0"/>
                        <a:t>Adopting CMS-mandated FHIR APIs</a:t>
                      </a:r>
                    </a:p>
                  </a:txBody>
                  <a:tcPr/>
                </a:tc>
                <a:tc>
                  <a:txBody>
                    <a:bodyPr/>
                    <a:lstStyle/>
                    <a:p>
                      <a:r>
                        <a:rPr lang="en-US" sz="1000" dirty="0"/>
                        <a:t>1</a:t>
                      </a:r>
                    </a:p>
                  </a:txBody>
                  <a:tcPr/>
                </a:tc>
                <a:extLst>
                  <a:ext uri="{0D108BD9-81ED-4DB2-BD59-A6C34878D82A}">
                    <a16:rowId xmlns:a16="http://schemas.microsoft.com/office/drawing/2014/main" val="1309835091"/>
                  </a:ext>
                </a:extLst>
              </a:tr>
              <a:tr h="338347">
                <a:tc>
                  <a:txBody>
                    <a:bodyPr/>
                    <a:lstStyle/>
                    <a:p>
                      <a:r>
                        <a:rPr lang="en-US" sz="1000" dirty="0"/>
                        <a:t>Technical assistance</a:t>
                      </a:r>
                    </a:p>
                  </a:txBody>
                  <a:tcPr/>
                </a:tc>
                <a:tc>
                  <a:txBody>
                    <a:bodyPr/>
                    <a:lstStyle/>
                    <a:p>
                      <a:pPr marL="171450" indent="-171450">
                        <a:buFont typeface="Arial" panose="020B0604020202020204" pitchFamily="34" charset="0"/>
                        <a:buChar char="•"/>
                      </a:pPr>
                      <a:r>
                        <a:rPr lang="en-US" sz="1000" dirty="0"/>
                        <a:t>Technical assistance for providers to develop proofs of concept around data sharing that have business value</a:t>
                      </a:r>
                    </a:p>
                  </a:txBody>
                  <a:tcPr/>
                </a:tc>
                <a:tc>
                  <a:txBody>
                    <a:bodyPr/>
                    <a:lstStyle/>
                    <a:p>
                      <a:r>
                        <a:rPr lang="en-US" sz="1000" dirty="0"/>
                        <a:t>1</a:t>
                      </a:r>
                    </a:p>
                  </a:txBody>
                  <a:tcPr/>
                </a:tc>
                <a:extLst>
                  <a:ext uri="{0D108BD9-81ED-4DB2-BD59-A6C34878D82A}">
                    <a16:rowId xmlns:a16="http://schemas.microsoft.com/office/drawing/2014/main" val="2625316422"/>
                  </a:ext>
                </a:extLst>
              </a:tr>
              <a:tr h="527060">
                <a:tc>
                  <a:txBody>
                    <a:bodyPr/>
                    <a:lstStyle/>
                    <a:p>
                      <a:r>
                        <a:rPr lang="en-US" sz="1000" dirty="0"/>
                        <a:t>Data sharing community of practice</a:t>
                      </a:r>
                    </a:p>
                  </a:txBody>
                  <a:tcPr/>
                </a:tc>
                <a:tc>
                  <a:txBody>
                    <a:bodyPr/>
                    <a:lstStyle/>
                    <a:p>
                      <a:pPr marL="171450" indent="-171450">
                        <a:buFont typeface="Arial" panose="020B0604020202020204" pitchFamily="34" charset="0"/>
                        <a:buChar char="•"/>
                      </a:pPr>
                      <a:r>
                        <a:rPr lang="en-US" sz="1000" dirty="0"/>
                        <a:t>Develop a community of practice to promote adoption of data exchange with existing technologies</a:t>
                      </a:r>
                    </a:p>
                  </a:txBody>
                  <a:tcPr/>
                </a:tc>
                <a:tc>
                  <a:txBody>
                    <a:bodyPr/>
                    <a:lstStyle/>
                    <a:p>
                      <a:r>
                        <a:rPr lang="en-US" sz="1000" dirty="0"/>
                        <a:t>1</a:t>
                      </a:r>
                    </a:p>
                  </a:txBody>
                  <a:tcPr/>
                </a:tc>
                <a:extLst>
                  <a:ext uri="{0D108BD9-81ED-4DB2-BD59-A6C34878D82A}">
                    <a16:rowId xmlns:a16="http://schemas.microsoft.com/office/drawing/2014/main" val="1993130126"/>
                  </a:ext>
                </a:extLst>
              </a:tr>
            </a:tbl>
          </a:graphicData>
        </a:graphic>
      </p:graphicFrame>
    </p:spTree>
    <p:extLst>
      <p:ext uri="{BB962C8B-B14F-4D97-AF65-F5344CB8AC3E}">
        <p14:creationId xmlns:p14="http://schemas.microsoft.com/office/powerpoint/2010/main" val="935053799"/>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BE229-A874-BCDA-E3E6-B4BB0BDEFF1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1E8C63E-FA68-30E6-CFA3-42B7730EB82C}"/>
              </a:ext>
            </a:extLst>
          </p:cNvPr>
          <p:cNvSpPr>
            <a:spLocks noGrp="1"/>
          </p:cNvSpPr>
          <p:nvPr>
            <p:ph type="title"/>
          </p:nvPr>
        </p:nvSpPr>
        <p:spPr/>
        <p:txBody>
          <a:bodyPr/>
          <a:lstStyle/>
          <a:p>
            <a:r>
              <a:rPr lang="en-US" dirty="0"/>
              <a:t>Section Specific Results</a:t>
            </a:r>
          </a:p>
        </p:txBody>
      </p:sp>
    </p:spTree>
    <p:extLst>
      <p:ext uri="{BB962C8B-B14F-4D97-AF65-F5344CB8AC3E}">
        <p14:creationId xmlns:p14="http://schemas.microsoft.com/office/powerpoint/2010/main" val="3954507853"/>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451D9-D655-9A44-DEB1-B4489CCBF34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4B39919-1957-1519-CE13-FEB7B9C6C488}"/>
              </a:ext>
            </a:extLst>
          </p:cNvPr>
          <p:cNvSpPr>
            <a:spLocks noGrp="1"/>
          </p:cNvSpPr>
          <p:nvPr>
            <p:ph type="title"/>
          </p:nvPr>
        </p:nvSpPr>
        <p:spPr/>
        <p:txBody>
          <a:bodyPr/>
          <a:lstStyle/>
          <a:p>
            <a:r>
              <a:rPr lang="en-US" dirty="0"/>
              <a:t>Intake Data</a:t>
            </a:r>
          </a:p>
        </p:txBody>
      </p:sp>
    </p:spTree>
    <p:extLst>
      <p:ext uri="{BB962C8B-B14F-4D97-AF65-F5344CB8AC3E}">
        <p14:creationId xmlns:p14="http://schemas.microsoft.com/office/powerpoint/2010/main" val="293784687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BA37F-954F-F899-540E-546E0A9227F0}"/>
              </a:ext>
            </a:extLst>
          </p:cNvPr>
          <p:cNvSpPr>
            <a:spLocks noGrp="1"/>
          </p:cNvSpPr>
          <p:nvPr>
            <p:ph type="title"/>
          </p:nvPr>
        </p:nvSpPr>
        <p:spPr/>
        <p:txBody>
          <a:bodyPr/>
          <a:lstStyle/>
          <a:p>
            <a:r>
              <a:rPr lang="en-US" dirty="0"/>
              <a:t>Methodology</a:t>
            </a:r>
          </a:p>
        </p:txBody>
      </p:sp>
      <p:sp>
        <p:nvSpPr>
          <p:cNvPr id="3" name="Content Placeholder 2">
            <a:extLst>
              <a:ext uri="{FF2B5EF4-FFF2-40B4-BE49-F238E27FC236}">
                <a16:creationId xmlns:a16="http://schemas.microsoft.com/office/drawing/2014/main" id="{40573491-A243-CB6D-F7C3-07F1D94AD825}"/>
              </a:ext>
            </a:extLst>
          </p:cNvPr>
          <p:cNvSpPr>
            <a:spLocks noGrp="1"/>
          </p:cNvSpPr>
          <p:nvPr>
            <p:ph idx="1"/>
          </p:nvPr>
        </p:nvSpPr>
        <p:spPr>
          <a:xfrm>
            <a:off x="459685" y="1056167"/>
            <a:ext cx="8137665" cy="3277295"/>
          </a:xfrm>
        </p:spPr>
        <p:txBody>
          <a:bodyPr/>
          <a:lstStyle/>
          <a:p>
            <a:pPr>
              <a:lnSpc>
                <a:spcPct val="150000"/>
              </a:lnSpc>
            </a:pPr>
            <a:r>
              <a:rPr lang="en-US" sz="1600" dirty="0"/>
              <a:t>Online survey of California Managed Care Plans</a:t>
            </a:r>
          </a:p>
          <a:p>
            <a:pPr>
              <a:lnSpc>
                <a:spcPct val="150000"/>
              </a:lnSpc>
            </a:pPr>
            <a:r>
              <a:rPr lang="en-US" sz="1600" dirty="0"/>
              <a:t>Survey was distributed by CA Health Plans (CAHP) and Local Health Plans of California (LHPC) via their listservs of MCPs</a:t>
            </a:r>
          </a:p>
          <a:p>
            <a:pPr lvl="1">
              <a:lnSpc>
                <a:spcPct val="150000"/>
              </a:lnSpc>
            </a:pPr>
            <a:r>
              <a:rPr lang="en-US" sz="1400" dirty="0"/>
              <a:t> Survey reminders and direct email follow up by CAHP, LHPC and UCSF</a:t>
            </a:r>
          </a:p>
          <a:p>
            <a:pPr>
              <a:lnSpc>
                <a:spcPct val="150000"/>
              </a:lnSpc>
            </a:pPr>
            <a:r>
              <a:rPr lang="en-US" sz="1600" dirty="0"/>
              <a:t>Survey data was collected via Qualtrics November 2024 – March 2025</a:t>
            </a:r>
          </a:p>
        </p:txBody>
      </p:sp>
    </p:spTree>
    <p:extLst>
      <p:ext uri="{BB962C8B-B14F-4D97-AF65-F5344CB8AC3E}">
        <p14:creationId xmlns:p14="http://schemas.microsoft.com/office/powerpoint/2010/main" val="6417086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8EE86-CDF7-509E-4E67-854894B292B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2E1511C-0A46-AB05-7C77-4D2494675751}"/>
              </a:ext>
            </a:extLst>
          </p:cNvPr>
          <p:cNvSpPr txBox="1"/>
          <p:nvPr/>
        </p:nvSpPr>
        <p:spPr>
          <a:xfrm>
            <a:off x="8413955" y="4408086"/>
            <a:ext cx="763929" cy="246221"/>
          </a:xfrm>
          <a:prstGeom prst="rect">
            <a:avLst/>
          </a:prstGeom>
          <a:noFill/>
        </p:spPr>
        <p:txBody>
          <a:bodyPr wrap="square" rtlCol="0">
            <a:spAutoFit/>
          </a:bodyPr>
          <a:lstStyle/>
          <a:p>
            <a:r>
              <a:rPr lang="en-US" sz="1000" dirty="0"/>
              <a:t>N= 6</a:t>
            </a:r>
          </a:p>
        </p:txBody>
      </p:sp>
      <p:sp>
        <p:nvSpPr>
          <p:cNvPr id="10" name="Title 9">
            <a:extLst>
              <a:ext uri="{FF2B5EF4-FFF2-40B4-BE49-F238E27FC236}">
                <a16:creationId xmlns:a16="http://schemas.microsoft.com/office/drawing/2014/main" id="{BFB7CA7C-A5E9-01E0-455E-C345B86353A7}"/>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individual-level structured intake data:</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sp>
        <p:nvSpPr>
          <p:cNvPr id="13" name="TextBox 12">
            <a:extLst>
              <a:ext uri="{FF2B5EF4-FFF2-40B4-BE49-F238E27FC236}">
                <a16:creationId xmlns:a16="http://schemas.microsoft.com/office/drawing/2014/main" id="{C3291318-8887-AF66-29A6-526335587D7E}"/>
              </a:ext>
            </a:extLst>
          </p:cNvPr>
          <p:cNvSpPr txBox="1"/>
          <p:nvPr/>
        </p:nvSpPr>
        <p:spPr bwMode="auto">
          <a:xfrm>
            <a:off x="4022857" y="787087"/>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3" name="Chart 2">
            <a:extLst>
              <a:ext uri="{FF2B5EF4-FFF2-40B4-BE49-F238E27FC236}">
                <a16:creationId xmlns:a16="http://schemas.microsoft.com/office/drawing/2014/main" id="{B194C65F-AC5D-70AB-33BF-FAE300399858}"/>
              </a:ext>
            </a:extLst>
          </p:cNvPr>
          <p:cNvGraphicFramePr>
            <a:graphicFrameLocks/>
          </p:cNvGraphicFramePr>
          <p:nvPr>
            <p:extLst>
              <p:ext uri="{D42A27DB-BD31-4B8C-83A1-F6EECF244321}">
                <p14:modId xmlns:p14="http://schemas.microsoft.com/office/powerpoint/2010/main" val="1667939182"/>
              </p:ext>
            </p:extLst>
          </p:nvPr>
        </p:nvGraphicFramePr>
        <p:xfrm>
          <a:off x="453585" y="917892"/>
          <a:ext cx="7960370" cy="379421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028118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7F5E87-E151-BA64-F867-FD944FA753C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21B0437-E64F-2927-7D8E-171AEE60108D}"/>
              </a:ext>
            </a:extLst>
          </p:cNvPr>
          <p:cNvSpPr txBox="1"/>
          <p:nvPr/>
        </p:nvSpPr>
        <p:spPr>
          <a:xfrm>
            <a:off x="8455043" y="4419969"/>
            <a:ext cx="763929" cy="246221"/>
          </a:xfrm>
          <a:prstGeom prst="rect">
            <a:avLst/>
          </a:prstGeom>
          <a:noFill/>
        </p:spPr>
        <p:txBody>
          <a:bodyPr wrap="square" rtlCol="0">
            <a:spAutoFit/>
          </a:bodyPr>
          <a:lstStyle/>
          <a:p>
            <a:r>
              <a:rPr lang="en-US" sz="1000" dirty="0"/>
              <a:t>N= 6</a:t>
            </a:r>
          </a:p>
        </p:txBody>
      </p:sp>
      <p:sp>
        <p:nvSpPr>
          <p:cNvPr id="10" name="Title 9">
            <a:extLst>
              <a:ext uri="{FF2B5EF4-FFF2-40B4-BE49-F238E27FC236}">
                <a16:creationId xmlns:a16="http://schemas.microsoft.com/office/drawing/2014/main" id="{920DCD96-C277-95A5-2C0C-4EFD7D08CB9D}"/>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individual-level structured intake data:</a:t>
            </a:r>
            <a:endParaRPr lang="en-US" sz="1600" dirty="0"/>
          </a:p>
        </p:txBody>
      </p:sp>
      <p:sp>
        <p:nvSpPr>
          <p:cNvPr id="3" name="TextBox 2">
            <a:extLst>
              <a:ext uri="{FF2B5EF4-FFF2-40B4-BE49-F238E27FC236}">
                <a16:creationId xmlns:a16="http://schemas.microsoft.com/office/drawing/2014/main" id="{248611E6-33D7-F357-6563-33BE8C5A1266}"/>
              </a:ext>
            </a:extLst>
          </p:cNvPr>
          <p:cNvSpPr txBox="1"/>
          <p:nvPr/>
        </p:nvSpPr>
        <p:spPr bwMode="auto">
          <a:xfrm>
            <a:off x="4571999" y="744795"/>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5" name="Chart 4">
            <a:extLst>
              <a:ext uri="{FF2B5EF4-FFF2-40B4-BE49-F238E27FC236}">
                <a16:creationId xmlns:a16="http://schemas.microsoft.com/office/drawing/2014/main" id="{A947EA69-B4D1-D944-19D0-495398150733}"/>
              </a:ext>
            </a:extLst>
          </p:cNvPr>
          <p:cNvGraphicFramePr>
            <a:graphicFrameLocks/>
          </p:cNvGraphicFramePr>
          <p:nvPr>
            <p:extLst>
              <p:ext uri="{D42A27DB-BD31-4B8C-83A1-F6EECF244321}">
                <p14:modId xmlns:p14="http://schemas.microsoft.com/office/powerpoint/2010/main" val="2340224802"/>
              </p:ext>
            </p:extLst>
          </p:nvPr>
        </p:nvGraphicFramePr>
        <p:xfrm>
          <a:off x="387217" y="892854"/>
          <a:ext cx="8173580" cy="377333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317295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3BBA9-B199-C9AA-22B0-AFAA3188A8C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A35F804-F1D2-1198-85B4-403E36E96043}"/>
              </a:ext>
            </a:extLst>
          </p:cNvPr>
          <p:cNvSpPr txBox="1"/>
          <p:nvPr/>
        </p:nvSpPr>
        <p:spPr>
          <a:xfrm>
            <a:off x="8380071" y="4410839"/>
            <a:ext cx="763929" cy="246221"/>
          </a:xfrm>
          <a:prstGeom prst="rect">
            <a:avLst/>
          </a:prstGeom>
          <a:noFill/>
        </p:spPr>
        <p:txBody>
          <a:bodyPr wrap="square" rtlCol="0">
            <a:spAutoFit/>
          </a:bodyPr>
          <a:lstStyle/>
          <a:p>
            <a:r>
              <a:rPr lang="en-US" sz="1000" dirty="0"/>
              <a:t>N= 6</a:t>
            </a:r>
          </a:p>
        </p:txBody>
      </p:sp>
      <p:sp>
        <p:nvSpPr>
          <p:cNvPr id="10" name="Title 9">
            <a:extLst>
              <a:ext uri="{FF2B5EF4-FFF2-40B4-BE49-F238E27FC236}">
                <a16:creationId xmlns:a16="http://schemas.microsoft.com/office/drawing/2014/main" id="{E6DD52CF-9D5F-EABC-D803-EFE75AADE6DF}"/>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a:t>
            </a:r>
            <a:r>
              <a:rPr lang="en-US" sz="1400" b="1" dirty="0">
                <a:effectLst/>
                <a:latin typeface="+mj-lt"/>
                <a:ea typeface="Aptos" panose="020B0004020202020204" pitchFamily="34" charset="0"/>
                <a:cs typeface="Arial" panose="020B0604020202020204" pitchFamily="34" charset="0"/>
              </a:rPr>
              <a:t>receiving or querying for data</a:t>
            </a:r>
            <a:r>
              <a:rPr lang="en-US" sz="1400" dirty="0">
                <a:effectLst/>
                <a:latin typeface="+mj-lt"/>
                <a:ea typeface="Aptos" panose="020B0004020202020204" pitchFamily="34" charset="0"/>
                <a:cs typeface="Arial" panose="020B0604020202020204" pitchFamily="34" charset="0"/>
              </a:rPr>
              <a:t> to populate intake form(s) and to </a:t>
            </a:r>
            <a:r>
              <a:rPr lang="en-US" sz="1400" b="1" dirty="0">
                <a:effectLst/>
                <a:latin typeface="+mj-lt"/>
                <a:ea typeface="Aptos" panose="020B0004020202020204" pitchFamily="34" charset="0"/>
                <a:cs typeface="Arial" panose="020B0604020202020204" pitchFamily="34" charset="0"/>
              </a:rPr>
              <a:t>sending intake data</a:t>
            </a:r>
            <a:r>
              <a:rPr lang="en-US" sz="1400" dirty="0">
                <a:effectLst/>
                <a:latin typeface="+mj-lt"/>
                <a:ea typeface="Aptos" panose="020B0004020202020204" pitchFamily="34" charset="0"/>
                <a:cs typeface="Arial" panose="020B0604020202020204" pitchFamily="34" charset="0"/>
              </a:rPr>
              <a:t> once collected - that is, ONLY the barriers that are </a:t>
            </a:r>
            <a:r>
              <a:rPr lang="en-US" sz="1400" u="sng" dirty="0">
                <a:effectLst/>
                <a:latin typeface="+mj-lt"/>
                <a:ea typeface="Aptos" panose="020B0004020202020204" pitchFamily="34" charset="0"/>
                <a:cs typeface="Arial" panose="020B0604020202020204" pitchFamily="34" charset="0"/>
              </a:rPr>
              <a:t>substantially impeding </a:t>
            </a:r>
            <a:r>
              <a:rPr lang="en-US" sz="1400" dirty="0">
                <a:effectLst/>
                <a:latin typeface="+mj-lt"/>
                <a:ea typeface="Aptos" panose="020B0004020202020204" pitchFamily="34" charset="0"/>
                <a:cs typeface="Arial" panose="020B0604020202020204" pitchFamily="34" charset="0"/>
              </a:rPr>
              <a:t>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6" name="Chart 5">
            <a:extLst>
              <a:ext uri="{FF2B5EF4-FFF2-40B4-BE49-F238E27FC236}">
                <a16:creationId xmlns:a16="http://schemas.microsoft.com/office/drawing/2014/main" id="{49BFB621-DC3B-7850-7423-A0F5FF2E7DFC}"/>
              </a:ext>
            </a:extLst>
          </p:cNvPr>
          <p:cNvGraphicFramePr>
            <a:graphicFrameLocks/>
          </p:cNvGraphicFramePr>
          <p:nvPr>
            <p:extLst>
              <p:ext uri="{D42A27DB-BD31-4B8C-83A1-F6EECF244321}">
                <p14:modId xmlns:p14="http://schemas.microsoft.com/office/powerpoint/2010/main" val="3529537344"/>
              </p:ext>
            </p:extLst>
          </p:nvPr>
        </p:nvGraphicFramePr>
        <p:xfrm>
          <a:off x="441701" y="841970"/>
          <a:ext cx="7938370" cy="381508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001162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C6EE6-3357-D11F-35CE-F02DDA6CC38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2CADCD9-2037-F26E-362D-9700A55901CC}"/>
              </a:ext>
            </a:extLst>
          </p:cNvPr>
          <p:cNvSpPr txBox="1"/>
          <p:nvPr/>
        </p:nvSpPr>
        <p:spPr bwMode="auto">
          <a:xfrm>
            <a:off x="550607" y="408039"/>
            <a:ext cx="8153400" cy="1446550"/>
          </a:xfrm>
          <a:prstGeom prst="rect">
            <a:avLst/>
          </a:prstGeom>
          <a:noFill/>
          <a:ln w="19050" algn="ctr">
            <a:noFill/>
            <a:miter lim="800000"/>
            <a:headEnd/>
            <a:tailEnd/>
          </a:ln>
        </p:spPr>
        <p:txBody>
          <a:bodyPr wrap="square" lIns="0" tIns="0" rIns="0" bIns="0" rtlCol="0">
            <a:spAutoFit/>
          </a:bodyPr>
          <a:lstStyle/>
          <a:p>
            <a:r>
              <a:rPr lang="en-US" b="1" u="sng" dirty="0"/>
              <a:t>Other barriers (free text):</a:t>
            </a:r>
          </a:p>
          <a:p>
            <a:endParaRPr lang="en-US" sz="1400" b="1" u="sng" dirty="0"/>
          </a:p>
          <a:p>
            <a:pPr marL="285750" indent="-285750">
              <a:buFont typeface="Arial" panose="020B0604020202020204" pitchFamily="34" charset="0"/>
              <a:buChar char="•"/>
            </a:pPr>
            <a:r>
              <a:rPr lang="en-US" sz="1600" i="0" strike="noStrike" dirty="0">
                <a:effectLst/>
              </a:rPr>
              <a:t>“MOUs including specific data sharing”</a:t>
            </a:r>
            <a:r>
              <a:rPr lang="en-US" sz="1600" dirty="0"/>
              <a:t> </a:t>
            </a:r>
          </a:p>
          <a:p>
            <a:pPr marL="285750" indent="-285750">
              <a:buFont typeface="Arial" panose="020B0604020202020204" pitchFamily="34" charset="0"/>
              <a:buChar char="•"/>
            </a:pPr>
            <a:r>
              <a:rPr lang="en-US" sz="1600" dirty="0"/>
              <a:t>“Tracking parallel data where intake data differs from official membership data from DHCS”</a:t>
            </a:r>
          </a:p>
          <a:p>
            <a:endParaRPr lang="en-US" sz="1400" b="1" dirty="0"/>
          </a:p>
        </p:txBody>
      </p:sp>
    </p:spTree>
    <p:extLst>
      <p:ext uri="{BB962C8B-B14F-4D97-AF65-F5344CB8AC3E}">
        <p14:creationId xmlns:p14="http://schemas.microsoft.com/office/powerpoint/2010/main" val="1507506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D55627-9027-FC3F-7E5E-BB6CD686B56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8D5443C-DA49-D40A-C318-314BADB88361}"/>
              </a:ext>
            </a:extLst>
          </p:cNvPr>
          <p:cNvSpPr>
            <a:spLocks noGrp="1"/>
          </p:cNvSpPr>
          <p:nvPr>
            <p:ph type="title"/>
          </p:nvPr>
        </p:nvSpPr>
        <p:spPr/>
        <p:txBody>
          <a:bodyPr/>
          <a:lstStyle/>
          <a:p>
            <a:r>
              <a:rPr lang="en-US" dirty="0"/>
              <a:t>Assessment Data</a:t>
            </a:r>
          </a:p>
        </p:txBody>
      </p:sp>
    </p:spTree>
    <p:extLst>
      <p:ext uri="{BB962C8B-B14F-4D97-AF65-F5344CB8AC3E}">
        <p14:creationId xmlns:p14="http://schemas.microsoft.com/office/powerpoint/2010/main" val="2909591801"/>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D4631-E584-88E7-D998-E0FE0EA42D6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F12BB94-DC17-C038-DB23-9BF85C082555}"/>
              </a:ext>
            </a:extLst>
          </p:cNvPr>
          <p:cNvSpPr txBox="1"/>
          <p:nvPr/>
        </p:nvSpPr>
        <p:spPr>
          <a:xfrm>
            <a:off x="8380071" y="4386984"/>
            <a:ext cx="763929" cy="246221"/>
          </a:xfrm>
          <a:prstGeom prst="rect">
            <a:avLst/>
          </a:prstGeom>
          <a:noFill/>
        </p:spPr>
        <p:txBody>
          <a:bodyPr wrap="square" rtlCol="0">
            <a:spAutoFit/>
          </a:bodyPr>
          <a:lstStyle/>
          <a:p>
            <a:r>
              <a:rPr lang="en-US" sz="1000" dirty="0"/>
              <a:t>N= 9</a:t>
            </a:r>
          </a:p>
        </p:txBody>
      </p:sp>
      <p:sp>
        <p:nvSpPr>
          <p:cNvPr id="10" name="Title 9">
            <a:extLst>
              <a:ext uri="{FF2B5EF4-FFF2-40B4-BE49-F238E27FC236}">
                <a16:creationId xmlns:a16="http://schemas.microsoft.com/office/drawing/2014/main" id="{98BF4DED-D22A-D83C-0682-DC5F9E1C5721}"/>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individual-level structured assessment data:</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sp>
        <p:nvSpPr>
          <p:cNvPr id="13" name="TextBox 12">
            <a:extLst>
              <a:ext uri="{FF2B5EF4-FFF2-40B4-BE49-F238E27FC236}">
                <a16:creationId xmlns:a16="http://schemas.microsoft.com/office/drawing/2014/main" id="{7A94E2EE-B4B3-23D7-34D0-2C831077C704}"/>
              </a:ext>
            </a:extLst>
          </p:cNvPr>
          <p:cNvSpPr txBox="1"/>
          <p:nvPr/>
        </p:nvSpPr>
        <p:spPr bwMode="auto">
          <a:xfrm>
            <a:off x="4154701" y="663091"/>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4" name="Chart 3">
            <a:extLst>
              <a:ext uri="{FF2B5EF4-FFF2-40B4-BE49-F238E27FC236}">
                <a16:creationId xmlns:a16="http://schemas.microsoft.com/office/drawing/2014/main" id="{1191A452-7E92-45C9-A666-F2B77F823E04}"/>
              </a:ext>
            </a:extLst>
          </p:cNvPr>
          <p:cNvGraphicFramePr>
            <a:graphicFrameLocks/>
          </p:cNvGraphicFramePr>
          <p:nvPr>
            <p:extLst>
              <p:ext uri="{D42A27DB-BD31-4B8C-83A1-F6EECF244321}">
                <p14:modId xmlns:p14="http://schemas.microsoft.com/office/powerpoint/2010/main" val="2811574641"/>
              </p:ext>
            </p:extLst>
          </p:nvPr>
        </p:nvGraphicFramePr>
        <p:xfrm>
          <a:off x="453585" y="781396"/>
          <a:ext cx="8173580" cy="39319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191308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F5FC6-60AB-F941-327D-E1412702DCD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BA9CB9E-D643-4BE4-762F-1A60D94F04FB}"/>
              </a:ext>
            </a:extLst>
          </p:cNvPr>
          <p:cNvSpPr txBox="1"/>
          <p:nvPr/>
        </p:nvSpPr>
        <p:spPr>
          <a:xfrm>
            <a:off x="8380071" y="4384528"/>
            <a:ext cx="763929" cy="246221"/>
          </a:xfrm>
          <a:prstGeom prst="rect">
            <a:avLst/>
          </a:prstGeom>
          <a:noFill/>
        </p:spPr>
        <p:txBody>
          <a:bodyPr wrap="square" rtlCol="0">
            <a:spAutoFit/>
          </a:bodyPr>
          <a:lstStyle/>
          <a:p>
            <a:r>
              <a:rPr lang="en-US" sz="1000" dirty="0"/>
              <a:t>N= 9</a:t>
            </a:r>
          </a:p>
        </p:txBody>
      </p:sp>
      <p:sp>
        <p:nvSpPr>
          <p:cNvPr id="10" name="Title 9">
            <a:extLst>
              <a:ext uri="{FF2B5EF4-FFF2-40B4-BE49-F238E27FC236}">
                <a16:creationId xmlns:a16="http://schemas.microsoft.com/office/drawing/2014/main" id="{30877D86-21C4-C6E4-335C-574815C18A96}"/>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individual-level structured assessment data:</a:t>
            </a:r>
            <a:endParaRPr lang="en-US" sz="1600" dirty="0"/>
          </a:p>
        </p:txBody>
      </p:sp>
      <p:sp>
        <p:nvSpPr>
          <p:cNvPr id="3" name="TextBox 2">
            <a:extLst>
              <a:ext uri="{FF2B5EF4-FFF2-40B4-BE49-F238E27FC236}">
                <a16:creationId xmlns:a16="http://schemas.microsoft.com/office/drawing/2014/main" id="{B0AADBA1-7F64-6CAD-CC67-F4C166CF3B39}"/>
              </a:ext>
            </a:extLst>
          </p:cNvPr>
          <p:cNvSpPr txBox="1"/>
          <p:nvPr/>
        </p:nvSpPr>
        <p:spPr bwMode="auto">
          <a:xfrm>
            <a:off x="4351679" y="650591"/>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5" name="Chart 4">
            <a:extLst>
              <a:ext uri="{FF2B5EF4-FFF2-40B4-BE49-F238E27FC236}">
                <a16:creationId xmlns:a16="http://schemas.microsoft.com/office/drawing/2014/main" id="{576D1EE2-4D70-48F8-B58C-9423B0C6137C}"/>
              </a:ext>
            </a:extLst>
          </p:cNvPr>
          <p:cNvGraphicFramePr>
            <a:graphicFrameLocks/>
          </p:cNvGraphicFramePr>
          <p:nvPr>
            <p:extLst>
              <p:ext uri="{D42A27DB-BD31-4B8C-83A1-F6EECF244321}">
                <p14:modId xmlns:p14="http://schemas.microsoft.com/office/powerpoint/2010/main" val="354961858"/>
              </p:ext>
            </p:extLst>
          </p:nvPr>
        </p:nvGraphicFramePr>
        <p:xfrm>
          <a:off x="387218" y="781396"/>
          <a:ext cx="8083452" cy="39236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991525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56C71D-0A3D-55C1-C396-711FA93AA98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19D3F64-DBAE-B920-21D9-4814D07F97BC}"/>
              </a:ext>
            </a:extLst>
          </p:cNvPr>
          <p:cNvSpPr txBox="1"/>
          <p:nvPr/>
        </p:nvSpPr>
        <p:spPr>
          <a:xfrm>
            <a:off x="8327023" y="4406950"/>
            <a:ext cx="763929" cy="246221"/>
          </a:xfrm>
          <a:prstGeom prst="rect">
            <a:avLst/>
          </a:prstGeom>
          <a:noFill/>
        </p:spPr>
        <p:txBody>
          <a:bodyPr wrap="square" rtlCol="0">
            <a:spAutoFit/>
          </a:bodyPr>
          <a:lstStyle/>
          <a:p>
            <a:r>
              <a:rPr lang="en-US" sz="1000" dirty="0"/>
              <a:t>N= 9</a:t>
            </a:r>
          </a:p>
        </p:txBody>
      </p:sp>
      <p:sp>
        <p:nvSpPr>
          <p:cNvPr id="10" name="Title 9">
            <a:extLst>
              <a:ext uri="{FF2B5EF4-FFF2-40B4-BE49-F238E27FC236}">
                <a16:creationId xmlns:a16="http://schemas.microsoft.com/office/drawing/2014/main" id="{63692906-8A1B-5E01-2686-691DB5733E68}"/>
              </a:ext>
            </a:extLst>
          </p:cNvPr>
          <p:cNvSpPr>
            <a:spLocks noGrp="1"/>
          </p:cNvSpPr>
          <p:nvPr>
            <p:ph type="title"/>
          </p:nvPr>
        </p:nvSpPr>
        <p:spPr>
          <a:xfrm>
            <a:off x="387217" y="206794"/>
            <a:ext cx="8173580" cy="635177"/>
          </a:xfrm>
        </p:spPr>
        <p:txBody>
          <a:bodyPr/>
          <a:lstStyle/>
          <a:p>
            <a:r>
              <a:rPr lang="en-US" sz="16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a:t>
            </a:r>
            <a:r>
              <a:rPr lang="en-US" sz="1600" b="1" dirty="0">
                <a:effectLst/>
                <a:latin typeface="+mj-lt"/>
                <a:ea typeface="Aptos" panose="020B0004020202020204" pitchFamily="34" charset="0"/>
                <a:cs typeface="Arial" panose="020B0604020202020204" pitchFamily="34" charset="0"/>
              </a:rPr>
              <a:t>assessment data </a:t>
            </a:r>
            <a:r>
              <a:rPr lang="en-US" sz="1600" dirty="0">
                <a:effectLst/>
                <a:latin typeface="+mj-lt"/>
                <a:ea typeface="Aptos" panose="020B0004020202020204" pitchFamily="34" charset="0"/>
                <a:cs typeface="Arial" panose="020B0604020202020204" pitchFamily="34" charset="0"/>
              </a:rPr>
              <a:t>- that is, ONLY the barriers that are </a:t>
            </a:r>
            <a:r>
              <a:rPr lang="en-US" sz="1600" u="sng" dirty="0">
                <a:effectLst/>
                <a:latin typeface="+mj-lt"/>
                <a:ea typeface="Aptos" panose="020B0004020202020204" pitchFamily="34" charset="0"/>
                <a:cs typeface="Arial" panose="020B0604020202020204" pitchFamily="34" charset="0"/>
              </a:rPr>
              <a:t>substantially impeding </a:t>
            </a:r>
            <a:r>
              <a:rPr lang="en-US" sz="1600" dirty="0">
                <a:effectLst/>
                <a:latin typeface="+mj-lt"/>
                <a:ea typeface="Aptos" panose="020B0004020202020204" pitchFamily="34" charset="0"/>
                <a:cs typeface="Arial" panose="020B0604020202020204" pitchFamily="34" charset="0"/>
              </a:rPr>
              <a:t>your ability to exchange data. Select all that apply.</a:t>
            </a:r>
            <a:br>
              <a:rPr lang="en-US" sz="1800" dirty="0">
                <a:effectLst/>
                <a:latin typeface="Aptos" panose="020B0004020202020204" pitchFamily="34" charset="0"/>
                <a:ea typeface="Aptos" panose="020B0004020202020204" pitchFamily="34" charset="0"/>
                <a:cs typeface="Arial" panose="020B0604020202020204" pitchFamily="34" charset="0"/>
              </a:rPr>
            </a:b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3" name="Chart 2">
            <a:extLst>
              <a:ext uri="{FF2B5EF4-FFF2-40B4-BE49-F238E27FC236}">
                <a16:creationId xmlns:a16="http://schemas.microsoft.com/office/drawing/2014/main" id="{064A0F85-DA87-4055-BFD8-6945D449785B}"/>
              </a:ext>
            </a:extLst>
          </p:cNvPr>
          <p:cNvGraphicFramePr>
            <a:graphicFrameLocks/>
          </p:cNvGraphicFramePr>
          <p:nvPr>
            <p:extLst>
              <p:ext uri="{D42A27DB-BD31-4B8C-83A1-F6EECF244321}">
                <p14:modId xmlns:p14="http://schemas.microsoft.com/office/powerpoint/2010/main" val="2903955117"/>
              </p:ext>
            </p:extLst>
          </p:nvPr>
        </p:nvGraphicFramePr>
        <p:xfrm>
          <a:off x="457199" y="939338"/>
          <a:ext cx="7869823" cy="371383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54865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896B1-2464-B0E4-7470-E409E4047C3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11336B8-9E9E-8A39-CEE4-3A88D2A26C83}"/>
              </a:ext>
            </a:extLst>
          </p:cNvPr>
          <p:cNvSpPr txBox="1"/>
          <p:nvPr/>
        </p:nvSpPr>
        <p:spPr bwMode="auto">
          <a:xfrm>
            <a:off x="550607" y="408039"/>
            <a:ext cx="8153400" cy="2870016"/>
          </a:xfrm>
          <a:prstGeom prst="rect">
            <a:avLst/>
          </a:prstGeom>
          <a:noFill/>
          <a:ln w="19050" algn="ctr">
            <a:noFill/>
            <a:miter lim="800000"/>
            <a:headEnd/>
            <a:tailEnd/>
          </a:ln>
        </p:spPr>
        <p:txBody>
          <a:bodyPr wrap="square" lIns="0" tIns="0" rIns="0" bIns="0" rtlCol="0">
            <a:spAutoFit/>
          </a:bodyPr>
          <a:lstStyle/>
          <a:p>
            <a:r>
              <a:rPr lang="en-US" sz="1600" b="1" u="sng" dirty="0"/>
              <a:t>Other workforce barriers (free text):</a:t>
            </a:r>
          </a:p>
          <a:p>
            <a:endParaRPr lang="en-US" sz="1050" b="1" u="sng" dirty="0"/>
          </a:p>
          <a:p>
            <a:pPr marL="285750" indent="-285750">
              <a:buFont typeface="Arial" panose="020B0604020202020204" pitchFamily="34" charset="0"/>
              <a:buChar char="•"/>
            </a:pPr>
            <a:r>
              <a:rPr lang="en-US" sz="1400" dirty="0"/>
              <a:t>“Lack of clarity on how short-term vs. long-term the technical workforce needs are. i.e. smaller organizations may struggle to scope out what new integration and technical work should be done by staff they hire full-time because they will need that workforce and expertise long-term vs. work should be outsourced for projects with a defined scope”</a:t>
            </a:r>
          </a:p>
          <a:p>
            <a:endParaRPr lang="en-US" b="1" u="sng" dirty="0"/>
          </a:p>
          <a:p>
            <a:r>
              <a:rPr lang="en-US" sz="1600" b="1" u="sng" dirty="0"/>
              <a:t>Other barriers (free text):</a:t>
            </a:r>
          </a:p>
          <a:p>
            <a:endParaRPr lang="en-US" sz="1400" dirty="0"/>
          </a:p>
          <a:p>
            <a:pPr marL="285750" indent="-285750">
              <a:buFont typeface="Arial" panose="020B0604020202020204" pitchFamily="34" charset="0"/>
              <a:buChar char="•"/>
            </a:pPr>
            <a:r>
              <a:rPr lang="en-US" sz="1400" dirty="0"/>
              <a:t>“Data exchange to community partners among multiple MCPs”</a:t>
            </a:r>
          </a:p>
          <a:p>
            <a:pPr marL="285750" indent="-285750">
              <a:buFont typeface="Arial" panose="020B0604020202020204" pitchFamily="34" charset="0"/>
              <a:buChar char="•"/>
            </a:pPr>
            <a:r>
              <a:rPr lang="en-US" sz="1400" dirty="0"/>
              <a:t>“MOUs including specific data sharing requirements and needs are pending”</a:t>
            </a:r>
          </a:p>
          <a:p>
            <a:pPr marL="285750" indent="-285750">
              <a:buFont typeface="Arial" panose="020B0604020202020204" pitchFamily="34" charset="0"/>
              <a:buChar char="•"/>
            </a:pPr>
            <a:r>
              <a:rPr lang="en-US" sz="1400" dirty="0"/>
              <a:t>“Lack of adoption of existing data interoperability standards. For prior authorization processes, this continues to create high burden for community providers and for MCPs”</a:t>
            </a:r>
          </a:p>
        </p:txBody>
      </p:sp>
    </p:spTree>
    <p:extLst>
      <p:ext uri="{BB962C8B-B14F-4D97-AF65-F5344CB8AC3E}">
        <p14:creationId xmlns:p14="http://schemas.microsoft.com/office/powerpoint/2010/main" val="9188323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0F607B-3C99-9AF5-DE19-FDE705D624F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B2BE6CF-D174-ADE0-D36E-24F1DD75B983}"/>
              </a:ext>
            </a:extLst>
          </p:cNvPr>
          <p:cNvSpPr>
            <a:spLocks noGrp="1"/>
          </p:cNvSpPr>
          <p:nvPr>
            <p:ph type="title"/>
          </p:nvPr>
        </p:nvSpPr>
        <p:spPr/>
        <p:txBody>
          <a:bodyPr/>
          <a:lstStyle/>
          <a:p>
            <a:r>
              <a:rPr lang="en-US" dirty="0"/>
              <a:t>SOGI Data</a:t>
            </a:r>
          </a:p>
        </p:txBody>
      </p:sp>
    </p:spTree>
    <p:extLst>
      <p:ext uri="{BB962C8B-B14F-4D97-AF65-F5344CB8AC3E}">
        <p14:creationId xmlns:p14="http://schemas.microsoft.com/office/powerpoint/2010/main" val="1813118771"/>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95DB0C3-DC1D-0320-3C59-2298153B20DA}"/>
              </a:ext>
            </a:extLst>
          </p:cNvPr>
          <p:cNvSpPr>
            <a:spLocks noGrp="1"/>
          </p:cNvSpPr>
          <p:nvPr>
            <p:ph type="title"/>
          </p:nvPr>
        </p:nvSpPr>
        <p:spPr/>
        <p:txBody>
          <a:bodyPr/>
          <a:lstStyle/>
          <a:p>
            <a:r>
              <a:rPr lang="en-US" dirty="0"/>
              <a:t>Demographics</a:t>
            </a:r>
          </a:p>
        </p:txBody>
      </p:sp>
    </p:spTree>
    <p:extLst>
      <p:ext uri="{BB962C8B-B14F-4D97-AF65-F5344CB8AC3E}">
        <p14:creationId xmlns:p14="http://schemas.microsoft.com/office/powerpoint/2010/main" val="2032301980"/>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A4AA39-5EA4-4B2A-C417-FFD6EBF182B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5B822F2-7CD3-C69A-A553-495E5D0DAF1A}"/>
              </a:ext>
            </a:extLst>
          </p:cNvPr>
          <p:cNvSpPr txBox="1"/>
          <p:nvPr/>
        </p:nvSpPr>
        <p:spPr>
          <a:xfrm>
            <a:off x="8380071" y="4386984"/>
            <a:ext cx="763929" cy="246221"/>
          </a:xfrm>
          <a:prstGeom prst="rect">
            <a:avLst/>
          </a:prstGeom>
          <a:noFill/>
        </p:spPr>
        <p:txBody>
          <a:bodyPr wrap="square" rtlCol="0">
            <a:spAutoFit/>
          </a:bodyPr>
          <a:lstStyle/>
          <a:p>
            <a:r>
              <a:rPr lang="en-US" sz="1000" dirty="0"/>
              <a:t>N= 10</a:t>
            </a:r>
          </a:p>
        </p:txBody>
      </p:sp>
      <p:sp>
        <p:nvSpPr>
          <p:cNvPr id="10" name="Title 9">
            <a:extLst>
              <a:ext uri="{FF2B5EF4-FFF2-40B4-BE49-F238E27FC236}">
                <a16:creationId xmlns:a16="http://schemas.microsoft.com/office/drawing/2014/main" id="{D91E54A0-AE24-94A0-E4E3-23ACE93B887D}"/>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individual-level structured SOGI data:</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sp>
        <p:nvSpPr>
          <p:cNvPr id="13" name="TextBox 12">
            <a:extLst>
              <a:ext uri="{FF2B5EF4-FFF2-40B4-BE49-F238E27FC236}">
                <a16:creationId xmlns:a16="http://schemas.microsoft.com/office/drawing/2014/main" id="{4AAB45C5-32FB-D759-F43E-E19D1D75AF39}"/>
              </a:ext>
            </a:extLst>
          </p:cNvPr>
          <p:cNvSpPr txBox="1"/>
          <p:nvPr/>
        </p:nvSpPr>
        <p:spPr bwMode="auto">
          <a:xfrm>
            <a:off x="3864078" y="613989"/>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4" name="Chart 3">
            <a:extLst>
              <a:ext uri="{FF2B5EF4-FFF2-40B4-BE49-F238E27FC236}">
                <a16:creationId xmlns:a16="http://schemas.microsoft.com/office/drawing/2014/main" id="{95E4E5DA-3A40-4D4C-A876-E14CD02201EE}"/>
              </a:ext>
            </a:extLst>
          </p:cNvPr>
          <p:cNvGraphicFramePr>
            <a:graphicFrameLocks/>
          </p:cNvGraphicFramePr>
          <p:nvPr>
            <p:extLst>
              <p:ext uri="{D42A27DB-BD31-4B8C-83A1-F6EECF244321}">
                <p14:modId xmlns:p14="http://schemas.microsoft.com/office/powerpoint/2010/main" val="1637612529"/>
              </p:ext>
            </p:extLst>
          </p:nvPr>
        </p:nvGraphicFramePr>
        <p:xfrm>
          <a:off x="453585" y="764770"/>
          <a:ext cx="8316342" cy="394854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145182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AD8A5A-8047-0B98-8133-A582A5A8B12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D30496E-F9EF-BACD-8C4E-778137778701}"/>
              </a:ext>
            </a:extLst>
          </p:cNvPr>
          <p:cNvSpPr txBox="1"/>
          <p:nvPr/>
        </p:nvSpPr>
        <p:spPr>
          <a:xfrm>
            <a:off x="8380071" y="4398704"/>
            <a:ext cx="763929" cy="246221"/>
          </a:xfrm>
          <a:prstGeom prst="rect">
            <a:avLst/>
          </a:prstGeom>
          <a:noFill/>
        </p:spPr>
        <p:txBody>
          <a:bodyPr wrap="square" rtlCol="0">
            <a:spAutoFit/>
          </a:bodyPr>
          <a:lstStyle/>
          <a:p>
            <a:r>
              <a:rPr lang="en-US" sz="1000" dirty="0"/>
              <a:t>N= 10</a:t>
            </a:r>
          </a:p>
        </p:txBody>
      </p:sp>
      <p:sp>
        <p:nvSpPr>
          <p:cNvPr id="10" name="Title 9">
            <a:extLst>
              <a:ext uri="{FF2B5EF4-FFF2-40B4-BE49-F238E27FC236}">
                <a16:creationId xmlns:a16="http://schemas.microsoft.com/office/drawing/2014/main" id="{7C552C42-A07D-67D4-74A7-EC59CECF89A1}"/>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individual-level structured SOGI data:</a:t>
            </a:r>
            <a:endParaRPr lang="en-US" sz="1600" dirty="0"/>
          </a:p>
        </p:txBody>
      </p:sp>
      <p:sp>
        <p:nvSpPr>
          <p:cNvPr id="3" name="TextBox 2">
            <a:extLst>
              <a:ext uri="{FF2B5EF4-FFF2-40B4-BE49-F238E27FC236}">
                <a16:creationId xmlns:a16="http://schemas.microsoft.com/office/drawing/2014/main" id="{717772C8-B245-7074-EC5D-F4270877F576}"/>
              </a:ext>
            </a:extLst>
          </p:cNvPr>
          <p:cNvSpPr txBox="1"/>
          <p:nvPr/>
        </p:nvSpPr>
        <p:spPr bwMode="auto">
          <a:xfrm>
            <a:off x="4572000" y="613989"/>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5" name="Chart 4">
            <a:extLst>
              <a:ext uri="{FF2B5EF4-FFF2-40B4-BE49-F238E27FC236}">
                <a16:creationId xmlns:a16="http://schemas.microsoft.com/office/drawing/2014/main" id="{E94E062C-C4BA-45F3-A9F4-65798CA472DE}"/>
              </a:ext>
            </a:extLst>
          </p:cNvPr>
          <p:cNvGraphicFramePr>
            <a:graphicFrameLocks/>
          </p:cNvGraphicFramePr>
          <p:nvPr>
            <p:extLst>
              <p:ext uri="{D42A27DB-BD31-4B8C-83A1-F6EECF244321}">
                <p14:modId xmlns:p14="http://schemas.microsoft.com/office/powerpoint/2010/main" val="2989562123"/>
              </p:ext>
            </p:extLst>
          </p:nvPr>
        </p:nvGraphicFramePr>
        <p:xfrm>
          <a:off x="473825" y="756458"/>
          <a:ext cx="8086972" cy="38884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176071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DD19A-81C6-473E-E3E9-1876A8236E2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2731541-26AD-98D7-D401-6B3678BD7F51}"/>
              </a:ext>
            </a:extLst>
          </p:cNvPr>
          <p:cNvSpPr txBox="1"/>
          <p:nvPr/>
        </p:nvSpPr>
        <p:spPr>
          <a:xfrm>
            <a:off x="8374819" y="4364420"/>
            <a:ext cx="763929" cy="246221"/>
          </a:xfrm>
          <a:prstGeom prst="rect">
            <a:avLst/>
          </a:prstGeom>
          <a:noFill/>
        </p:spPr>
        <p:txBody>
          <a:bodyPr wrap="square" rtlCol="0">
            <a:spAutoFit/>
          </a:bodyPr>
          <a:lstStyle/>
          <a:p>
            <a:r>
              <a:rPr lang="en-US" sz="1000" dirty="0"/>
              <a:t>N= 9</a:t>
            </a:r>
          </a:p>
        </p:txBody>
      </p:sp>
      <p:sp>
        <p:nvSpPr>
          <p:cNvPr id="10" name="Title 9">
            <a:extLst>
              <a:ext uri="{FF2B5EF4-FFF2-40B4-BE49-F238E27FC236}">
                <a16:creationId xmlns:a16="http://schemas.microsoft.com/office/drawing/2014/main" id="{558A3A25-900E-76B9-1C11-F997AC4D36DC}"/>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SOGI data - that is, ONLY the barriers that are substantially impeding 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6" name="Chart 5">
            <a:extLst>
              <a:ext uri="{FF2B5EF4-FFF2-40B4-BE49-F238E27FC236}">
                <a16:creationId xmlns:a16="http://schemas.microsoft.com/office/drawing/2014/main" id="{6B61DECA-B09A-4F33-8CB1-DEEE273BB034}"/>
              </a:ext>
            </a:extLst>
          </p:cNvPr>
          <p:cNvGraphicFramePr>
            <a:graphicFrameLocks/>
          </p:cNvGraphicFramePr>
          <p:nvPr>
            <p:extLst>
              <p:ext uri="{D42A27DB-BD31-4B8C-83A1-F6EECF244321}">
                <p14:modId xmlns:p14="http://schemas.microsoft.com/office/powerpoint/2010/main" val="3002934575"/>
              </p:ext>
            </p:extLst>
          </p:nvPr>
        </p:nvGraphicFramePr>
        <p:xfrm>
          <a:off x="453866" y="733032"/>
          <a:ext cx="8047787" cy="395232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113027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098DB-242A-0F95-69E1-428AF8E799B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23BD386-B55B-C79F-F647-44CAB2E266B1}"/>
              </a:ext>
            </a:extLst>
          </p:cNvPr>
          <p:cNvSpPr txBox="1"/>
          <p:nvPr/>
        </p:nvSpPr>
        <p:spPr bwMode="auto">
          <a:xfrm>
            <a:off x="550607" y="408039"/>
            <a:ext cx="8153400" cy="1446550"/>
          </a:xfrm>
          <a:prstGeom prst="rect">
            <a:avLst/>
          </a:prstGeom>
          <a:noFill/>
          <a:ln w="19050" algn="ctr">
            <a:noFill/>
            <a:miter lim="800000"/>
            <a:headEnd/>
            <a:tailEnd/>
          </a:ln>
        </p:spPr>
        <p:txBody>
          <a:bodyPr wrap="square" lIns="0" tIns="0" rIns="0" bIns="0" rtlCol="0">
            <a:spAutoFit/>
          </a:bodyPr>
          <a:lstStyle/>
          <a:p>
            <a:r>
              <a:rPr lang="en-US" b="1" u="sng" dirty="0"/>
              <a:t>Other barriers (free text):</a:t>
            </a:r>
          </a:p>
          <a:p>
            <a:endParaRPr lang="en-US" sz="1400" dirty="0"/>
          </a:p>
          <a:p>
            <a:pPr marL="285750" indent="-285750">
              <a:buFont typeface="Arial" panose="020B0604020202020204" pitchFamily="34" charset="0"/>
              <a:buChar char="•"/>
            </a:pPr>
            <a:r>
              <a:rPr lang="en-US" sz="1600" dirty="0"/>
              <a:t>“</a:t>
            </a:r>
            <a:r>
              <a:rPr lang="en-US" sz="1600" b="0" i="0" u="none" strike="noStrike" dirty="0">
                <a:effectLst/>
              </a:rPr>
              <a:t>MOUs including specific data sharing requirements and needs are pending”</a:t>
            </a:r>
            <a:r>
              <a:rPr lang="en-US" sz="1600" dirty="0"/>
              <a:t> </a:t>
            </a:r>
          </a:p>
          <a:p>
            <a:pPr marL="285750" indent="-285750">
              <a:buFont typeface="Arial" panose="020B0604020202020204" pitchFamily="34" charset="0"/>
              <a:buChar char="•"/>
            </a:pPr>
            <a:r>
              <a:rPr lang="en-US" sz="1600" b="0" i="0" u="none" strike="noStrike" dirty="0">
                <a:effectLst/>
              </a:rPr>
              <a:t>“Lack of standardization around collection of the data”</a:t>
            </a:r>
            <a:r>
              <a:rPr lang="en-US" sz="1600" dirty="0"/>
              <a:t> </a:t>
            </a:r>
          </a:p>
          <a:p>
            <a:pPr marL="285750" indent="-285750">
              <a:buFont typeface="Arial" panose="020B0604020202020204" pitchFamily="34" charset="0"/>
              <a:buChar char="•"/>
            </a:pPr>
            <a:r>
              <a:rPr lang="en-US" sz="1600" b="0" i="0" u="none" strike="noStrike" dirty="0">
                <a:effectLst/>
              </a:rPr>
              <a:t>“Member willingness to share their information”</a:t>
            </a:r>
            <a:r>
              <a:rPr lang="en-US" sz="1600" dirty="0"/>
              <a:t> </a:t>
            </a:r>
          </a:p>
          <a:p>
            <a:endParaRPr lang="en-US" sz="1400" dirty="0"/>
          </a:p>
        </p:txBody>
      </p:sp>
    </p:spTree>
    <p:extLst>
      <p:ext uri="{BB962C8B-B14F-4D97-AF65-F5344CB8AC3E}">
        <p14:creationId xmlns:p14="http://schemas.microsoft.com/office/powerpoint/2010/main" val="37473822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FBABE-7180-7D5C-9EF6-EB5A6E3AB6D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592F5DD-62AF-4F27-40F1-5EBF27E435CA}"/>
              </a:ext>
            </a:extLst>
          </p:cNvPr>
          <p:cNvSpPr>
            <a:spLocks noGrp="1"/>
          </p:cNvSpPr>
          <p:nvPr>
            <p:ph type="title"/>
          </p:nvPr>
        </p:nvSpPr>
        <p:spPr/>
        <p:txBody>
          <a:bodyPr/>
          <a:lstStyle/>
          <a:p>
            <a:r>
              <a:rPr lang="en-US" dirty="0" err="1"/>
              <a:t>REaL</a:t>
            </a:r>
            <a:r>
              <a:rPr lang="en-US" dirty="0"/>
              <a:t>-D Data</a:t>
            </a:r>
          </a:p>
        </p:txBody>
      </p:sp>
    </p:spTree>
    <p:extLst>
      <p:ext uri="{BB962C8B-B14F-4D97-AF65-F5344CB8AC3E}">
        <p14:creationId xmlns:p14="http://schemas.microsoft.com/office/powerpoint/2010/main" val="1653196970"/>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B4CDAA-1D78-B780-4C96-86F3201ACFC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8D9B948-C0DE-E8D7-1499-BD0ACC4D025D}"/>
              </a:ext>
            </a:extLst>
          </p:cNvPr>
          <p:cNvSpPr txBox="1"/>
          <p:nvPr/>
        </p:nvSpPr>
        <p:spPr>
          <a:xfrm>
            <a:off x="8380071" y="4386984"/>
            <a:ext cx="763929" cy="246221"/>
          </a:xfrm>
          <a:prstGeom prst="rect">
            <a:avLst/>
          </a:prstGeom>
          <a:noFill/>
        </p:spPr>
        <p:txBody>
          <a:bodyPr wrap="square" rtlCol="0">
            <a:spAutoFit/>
          </a:bodyPr>
          <a:lstStyle/>
          <a:p>
            <a:r>
              <a:rPr lang="en-US" sz="1000" dirty="0"/>
              <a:t>N= 11</a:t>
            </a:r>
          </a:p>
        </p:txBody>
      </p:sp>
      <p:sp>
        <p:nvSpPr>
          <p:cNvPr id="10" name="Title 9">
            <a:extLst>
              <a:ext uri="{FF2B5EF4-FFF2-40B4-BE49-F238E27FC236}">
                <a16:creationId xmlns:a16="http://schemas.microsoft.com/office/drawing/2014/main" id="{F28A268D-B4DA-DEA7-6170-0AD4F15AEA8F}"/>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individual-level structured </a:t>
            </a:r>
            <a:r>
              <a:rPr lang="en-US" sz="1600" dirty="0" err="1"/>
              <a:t>REaL</a:t>
            </a:r>
            <a:r>
              <a:rPr lang="en-US" sz="1600" dirty="0"/>
              <a:t>-D</a:t>
            </a:r>
            <a:r>
              <a:rPr lang="en-US" sz="1600" dirty="0">
                <a:effectLst/>
                <a:latin typeface="+mj-lt"/>
                <a:ea typeface="Aptos" panose="020B0004020202020204" pitchFamily="34" charset="0"/>
                <a:cs typeface="Arial" panose="020B0604020202020204" pitchFamily="34" charset="0"/>
              </a:rPr>
              <a:t> data:</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sp>
        <p:nvSpPr>
          <p:cNvPr id="13" name="TextBox 12">
            <a:extLst>
              <a:ext uri="{FF2B5EF4-FFF2-40B4-BE49-F238E27FC236}">
                <a16:creationId xmlns:a16="http://schemas.microsoft.com/office/drawing/2014/main" id="{1FFA64A7-BDD6-DDE8-8735-A9851360889A}"/>
              </a:ext>
            </a:extLst>
          </p:cNvPr>
          <p:cNvSpPr txBox="1"/>
          <p:nvPr/>
        </p:nvSpPr>
        <p:spPr bwMode="auto">
          <a:xfrm>
            <a:off x="3864078" y="613989"/>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4" name="Chart 3">
            <a:extLst>
              <a:ext uri="{FF2B5EF4-FFF2-40B4-BE49-F238E27FC236}">
                <a16:creationId xmlns:a16="http://schemas.microsoft.com/office/drawing/2014/main" id="{DA5124AE-37B7-4E0C-88D9-886D5D56EB3C}"/>
              </a:ext>
            </a:extLst>
          </p:cNvPr>
          <p:cNvGraphicFramePr>
            <a:graphicFrameLocks/>
          </p:cNvGraphicFramePr>
          <p:nvPr>
            <p:extLst>
              <p:ext uri="{D42A27DB-BD31-4B8C-83A1-F6EECF244321}">
                <p14:modId xmlns:p14="http://schemas.microsoft.com/office/powerpoint/2010/main" val="2014848771"/>
              </p:ext>
            </p:extLst>
          </p:nvPr>
        </p:nvGraphicFramePr>
        <p:xfrm>
          <a:off x="453583" y="764771"/>
          <a:ext cx="8173581" cy="38684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937911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7E242-59A4-099B-461F-26A3EC44F71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CCD3CAD-45D2-839A-295E-470DBA2640B6}"/>
              </a:ext>
            </a:extLst>
          </p:cNvPr>
          <p:cNvSpPr txBox="1"/>
          <p:nvPr/>
        </p:nvSpPr>
        <p:spPr>
          <a:xfrm>
            <a:off x="8408424" y="4398704"/>
            <a:ext cx="763929" cy="246221"/>
          </a:xfrm>
          <a:prstGeom prst="rect">
            <a:avLst/>
          </a:prstGeom>
          <a:noFill/>
        </p:spPr>
        <p:txBody>
          <a:bodyPr wrap="square" rtlCol="0">
            <a:spAutoFit/>
          </a:bodyPr>
          <a:lstStyle/>
          <a:p>
            <a:r>
              <a:rPr lang="en-US" sz="1000" dirty="0"/>
              <a:t>N= 10</a:t>
            </a:r>
          </a:p>
        </p:txBody>
      </p:sp>
      <p:sp>
        <p:nvSpPr>
          <p:cNvPr id="10" name="Title 9">
            <a:extLst>
              <a:ext uri="{FF2B5EF4-FFF2-40B4-BE49-F238E27FC236}">
                <a16:creationId xmlns:a16="http://schemas.microsoft.com/office/drawing/2014/main" id="{9B53DD2E-81DD-2D59-BDDA-356FC264D56B}"/>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individual-level structured </a:t>
            </a:r>
            <a:r>
              <a:rPr lang="en-US" sz="1600" dirty="0" err="1"/>
              <a:t>REaL</a:t>
            </a:r>
            <a:r>
              <a:rPr lang="en-US" sz="1600" dirty="0"/>
              <a:t>-D</a:t>
            </a:r>
            <a:r>
              <a:rPr lang="en-US" sz="1600" dirty="0">
                <a:effectLst/>
                <a:latin typeface="+mj-lt"/>
                <a:ea typeface="Aptos" panose="020B0004020202020204" pitchFamily="34" charset="0"/>
                <a:cs typeface="Arial" panose="020B0604020202020204" pitchFamily="34" charset="0"/>
              </a:rPr>
              <a:t> data:</a:t>
            </a:r>
            <a:endParaRPr lang="en-US" sz="1600" dirty="0"/>
          </a:p>
        </p:txBody>
      </p:sp>
      <p:sp>
        <p:nvSpPr>
          <p:cNvPr id="3" name="TextBox 2">
            <a:extLst>
              <a:ext uri="{FF2B5EF4-FFF2-40B4-BE49-F238E27FC236}">
                <a16:creationId xmlns:a16="http://schemas.microsoft.com/office/drawing/2014/main" id="{A0EF8486-311B-DE08-1E8E-8F4394A9DBD4}"/>
              </a:ext>
            </a:extLst>
          </p:cNvPr>
          <p:cNvSpPr txBox="1"/>
          <p:nvPr/>
        </p:nvSpPr>
        <p:spPr bwMode="auto">
          <a:xfrm>
            <a:off x="4572000" y="698533"/>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5" name="Chart 4">
            <a:extLst>
              <a:ext uri="{FF2B5EF4-FFF2-40B4-BE49-F238E27FC236}">
                <a16:creationId xmlns:a16="http://schemas.microsoft.com/office/drawing/2014/main" id="{B5D10299-B9DF-44CD-9D4A-2214A3A79680}"/>
              </a:ext>
            </a:extLst>
          </p:cNvPr>
          <p:cNvGraphicFramePr>
            <a:graphicFrameLocks/>
          </p:cNvGraphicFramePr>
          <p:nvPr>
            <p:extLst>
              <p:ext uri="{D42A27DB-BD31-4B8C-83A1-F6EECF244321}">
                <p14:modId xmlns:p14="http://schemas.microsoft.com/office/powerpoint/2010/main" val="749045193"/>
              </p:ext>
            </p:extLst>
          </p:nvPr>
        </p:nvGraphicFramePr>
        <p:xfrm>
          <a:off x="387217" y="822960"/>
          <a:ext cx="8173580" cy="389867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772615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C3E869-86F4-0D8E-DFE0-90A271114D9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6D5D03C-55C2-E823-EE96-ED9331E1B2BA}"/>
              </a:ext>
            </a:extLst>
          </p:cNvPr>
          <p:cNvSpPr txBox="1"/>
          <p:nvPr/>
        </p:nvSpPr>
        <p:spPr>
          <a:xfrm>
            <a:off x="8380071" y="4428215"/>
            <a:ext cx="763929" cy="246221"/>
          </a:xfrm>
          <a:prstGeom prst="rect">
            <a:avLst/>
          </a:prstGeom>
          <a:noFill/>
        </p:spPr>
        <p:txBody>
          <a:bodyPr wrap="square" rtlCol="0">
            <a:spAutoFit/>
          </a:bodyPr>
          <a:lstStyle/>
          <a:p>
            <a:r>
              <a:rPr lang="en-US" sz="1000" dirty="0"/>
              <a:t>N= 8</a:t>
            </a:r>
          </a:p>
        </p:txBody>
      </p:sp>
      <p:sp>
        <p:nvSpPr>
          <p:cNvPr id="10" name="Title 9">
            <a:extLst>
              <a:ext uri="{FF2B5EF4-FFF2-40B4-BE49-F238E27FC236}">
                <a16:creationId xmlns:a16="http://schemas.microsoft.com/office/drawing/2014/main" id="{EB19C51E-688E-977B-F1EC-4DD5F314E2A1}"/>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a:t>
            </a:r>
            <a:r>
              <a:rPr lang="en-US" sz="1400" dirty="0" err="1"/>
              <a:t>REaL</a:t>
            </a:r>
            <a:r>
              <a:rPr lang="en-US" sz="1400" dirty="0"/>
              <a:t>-D</a:t>
            </a:r>
            <a:r>
              <a:rPr lang="en-US" sz="1400" dirty="0">
                <a:effectLst/>
                <a:latin typeface="+mj-lt"/>
                <a:ea typeface="Aptos" panose="020B0004020202020204" pitchFamily="34" charset="0"/>
                <a:cs typeface="Arial" panose="020B0604020202020204" pitchFamily="34" charset="0"/>
              </a:rPr>
              <a:t> data - that is, ONLY the barriers that are substantially impeding 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6" name="Chart 5">
            <a:extLst>
              <a:ext uri="{FF2B5EF4-FFF2-40B4-BE49-F238E27FC236}">
                <a16:creationId xmlns:a16="http://schemas.microsoft.com/office/drawing/2014/main" id="{600A026B-F8FE-4B39-9F5D-2F51C171FF8C}"/>
              </a:ext>
            </a:extLst>
          </p:cNvPr>
          <p:cNvGraphicFramePr>
            <a:graphicFrameLocks/>
          </p:cNvGraphicFramePr>
          <p:nvPr>
            <p:extLst>
              <p:ext uri="{D42A27DB-BD31-4B8C-83A1-F6EECF244321}">
                <p14:modId xmlns:p14="http://schemas.microsoft.com/office/powerpoint/2010/main" val="3204141749"/>
              </p:ext>
            </p:extLst>
          </p:nvPr>
        </p:nvGraphicFramePr>
        <p:xfrm>
          <a:off x="453865" y="763260"/>
          <a:ext cx="8173581" cy="38482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37343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AE9E48-B37E-B861-223A-81EAF682635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843628F-A137-05EF-34A8-D5624787075A}"/>
              </a:ext>
            </a:extLst>
          </p:cNvPr>
          <p:cNvSpPr txBox="1"/>
          <p:nvPr/>
        </p:nvSpPr>
        <p:spPr bwMode="auto">
          <a:xfrm>
            <a:off x="550607" y="408039"/>
            <a:ext cx="8153400" cy="1261884"/>
          </a:xfrm>
          <a:prstGeom prst="rect">
            <a:avLst/>
          </a:prstGeom>
          <a:noFill/>
          <a:ln w="19050" algn="ctr">
            <a:noFill/>
            <a:miter lim="800000"/>
            <a:headEnd/>
            <a:tailEnd/>
          </a:ln>
        </p:spPr>
        <p:txBody>
          <a:bodyPr wrap="square" lIns="0" tIns="0" rIns="0" bIns="0" rtlCol="0">
            <a:spAutoFit/>
          </a:bodyPr>
          <a:lstStyle/>
          <a:p>
            <a:r>
              <a:rPr lang="en-US" b="1" u="sng" dirty="0"/>
              <a:t>Other barriers (free text):</a:t>
            </a:r>
          </a:p>
          <a:p>
            <a:endParaRPr lang="en-US" sz="1600" dirty="0"/>
          </a:p>
          <a:p>
            <a:pPr marL="285750" indent="-285750">
              <a:buFont typeface="Arial" panose="020B0604020202020204" pitchFamily="34" charset="0"/>
              <a:buChar char="•"/>
            </a:pPr>
            <a:r>
              <a:rPr lang="en-US" sz="1600" dirty="0"/>
              <a:t>“MOUs including specific data sharing requirements and needs are pending”</a:t>
            </a:r>
          </a:p>
          <a:p>
            <a:pPr marL="285750" indent="-285750">
              <a:buFont typeface="Arial" panose="020B0604020202020204" pitchFamily="34" charset="0"/>
              <a:buChar char="•"/>
            </a:pPr>
            <a:r>
              <a:rPr lang="en-US" sz="1600" b="0" i="0" u="none" strike="noStrike" dirty="0">
                <a:effectLst/>
              </a:rPr>
              <a:t>“Standardization of available options, understanding of difference between race/ethnicity.” </a:t>
            </a:r>
            <a:endParaRPr lang="en-US" sz="1600" dirty="0"/>
          </a:p>
        </p:txBody>
      </p:sp>
    </p:spTree>
    <p:extLst>
      <p:ext uri="{BB962C8B-B14F-4D97-AF65-F5344CB8AC3E}">
        <p14:creationId xmlns:p14="http://schemas.microsoft.com/office/powerpoint/2010/main" val="9772258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3CBCE1-01C9-73A1-4DD6-36C83EAC1FC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0458DA4-6385-480F-248E-047D69116555}"/>
              </a:ext>
            </a:extLst>
          </p:cNvPr>
          <p:cNvSpPr>
            <a:spLocks noGrp="1"/>
          </p:cNvSpPr>
          <p:nvPr>
            <p:ph type="title"/>
          </p:nvPr>
        </p:nvSpPr>
        <p:spPr/>
        <p:txBody>
          <a:bodyPr/>
          <a:lstStyle/>
          <a:p>
            <a:r>
              <a:rPr lang="en-US" dirty="0"/>
              <a:t>Patient/Client Consent to Share Data</a:t>
            </a:r>
          </a:p>
        </p:txBody>
      </p:sp>
    </p:spTree>
    <p:extLst>
      <p:ext uri="{BB962C8B-B14F-4D97-AF65-F5344CB8AC3E}">
        <p14:creationId xmlns:p14="http://schemas.microsoft.com/office/powerpoint/2010/main" val="164349855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8611F-835B-3817-3208-85F8A4C32778}"/>
              </a:ext>
            </a:extLst>
          </p:cNvPr>
          <p:cNvSpPr>
            <a:spLocks noGrp="1"/>
          </p:cNvSpPr>
          <p:nvPr>
            <p:ph type="title"/>
          </p:nvPr>
        </p:nvSpPr>
        <p:spPr>
          <a:xfrm>
            <a:off x="455795" y="199835"/>
            <a:ext cx="8173580" cy="458587"/>
          </a:xfrm>
        </p:spPr>
        <p:txBody>
          <a:bodyPr/>
          <a:lstStyle/>
          <a:p>
            <a:r>
              <a:rPr lang="en-US" dirty="0"/>
              <a:t>Respondents </a:t>
            </a:r>
            <a:br>
              <a:rPr lang="en-US" dirty="0"/>
            </a:br>
            <a:endParaRPr lang="en-US" dirty="0">
              <a:solidFill>
                <a:srgbClr val="FF0000"/>
              </a:solidFill>
            </a:endParaRPr>
          </a:p>
        </p:txBody>
      </p:sp>
      <p:graphicFrame>
        <p:nvGraphicFramePr>
          <p:cNvPr id="4" name="Table 3">
            <a:extLst>
              <a:ext uri="{FF2B5EF4-FFF2-40B4-BE49-F238E27FC236}">
                <a16:creationId xmlns:a16="http://schemas.microsoft.com/office/drawing/2014/main" id="{93E530B1-E1D0-370F-37B5-4C371E6F3DE1}"/>
              </a:ext>
            </a:extLst>
          </p:cNvPr>
          <p:cNvGraphicFramePr>
            <a:graphicFrameLocks noGrp="1"/>
          </p:cNvGraphicFramePr>
          <p:nvPr>
            <p:extLst>
              <p:ext uri="{D42A27DB-BD31-4B8C-83A1-F6EECF244321}">
                <p14:modId xmlns:p14="http://schemas.microsoft.com/office/powerpoint/2010/main" val="692269088"/>
              </p:ext>
            </p:extLst>
          </p:nvPr>
        </p:nvGraphicFramePr>
        <p:xfrm>
          <a:off x="542847" y="1163782"/>
          <a:ext cx="3696336" cy="3363280"/>
        </p:xfrm>
        <a:graphic>
          <a:graphicData uri="http://schemas.openxmlformats.org/drawingml/2006/table">
            <a:tbl>
              <a:tblPr>
                <a:tableStyleId>{8EC20E35-A176-4012-BC5E-935CFFF8708E}</a:tableStyleId>
              </a:tblPr>
              <a:tblGrid>
                <a:gridCol w="3696336">
                  <a:extLst>
                    <a:ext uri="{9D8B030D-6E8A-4147-A177-3AD203B41FA5}">
                      <a16:colId xmlns:a16="http://schemas.microsoft.com/office/drawing/2014/main" val="4113089050"/>
                    </a:ext>
                  </a:extLst>
                </a:gridCol>
              </a:tblGrid>
              <a:tr h="224450">
                <a:tc>
                  <a:txBody>
                    <a:bodyPr/>
                    <a:lstStyle/>
                    <a:p>
                      <a:pPr algn="l" rtl="0" fontAlgn="b"/>
                      <a:r>
                        <a:rPr lang="en-US" sz="1400" b="0" i="0" u="none" strike="noStrike">
                          <a:solidFill>
                            <a:srgbClr val="052049"/>
                          </a:solidFill>
                          <a:effectLst/>
                          <a:latin typeface="Arial" panose="020B0604020202020204" pitchFamily="34" charset="0"/>
                        </a:rPr>
                        <a:t>Blue Shield of California Promise Health Plan</a:t>
                      </a:r>
                    </a:p>
                  </a:txBody>
                  <a:tcPr marL="7620" marR="7620" marT="7620" marB="0" anchor="b"/>
                </a:tc>
                <a:extLst>
                  <a:ext uri="{0D108BD9-81ED-4DB2-BD59-A6C34878D82A}">
                    <a16:rowId xmlns:a16="http://schemas.microsoft.com/office/drawing/2014/main" val="3149465929"/>
                  </a:ext>
                </a:extLst>
              </a:tr>
              <a:tr h="224450">
                <a:tc>
                  <a:txBody>
                    <a:bodyPr/>
                    <a:lstStyle/>
                    <a:p>
                      <a:pPr algn="l" rtl="0" fontAlgn="b"/>
                      <a:r>
                        <a:rPr lang="en-US" sz="1400" b="0" i="0" u="none" strike="noStrike" dirty="0">
                          <a:solidFill>
                            <a:srgbClr val="052049"/>
                          </a:solidFill>
                          <a:effectLst/>
                          <a:latin typeface="Arial" panose="020B0604020202020204" pitchFamily="34" charset="0"/>
                        </a:rPr>
                        <a:t>Central California Alliance for Health</a:t>
                      </a:r>
                    </a:p>
                  </a:txBody>
                  <a:tcPr marL="7620" marR="7620" marT="7620" marB="0" anchor="b"/>
                </a:tc>
                <a:extLst>
                  <a:ext uri="{0D108BD9-81ED-4DB2-BD59-A6C34878D82A}">
                    <a16:rowId xmlns:a16="http://schemas.microsoft.com/office/drawing/2014/main" val="1260689334"/>
                  </a:ext>
                </a:extLst>
              </a:tr>
              <a:tr h="224450">
                <a:tc>
                  <a:txBody>
                    <a:bodyPr/>
                    <a:lstStyle/>
                    <a:p>
                      <a:pPr algn="l" rtl="0" fontAlgn="b"/>
                      <a:r>
                        <a:rPr lang="en-US" sz="1400" b="0" i="0" u="none" strike="noStrike" dirty="0">
                          <a:solidFill>
                            <a:srgbClr val="052049"/>
                          </a:solidFill>
                          <a:effectLst/>
                          <a:latin typeface="Arial" panose="020B0604020202020204" pitchFamily="34" charset="0"/>
                        </a:rPr>
                        <a:t>Community Health Group Partnership Plan</a:t>
                      </a:r>
                    </a:p>
                  </a:txBody>
                  <a:tcPr marL="7620" marR="7620" marT="7620" marB="0" anchor="b"/>
                </a:tc>
                <a:extLst>
                  <a:ext uri="{0D108BD9-81ED-4DB2-BD59-A6C34878D82A}">
                    <a16:rowId xmlns:a16="http://schemas.microsoft.com/office/drawing/2014/main" val="1253091932"/>
                  </a:ext>
                </a:extLst>
              </a:tr>
              <a:tr h="224450">
                <a:tc>
                  <a:txBody>
                    <a:bodyPr/>
                    <a:lstStyle/>
                    <a:p>
                      <a:pPr algn="l" rtl="0" fontAlgn="b"/>
                      <a:r>
                        <a:rPr lang="en-US" sz="1400" b="0" i="0" u="none" strike="noStrike" dirty="0">
                          <a:solidFill>
                            <a:srgbClr val="052049"/>
                          </a:solidFill>
                          <a:effectLst/>
                          <a:latin typeface="Arial" panose="020B0604020202020204" pitchFamily="34" charset="0"/>
                        </a:rPr>
                        <a:t>Contra Costa Health Plan</a:t>
                      </a:r>
                    </a:p>
                  </a:txBody>
                  <a:tcPr marL="7620" marR="7620" marT="7620" marB="0" anchor="b"/>
                </a:tc>
                <a:extLst>
                  <a:ext uri="{0D108BD9-81ED-4DB2-BD59-A6C34878D82A}">
                    <a16:rowId xmlns:a16="http://schemas.microsoft.com/office/drawing/2014/main" val="1684866911"/>
                  </a:ext>
                </a:extLst>
              </a:tr>
              <a:tr h="224450">
                <a:tc>
                  <a:txBody>
                    <a:bodyPr/>
                    <a:lstStyle/>
                    <a:p>
                      <a:pPr algn="l" rtl="0" fontAlgn="b"/>
                      <a:r>
                        <a:rPr lang="en-US" sz="1400" b="0" i="0" u="none" strike="noStrike" dirty="0">
                          <a:solidFill>
                            <a:srgbClr val="052049"/>
                          </a:solidFill>
                          <a:effectLst/>
                          <a:latin typeface="Arial" panose="020B0604020202020204" pitchFamily="34" charset="0"/>
                        </a:rPr>
                        <a:t>Gold Coast Health Plan</a:t>
                      </a:r>
                    </a:p>
                  </a:txBody>
                  <a:tcPr marL="7620" marR="7620" marT="7620" marB="0" anchor="b"/>
                </a:tc>
                <a:extLst>
                  <a:ext uri="{0D108BD9-81ED-4DB2-BD59-A6C34878D82A}">
                    <a16:rowId xmlns:a16="http://schemas.microsoft.com/office/drawing/2014/main" val="246582417"/>
                  </a:ext>
                </a:extLst>
              </a:tr>
              <a:tr h="224450">
                <a:tc>
                  <a:txBody>
                    <a:bodyPr/>
                    <a:lstStyle/>
                    <a:p>
                      <a:pPr algn="l" rtl="0" fontAlgn="b"/>
                      <a:r>
                        <a:rPr lang="en-US" sz="1400" b="0" i="0" u="none" strike="noStrike" dirty="0">
                          <a:solidFill>
                            <a:srgbClr val="052049"/>
                          </a:solidFill>
                          <a:effectLst/>
                          <a:latin typeface="Arial" panose="020B0604020202020204" pitchFamily="34" charset="0"/>
                        </a:rPr>
                        <a:t>Health Net Community Solutions Inc</a:t>
                      </a:r>
                    </a:p>
                  </a:txBody>
                  <a:tcPr marL="7620" marR="7620" marT="7620" marB="0" anchor="b"/>
                </a:tc>
                <a:extLst>
                  <a:ext uri="{0D108BD9-81ED-4DB2-BD59-A6C34878D82A}">
                    <a16:rowId xmlns:a16="http://schemas.microsoft.com/office/drawing/2014/main" val="323161945"/>
                  </a:ext>
                </a:extLst>
              </a:tr>
              <a:tr h="224450">
                <a:tc>
                  <a:txBody>
                    <a:bodyPr/>
                    <a:lstStyle/>
                    <a:p>
                      <a:pPr algn="l" rtl="0" fontAlgn="b"/>
                      <a:r>
                        <a:rPr lang="en-US" sz="1400" b="0" i="0" u="none" strike="noStrike" dirty="0">
                          <a:solidFill>
                            <a:srgbClr val="052049"/>
                          </a:solidFill>
                          <a:effectLst/>
                          <a:latin typeface="Arial" panose="020B0604020202020204" pitchFamily="34" charset="0"/>
                        </a:rPr>
                        <a:t>Health Plan of San Mateo</a:t>
                      </a:r>
                    </a:p>
                  </a:txBody>
                  <a:tcPr marL="7620" marR="7620" marT="7620" marB="0" anchor="b"/>
                </a:tc>
                <a:extLst>
                  <a:ext uri="{0D108BD9-81ED-4DB2-BD59-A6C34878D82A}">
                    <a16:rowId xmlns:a16="http://schemas.microsoft.com/office/drawing/2014/main" val="372379465"/>
                  </a:ext>
                </a:extLst>
              </a:tr>
              <a:tr h="224450">
                <a:tc>
                  <a:txBody>
                    <a:bodyPr/>
                    <a:lstStyle/>
                    <a:p>
                      <a:pPr algn="l" rtl="0" fontAlgn="b"/>
                      <a:r>
                        <a:rPr lang="en-US" sz="1400" b="0" i="0" u="none" strike="noStrike" dirty="0">
                          <a:solidFill>
                            <a:srgbClr val="052049"/>
                          </a:solidFill>
                          <a:effectLst/>
                          <a:latin typeface="Arial" panose="020B0604020202020204" pitchFamily="34" charset="0"/>
                        </a:rPr>
                        <a:t>Kaiser Permanente</a:t>
                      </a:r>
                    </a:p>
                  </a:txBody>
                  <a:tcPr marL="7620" marR="7620" marT="7620" marB="0" anchor="b"/>
                </a:tc>
                <a:extLst>
                  <a:ext uri="{0D108BD9-81ED-4DB2-BD59-A6C34878D82A}">
                    <a16:rowId xmlns:a16="http://schemas.microsoft.com/office/drawing/2014/main" val="1681044945"/>
                  </a:ext>
                </a:extLst>
              </a:tr>
              <a:tr h="224450">
                <a:tc>
                  <a:txBody>
                    <a:bodyPr/>
                    <a:lstStyle/>
                    <a:p>
                      <a:pPr algn="l" rtl="0" fontAlgn="b"/>
                      <a:r>
                        <a:rPr lang="en-US" sz="1400" b="0" i="0" u="none" strike="noStrike" dirty="0">
                          <a:solidFill>
                            <a:srgbClr val="052049"/>
                          </a:solidFill>
                          <a:effectLst/>
                          <a:latin typeface="Arial" panose="020B0604020202020204" pitchFamily="34" charset="0"/>
                        </a:rPr>
                        <a:t>L.A. Care Health Plan</a:t>
                      </a:r>
                    </a:p>
                  </a:txBody>
                  <a:tcPr marL="7620" marR="7620" marT="7620" marB="0" anchor="b"/>
                </a:tc>
                <a:extLst>
                  <a:ext uri="{0D108BD9-81ED-4DB2-BD59-A6C34878D82A}">
                    <a16:rowId xmlns:a16="http://schemas.microsoft.com/office/drawing/2014/main" val="2472914813"/>
                  </a:ext>
                </a:extLst>
              </a:tr>
              <a:tr h="224450">
                <a:tc>
                  <a:txBody>
                    <a:bodyPr/>
                    <a:lstStyle/>
                    <a:p>
                      <a:pPr algn="l" rtl="0" fontAlgn="b"/>
                      <a:r>
                        <a:rPr lang="en-US" sz="1400" b="0" i="0" u="none" strike="noStrike" dirty="0">
                          <a:solidFill>
                            <a:srgbClr val="052049"/>
                          </a:solidFill>
                          <a:effectLst/>
                          <a:latin typeface="Arial" panose="020B0604020202020204" pitchFamily="34" charset="0"/>
                        </a:rPr>
                        <a:t>Partnership Health Plan of California</a:t>
                      </a:r>
                    </a:p>
                  </a:txBody>
                  <a:tcPr marL="7620" marR="7620" marT="7620" marB="0" anchor="b"/>
                </a:tc>
                <a:extLst>
                  <a:ext uri="{0D108BD9-81ED-4DB2-BD59-A6C34878D82A}">
                    <a16:rowId xmlns:a16="http://schemas.microsoft.com/office/drawing/2014/main" val="3371173213"/>
                  </a:ext>
                </a:extLst>
              </a:tr>
              <a:tr h="0">
                <a:tc>
                  <a:txBody>
                    <a:bodyPr/>
                    <a:lstStyle/>
                    <a:p>
                      <a:pPr algn="l" rtl="0" fontAlgn="b"/>
                      <a:r>
                        <a:rPr lang="en-US" sz="1400" b="0" i="0" u="none" strike="noStrike">
                          <a:solidFill>
                            <a:srgbClr val="052049"/>
                          </a:solidFill>
                          <a:effectLst/>
                          <a:latin typeface="Arial" panose="020B0604020202020204" pitchFamily="34" charset="0"/>
                        </a:rPr>
                        <a:t>San Francisco Health Plan</a:t>
                      </a:r>
                    </a:p>
                  </a:txBody>
                  <a:tcPr marL="7620" marR="7620" marT="7620" marB="0" anchor="b"/>
                </a:tc>
                <a:extLst>
                  <a:ext uri="{0D108BD9-81ED-4DB2-BD59-A6C34878D82A}">
                    <a16:rowId xmlns:a16="http://schemas.microsoft.com/office/drawing/2014/main" val="3763441933"/>
                  </a:ext>
                </a:extLst>
              </a:tr>
              <a:tr h="224450">
                <a:tc>
                  <a:txBody>
                    <a:bodyPr/>
                    <a:lstStyle/>
                    <a:p>
                      <a:pPr algn="l" rtl="0" fontAlgn="b"/>
                      <a:endParaRPr lang="en-US" sz="1400" b="0" i="0" u="none" strike="noStrike" dirty="0">
                        <a:solidFill>
                          <a:srgbClr val="052049"/>
                        </a:solidFill>
                        <a:effectLst/>
                        <a:latin typeface="Arial" panose="020B0604020202020204" pitchFamily="34" charset="0"/>
                      </a:endParaRPr>
                    </a:p>
                  </a:txBody>
                  <a:tcPr marL="7620" marR="7620" marT="7620" marB="0" anchor="b"/>
                </a:tc>
                <a:extLst>
                  <a:ext uri="{0D108BD9-81ED-4DB2-BD59-A6C34878D82A}">
                    <a16:rowId xmlns:a16="http://schemas.microsoft.com/office/drawing/2014/main" val="1160838610"/>
                  </a:ext>
                </a:extLst>
              </a:tr>
              <a:tr h="224450">
                <a:tc>
                  <a:txBody>
                    <a:bodyPr/>
                    <a:lstStyle/>
                    <a:p>
                      <a:pPr algn="l" rtl="0" fontAlgn="b"/>
                      <a:endParaRPr lang="en-US" sz="1400" b="0" i="0" u="none" strike="noStrike" dirty="0">
                        <a:solidFill>
                          <a:srgbClr val="052049"/>
                        </a:solidFill>
                        <a:effectLst/>
                        <a:latin typeface="Arial" panose="020B0604020202020204" pitchFamily="34" charset="0"/>
                      </a:endParaRPr>
                    </a:p>
                  </a:txBody>
                  <a:tcPr marL="7620" marR="7620" marT="7620" marB="0" anchor="b"/>
                </a:tc>
                <a:extLst>
                  <a:ext uri="{0D108BD9-81ED-4DB2-BD59-A6C34878D82A}">
                    <a16:rowId xmlns:a16="http://schemas.microsoft.com/office/drawing/2014/main" val="3397388559"/>
                  </a:ext>
                </a:extLst>
              </a:tr>
              <a:tr h="224450">
                <a:tc>
                  <a:txBody>
                    <a:bodyPr/>
                    <a:lstStyle/>
                    <a:p>
                      <a:pPr algn="l" rtl="0" fontAlgn="b"/>
                      <a:endParaRPr lang="en-US" sz="1400" b="0" i="0" u="none" strike="noStrike" dirty="0">
                        <a:solidFill>
                          <a:srgbClr val="052049"/>
                        </a:solidFill>
                        <a:effectLst/>
                        <a:latin typeface="Arial" panose="020B0604020202020204" pitchFamily="34" charset="0"/>
                      </a:endParaRPr>
                    </a:p>
                  </a:txBody>
                  <a:tcPr marL="7620" marR="7620" marT="7620" marB="0" anchor="b"/>
                </a:tc>
                <a:extLst>
                  <a:ext uri="{0D108BD9-81ED-4DB2-BD59-A6C34878D82A}">
                    <a16:rowId xmlns:a16="http://schemas.microsoft.com/office/drawing/2014/main" val="3045896647"/>
                  </a:ext>
                </a:extLst>
              </a:tr>
              <a:tr h="224450">
                <a:tc>
                  <a:txBody>
                    <a:bodyPr/>
                    <a:lstStyle/>
                    <a:p>
                      <a:pPr algn="l" rtl="0" fontAlgn="b"/>
                      <a:endParaRPr lang="en-US" sz="1400" b="0" i="0" u="none" strike="noStrike" dirty="0">
                        <a:solidFill>
                          <a:srgbClr val="052049"/>
                        </a:solidFill>
                        <a:effectLst/>
                        <a:latin typeface="Arial" panose="020B0604020202020204" pitchFamily="34" charset="0"/>
                      </a:endParaRPr>
                    </a:p>
                  </a:txBody>
                  <a:tcPr marL="7620" marR="7620" marT="7620" marB="0" anchor="b"/>
                </a:tc>
                <a:extLst>
                  <a:ext uri="{0D108BD9-81ED-4DB2-BD59-A6C34878D82A}">
                    <a16:rowId xmlns:a16="http://schemas.microsoft.com/office/drawing/2014/main" val="1876575026"/>
                  </a:ext>
                </a:extLst>
              </a:tr>
            </a:tbl>
          </a:graphicData>
        </a:graphic>
      </p:graphicFrame>
      <p:sp>
        <p:nvSpPr>
          <p:cNvPr id="3" name="Title 1">
            <a:extLst>
              <a:ext uri="{FF2B5EF4-FFF2-40B4-BE49-F238E27FC236}">
                <a16:creationId xmlns:a16="http://schemas.microsoft.com/office/drawing/2014/main" id="{35FA72CD-A5DC-AD23-60A0-041B9BFF5010}"/>
              </a:ext>
            </a:extLst>
          </p:cNvPr>
          <p:cNvSpPr txBox="1">
            <a:spLocks/>
          </p:cNvSpPr>
          <p:nvPr/>
        </p:nvSpPr>
        <p:spPr>
          <a:xfrm>
            <a:off x="455795" y="684894"/>
            <a:ext cx="8173580" cy="330132"/>
          </a:xfrm>
          <a:prstGeom prst="rect">
            <a:avLst/>
          </a:prstGeom>
        </p:spPr>
        <p:txBody>
          <a:bodyPr vert="horz" wrap="square" lIns="91440" tIns="45720" rIns="91440" bIns="45720" rtlCol="0" anchor="t" anchorCtr="0">
            <a:noAutofit/>
          </a:bodyPr>
          <a:lst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r>
              <a:rPr lang="en-US" sz="2200" dirty="0"/>
              <a:t>n=11; 48% response rate </a:t>
            </a:r>
            <a:br>
              <a:rPr lang="en-US" dirty="0"/>
            </a:br>
            <a:endParaRPr lang="en-US" dirty="0">
              <a:solidFill>
                <a:srgbClr val="FF0000"/>
              </a:solidFill>
            </a:endParaRPr>
          </a:p>
        </p:txBody>
      </p:sp>
      <p:pic>
        <p:nvPicPr>
          <p:cNvPr id="8" name="Picture 7">
            <a:extLst>
              <a:ext uri="{FF2B5EF4-FFF2-40B4-BE49-F238E27FC236}">
                <a16:creationId xmlns:a16="http://schemas.microsoft.com/office/drawing/2014/main" id="{DD048C6B-9DB4-4433-39C6-559DD7E3A4BC}"/>
              </a:ext>
            </a:extLst>
          </p:cNvPr>
          <p:cNvPicPr>
            <a:picLocks noChangeAspect="1"/>
          </p:cNvPicPr>
          <p:nvPr/>
        </p:nvPicPr>
        <p:blipFill>
          <a:blip r:embed="rId3"/>
          <a:stretch>
            <a:fillRect/>
          </a:stretch>
        </p:blipFill>
        <p:spPr>
          <a:xfrm>
            <a:off x="4572000" y="321462"/>
            <a:ext cx="3864000" cy="4205600"/>
          </a:xfrm>
          <a:prstGeom prst="rect">
            <a:avLst/>
          </a:prstGeom>
        </p:spPr>
      </p:pic>
      <p:sp>
        <p:nvSpPr>
          <p:cNvPr id="9" name="TextBox 8">
            <a:extLst>
              <a:ext uri="{FF2B5EF4-FFF2-40B4-BE49-F238E27FC236}">
                <a16:creationId xmlns:a16="http://schemas.microsoft.com/office/drawing/2014/main" id="{20017AB5-4559-D740-EAF7-AB7A29205B33}"/>
              </a:ext>
            </a:extLst>
          </p:cNvPr>
          <p:cNvSpPr txBox="1"/>
          <p:nvPr/>
        </p:nvSpPr>
        <p:spPr bwMode="auto">
          <a:xfrm>
            <a:off x="6706672" y="410717"/>
            <a:ext cx="2255520" cy="738664"/>
          </a:xfrm>
          <a:prstGeom prst="rect">
            <a:avLst/>
          </a:prstGeom>
          <a:noFill/>
          <a:ln w="19050" algn="ctr">
            <a:noFill/>
            <a:miter lim="800000"/>
            <a:headEnd/>
            <a:tailEnd/>
          </a:ln>
        </p:spPr>
        <p:txBody>
          <a:bodyPr wrap="square" lIns="0" tIns="0" rIns="0" bIns="0" rtlCol="0">
            <a:spAutoFit/>
          </a:bodyPr>
          <a:lstStyle/>
          <a:p>
            <a:r>
              <a:rPr lang="en-US" sz="1600" dirty="0"/>
              <a:t>The only county not covered by MCP respondents is Alpine.</a:t>
            </a:r>
          </a:p>
        </p:txBody>
      </p:sp>
    </p:spTree>
    <p:extLst>
      <p:ext uri="{BB962C8B-B14F-4D97-AF65-F5344CB8AC3E}">
        <p14:creationId xmlns:p14="http://schemas.microsoft.com/office/powerpoint/2010/main" val="17822215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59210-B3D5-0871-D7C2-1907B15493E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A5B9528-EBB6-A1BC-CFBA-1B32E86CF56F}"/>
              </a:ext>
            </a:extLst>
          </p:cNvPr>
          <p:cNvSpPr txBox="1"/>
          <p:nvPr/>
        </p:nvSpPr>
        <p:spPr>
          <a:xfrm>
            <a:off x="8380071" y="4386984"/>
            <a:ext cx="763929" cy="246221"/>
          </a:xfrm>
          <a:prstGeom prst="rect">
            <a:avLst/>
          </a:prstGeom>
          <a:noFill/>
        </p:spPr>
        <p:txBody>
          <a:bodyPr wrap="square" rtlCol="0">
            <a:spAutoFit/>
          </a:bodyPr>
          <a:lstStyle/>
          <a:p>
            <a:r>
              <a:rPr lang="en-US" sz="1000" dirty="0"/>
              <a:t>N= 5</a:t>
            </a:r>
          </a:p>
        </p:txBody>
      </p:sp>
      <p:sp>
        <p:nvSpPr>
          <p:cNvPr id="10" name="Title 9">
            <a:extLst>
              <a:ext uri="{FF2B5EF4-FFF2-40B4-BE49-F238E27FC236}">
                <a16:creationId xmlns:a16="http://schemas.microsoft.com/office/drawing/2014/main" id="{6CC61478-87D1-EC11-37EF-1DC81DAF98FE}"/>
              </a:ext>
            </a:extLst>
          </p:cNvPr>
          <p:cNvSpPr>
            <a:spLocks noGrp="1"/>
          </p:cNvSpPr>
          <p:nvPr>
            <p:ph type="title"/>
          </p:nvPr>
        </p:nvSpPr>
        <p:spPr>
          <a:xfrm>
            <a:off x="453585" y="113109"/>
            <a:ext cx="8371438"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structured patient/client consent to share data:</a:t>
            </a:r>
            <a:endParaRPr lang="en-US" sz="1600" dirty="0"/>
          </a:p>
        </p:txBody>
      </p:sp>
      <p:sp>
        <p:nvSpPr>
          <p:cNvPr id="13" name="TextBox 12">
            <a:extLst>
              <a:ext uri="{FF2B5EF4-FFF2-40B4-BE49-F238E27FC236}">
                <a16:creationId xmlns:a16="http://schemas.microsoft.com/office/drawing/2014/main" id="{7FAD5741-2CD8-EA36-0444-78884058F59B}"/>
              </a:ext>
            </a:extLst>
          </p:cNvPr>
          <p:cNvSpPr txBox="1"/>
          <p:nvPr/>
        </p:nvSpPr>
        <p:spPr bwMode="auto">
          <a:xfrm>
            <a:off x="3864078" y="613989"/>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4" name="Chart 3">
            <a:extLst>
              <a:ext uri="{FF2B5EF4-FFF2-40B4-BE49-F238E27FC236}">
                <a16:creationId xmlns:a16="http://schemas.microsoft.com/office/drawing/2014/main" id="{50613F86-B3D0-40C9-BE10-B17523151FEA}"/>
              </a:ext>
            </a:extLst>
          </p:cNvPr>
          <p:cNvGraphicFramePr>
            <a:graphicFrameLocks/>
          </p:cNvGraphicFramePr>
          <p:nvPr>
            <p:extLst>
              <p:ext uri="{D42A27DB-BD31-4B8C-83A1-F6EECF244321}">
                <p14:modId xmlns:p14="http://schemas.microsoft.com/office/powerpoint/2010/main" val="1354849636"/>
              </p:ext>
            </p:extLst>
          </p:nvPr>
        </p:nvGraphicFramePr>
        <p:xfrm>
          <a:off x="390698" y="781395"/>
          <a:ext cx="8096598" cy="391529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76691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910580-A418-066C-4704-65556C96954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8DF16F7-3C35-0332-B695-8CEA8A868615}"/>
              </a:ext>
            </a:extLst>
          </p:cNvPr>
          <p:cNvSpPr txBox="1"/>
          <p:nvPr/>
        </p:nvSpPr>
        <p:spPr>
          <a:xfrm>
            <a:off x="8413898" y="4405792"/>
            <a:ext cx="763929" cy="246221"/>
          </a:xfrm>
          <a:prstGeom prst="rect">
            <a:avLst/>
          </a:prstGeom>
          <a:noFill/>
        </p:spPr>
        <p:txBody>
          <a:bodyPr wrap="square" rtlCol="0">
            <a:spAutoFit/>
          </a:bodyPr>
          <a:lstStyle/>
          <a:p>
            <a:r>
              <a:rPr lang="en-US" sz="1000" dirty="0"/>
              <a:t>N= 5</a:t>
            </a:r>
          </a:p>
        </p:txBody>
      </p:sp>
      <p:sp>
        <p:nvSpPr>
          <p:cNvPr id="10" name="Title 9">
            <a:extLst>
              <a:ext uri="{FF2B5EF4-FFF2-40B4-BE49-F238E27FC236}">
                <a16:creationId xmlns:a16="http://schemas.microsoft.com/office/drawing/2014/main" id="{2764F1D3-852A-185D-6C60-C355C81225FA}"/>
              </a:ext>
            </a:extLst>
          </p:cNvPr>
          <p:cNvSpPr>
            <a:spLocks noGrp="1"/>
          </p:cNvSpPr>
          <p:nvPr>
            <p:ph type="title"/>
          </p:nvPr>
        </p:nvSpPr>
        <p:spPr>
          <a:xfrm>
            <a:off x="387216" y="155402"/>
            <a:ext cx="8331481"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structured patient/client consent to share data:</a:t>
            </a:r>
            <a:endParaRPr lang="en-US" sz="1600" dirty="0"/>
          </a:p>
        </p:txBody>
      </p:sp>
      <p:sp>
        <p:nvSpPr>
          <p:cNvPr id="3" name="TextBox 2">
            <a:extLst>
              <a:ext uri="{FF2B5EF4-FFF2-40B4-BE49-F238E27FC236}">
                <a16:creationId xmlns:a16="http://schemas.microsoft.com/office/drawing/2014/main" id="{1369C26B-04A3-0D83-D95C-18C23CF29B89}"/>
              </a:ext>
            </a:extLst>
          </p:cNvPr>
          <p:cNvSpPr txBox="1"/>
          <p:nvPr/>
        </p:nvSpPr>
        <p:spPr bwMode="auto">
          <a:xfrm>
            <a:off x="4571999" y="744795"/>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5" name="Chart 4">
            <a:extLst>
              <a:ext uri="{FF2B5EF4-FFF2-40B4-BE49-F238E27FC236}">
                <a16:creationId xmlns:a16="http://schemas.microsoft.com/office/drawing/2014/main" id="{140F92EE-E6ED-4977-83F7-AD4E33540B9C}"/>
              </a:ext>
            </a:extLst>
          </p:cNvPr>
          <p:cNvGraphicFramePr>
            <a:graphicFrameLocks/>
          </p:cNvGraphicFramePr>
          <p:nvPr>
            <p:extLst>
              <p:ext uri="{D42A27DB-BD31-4B8C-83A1-F6EECF244321}">
                <p14:modId xmlns:p14="http://schemas.microsoft.com/office/powerpoint/2010/main" val="1850235661"/>
              </p:ext>
            </p:extLst>
          </p:nvPr>
        </p:nvGraphicFramePr>
        <p:xfrm>
          <a:off x="532015" y="864524"/>
          <a:ext cx="7772400" cy="378748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471115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2135EE-2F4B-0CE9-B4E3-D064F4B616D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3E8F083-A070-CAE1-0788-AA1E826C487A}"/>
              </a:ext>
            </a:extLst>
          </p:cNvPr>
          <p:cNvSpPr txBox="1"/>
          <p:nvPr/>
        </p:nvSpPr>
        <p:spPr>
          <a:xfrm>
            <a:off x="8374819" y="4415270"/>
            <a:ext cx="763929" cy="246221"/>
          </a:xfrm>
          <a:prstGeom prst="rect">
            <a:avLst/>
          </a:prstGeom>
          <a:noFill/>
        </p:spPr>
        <p:txBody>
          <a:bodyPr wrap="square" rtlCol="0">
            <a:spAutoFit/>
          </a:bodyPr>
          <a:lstStyle/>
          <a:p>
            <a:r>
              <a:rPr lang="en-US" sz="1000" dirty="0"/>
              <a:t>N= 4</a:t>
            </a:r>
          </a:p>
        </p:txBody>
      </p:sp>
      <p:sp>
        <p:nvSpPr>
          <p:cNvPr id="10" name="Title 9">
            <a:extLst>
              <a:ext uri="{FF2B5EF4-FFF2-40B4-BE49-F238E27FC236}">
                <a16:creationId xmlns:a16="http://schemas.microsoft.com/office/drawing/2014/main" id="{659D439C-D010-0D46-1778-B158C394CD8A}"/>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patient/client consent to share data - that is, ONLY the barriers that are substantially impeding 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6" name="Chart 5">
            <a:extLst>
              <a:ext uri="{FF2B5EF4-FFF2-40B4-BE49-F238E27FC236}">
                <a16:creationId xmlns:a16="http://schemas.microsoft.com/office/drawing/2014/main" id="{71039325-A7F8-4C92-8A2B-5DF0A8741E9A}"/>
              </a:ext>
            </a:extLst>
          </p:cNvPr>
          <p:cNvGraphicFramePr>
            <a:graphicFrameLocks/>
          </p:cNvGraphicFramePr>
          <p:nvPr>
            <p:extLst>
              <p:ext uri="{D42A27DB-BD31-4B8C-83A1-F6EECF244321}">
                <p14:modId xmlns:p14="http://schemas.microsoft.com/office/powerpoint/2010/main" val="3628692479"/>
              </p:ext>
            </p:extLst>
          </p:nvPr>
        </p:nvGraphicFramePr>
        <p:xfrm>
          <a:off x="453865" y="841970"/>
          <a:ext cx="8236269" cy="36695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9612448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58F75-972A-C87D-6C73-7918AD07A81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D7F0CC0-9CFB-ECB7-03BC-A0B7BECEC7A5}"/>
              </a:ext>
            </a:extLst>
          </p:cNvPr>
          <p:cNvSpPr txBox="1"/>
          <p:nvPr/>
        </p:nvSpPr>
        <p:spPr bwMode="auto">
          <a:xfrm>
            <a:off x="550607" y="408039"/>
            <a:ext cx="8153400" cy="1723549"/>
          </a:xfrm>
          <a:prstGeom prst="rect">
            <a:avLst/>
          </a:prstGeom>
          <a:noFill/>
          <a:ln w="19050" algn="ctr">
            <a:noFill/>
            <a:miter lim="800000"/>
            <a:headEnd/>
            <a:tailEnd/>
          </a:ln>
        </p:spPr>
        <p:txBody>
          <a:bodyPr wrap="square" lIns="0" tIns="0" rIns="0" bIns="0" rtlCol="0">
            <a:spAutoFit/>
          </a:bodyPr>
          <a:lstStyle/>
          <a:p>
            <a:r>
              <a:rPr lang="en-US" b="1" u="sng" dirty="0"/>
              <a:t>Other barriers (free text):</a:t>
            </a:r>
          </a:p>
          <a:p>
            <a:endParaRPr lang="en-US" sz="1600" b="1" u="sng" dirty="0"/>
          </a:p>
          <a:p>
            <a:pPr marL="342900" indent="-342900">
              <a:buFont typeface="Arial" panose="020B0604020202020204" pitchFamily="34" charset="0"/>
              <a:buChar char="•"/>
            </a:pPr>
            <a:r>
              <a:rPr lang="en-US" sz="1600" dirty="0"/>
              <a:t>“MOUs including specific data sharing requirements and needs are pending”</a:t>
            </a:r>
          </a:p>
          <a:p>
            <a:endParaRPr lang="en-US" sz="1600" b="1" dirty="0"/>
          </a:p>
          <a:p>
            <a:endParaRPr lang="en-US" sz="1600" dirty="0"/>
          </a:p>
          <a:p>
            <a:endParaRPr lang="en-US" sz="1600" dirty="0"/>
          </a:p>
          <a:p>
            <a:endParaRPr lang="en-US" sz="1400" dirty="0"/>
          </a:p>
        </p:txBody>
      </p:sp>
    </p:spTree>
    <p:extLst>
      <p:ext uri="{BB962C8B-B14F-4D97-AF65-F5344CB8AC3E}">
        <p14:creationId xmlns:p14="http://schemas.microsoft.com/office/powerpoint/2010/main" val="26750949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DD2C30-E08A-CF20-3B88-A9ACE77181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596C4CD-B84E-A4A2-FFDE-3B2C714AD75F}"/>
              </a:ext>
            </a:extLst>
          </p:cNvPr>
          <p:cNvSpPr>
            <a:spLocks noGrp="1"/>
          </p:cNvSpPr>
          <p:nvPr>
            <p:ph type="title"/>
          </p:nvPr>
        </p:nvSpPr>
        <p:spPr/>
        <p:txBody>
          <a:bodyPr/>
          <a:lstStyle/>
          <a:p>
            <a:r>
              <a:rPr lang="en-US" dirty="0"/>
              <a:t>Eligibility and Enrollment Data</a:t>
            </a:r>
          </a:p>
        </p:txBody>
      </p:sp>
    </p:spTree>
    <p:extLst>
      <p:ext uri="{BB962C8B-B14F-4D97-AF65-F5344CB8AC3E}">
        <p14:creationId xmlns:p14="http://schemas.microsoft.com/office/powerpoint/2010/main" val="22695039"/>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2A4C22-5B54-FB1C-B495-6C849518CC1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FB2EDD3-48E3-BEEE-2ECE-AAF05DFAC278}"/>
              </a:ext>
            </a:extLst>
          </p:cNvPr>
          <p:cNvSpPr txBox="1"/>
          <p:nvPr/>
        </p:nvSpPr>
        <p:spPr>
          <a:xfrm>
            <a:off x="8380071" y="4386984"/>
            <a:ext cx="763929" cy="246221"/>
          </a:xfrm>
          <a:prstGeom prst="rect">
            <a:avLst/>
          </a:prstGeom>
          <a:noFill/>
        </p:spPr>
        <p:txBody>
          <a:bodyPr wrap="square" rtlCol="0">
            <a:spAutoFit/>
          </a:bodyPr>
          <a:lstStyle/>
          <a:p>
            <a:r>
              <a:rPr lang="en-US" sz="1000" dirty="0"/>
              <a:t>N= 11</a:t>
            </a:r>
          </a:p>
        </p:txBody>
      </p:sp>
      <p:sp>
        <p:nvSpPr>
          <p:cNvPr id="10" name="Title 9">
            <a:extLst>
              <a:ext uri="{FF2B5EF4-FFF2-40B4-BE49-F238E27FC236}">
                <a16:creationId xmlns:a16="http://schemas.microsoft.com/office/drawing/2014/main" id="{E6B8AA48-05C0-30FE-9F8A-3672D701E8BB}"/>
              </a:ext>
            </a:extLst>
          </p:cNvPr>
          <p:cNvSpPr>
            <a:spLocks noGrp="1"/>
          </p:cNvSpPr>
          <p:nvPr>
            <p:ph type="title"/>
          </p:nvPr>
        </p:nvSpPr>
        <p:spPr>
          <a:xfrm>
            <a:off x="485210" y="281001"/>
            <a:ext cx="8173580" cy="458587"/>
          </a:xfrm>
        </p:spPr>
        <p:txBody>
          <a:bodyPr/>
          <a:lstStyle/>
          <a:p>
            <a:r>
              <a:rPr lang="en-US" sz="1600" dirty="0">
                <a:effectLst/>
                <a:latin typeface="+mj-lt"/>
                <a:ea typeface="Aptos" panose="020B0004020202020204" pitchFamily="34" charset="0"/>
                <a:cs typeface="Arial" panose="020B0604020202020204" pitchFamily="34" charset="0"/>
              </a:rPr>
              <a:t>Are you able to electronically confirm a member’s current enrollment in the following programs at the point of service?</a:t>
            </a:r>
            <a:endParaRPr lang="en-US" sz="1600" dirty="0"/>
          </a:p>
        </p:txBody>
      </p:sp>
      <p:graphicFrame>
        <p:nvGraphicFramePr>
          <p:cNvPr id="4" name="Chart 3">
            <a:extLst>
              <a:ext uri="{FF2B5EF4-FFF2-40B4-BE49-F238E27FC236}">
                <a16:creationId xmlns:a16="http://schemas.microsoft.com/office/drawing/2014/main" id="{6A7F9CAB-555C-D71B-E47D-BEC2FF33784B}"/>
              </a:ext>
            </a:extLst>
          </p:cNvPr>
          <p:cNvGraphicFramePr>
            <a:graphicFrameLocks/>
          </p:cNvGraphicFramePr>
          <p:nvPr>
            <p:extLst>
              <p:ext uri="{D42A27DB-BD31-4B8C-83A1-F6EECF244321}">
                <p14:modId xmlns:p14="http://schemas.microsoft.com/office/powerpoint/2010/main" val="738822200"/>
              </p:ext>
            </p:extLst>
          </p:nvPr>
        </p:nvGraphicFramePr>
        <p:xfrm>
          <a:off x="1192053" y="739588"/>
          <a:ext cx="7045860" cy="389361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923056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7A47D-BFA0-FFF0-2438-006C55B4675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3849D5F-3CCF-298D-F42E-CEFDDA0C876D}"/>
              </a:ext>
            </a:extLst>
          </p:cNvPr>
          <p:cNvSpPr txBox="1"/>
          <p:nvPr/>
        </p:nvSpPr>
        <p:spPr>
          <a:xfrm>
            <a:off x="8380071" y="4384528"/>
            <a:ext cx="763929" cy="246221"/>
          </a:xfrm>
          <a:prstGeom prst="rect">
            <a:avLst/>
          </a:prstGeom>
          <a:noFill/>
        </p:spPr>
        <p:txBody>
          <a:bodyPr wrap="square" rtlCol="0">
            <a:spAutoFit/>
          </a:bodyPr>
          <a:lstStyle/>
          <a:p>
            <a:r>
              <a:rPr lang="en-US" sz="1000" dirty="0"/>
              <a:t>N= 10</a:t>
            </a:r>
          </a:p>
        </p:txBody>
      </p:sp>
      <p:sp>
        <p:nvSpPr>
          <p:cNvPr id="10" name="Title 9">
            <a:extLst>
              <a:ext uri="{FF2B5EF4-FFF2-40B4-BE49-F238E27FC236}">
                <a16:creationId xmlns:a16="http://schemas.microsoft.com/office/drawing/2014/main" id="{ED233CAD-653C-8BD8-8886-B330CFB9F854}"/>
              </a:ext>
            </a:extLst>
          </p:cNvPr>
          <p:cNvSpPr>
            <a:spLocks noGrp="1"/>
          </p:cNvSpPr>
          <p:nvPr>
            <p:ph type="title"/>
          </p:nvPr>
        </p:nvSpPr>
        <p:spPr>
          <a:xfrm>
            <a:off x="387217" y="155402"/>
            <a:ext cx="8173580" cy="458587"/>
          </a:xfrm>
        </p:spPr>
        <p:txBody>
          <a:bodyPr/>
          <a:lstStyle/>
          <a:p>
            <a:r>
              <a:rPr lang="en-US" sz="1600" b="1" dirty="0">
                <a:effectLst/>
                <a:latin typeface="+mj-lt"/>
                <a:ea typeface="Aptos" panose="020B0004020202020204" pitchFamily="34" charset="0"/>
                <a:cs typeface="Arial" panose="020B0604020202020204" pitchFamily="34" charset="0"/>
              </a:rPr>
              <a:t>Answer this question if you marked any “Yes”. </a:t>
            </a:r>
            <a:r>
              <a:rPr lang="en-US" sz="1600" dirty="0">
                <a:effectLst/>
                <a:latin typeface="+mj-lt"/>
                <a:ea typeface="Aptos" panose="020B0004020202020204" pitchFamily="34" charset="0"/>
                <a:cs typeface="Arial" panose="020B0604020202020204" pitchFamily="34" charset="0"/>
              </a:rPr>
              <a:t>Only answer for the rows/programs you marked “Yes.” If you know a member is not enrolled in one of the programs listed below, are you able to electronically send some or all of the information necessary to enroll that member to the appropriate entity? </a:t>
            </a:r>
            <a:endParaRPr lang="en-US" sz="1600" dirty="0"/>
          </a:p>
        </p:txBody>
      </p:sp>
      <p:graphicFrame>
        <p:nvGraphicFramePr>
          <p:cNvPr id="4" name="Chart 3">
            <a:extLst>
              <a:ext uri="{FF2B5EF4-FFF2-40B4-BE49-F238E27FC236}">
                <a16:creationId xmlns:a16="http://schemas.microsoft.com/office/drawing/2014/main" id="{2721F92D-9CAD-5B76-C509-25A69A78DE3A}"/>
              </a:ext>
            </a:extLst>
          </p:cNvPr>
          <p:cNvGraphicFramePr>
            <a:graphicFrameLocks/>
          </p:cNvGraphicFramePr>
          <p:nvPr>
            <p:extLst>
              <p:ext uri="{D42A27DB-BD31-4B8C-83A1-F6EECF244321}">
                <p14:modId xmlns:p14="http://schemas.microsoft.com/office/powerpoint/2010/main" val="819936827"/>
              </p:ext>
            </p:extLst>
          </p:nvPr>
        </p:nvGraphicFramePr>
        <p:xfrm>
          <a:off x="748146" y="964277"/>
          <a:ext cx="7547956" cy="366647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0618608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A70AE-4B87-FA75-2765-1D0F23B6DA9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2737942-0DE6-B938-0D6F-325DA408D08D}"/>
              </a:ext>
            </a:extLst>
          </p:cNvPr>
          <p:cNvSpPr txBox="1"/>
          <p:nvPr/>
        </p:nvSpPr>
        <p:spPr>
          <a:xfrm>
            <a:off x="8380071" y="4392300"/>
            <a:ext cx="763929" cy="246221"/>
          </a:xfrm>
          <a:prstGeom prst="rect">
            <a:avLst/>
          </a:prstGeom>
          <a:noFill/>
        </p:spPr>
        <p:txBody>
          <a:bodyPr wrap="square" rtlCol="0">
            <a:spAutoFit/>
          </a:bodyPr>
          <a:lstStyle/>
          <a:p>
            <a:r>
              <a:rPr lang="en-US" sz="1000" dirty="0"/>
              <a:t>N= 11</a:t>
            </a:r>
          </a:p>
        </p:txBody>
      </p:sp>
      <p:sp>
        <p:nvSpPr>
          <p:cNvPr id="10" name="Title 9">
            <a:extLst>
              <a:ext uri="{FF2B5EF4-FFF2-40B4-BE49-F238E27FC236}">
                <a16:creationId xmlns:a16="http://schemas.microsoft.com/office/drawing/2014/main" id="{195A9350-257E-EDB7-8A33-03BED05F0A71}"/>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In general, are you able to electronically receive information from external partners to determine an individual’s eligibility and enroll them in one of your programs? </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4" name="Chart 3">
            <a:extLst>
              <a:ext uri="{FF2B5EF4-FFF2-40B4-BE49-F238E27FC236}">
                <a16:creationId xmlns:a16="http://schemas.microsoft.com/office/drawing/2014/main" id="{08A9C98B-2605-17DD-D7DD-AA83891B43EE}"/>
              </a:ext>
            </a:extLst>
          </p:cNvPr>
          <p:cNvGraphicFramePr>
            <a:graphicFrameLocks/>
          </p:cNvGraphicFramePr>
          <p:nvPr>
            <p:extLst>
              <p:ext uri="{D42A27DB-BD31-4B8C-83A1-F6EECF244321}">
                <p14:modId xmlns:p14="http://schemas.microsoft.com/office/powerpoint/2010/main" val="3094591752"/>
              </p:ext>
            </p:extLst>
          </p:nvPr>
        </p:nvGraphicFramePr>
        <p:xfrm>
          <a:off x="1687483" y="939338"/>
          <a:ext cx="5935288" cy="358278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087939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347F2-F399-9486-1375-A0B023BBBCC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3CF0318-859D-C8B5-0750-4727A8704BCE}"/>
              </a:ext>
            </a:extLst>
          </p:cNvPr>
          <p:cNvSpPr>
            <a:spLocks noGrp="1"/>
          </p:cNvSpPr>
          <p:nvPr>
            <p:ph type="title"/>
          </p:nvPr>
        </p:nvSpPr>
        <p:spPr/>
        <p:txBody>
          <a:bodyPr/>
          <a:lstStyle/>
          <a:p>
            <a:r>
              <a:rPr lang="en-US" dirty="0"/>
              <a:t>Service Authorization Data</a:t>
            </a:r>
          </a:p>
        </p:txBody>
      </p:sp>
    </p:spTree>
    <p:extLst>
      <p:ext uri="{BB962C8B-B14F-4D97-AF65-F5344CB8AC3E}">
        <p14:creationId xmlns:p14="http://schemas.microsoft.com/office/powerpoint/2010/main" val="1609679936"/>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39DF93-5776-C3FE-F337-B93EA96BC4C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EC8CB19-2A6C-BB0F-D603-BE83FE7FEACD}"/>
              </a:ext>
            </a:extLst>
          </p:cNvPr>
          <p:cNvSpPr txBox="1"/>
          <p:nvPr/>
        </p:nvSpPr>
        <p:spPr>
          <a:xfrm>
            <a:off x="8380071" y="4386984"/>
            <a:ext cx="763929" cy="246221"/>
          </a:xfrm>
          <a:prstGeom prst="rect">
            <a:avLst/>
          </a:prstGeom>
          <a:noFill/>
        </p:spPr>
        <p:txBody>
          <a:bodyPr wrap="square" rtlCol="0">
            <a:spAutoFit/>
          </a:bodyPr>
          <a:lstStyle/>
          <a:p>
            <a:r>
              <a:rPr lang="en-US" sz="1000" dirty="0"/>
              <a:t>N= 11</a:t>
            </a:r>
          </a:p>
        </p:txBody>
      </p:sp>
      <p:sp>
        <p:nvSpPr>
          <p:cNvPr id="10" name="Title 9">
            <a:extLst>
              <a:ext uri="{FF2B5EF4-FFF2-40B4-BE49-F238E27FC236}">
                <a16:creationId xmlns:a16="http://schemas.microsoft.com/office/drawing/2014/main" id="{30493AD5-99A6-F78D-B414-C993009CEB27}"/>
              </a:ext>
            </a:extLst>
          </p:cNvPr>
          <p:cNvSpPr>
            <a:spLocks noGrp="1"/>
          </p:cNvSpPr>
          <p:nvPr>
            <p:ph type="title"/>
          </p:nvPr>
        </p:nvSpPr>
        <p:spPr>
          <a:xfrm>
            <a:off x="371796" y="281001"/>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structured service authorization request data</a:t>
            </a:r>
            <a:endParaRPr lang="en-US" sz="1600" dirty="0"/>
          </a:p>
        </p:txBody>
      </p:sp>
      <p:sp>
        <p:nvSpPr>
          <p:cNvPr id="13" name="TextBox 12">
            <a:extLst>
              <a:ext uri="{FF2B5EF4-FFF2-40B4-BE49-F238E27FC236}">
                <a16:creationId xmlns:a16="http://schemas.microsoft.com/office/drawing/2014/main" id="{5A624092-A3D8-9EEE-6D82-B9DF98ECB94F}"/>
              </a:ext>
            </a:extLst>
          </p:cNvPr>
          <p:cNvSpPr txBox="1"/>
          <p:nvPr/>
        </p:nvSpPr>
        <p:spPr bwMode="auto">
          <a:xfrm>
            <a:off x="3834512" y="735917"/>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3" name="Chart 2">
            <a:extLst>
              <a:ext uri="{FF2B5EF4-FFF2-40B4-BE49-F238E27FC236}">
                <a16:creationId xmlns:a16="http://schemas.microsoft.com/office/drawing/2014/main" id="{63C7B149-3138-48A4-8608-FF5F0B6D09BD}"/>
              </a:ext>
            </a:extLst>
          </p:cNvPr>
          <p:cNvGraphicFramePr>
            <a:graphicFrameLocks/>
          </p:cNvGraphicFramePr>
          <p:nvPr>
            <p:extLst>
              <p:ext uri="{D42A27DB-BD31-4B8C-83A1-F6EECF244321}">
                <p14:modId xmlns:p14="http://schemas.microsoft.com/office/powerpoint/2010/main" val="400504829"/>
              </p:ext>
            </p:extLst>
          </p:nvPr>
        </p:nvGraphicFramePr>
        <p:xfrm>
          <a:off x="371795" y="872837"/>
          <a:ext cx="8002761" cy="38820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402125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76905-2CDE-4799-94BD-EE6BC26AF32F}"/>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29E47FC-CFD0-8D42-1ECB-BB3BDCB52479}"/>
              </a:ext>
            </a:extLst>
          </p:cNvPr>
          <p:cNvSpPr txBox="1">
            <a:spLocks/>
          </p:cNvSpPr>
          <p:nvPr/>
        </p:nvSpPr>
        <p:spPr>
          <a:xfrm>
            <a:off x="694123" y="231314"/>
            <a:ext cx="8150332" cy="994172"/>
          </a:xfrm>
          <a:prstGeom prst="rect">
            <a:avLst/>
          </a:prstGeom>
        </p:spPr>
        <p:txBody>
          <a:bodyPr vert="horz" wrap="square" lIns="91440" tIns="45720" rIns="91440" bIns="45720" rtlCol="0" anchor="t" anchorCtr="0">
            <a:normAutofit/>
          </a:bodyPr>
          <a:lst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r>
              <a:rPr lang="en-US" sz="1600" dirty="0"/>
              <a:t>Is your MCP onboarded with a QHIO, SHIE, CIE, or other health/social exchange? Select all that apply.</a:t>
            </a:r>
          </a:p>
        </p:txBody>
      </p:sp>
      <p:graphicFrame>
        <p:nvGraphicFramePr>
          <p:cNvPr id="12" name="Chart 11">
            <a:extLst>
              <a:ext uri="{FF2B5EF4-FFF2-40B4-BE49-F238E27FC236}">
                <a16:creationId xmlns:a16="http://schemas.microsoft.com/office/drawing/2014/main" id="{47DB1677-4AF6-98CC-B576-641103CE2652}"/>
              </a:ext>
            </a:extLst>
          </p:cNvPr>
          <p:cNvGraphicFramePr>
            <a:graphicFrameLocks/>
          </p:cNvGraphicFramePr>
          <p:nvPr>
            <p:extLst>
              <p:ext uri="{D42A27DB-BD31-4B8C-83A1-F6EECF244321}">
                <p14:modId xmlns:p14="http://schemas.microsoft.com/office/powerpoint/2010/main" val="2229241013"/>
              </p:ext>
            </p:extLst>
          </p:nvPr>
        </p:nvGraphicFramePr>
        <p:xfrm>
          <a:off x="1158765" y="969579"/>
          <a:ext cx="6771289" cy="3531476"/>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a:extLst>
              <a:ext uri="{FF2B5EF4-FFF2-40B4-BE49-F238E27FC236}">
                <a16:creationId xmlns:a16="http://schemas.microsoft.com/office/drawing/2014/main" id="{2AA040B2-451A-2FC9-242C-72F22EECBD8E}"/>
              </a:ext>
            </a:extLst>
          </p:cNvPr>
          <p:cNvSpPr txBox="1"/>
          <p:nvPr/>
        </p:nvSpPr>
        <p:spPr>
          <a:xfrm>
            <a:off x="8320794" y="4377944"/>
            <a:ext cx="763929" cy="246221"/>
          </a:xfrm>
          <a:prstGeom prst="rect">
            <a:avLst/>
          </a:prstGeom>
          <a:noFill/>
        </p:spPr>
        <p:txBody>
          <a:bodyPr wrap="square" rtlCol="0">
            <a:spAutoFit/>
          </a:bodyPr>
          <a:lstStyle/>
          <a:p>
            <a:r>
              <a:rPr lang="en-US" sz="1000" dirty="0"/>
              <a:t>N= 11</a:t>
            </a:r>
          </a:p>
        </p:txBody>
      </p:sp>
    </p:spTree>
    <p:extLst>
      <p:ext uri="{BB962C8B-B14F-4D97-AF65-F5344CB8AC3E}">
        <p14:creationId xmlns:p14="http://schemas.microsoft.com/office/powerpoint/2010/main" val="19602805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1C3EC-21CC-38C1-B466-56AB39D14B9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498B6C2-26DD-95E4-8EBD-D4D260DC450A}"/>
              </a:ext>
            </a:extLst>
          </p:cNvPr>
          <p:cNvSpPr txBox="1"/>
          <p:nvPr/>
        </p:nvSpPr>
        <p:spPr>
          <a:xfrm>
            <a:off x="8380071" y="4386984"/>
            <a:ext cx="763929" cy="246221"/>
          </a:xfrm>
          <a:prstGeom prst="rect">
            <a:avLst/>
          </a:prstGeom>
          <a:noFill/>
        </p:spPr>
        <p:txBody>
          <a:bodyPr wrap="square" rtlCol="0">
            <a:spAutoFit/>
          </a:bodyPr>
          <a:lstStyle/>
          <a:p>
            <a:r>
              <a:rPr lang="en-US" sz="1000" dirty="0"/>
              <a:t>N= 11</a:t>
            </a:r>
          </a:p>
        </p:txBody>
      </p:sp>
      <p:sp>
        <p:nvSpPr>
          <p:cNvPr id="10" name="Title 9">
            <a:extLst>
              <a:ext uri="{FF2B5EF4-FFF2-40B4-BE49-F238E27FC236}">
                <a16:creationId xmlns:a16="http://schemas.microsoft.com/office/drawing/2014/main" id="{F71E88F6-61BE-F5B3-CE6E-36253983952A}"/>
              </a:ext>
            </a:extLst>
          </p:cNvPr>
          <p:cNvSpPr>
            <a:spLocks noGrp="1"/>
          </p:cNvSpPr>
          <p:nvPr>
            <p:ph type="title"/>
          </p:nvPr>
        </p:nvSpPr>
        <p:spPr>
          <a:xfrm>
            <a:off x="371796" y="281001"/>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structured service authorization request data</a:t>
            </a:r>
            <a:endParaRPr lang="en-US" sz="1600" dirty="0"/>
          </a:p>
        </p:txBody>
      </p:sp>
      <p:sp>
        <p:nvSpPr>
          <p:cNvPr id="4" name="TextBox 3">
            <a:extLst>
              <a:ext uri="{FF2B5EF4-FFF2-40B4-BE49-F238E27FC236}">
                <a16:creationId xmlns:a16="http://schemas.microsoft.com/office/drawing/2014/main" id="{34BA5095-7DC5-A9A7-2157-A7916BA4F932}"/>
              </a:ext>
            </a:extLst>
          </p:cNvPr>
          <p:cNvSpPr txBox="1"/>
          <p:nvPr/>
        </p:nvSpPr>
        <p:spPr bwMode="auto">
          <a:xfrm>
            <a:off x="3985598" y="783595"/>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6" name="Chart 5">
            <a:extLst>
              <a:ext uri="{FF2B5EF4-FFF2-40B4-BE49-F238E27FC236}">
                <a16:creationId xmlns:a16="http://schemas.microsoft.com/office/drawing/2014/main" id="{EFBAD2E3-CA5D-4C25-B77F-C990581EEF55}"/>
              </a:ext>
            </a:extLst>
          </p:cNvPr>
          <p:cNvGraphicFramePr>
            <a:graphicFrameLocks/>
          </p:cNvGraphicFramePr>
          <p:nvPr>
            <p:extLst>
              <p:ext uri="{D42A27DB-BD31-4B8C-83A1-F6EECF244321}">
                <p14:modId xmlns:p14="http://schemas.microsoft.com/office/powerpoint/2010/main" val="1436929751"/>
              </p:ext>
            </p:extLst>
          </p:nvPr>
        </p:nvGraphicFramePr>
        <p:xfrm>
          <a:off x="523702" y="914400"/>
          <a:ext cx="7747462" cy="37906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5628942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5C8E4-71CE-D4F5-237A-F61EBDBA03B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4CE7DEC-9554-0CB1-A3D1-EABF53EB4E08}"/>
              </a:ext>
            </a:extLst>
          </p:cNvPr>
          <p:cNvSpPr txBox="1"/>
          <p:nvPr/>
        </p:nvSpPr>
        <p:spPr>
          <a:xfrm>
            <a:off x="8380071" y="4437862"/>
            <a:ext cx="763929" cy="246221"/>
          </a:xfrm>
          <a:prstGeom prst="rect">
            <a:avLst/>
          </a:prstGeom>
          <a:noFill/>
        </p:spPr>
        <p:txBody>
          <a:bodyPr wrap="square" rtlCol="0">
            <a:spAutoFit/>
          </a:bodyPr>
          <a:lstStyle/>
          <a:p>
            <a:r>
              <a:rPr lang="en-US" sz="1000" dirty="0"/>
              <a:t>N= 8</a:t>
            </a:r>
          </a:p>
        </p:txBody>
      </p:sp>
      <p:sp>
        <p:nvSpPr>
          <p:cNvPr id="10" name="Title 9">
            <a:extLst>
              <a:ext uri="{FF2B5EF4-FFF2-40B4-BE49-F238E27FC236}">
                <a16:creationId xmlns:a16="http://schemas.microsoft.com/office/drawing/2014/main" id="{5DA31C98-639F-23F5-CDCA-24D5FE42732B}"/>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service authorization request data - that is, ONLY the barriers that are substantially impeding 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4" name="Chart 3">
            <a:extLst>
              <a:ext uri="{FF2B5EF4-FFF2-40B4-BE49-F238E27FC236}">
                <a16:creationId xmlns:a16="http://schemas.microsoft.com/office/drawing/2014/main" id="{AF10469F-053D-4F9A-BD02-2CDA16EC7CAF}"/>
              </a:ext>
            </a:extLst>
          </p:cNvPr>
          <p:cNvGraphicFramePr>
            <a:graphicFrameLocks/>
          </p:cNvGraphicFramePr>
          <p:nvPr>
            <p:extLst>
              <p:ext uri="{D42A27DB-BD31-4B8C-83A1-F6EECF244321}">
                <p14:modId xmlns:p14="http://schemas.microsoft.com/office/powerpoint/2010/main" val="2559999370"/>
              </p:ext>
            </p:extLst>
          </p:nvPr>
        </p:nvGraphicFramePr>
        <p:xfrm>
          <a:off x="453866" y="841971"/>
          <a:ext cx="8106932" cy="37190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1280524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C942ED-43B8-383C-C2DC-37B9B917E68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820AFDD-97EF-8256-0734-5954AD72B7F0}"/>
              </a:ext>
            </a:extLst>
          </p:cNvPr>
          <p:cNvSpPr txBox="1"/>
          <p:nvPr/>
        </p:nvSpPr>
        <p:spPr bwMode="auto">
          <a:xfrm>
            <a:off x="550607" y="408039"/>
            <a:ext cx="8153400" cy="1015663"/>
          </a:xfrm>
          <a:prstGeom prst="rect">
            <a:avLst/>
          </a:prstGeom>
          <a:noFill/>
          <a:ln w="19050" algn="ctr">
            <a:noFill/>
            <a:miter lim="800000"/>
            <a:headEnd/>
            <a:tailEnd/>
          </a:ln>
        </p:spPr>
        <p:txBody>
          <a:bodyPr wrap="square" lIns="0" tIns="0" rIns="0" bIns="0" rtlCol="0">
            <a:spAutoFit/>
          </a:bodyPr>
          <a:lstStyle/>
          <a:p>
            <a:r>
              <a:rPr lang="en-US" b="1" u="sng" dirty="0"/>
              <a:t>Other barriers (free text):</a:t>
            </a:r>
          </a:p>
          <a:p>
            <a:endParaRPr lang="en-US" sz="1600" b="1" u="sng" dirty="0"/>
          </a:p>
          <a:p>
            <a:pPr marL="285750" indent="-285750">
              <a:buFont typeface="Arial" panose="020B0604020202020204" pitchFamily="34" charset="0"/>
              <a:buChar char="•"/>
            </a:pPr>
            <a:r>
              <a:rPr lang="en-US" sz="1600" dirty="0"/>
              <a:t>“</a:t>
            </a:r>
            <a:r>
              <a:rPr lang="en-US" sz="1600" b="0" i="0" u="none" strike="noStrike" dirty="0">
                <a:effectLst/>
              </a:rPr>
              <a:t>MOUs including specific data sharing requirements and needs are pending”</a:t>
            </a:r>
            <a:r>
              <a:rPr lang="en-US" sz="1600" dirty="0"/>
              <a:t> </a:t>
            </a:r>
            <a:endParaRPr lang="en-US" sz="1600" b="1" u="sng" dirty="0"/>
          </a:p>
          <a:p>
            <a:endParaRPr lang="en-US" sz="1600" dirty="0"/>
          </a:p>
        </p:txBody>
      </p:sp>
    </p:spTree>
    <p:extLst>
      <p:ext uri="{BB962C8B-B14F-4D97-AF65-F5344CB8AC3E}">
        <p14:creationId xmlns:p14="http://schemas.microsoft.com/office/powerpoint/2010/main" val="245523694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551F71-E47E-A49F-EA08-F020FDF39F0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4865EDB-DD52-B98F-209D-7F25C15B4468}"/>
              </a:ext>
            </a:extLst>
          </p:cNvPr>
          <p:cNvSpPr>
            <a:spLocks noGrp="1"/>
          </p:cNvSpPr>
          <p:nvPr>
            <p:ph type="title"/>
          </p:nvPr>
        </p:nvSpPr>
        <p:spPr/>
        <p:txBody>
          <a:bodyPr/>
          <a:lstStyle/>
          <a:p>
            <a:r>
              <a:rPr lang="en-US" dirty="0"/>
              <a:t>Billing and Encounter Data</a:t>
            </a:r>
          </a:p>
        </p:txBody>
      </p:sp>
    </p:spTree>
    <p:extLst>
      <p:ext uri="{BB962C8B-B14F-4D97-AF65-F5344CB8AC3E}">
        <p14:creationId xmlns:p14="http://schemas.microsoft.com/office/powerpoint/2010/main" val="2282351269"/>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A92A63-F39B-13E9-B036-F2ABAC55CE6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D977278-5E62-419F-1C30-78D74343300C}"/>
              </a:ext>
            </a:extLst>
          </p:cNvPr>
          <p:cNvSpPr txBox="1"/>
          <p:nvPr/>
        </p:nvSpPr>
        <p:spPr>
          <a:xfrm>
            <a:off x="8380071" y="4386984"/>
            <a:ext cx="763929" cy="246221"/>
          </a:xfrm>
          <a:prstGeom prst="rect">
            <a:avLst/>
          </a:prstGeom>
          <a:noFill/>
        </p:spPr>
        <p:txBody>
          <a:bodyPr wrap="square" rtlCol="0">
            <a:spAutoFit/>
          </a:bodyPr>
          <a:lstStyle/>
          <a:p>
            <a:r>
              <a:rPr lang="en-US" sz="1000" dirty="0"/>
              <a:t>N= 11</a:t>
            </a:r>
          </a:p>
        </p:txBody>
      </p:sp>
      <p:sp>
        <p:nvSpPr>
          <p:cNvPr id="10" name="Title 9">
            <a:extLst>
              <a:ext uri="{FF2B5EF4-FFF2-40B4-BE49-F238E27FC236}">
                <a16:creationId xmlns:a16="http://schemas.microsoft.com/office/drawing/2014/main" id="{0B4237A9-DA30-981D-5669-B12B22D2DB34}"/>
              </a:ext>
            </a:extLst>
          </p:cNvPr>
          <p:cNvSpPr>
            <a:spLocks noGrp="1"/>
          </p:cNvSpPr>
          <p:nvPr>
            <p:ph type="title"/>
          </p:nvPr>
        </p:nvSpPr>
        <p:spPr>
          <a:xfrm>
            <a:off x="379353" y="223823"/>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individual-level billing and encounter data:</a:t>
            </a:r>
            <a:endParaRPr lang="en-US" sz="1600" dirty="0"/>
          </a:p>
        </p:txBody>
      </p:sp>
      <p:sp>
        <p:nvSpPr>
          <p:cNvPr id="13" name="TextBox 12">
            <a:extLst>
              <a:ext uri="{FF2B5EF4-FFF2-40B4-BE49-F238E27FC236}">
                <a16:creationId xmlns:a16="http://schemas.microsoft.com/office/drawing/2014/main" id="{3352FAB1-28BA-2A66-4C88-64B88867DCC1}"/>
              </a:ext>
            </a:extLst>
          </p:cNvPr>
          <p:cNvSpPr txBox="1"/>
          <p:nvPr/>
        </p:nvSpPr>
        <p:spPr bwMode="auto">
          <a:xfrm>
            <a:off x="3709404" y="769816"/>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3" name="Chart 2">
            <a:extLst>
              <a:ext uri="{FF2B5EF4-FFF2-40B4-BE49-F238E27FC236}">
                <a16:creationId xmlns:a16="http://schemas.microsoft.com/office/drawing/2014/main" id="{41A5FF97-A65C-4E2F-9A0F-DC440C700712}"/>
              </a:ext>
            </a:extLst>
          </p:cNvPr>
          <p:cNvGraphicFramePr>
            <a:graphicFrameLocks/>
          </p:cNvGraphicFramePr>
          <p:nvPr>
            <p:extLst>
              <p:ext uri="{D42A27DB-BD31-4B8C-83A1-F6EECF244321}">
                <p14:modId xmlns:p14="http://schemas.microsoft.com/office/powerpoint/2010/main" val="2393998181"/>
              </p:ext>
            </p:extLst>
          </p:nvPr>
        </p:nvGraphicFramePr>
        <p:xfrm>
          <a:off x="200976" y="944628"/>
          <a:ext cx="8351957" cy="368857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5022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9AFF7-EBE2-E46A-2B31-0A845C4E155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1A9FB89-5AEE-5097-DEF1-758788A51265}"/>
              </a:ext>
            </a:extLst>
          </p:cNvPr>
          <p:cNvSpPr txBox="1"/>
          <p:nvPr/>
        </p:nvSpPr>
        <p:spPr>
          <a:xfrm>
            <a:off x="8380071" y="4386984"/>
            <a:ext cx="763929" cy="246221"/>
          </a:xfrm>
          <a:prstGeom prst="rect">
            <a:avLst/>
          </a:prstGeom>
          <a:noFill/>
        </p:spPr>
        <p:txBody>
          <a:bodyPr wrap="square" rtlCol="0">
            <a:spAutoFit/>
          </a:bodyPr>
          <a:lstStyle/>
          <a:p>
            <a:r>
              <a:rPr lang="en-US" sz="1000" dirty="0"/>
              <a:t>N= 11</a:t>
            </a:r>
          </a:p>
        </p:txBody>
      </p:sp>
      <p:sp>
        <p:nvSpPr>
          <p:cNvPr id="10" name="Title 9">
            <a:extLst>
              <a:ext uri="{FF2B5EF4-FFF2-40B4-BE49-F238E27FC236}">
                <a16:creationId xmlns:a16="http://schemas.microsoft.com/office/drawing/2014/main" id="{39ADD89B-FF31-8C08-AC74-1D794710694C}"/>
              </a:ext>
            </a:extLst>
          </p:cNvPr>
          <p:cNvSpPr>
            <a:spLocks noGrp="1"/>
          </p:cNvSpPr>
          <p:nvPr>
            <p:ph type="title"/>
          </p:nvPr>
        </p:nvSpPr>
        <p:spPr>
          <a:xfrm>
            <a:off x="371796" y="281001"/>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individual-level billing and encounter data:</a:t>
            </a:r>
            <a:endParaRPr lang="en-US" sz="1600" dirty="0"/>
          </a:p>
        </p:txBody>
      </p:sp>
      <p:sp>
        <p:nvSpPr>
          <p:cNvPr id="4" name="TextBox 3">
            <a:extLst>
              <a:ext uri="{FF2B5EF4-FFF2-40B4-BE49-F238E27FC236}">
                <a16:creationId xmlns:a16="http://schemas.microsoft.com/office/drawing/2014/main" id="{D8CE7C96-03D7-695C-464E-B7679C110C4F}"/>
              </a:ext>
            </a:extLst>
          </p:cNvPr>
          <p:cNvSpPr txBox="1"/>
          <p:nvPr/>
        </p:nvSpPr>
        <p:spPr bwMode="auto">
          <a:xfrm>
            <a:off x="4153926" y="731270"/>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3" name="Chart 2">
            <a:extLst>
              <a:ext uri="{FF2B5EF4-FFF2-40B4-BE49-F238E27FC236}">
                <a16:creationId xmlns:a16="http://schemas.microsoft.com/office/drawing/2014/main" id="{3B3AD9D0-B1B3-4B90-A200-D6E4A8351F60}"/>
              </a:ext>
            </a:extLst>
          </p:cNvPr>
          <p:cNvGraphicFramePr>
            <a:graphicFrameLocks/>
          </p:cNvGraphicFramePr>
          <p:nvPr>
            <p:extLst>
              <p:ext uri="{D42A27DB-BD31-4B8C-83A1-F6EECF244321}">
                <p14:modId xmlns:p14="http://schemas.microsoft.com/office/powerpoint/2010/main" val="820848959"/>
              </p:ext>
            </p:extLst>
          </p:nvPr>
        </p:nvGraphicFramePr>
        <p:xfrm>
          <a:off x="498763" y="862075"/>
          <a:ext cx="7934877" cy="377113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3713731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441F4-049B-EB92-C08B-53D7B814596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CD1DCC9-34CF-6E5E-1686-6471D4D8CD04}"/>
              </a:ext>
            </a:extLst>
          </p:cNvPr>
          <p:cNvSpPr txBox="1"/>
          <p:nvPr/>
        </p:nvSpPr>
        <p:spPr>
          <a:xfrm>
            <a:off x="8380071" y="4386984"/>
            <a:ext cx="763929" cy="246221"/>
          </a:xfrm>
          <a:prstGeom prst="rect">
            <a:avLst/>
          </a:prstGeom>
          <a:noFill/>
        </p:spPr>
        <p:txBody>
          <a:bodyPr wrap="square" rtlCol="0">
            <a:spAutoFit/>
          </a:bodyPr>
          <a:lstStyle/>
          <a:p>
            <a:r>
              <a:rPr lang="en-US" sz="1000" dirty="0"/>
              <a:t>N= 9</a:t>
            </a:r>
          </a:p>
        </p:txBody>
      </p:sp>
      <p:sp>
        <p:nvSpPr>
          <p:cNvPr id="10" name="Title 9">
            <a:extLst>
              <a:ext uri="{FF2B5EF4-FFF2-40B4-BE49-F238E27FC236}">
                <a16:creationId xmlns:a16="http://schemas.microsoft.com/office/drawing/2014/main" id="{FC0EF62E-86A9-1886-E13E-AE4F1A9720AA}"/>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billing and encounter data - that is, ONLY the barriers that are substantially impeding your ability to exchange data. Select all that apply.</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graphicFrame>
        <p:nvGraphicFramePr>
          <p:cNvPr id="4" name="Chart 3">
            <a:extLst>
              <a:ext uri="{FF2B5EF4-FFF2-40B4-BE49-F238E27FC236}">
                <a16:creationId xmlns:a16="http://schemas.microsoft.com/office/drawing/2014/main" id="{E9EED275-8491-488F-93D0-429BB1188932}"/>
              </a:ext>
            </a:extLst>
          </p:cNvPr>
          <p:cNvGraphicFramePr>
            <a:graphicFrameLocks/>
          </p:cNvGraphicFramePr>
          <p:nvPr>
            <p:extLst>
              <p:ext uri="{D42A27DB-BD31-4B8C-83A1-F6EECF244321}">
                <p14:modId xmlns:p14="http://schemas.microsoft.com/office/powerpoint/2010/main" val="1893759476"/>
              </p:ext>
            </p:extLst>
          </p:nvPr>
        </p:nvGraphicFramePr>
        <p:xfrm>
          <a:off x="453865" y="884172"/>
          <a:ext cx="8236269" cy="35669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6035648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02EBC-F89F-05FE-3769-235A034134D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2A74261-1FF6-2AA7-626A-830724EFD08D}"/>
              </a:ext>
            </a:extLst>
          </p:cNvPr>
          <p:cNvSpPr txBox="1"/>
          <p:nvPr/>
        </p:nvSpPr>
        <p:spPr bwMode="auto">
          <a:xfrm>
            <a:off x="550607" y="408039"/>
            <a:ext cx="8153400" cy="1231106"/>
          </a:xfrm>
          <a:prstGeom prst="rect">
            <a:avLst/>
          </a:prstGeom>
          <a:noFill/>
          <a:ln w="19050" algn="ctr">
            <a:noFill/>
            <a:miter lim="800000"/>
            <a:headEnd/>
            <a:tailEnd/>
          </a:ln>
        </p:spPr>
        <p:txBody>
          <a:bodyPr wrap="square" lIns="0" tIns="0" rIns="0" bIns="0" rtlCol="0">
            <a:spAutoFit/>
          </a:bodyPr>
          <a:lstStyle/>
          <a:p>
            <a:r>
              <a:rPr lang="en-US" b="1" u="sng" dirty="0"/>
              <a:t>Other barriers (free text):</a:t>
            </a:r>
          </a:p>
          <a:p>
            <a:endParaRPr lang="en-US" sz="1600" b="1" u="sng" dirty="0"/>
          </a:p>
          <a:p>
            <a:pPr marL="285750" indent="-285750">
              <a:buFont typeface="Arial" panose="020B0604020202020204" pitchFamily="34" charset="0"/>
              <a:buChar char="•"/>
            </a:pPr>
            <a:r>
              <a:rPr lang="en-US" sz="1600" dirty="0"/>
              <a:t>“</a:t>
            </a:r>
            <a:r>
              <a:rPr lang="en-US" sz="1600" b="0" i="0" u="none" strike="noStrike" dirty="0">
                <a:effectLst/>
              </a:rPr>
              <a:t>Policies continue to change”</a:t>
            </a:r>
            <a:r>
              <a:rPr lang="en-US" sz="1600" dirty="0"/>
              <a:t> </a:t>
            </a:r>
            <a:endParaRPr lang="en-US" sz="1600" b="1" u="sng" dirty="0"/>
          </a:p>
          <a:p>
            <a:pPr marL="285750" indent="-285750">
              <a:buFont typeface="Arial" panose="020B0604020202020204" pitchFamily="34" charset="0"/>
              <a:buChar char="•"/>
            </a:pPr>
            <a:r>
              <a:rPr lang="en-US" sz="1600" b="0" i="0" u="none" strike="noStrike" dirty="0">
                <a:effectLst/>
              </a:rPr>
              <a:t>“MOUs including specific data sharing requirements and needs are pending.”</a:t>
            </a:r>
            <a:r>
              <a:rPr lang="en-US" sz="1600" dirty="0"/>
              <a:t> </a:t>
            </a:r>
            <a:endParaRPr lang="en-US" sz="1600" b="1" u="sng" dirty="0"/>
          </a:p>
          <a:p>
            <a:endParaRPr lang="en-US" sz="1400" dirty="0"/>
          </a:p>
        </p:txBody>
      </p:sp>
    </p:spTree>
    <p:extLst>
      <p:ext uri="{BB962C8B-B14F-4D97-AF65-F5344CB8AC3E}">
        <p14:creationId xmlns:p14="http://schemas.microsoft.com/office/powerpoint/2010/main" val="39299027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C58C9-211C-A243-C0CC-ACB418EE84C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535F346-3AB8-FE9E-A3F1-4E4F662D4A86}"/>
              </a:ext>
            </a:extLst>
          </p:cNvPr>
          <p:cNvSpPr>
            <a:spLocks noGrp="1"/>
          </p:cNvSpPr>
          <p:nvPr>
            <p:ph type="title"/>
          </p:nvPr>
        </p:nvSpPr>
        <p:spPr/>
        <p:txBody>
          <a:bodyPr/>
          <a:lstStyle/>
          <a:p>
            <a:r>
              <a:rPr lang="en-US" dirty="0"/>
              <a:t>Referral Data</a:t>
            </a:r>
          </a:p>
        </p:txBody>
      </p:sp>
    </p:spTree>
    <p:extLst>
      <p:ext uri="{BB962C8B-B14F-4D97-AF65-F5344CB8AC3E}">
        <p14:creationId xmlns:p14="http://schemas.microsoft.com/office/powerpoint/2010/main" val="873702160"/>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B359E7-4BA8-8359-979B-E6A11001D0C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3E5AC74-E5F3-E6AE-07C6-A0DD5C51A882}"/>
              </a:ext>
            </a:extLst>
          </p:cNvPr>
          <p:cNvSpPr txBox="1"/>
          <p:nvPr/>
        </p:nvSpPr>
        <p:spPr>
          <a:xfrm>
            <a:off x="8380071" y="4386984"/>
            <a:ext cx="763929" cy="246221"/>
          </a:xfrm>
          <a:prstGeom prst="rect">
            <a:avLst/>
          </a:prstGeom>
          <a:noFill/>
        </p:spPr>
        <p:txBody>
          <a:bodyPr wrap="square" rtlCol="0">
            <a:spAutoFit/>
          </a:bodyPr>
          <a:lstStyle/>
          <a:p>
            <a:r>
              <a:rPr lang="en-US" sz="1000" dirty="0"/>
              <a:t>N= 10</a:t>
            </a:r>
          </a:p>
        </p:txBody>
      </p:sp>
      <p:sp>
        <p:nvSpPr>
          <p:cNvPr id="10" name="Title 9">
            <a:extLst>
              <a:ext uri="{FF2B5EF4-FFF2-40B4-BE49-F238E27FC236}">
                <a16:creationId xmlns:a16="http://schemas.microsoft.com/office/drawing/2014/main" id="{A5565F38-0F27-D42E-0C4E-E3943FDABE0B}"/>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individual-level structured referral data:</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sp>
        <p:nvSpPr>
          <p:cNvPr id="13" name="TextBox 12">
            <a:extLst>
              <a:ext uri="{FF2B5EF4-FFF2-40B4-BE49-F238E27FC236}">
                <a16:creationId xmlns:a16="http://schemas.microsoft.com/office/drawing/2014/main" id="{2FE9CC28-438F-D1EA-93FE-7D6F2ABEABFE}"/>
              </a:ext>
            </a:extLst>
          </p:cNvPr>
          <p:cNvSpPr txBox="1"/>
          <p:nvPr/>
        </p:nvSpPr>
        <p:spPr bwMode="auto">
          <a:xfrm>
            <a:off x="3977492" y="634738"/>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4" name="Chart 3">
            <a:extLst>
              <a:ext uri="{FF2B5EF4-FFF2-40B4-BE49-F238E27FC236}">
                <a16:creationId xmlns:a16="http://schemas.microsoft.com/office/drawing/2014/main" id="{9EE5FDE5-F181-4B3E-957B-A001342554DA}"/>
              </a:ext>
            </a:extLst>
          </p:cNvPr>
          <p:cNvGraphicFramePr>
            <a:graphicFrameLocks/>
          </p:cNvGraphicFramePr>
          <p:nvPr>
            <p:extLst>
              <p:ext uri="{D42A27DB-BD31-4B8C-83A1-F6EECF244321}">
                <p14:modId xmlns:p14="http://schemas.microsoft.com/office/powerpoint/2010/main" val="1242992582"/>
              </p:ext>
            </p:extLst>
          </p:nvPr>
        </p:nvGraphicFramePr>
        <p:xfrm>
          <a:off x="370294" y="755702"/>
          <a:ext cx="8173580" cy="395988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693313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A86C1-1C5C-B607-15DB-C8C4F89AF4D0}"/>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7D7E52E-F3A8-CF57-9754-6903FAC3219B}"/>
              </a:ext>
            </a:extLst>
          </p:cNvPr>
          <p:cNvSpPr txBox="1">
            <a:spLocks/>
          </p:cNvSpPr>
          <p:nvPr/>
        </p:nvSpPr>
        <p:spPr>
          <a:xfrm>
            <a:off x="452137" y="349419"/>
            <a:ext cx="8370354" cy="730969"/>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500" b="1" dirty="0"/>
              <a:t>For those who answered “None”: </a:t>
            </a:r>
            <a:r>
              <a:rPr lang="en-US" sz="1500" dirty="0"/>
              <a:t>What are your barriers to onboarding with a QHIO, SHIE, CIE, or other health/social exchange? Select all that apply. </a:t>
            </a:r>
          </a:p>
        </p:txBody>
      </p:sp>
      <p:sp>
        <p:nvSpPr>
          <p:cNvPr id="8" name="TextBox 7">
            <a:extLst>
              <a:ext uri="{FF2B5EF4-FFF2-40B4-BE49-F238E27FC236}">
                <a16:creationId xmlns:a16="http://schemas.microsoft.com/office/drawing/2014/main" id="{076E2E62-18BB-E24F-C1FC-98499414B319}"/>
              </a:ext>
            </a:extLst>
          </p:cNvPr>
          <p:cNvSpPr txBox="1"/>
          <p:nvPr/>
        </p:nvSpPr>
        <p:spPr>
          <a:xfrm>
            <a:off x="4354688" y="3967577"/>
            <a:ext cx="763929" cy="246221"/>
          </a:xfrm>
          <a:prstGeom prst="rect">
            <a:avLst/>
          </a:prstGeom>
          <a:noFill/>
        </p:spPr>
        <p:txBody>
          <a:bodyPr wrap="square" rtlCol="0">
            <a:spAutoFit/>
          </a:bodyPr>
          <a:lstStyle/>
          <a:p>
            <a:r>
              <a:rPr lang="en-US" sz="1000" dirty="0"/>
              <a:t>N= 1</a:t>
            </a:r>
          </a:p>
        </p:txBody>
      </p:sp>
      <p:sp>
        <p:nvSpPr>
          <p:cNvPr id="9" name="TextBox 8">
            <a:extLst>
              <a:ext uri="{FF2B5EF4-FFF2-40B4-BE49-F238E27FC236}">
                <a16:creationId xmlns:a16="http://schemas.microsoft.com/office/drawing/2014/main" id="{B86D7975-A628-D29F-7349-BC1C1A8B43BA}"/>
              </a:ext>
            </a:extLst>
          </p:cNvPr>
          <p:cNvSpPr txBox="1"/>
          <p:nvPr/>
        </p:nvSpPr>
        <p:spPr>
          <a:xfrm>
            <a:off x="5328745" y="1224377"/>
            <a:ext cx="3493746" cy="730969"/>
          </a:xfrm>
          <a:prstGeom prst="rect">
            <a:avLst/>
          </a:prstGeom>
          <a:noFill/>
        </p:spPr>
        <p:txBody>
          <a:bodyPr wrap="square" rtlCol="0">
            <a:spAutoFit/>
          </a:bodyPr>
          <a:lstStyle/>
          <a:p>
            <a:r>
              <a:rPr lang="en-US" sz="1350" b="1" dirty="0"/>
              <a:t>Other (Free Text)</a:t>
            </a:r>
          </a:p>
          <a:p>
            <a:pPr marL="285750" indent="-285750">
              <a:buFont typeface="Arial" panose="020B0604020202020204" pitchFamily="34" charset="0"/>
              <a:buChar char="•"/>
            </a:pPr>
            <a:r>
              <a:rPr lang="en-US" sz="1400" dirty="0"/>
              <a:t>Currently finalizing vendor selection for QHIO</a:t>
            </a:r>
          </a:p>
        </p:txBody>
      </p:sp>
      <p:graphicFrame>
        <p:nvGraphicFramePr>
          <p:cNvPr id="4" name="Chart 3">
            <a:extLst>
              <a:ext uri="{FF2B5EF4-FFF2-40B4-BE49-F238E27FC236}">
                <a16:creationId xmlns:a16="http://schemas.microsoft.com/office/drawing/2014/main" id="{2CF6F713-B1B1-FA64-2E86-D75A06BB5EE0}"/>
              </a:ext>
            </a:extLst>
          </p:cNvPr>
          <p:cNvGraphicFramePr>
            <a:graphicFrameLocks/>
          </p:cNvGraphicFramePr>
          <p:nvPr>
            <p:extLst>
              <p:ext uri="{D42A27DB-BD31-4B8C-83A1-F6EECF244321}">
                <p14:modId xmlns:p14="http://schemas.microsoft.com/office/powerpoint/2010/main" val="3344481572"/>
              </p:ext>
            </p:extLst>
          </p:nvPr>
        </p:nvGraphicFramePr>
        <p:xfrm>
          <a:off x="614855" y="1224377"/>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8209044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43A1A-727F-C2E9-2AC3-5183927209E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41D411F-A3BB-9713-9B82-4ED4D5BF924D}"/>
              </a:ext>
            </a:extLst>
          </p:cNvPr>
          <p:cNvSpPr txBox="1"/>
          <p:nvPr/>
        </p:nvSpPr>
        <p:spPr>
          <a:xfrm>
            <a:off x="8390677" y="4398704"/>
            <a:ext cx="646998" cy="246221"/>
          </a:xfrm>
          <a:prstGeom prst="rect">
            <a:avLst/>
          </a:prstGeom>
          <a:noFill/>
        </p:spPr>
        <p:txBody>
          <a:bodyPr wrap="square" rtlCol="0">
            <a:spAutoFit/>
          </a:bodyPr>
          <a:lstStyle/>
          <a:p>
            <a:r>
              <a:rPr lang="en-US" sz="1000" dirty="0"/>
              <a:t>N= 10</a:t>
            </a:r>
          </a:p>
        </p:txBody>
      </p:sp>
      <p:sp>
        <p:nvSpPr>
          <p:cNvPr id="10" name="Title 9">
            <a:extLst>
              <a:ext uri="{FF2B5EF4-FFF2-40B4-BE49-F238E27FC236}">
                <a16:creationId xmlns:a16="http://schemas.microsoft.com/office/drawing/2014/main" id="{49A6D77E-BD7C-E6C1-46B9-A9197A0D85E5}"/>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individual-level structured referral data:</a:t>
            </a:r>
            <a:endParaRPr lang="en-US" sz="1600" dirty="0"/>
          </a:p>
        </p:txBody>
      </p:sp>
      <p:sp>
        <p:nvSpPr>
          <p:cNvPr id="3" name="TextBox 2">
            <a:extLst>
              <a:ext uri="{FF2B5EF4-FFF2-40B4-BE49-F238E27FC236}">
                <a16:creationId xmlns:a16="http://schemas.microsoft.com/office/drawing/2014/main" id="{E05E2E3A-5994-47A8-7916-C04CB641F004}"/>
              </a:ext>
            </a:extLst>
          </p:cNvPr>
          <p:cNvSpPr txBox="1"/>
          <p:nvPr/>
        </p:nvSpPr>
        <p:spPr bwMode="auto">
          <a:xfrm>
            <a:off x="4572000" y="615005"/>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5" name="Chart 4">
            <a:extLst>
              <a:ext uri="{FF2B5EF4-FFF2-40B4-BE49-F238E27FC236}">
                <a16:creationId xmlns:a16="http://schemas.microsoft.com/office/drawing/2014/main" id="{06CC13C5-386F-4829-B32B-0992B35FE2FE}"/>
              </a:ext>
            </a:extLst>
          </p:cNvPr>
          <p:cNvGraphicFramePr>
            <a:graphicFrameLocks/>
          </p:cNvGraphicFramePr>
          <p:nvPr>
            <p:extLst>
              <p:ext uri="{D42A27DB-BD31-4B8C-83A1-F6EECF244321}">
                <p14:modId xmlns:p14="http://schemas.microsoft.com/office/powerpoint/2010/main" val="4215823468"/>
              </p:ext>
            </p:extLst>
          </p:nvPr>
        </p:nvGraphicFramePr>
        <p:xfrm>
          <a:off x="551663" y="785931"/>
          <a:ext cx="7745950" cy="385899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1426733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BBDC06-7AE3-2262-92A8-BF5E121D558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754A46A-D7DC-A0A7-855B-40C107E3AC90}"/>
              </a:ext>
            </a:extLst>
          </p:cNvPr>
          <p:cNvSpPr txBox="1"/>
          <p:nvPr/>
        </p:nvSpPr>
        <p:spPr>
          <a:xfrm>
            <a:off x="8380071" y="4396611"/>
            <a:ext cx="763929" cy="246221"/>
          </a:xfrm>
          <a:prstGeom prst="rect">
            <a:avLst/>
          </a:prstGeom>
          <a:noFill/>
        </p:spPr>
        <p:txBody>
          <a:bodyPr wrap="square" rtlCol="0">
            <a:spAutoFit/>
          </a:bodyPr>
          <a:lstStyle/>
          <a:p>
            <a:r>
              <a:rPr lang="en-US" sz="1000" dirty="0"/>
              <a:t>N= 9</a:t>
            </a:r>
          </a:p>
        </p:txBody>
      </p:sp>
      <p:sp>
        <p:nvSpPr>
          <p:cNvPr id="10" name="Title 9">
            <a:extLst>
              <a:ext uri="{FF2B5EF4-FFF2-40B4-BE49-F238E27FC236}">
                <a16:creationId xmlns:a16="http://schemas.microsoft.com/office/drawing/2014/main" id="{E0A10D91-6759-36BA-3F05-3202E10A623E}"/>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referral data -  that is, ONLY the barriers that are substantially impeding 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4" name="Chart 3">
            <a:extLst>
              <a:ext uri="{FF2B5EF4-FFF2-40B4-BE49-F238E27FC236}">
                <a16:creationId xmlns:a16="http://schemas.microsoft.com/office/drawing/2014/main" id="{EDD1283F-C6F5-4554-B4EB-4FFBF166DA29}"/>
              </a:ext>
            </a:extLst>
          </p:cNvPr>
          <p:cNvGraphicFramePr>
            <a:graphicFrameLocks/>
          </p:cNvGraphicFramePr>
          <p:nvPr>
            <p:extLst>
              <p:ext uri="{D42A27DB-BD31-4B8C-83A1-F6EECF244321}">
                <p14:modId xmlns:p14="http://schemas.microsoft.com/office/powerpoint/2010/main" val="1486649930"/>
              </p:ext>
            </p:extLst>
          </p:nvPr>
        </p:nvGraphicFramePr>
        <p:xfrm>
          <a:off x="453865" y="841971"/>
          <a:ext cx="7987332" cy="37149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1406113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6FBB8-4158-3C0C-5124-1FEE76C5A94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3B00B20-0D88-BD8E-95B0-F1E4D4C005E5}"/>
              </a:ext>
            </a:extLst>
          </p:cNvPr>
          <p:cNvSpPr txBox="1"/>
          <p:nvPr/>
        </p:nvSpPr>
        <p:spPr bwMode="auto">
          <a:xfrm>
            <a:off x="550607" y="408039"/>
            <a:ext cx="8153400" cy="984885"/>
          </a:xfrm>
          <a:prstGeom prst="rect">
            <a:avLst/>
          </a:prstGeom>
          <a:noFill/>
          <a:ln w="19050" algn="ctr">
            <a:noFill/>
            <a:miter lim="800000"/>
            <a:headEnd/>
            <a:tailEnd/>
          </a:ln>
        </p:spPr>
        <p:txBody>
          <a:bodyPr wrap="square" lIns="0" tIns="0" rIns="0" bIns="0" rtlCol="0">
            <a:spAutoFit/>
          </a:bodyPr>
          <a:lstStyle/>
          <a:p>
            <a:r>
              <a:rPr lang="en-US" b="1" u="sng" dirty="0"/>
              <a:t>Other barriers (free text):</a:t>
            </a:r>
          </a:p>
          <a:p>
            <a:endParaRPr lang="en-US" sz="1600" b="1" i="0" u="sng" strike="noStrike" dirty="0">
              <a:effectLst/>
            </a:endParaRPr>
          </a:p>
          <a:p>
            <a:pPr marL="285750" indent="-285750">
              <a:buFont typeface="Arial" panose="020B0604020202020204" pitchFamily="34" charset="0"/>
              <a:buChar char="•"/>
            </a:pPr>
            <a:r>
              <a:rPr lang="en-US" sz="1600" b="0" i="0" u="none" strike="noStrike" dirty="0">
                <a:effectLst/>
              </a:rPr>
              <a:t>“MOUs including specific data sharing requirements and needs are pending.”</a:t>
            </a:r>
            <a:r>
              <a:rPr lang="en-US" sz="1600" dirty="0"/>
              <a:t> </a:t>
            </a:r>
            <a:endParaRPr lang="en-US" sz="1600" b="1" u="sng" dirty="0"/>
          </a:p>
          <a:p>
            <a:endParaRPr lang="en-US" sz="1400" dirty="0"/>
          </a:p>
        </p:txBody>
      </p:sp>
    </p:spTree>
    <p:extLst>
      <p:ext uri="{BB962C8B-B14F-4D97-AF65-F5344CB8AC3E}">
        <p14:creationId xmlns:p14="http://schemas.microsoft.com/office/powerpoint/2010/main" val="398929968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FCF3A-C97D-67EB-EE53-57D1C0CE4164}"/>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D3836C96-10AD-B1EC-F2D5-31A9F1DC320E}"/>
              </a:ext>
            </a:extLst>
          </p:cNvPr>
          <p:cNvSpPr>
            <a:spLocks noGrp="1"/>
          </p:cNvSpPr>
          <p:nvPr>
            <p:ph type="title"/>
          </p:nvPr>
        </p:nvSpPr>
        <p:spPr>
          <a:xfrm>
            <a:off x="177115" y="141688"/>
            <a:ext cx="8173580" cy="458587"/>
          </a:xfrm>
        </p:spPr>
        <p:txBody>
          <a:bodyPr/>
          <a:lstStyle/>
          <a:p>
            <a:r>
              <a:rPr lang="en-US" sz="1400" b="0" i="0" dirty="0">
                <a:effectLst/>
                <a:latin typeface="+mj-lt"/>
              </a:rPr>
              <a:t>Please indicate the number of systems/organizations for which you currently receive electronic confirmation of receipt of services from a referral made on behalf of a client/member/beneficiary?</a:t>
            </a:r>
            <a:endParaRPr lang="en-US" sz="1400" dirty="0">
              <a:latin typeface="+mj-lt"/>
            </a:endParaRPr>
          </a:p>
        </p:txBody>
      </p:sp>
      <p:sp>
        <p:nvSpPr>
          <p:cNvPr id="3" name="TextBox 2">
            <a:extLst>
              <a:ext uri="{FF2B5EF4-FFF2-40B4-BE49-F238E27FC236}">
                <a16:creationId xmlns:a16="http://schemas.microsoft.com/office/drawing/2014/main" id="{4CFA37A7-6F40-4241-197C-D847E7939A66}"/>
              </a:ext>
            </a:extLst>
          </p:cNvPr>
          <p:cNvSpPr txBox="1"/>
          <p:nvPr/>
        </p:nvSpPr>
        <p:spPr>
          <a:xfrm>
            <a:off x="8327023" y="4406950"/>
            <a:ext cx="763929" cy="246221"/>
          </a:xfrm>
          <a:prstGeom prst="rect">
            <a:avLst/>
          </a:prstGeom>
          <a:noFill/>
        </p:spPr>
        <p:txBody>
          <a:bodyPr wrap="square" rtlCol="0">
            <a:spAutoFit/>
          </a:bodyPr>
          <a:lstStyle/>
          <a:p>
            <a:r>
              <a:rPr lang="en-US" sz="1000" dirty="0"/>
              <a:t>N= 10</a:t>
            </a:r>
          </a:p>
        </p:txBody>
      </p:sp>
      <p:graphicFrame>
        <p:nvGraphicFramePr>
          <p:cNvPr id="5" name="Chart 4">
            <a:extLst>
              <a:ext uri="{FF2B5EF4-FFF2-40B4-BE49-F238E27FC236}">
                <a16:creationId xmlns:a16="http://schemas.microsoft.com/office/drawing/2014/main" id="{A915B966-6AD8-A37B-BE21-CC998313F218}"/>
              </a:ext>
            </a:extLst>
          </p:cNvPr>
          <p:cNvGraphicFramePr>
            <a:graphicFrameLocks/>
          </p:cNvGraphicFramePr>
          <p:nvPr>
            <p:extLst>
              <p:ext uri="{D42A27DB-BD31-4B8C-83A1-F6EECF244321}">
                <p14:modId xmlns:p14="http://schemas.microsoft.com/office/powerpoint/2010/main" val="508374809"/>
              </p:ext>
            </p:extLst>
          </p:nvPr>
        </p:nvGraphicFramePr>
        <p:xfrm>
          <a:off x="423193" y="600275"/>
          <a:ext cx="7903830" cy="405289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7756010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8E0465-A1DC-6110-A447-4AA6A82D3EE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71413B5-72CF-DAA4-2990-A091B3D7E6F1}"/>
              </a:ext>
            </a:extLst>
          </p:cNvPr>
          <p:cNvSpPr>
            <a:spLocks noGrp="1"/>
          </p:cNvSpPr>
          <p:nvPr>
            <p:ph type="title"/>
          </p:nvPr>
        </p:nvSpPr>
        <p:spPr/>
        <p:txBody>
          <a:bodyPr/>
          <a:lstStyle/>
          <a:p>
            <a:r>
              <a:rPr lang="en-US" dirty="0"/>
              <a:t>Alerts &amp; Notifications</a:t>
            </a:r>
          </a:p>
        </p:txBody>
      </p:sp>
    </p:spTree>
    <p:extLst>
      <p:ext uri="{BB962C8B-B14F-4D97-AF65-F5344CB8AC3E}">
        <p14:creationId xmlns:p14="http://schemas.microsoft.com/office/powerpoint/2010/main" val="416653799"/>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39AA86-5137-7CBA-BB44-723BE3F4AFE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CFF81E7-6034-3878-ED85-8E4DBEC1A380}"/>
              </a:ext>
            </a:extLst>
          </p:cNvPr>
          <p:cNvSpPr txBox="1"/>
          <p:nvPr/>
        </p:nvSpPr>
        <p:spPr>
          <a:xfrm>
            <a:off x="8380071" y="4386984"/>
            <a:ext cx="763929" cy="246221"/>
          </a:xfrm>
          <a:prstGeom prst="rect">
            <a:avLst/>
          </a:prstGeom>
          <a:noFill/>
        </p:spPr>
        <p:txBody>
          <a:bodyPr wrap="square" rtlCol="0">
            <a:spAutoFit/>
          </a:bodyPr>
          <a:lstStyle/>
          <a:p>
            <a:r>
              <a:rPr lang="en-US" sz="1000" dirty="0"/>
              <a:t>N= 10</a:t>
            </a:r>
          </a:p>
        </p:txBody>
      </p:sp>
      <p:sp>
        <p:nvSpPr>
          <p:cNvPr id="10" name="Title 9">
            <a:extLst>
              <a:ext uri="{FF2B5EF4-FFF2-40B4-BE49-F238E27FC236}">
                <a16:creationId xmlns:a16="http://schemas.microsoft.com/office/drawing/2014/main" id="{435642D1-8422-0D18-8BB3-9E82F957C729}"/>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individual-level structured alerts and notifications:</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sp>
        <p:nvSpPr>
          <p:cNvPr id="13" name="TextBox 12">
            <a:extLst>
              <a:ext uri="{FF2B5EF4-FFF2-40B4-BE49-F238E27FC236}">
                <a16:creationId xmlns:a16="http://schemas.microsoft.com/office/drawing/2014/main" id="{2A27F32C-388A-EBBD-2902-9763D12CDF54}"/>
              </a:ext>
            </a:extLst>
          </p:cNvPr>
          <p:cNvSpPr txBox="1"/>
          <p:nvPr/>
        </p:nvSpPr>
        <p:spPr bwMode="auto">
          <a:xfrm>
            <a:off x="3864078" y="613989"/>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4" name="Chart 3">
            <a:extLst>
              <a:ext uri="{FF2B5EF4-FFF2-40B4-BE49-F238E27FC236}">
                <a16:creationId xmlns:a16="http://schemas.microsoft.com/office/drawing/2014/main" id="{B13E92C7-88B8-4EA6-9891-8C89FC981FBA}"/>
              </a:ext>
            </a:extLst>
          </p:cNvPr>
          <p:cNvGraphicFramePr>
            <a:graphicFrameLocks/>
          </p:cNvGraphicFramePr>
          <p:nvPr>
            <p:extLst>
              <p:ext uri="{D42A27DB-BD31-4B8C-83A1-F6EECF244321}">
                <p14:modId xmlns:p14="http://schemas.microsoft.com/office/powerpoint/2010/main" val="884006078"/>
              </p:ext>
            </p:extLst>
          </p:nvPr>
        </p:nvGraphicFramePr>
        <p:xfrm>
          <a:off x="453584" y="740588"/>
          <a:ext cx="7926487" cy="389261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2770558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A01EA-C7F3-168F-1F50-FAAFC4BEF3C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3A61A50-6C5B-0C30-FD28-B6954D1FE0F9}"/>
              </a:ext>
            </a:extLst>
          </p:cNvPr>
          <p:cNvSpPr txBox="1"/>
          <p:nvPr/>
        </p:nvSpPr>
        <p:spPr>
          <a:xfrm>
            <a:off x="8387159" y="4398704"/>
            <a:ext cx="763929" cy="246221"/>
          </a:xfrm>
          <a:prstGeom prst="rect">
            <a:avLst/>
          </a:prstGeom>
          <a:noFill/>
        </p:spPr>
        <p:txBody>
          <a:bodyPr wrap="square" rtlCol="0">
            <a:spAutoFit/>
          </a:bodyPr>
          <a:lstStyle/>
          <a:p>
            <a:r>
              <a:rPr lang="en-US" sz="1000" dirty="0"/>
              <a:t>N= 10</a:t>
            </a:r>
          </a:p>
        </p:txBody>
      </p:sp>
      <p:sp>
        <p:nvSpPr>
          <p:cNvPr id="10" name="Title 9">
            <a:extLst>
              <a:ext uri="{FF2B5EF4-FFF2-40B4-BE49-F238E27FC236}">
                <a16:creationId xmlns:a16="http://schemas.microsoft.com/office/drawing/2014/main" id="{DF40EF38-355D-87BF-B005-6E74AB37EB78}"/>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individual-level structured alerts and notifications:</a:t>
            </a:r>
            <a:endParaRPr lang="en-US" sz="1600" dirty="0"/>
          </a:p>
        </p:txBody>
      </p:sp>
      <p:sp>
        <p:nvSpPr>
          <p:cNvPr id="3" name="TextBox 2">
            <a:extLst>
              <a:ext uri="{FF2B5EF4-FFF2-40B4-BE49-F238E27FC236}">
                <a16:creationId xmlns:a16="http://schemas.microsoft.com/office/drawing/2014/main" id="{1C0B14EC-EF99-9C89-6243-DFC257A2E991}"/>
              </a:ext>
            </a:extLst>
          </p:cNvPr>
          <p:cNvSpPr txBox="1"/>
          <p:nvPr/>
        </p:nvSpPr>
        <p:spPr bwMode="auto">
          <a:xfrm>
            <a:off x="4572000" y="670240"/>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5" name="Chart 4">
            <a:extLst>
              <a:ext uri="{FF2B5EF4-FFF2-40B4-BE49-F238E27FC236}">
                <a16:creationId xmlns:a16="http://schemas.microsoft.com/office/drawing/2014/main" id="{C03BC927-0BD8-4B8F-A462-68812532A2B8}"/>
              </a:ext>
            </a:extLst>
          </p:cNvPr>
          <p:cNvGraphicFramePr>
            <a:graphicFrameLocks/>
          </p:cNvGraphicFramePr>
          <p:nvPr>
            <p:extLst>
              <p:ext uri="{D42A27DB-BD31-4B8C-83A1-F6EECF244321}">
                <p14:modId xmlns:p14="http://schemas.microsoft.com/office/powerpoint/2010/main" val="1300745802"/>
              </p:ext>
            </p:extLst>
          </p:nvPr>
        </p:nvGraphicFramePr>
        <p:xfrm>
          <a:off x="536549" y="801045"/>
          <a:ext cx="7850610" cy="384388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2786637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B718C-C776-CF53-A934-3ABC489EC0F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6AD895A-C631-4208-4B4E-56F60E40029F}"/>
              </a:ext>
            </a:extLst>
          </p:cNvPr>
          <p:cNvSpPr txBox="1"/>
          <p:nvPr/>
        </p:nvSpPr>
        <p:spPr>
          <a:xfrm>
            <a:off x="8386351" y="4421128"/>
            <a:ext cx="763929" cy="246221"/>
          </a:xfrm>
          <a:prstGeom prst="rect">
            <a:avLst/>
          </a:prstGeom>
          <a:noFill/>
        </p:spPr>
        <p:txBody>
          <a:bodyPr wrap="square" rtlCol="0">
            <a:spAutoFit/>
          </a:bodyPr>
          <a:lstStyle/>
          <a:p>
            <a:r>
              <a:rPr lang="en-US" sz="1000" dirty="0"/>
              <a:t>N= 9</a:t>
            </a:r>
          </a:p>
        </p:txBody>
      </p:sp>
      <p:sp>
        <p:nvSpPr>
          <p:cNvPr id="10" name="Title 9">
            <a:extLst>
              <a:ext uri="{FF2B5EF4-FFF2-40B4-BE49-F238E27FC236}">
                <a16:creationId xmlns:a16="http://schemas.microsoft.com/office/drawing/2014/main" id="{E63422A7-A940-882D-33B2-4C6676D187DA}"/>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and/or receiving) of structured alerts and notifications - that is, ONLY the barriers that are substantially impeding 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4" name="Chart 3">
            <a:extLst>
              <a:ext uri="{FF2B5EF4-FFF2-40B4-BE49-F238E27FC236}">
                <a16:creationId xmlns:a16="http://schemas.microsoft.com/office/drawing/2014/main" id="{3AE3826B-7CE7-44A2-9300-41F075C30803}"/>
              </a:ext>
            </a:extLst>
          </p:cNvPr>
          <p:cNvGraphicFramePr>
            <a:graphicFrameLocks/>
          </p:cNvGraphicFramePr>
          <p:nvPr>
            <p:extLst>
              <p:ext uri="{D42A27DB-BD31-4B8C-83A1-F6EECF244321}">
                <p14:modId xmlns:p14="http://schemas.microsoft.com/office/powerpoint/2010/main" val="2581791852"/>
              </p:ext>
            </p:extLst>
          </p:nvPr>
        </p:nvGraphicFramePr>
        <p:xfrm>
          <a:off x="498764" y="755702"/>
          <a:ext cx="7753507" cy="380874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8443904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76ABF-5C64-7049-F2EA-EBE67E0F241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F2189BE-2A95-0B2A-F056-D5F4F7547CF1}"/>
              </a:ext>
            </a:extLst>
          </p:cNvPr>
          <p:cNvSpPr txBox="1"/>
          <p:nvPr/>
        </p:nvSpPr>
        <p:spPr bwMode="auto">
          <a:xfrm>
            <a:off x="495300" y="529420"/>
            <a:ext cx="8153400" cy="1723549"/>
          </a:xfrm>
          <a:prstGeom prst="rect">
            <a:avLst/>
          </a:prstGeom>
          <a:noFill/>
          <a:ln w="19050" algn="ctr">
            <a:noFill/>
            <a:miter lim="800000"/>
            <a:headEnd/>
            <a:tailEnd/>
          </a:ln>
        </p:spPr>
        <p:txBody>
          <a:bodyPr wrap="square" lIns="0" tIns="0" rIns="0" bIns="0" rtlCol="0">
            <a:spAutoFit/>
          </a:bodyPr>
          <a:lstStyle/>
          <a:p>
            <a:r>
              <a:rPr lang="en-US" b="1" u="sng" dirty="0"/>
              <a:t>Other barriers (free text):</a:t>
            </a:r>
          </a:p>
          <a:p>
            <a:endParaRPr lang="en-US" sz="1600" dirty="0"/>
          </a:p>
          <a:p>
            <a:pPr marL="285750" indent="-285750">
              <a:buFont typeface="Arial" panose="020B0604020202020204" pitchFamily="34" charset="0"/>
              <a:buChar char="•"/>
            </a:pPr>
            <a:r>
              <a:rPr lang="en-US" sz="1600" b="0" i="0" u="none" strike="noStrike" dirty="0">
                <a:effectLst/>
              </a:rPr>
              <a:t>“No enforcement for exchange partners to adopt DHCS requirements”</a:t>
            </a:r>
            <a:r>
              <a:rPr lang="en-US" sz="1600" dirty="0"/>
              <a:t> </a:t>
            </a:r>
          </a:p>
          <a:p>
            <a:pPr marL="285750" indent="-285750">
              <a:buFont typeface="Arial" panose="020B0604020202020204" pitchFamily="34" charset="0"/>
              <a:buChar char="•"/>
            </a:pPr>
            <a:r>
              <a:rPr lang="en-US" sz="1600" b="0" i="0" u="none" strike="noStrike" dirty="0">
                <a:effectLst/>
              </a:rPr>
              <a:t>“MOUs including specific data sharing requirements and needs are pending”</a:t>
            </a:r>
            <a:r>
              <a:rPr lang="en-US" sz="1600" dirty="0"/>
              <a:t> </a:t>
            </a:r>
          </a:p>
          <a:p>
            <a:pPr marL="285750" indent="-285750">
              <a:buFont typeface="Arial" panose="020B0604020202020204" pitchFamily="34" charset="0"/>
              <a:buChar char="•"/>
            </a:pPr>
            <a:r>
              <a:rPr lang="en-US" sz="1600" b="0" i="0" u="none" strike="noStrike" dirty="0">
                <a:effectLst/>
              </a:rPr>
              <a:t>“In our ADT feeds, Diagnoses do not populate timely enough for some follow-up measures.”</a:t>
            </a:r>
            <a:endParaRPr lang="en-US" sz="1600" dirty="0"/>
          </a:p>
          <a:p>
            <a:endParaRPr lang="en-US" sz="1400" dirty="0"/>
          </a:p>
        </p:txBody>
      </p:sp>
    </p:spTree>
    <p:extLst>
      <p:ext uri="{BB962C8B-B14F-4D97-AF65-F5344CB8AC3E}">
        <p14:creationId xmlns:p14="http://schemas.microsoft.com/office/powerpoint/2010/main" val="98228615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DB5264-D136-D273-B320-EB03AC642D7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9928501-A275-8104-BAEE-20EF1ED1E752}"/>
              </a:ext>
            </a:extLst>
          </p:cNvPr>
          <p:cNvSpPr>
            <a:spLocks noGrp="1"/>
          </p:cNvSpPr>
          <p:nvPr>
            <p:ph type="title"/>
          </p:nvPr>
        </p:nvSpPr>
        <p:spPr/>
        <p:txBody>
          <a:bodyPr/>
          <a:lstStyle/>
          <a:p>
            <a:r>
              <a:rPr lang="en-US" dirty="0"/>
              <a:t>HSSI Data</a:t>
            </a:r>
          </a:p>
        </p:txBody>
      </p:sp>
    </p:spTree>
    <p:extLst>
      <p:ext uri="{BB962C8B-B14F-4D97-AF65-F5344CB8AC3E}">
        <p14:creationId xmlns:p14="http://schemas.microsoft.com/office/powerpoint/2010/main" val="157965562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BDF02-D7DF-E3DB-658B-F456A7B0D2E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62792BC-9728-F713-0C3B-C31AC28F6CD7}"/>
              </a:ext>
            </a:extLst>
          </p:cNvPr>
          <p:cNvSpPr>
            <a:spLocks noGrp="1"/>
          </p:cNvSpPr>
          <p:nvPr>
            <p:ph type="title"/>
          </p:nvPr>
        </p:nvSpPr>
        <p:spPr/>
        <p:txBody>
          <a:bodyPr/>
          <a:lstStyle/>
          <a:p>
            <a:r>
              <a:rPr lang="en-US" dirty="0"/>
              <a:t>Electronic Systems</a:t>
            </a:r>
          </a:p>
        </p:txBody>
      </p:sp>
    </p:spTree>
    <p:extLst>
      <p:ext uri="{BB962C8B-B14F-4D97-AF65-F5344CB8AC3E}">
        <p14:creationId xmlns:p14="http://schemas.microsoft.com/office/powerpoint/2010/main" val="2527541902"/>
      </p:ext>
    </p:extLst>
  </p:cSld>
  <p:clrMapOvr>
    <a:masterClrMapping/>
  </p:clrMapOvr>
  <p:transition>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1CF9C-BA53-E771-EDF6-1BEA5C06359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E6E3A6A-844F-5A86-0211-343ACC002DEA}"/>
              </a:ext>
            </a:extLst>
          </p:cNvPr>
          <p:cNvSpPr txBox="1"/>
          <p:nvPr/>
        </p:nvSpPr>
        <p:spPr>
          <a:xfrm>
            <a:off x="8380071" y="4386984"/>
            <a:ext cx="763929" cy="246221"/>
          </a:xfrm>
          <a:prstGeom prst="rect">
            <a:avLst/>
          </a:prstGeom>
          <a:noFill/>
        </p:spPr>
        <p:txBody>
          <a:bodyPr wrap="square" rtlCol="0">
            <a:spAutoFit/>
          </a:bodyPr>
          <a:lstStyle/>
          <a:p>
            <a:r>
              <a:rPr lang="en-US" sz="1000" dirty="0"/>
              <a:t>N= 7</a:t>
            </a:r>
          </a:p>
        </p:txBody>
      </p:sp>
      <p:sp>
        <p:nvSpPr>
          <p:cNvPr id="10" name="Title 9">
            <a:extLst>
              <a:ext uri="{FF2B5EF4-FFF2-40B4-BE49-F238E27FC236}">
                <a16:creationId xmlns:a16="http://schemas.microsoft.com/office/drawing/2014/main" id="{9D0A02B5-BEDD-B75E-FD83-53D590420335}"/>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individual-level structured HSSI:</a:t>
            </a:r>
            <a:endParaRPr lang="en-US" sz="1600" dirty="0"/>
          </a:p>
        </p:txBody>
      </p:sp>
      <p:sp>
        <p:nvSpPr>
          <p:cNvPr id="13" name="TextBox 12">
            <a:extLst>
              <a:ext uri="{FF2B5EF4-FFF2-40B4-BE49-F238E27FC236}">
                <a16:creationId xmlns:a16="http://schemas.microsoft.com/office/drawing/2014/main" id="{BC68B3EE-BDF7-DCFD-50EE-4E68F046CDE8}"/>
              </a:ext>
            </a:extLst>
          </p:cNvPr>
          <p:cNvSpPr txBox="1"/>
          <p:nvPr/>
        </p:nvSpPr>
        <p:spPr bwMode="auto">
          <a:xfrm>
            <a:off x="4076730" y="641828"/>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4" name="Chart 3">
            <a:extLst>
              <a:ext uri="{FF2B5EF4-FFF2-40B4-BE49-F238E27FC236}">
                <a16:creationId xmlns:a16="http://schemas.microsoft.com/office/drawing/2014/main" id="{71FF2946-0428-4FCD-8E13-3160159A6611}"/>
              </a:ext>
            </a:extLst>
          </p:cNvPr>
          <p:cNvGraphicFramePr>
            <a:graphicFrameLocks/>
          </p:cNvGraphicFramePr>
          <p:nvPr>
            <p:extLst>
              <p:ext uri="{D42A27DB-BD31-4B8C-83A1-F6EECF244321}">
                <p14:modId xmlns:p14="http://schemas.microsoft.com/office/powerpoint/2010/main" val="4036194144"/>
              </p:ext>
            </p:extLst>
          </p:nvPr>
        </p:nvGraphicFramePr>
        <p:xfrm>
          <a:off x="453585" y="801046"/>
          <a:ext cx="7926486" cy="389942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7966166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A2D79-5E6D-40F9-E53E-7BBAC2131A0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4379D73-4750-2A76-66E9-070E1D4C9130}"/>
              </a:ext>
            </a:extLst>
          </p:cNvPr>
          <p:cNvSpPr txBox="1"/>
          <p:nvPr/>
        </p:nvSpPr>
        <p:spPr>
          <a:xfrm>
            <a:off x="8489913" y="4385094"/>
            <a:ext cx="763929" cy="246221"/>
          </a:xfrm>
          <a:prstGeom prst="rect">
            <a:avLst/>
          </a:prstGeom>
          <a:noFill/>
        </p:spPr>
        <p:txBody>
          <a:bodyPr wrap="square" rtlCol="0">
            <a:spAutoFit/>
          </a:bodyPr>
          <a:lstStyle/>
          <a:p>
            <a:r>
              <a:rPr lang="en-US" sz="1000" dirty="0"/>
              <a:t>N= 7</a:t>
            </a:r>
          </a:p>
        </p:txBody>
      </p:sp>
      <p:sp>
        <p:nvSpPr>
          <p:cNvPr id="10" name="Title 9">
            <a:extLst>
              <a:ext uri="{FF2B5EF4-FFF2-40B4-BE49-F238E27FC236}">
                <a16:creationId xmlns:a16="http://schemas.microsoft.com/office/drawing/2014/main" id="{7D33B2CC-0207-2B0E-4837-2FAEE6D51ED5}"/>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MCP currently electronically exchanges individual-level structured HSSI:</a:t>
            </a:r>
            <a:endParaRPr lang="en-US" sz="1600" dirty="0"/>
          </a:p>
        </p:txBody>
      </p:sp>
      <p:sp>
        <p:nvSpPr>
          <p:cNvPr id="3" name="TextBox 2">
            <a:extLst>
              <a:ext uri="{FF2B5EF4-FFF2-40B4-BE49-F238E27FC236}">
                <a16:creationId xmlns:a16="http://schemas.microsoft.com/office/drawing/2014/main" id="{974A43CB-B5EF-1EB5-607B-55010D2E21D4}"/>
              </a:ext>
            </a:extLst>
          </p:cNvPr>
          <p:cNvSpPr txBox="1"/>
          <p:nvPr/>
        </p:nvSpPr>
        <p:spPr bwMode="auto">
          <a:xfrm>
            <a:off x="4572000" y="684357"/>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5" name="Chart 4">
            <a:extLst>
              <a:ext uri="{FF2B5EF4-FFF2-40B4-BE49-F238E27FC236}">
                <a16:creationId xmlns:a16="http://schemas.microsoft.com/office/drawing/2014/main" id="{6255A27B-13D8-4365-B1E0-1A57AF637B03}"/>
              </a:ext>
            </a:extLst>
          </p:cNvPr>
          <p:cNvGraphicFramePr>
            <a:graphicFrameLocks/>
          </p:cNvGraphicFramePr>
          <p:nvPr>
            <p:extLst>
              <p:ext uri="{D42A27DB-BD31-4B8C-83A1-F6EECF244321}">
                <p14:modId xmlns:p14="http://schemas.microsoft.com/office/powerpoint/2010/main" val="1757534772"/>
              </p:ext>
            </p:extLst>
          </p:nvPr>
        </p:nvGraphicFramePr>
        <p:xfrm>
          <a:off x="551662" y="815162"/>
          <a:ext cx="7723280" cy="39469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8160373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895E47-8DF0-8EE3-3815-A22C997748E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48730D3-78BD-4C4E-B80E-EC0E6677144D}"/>
              </a:ext>
            </a:extLst>
          </p:cNvPr>
          <p:cNvSpPr txBox="1"/>
          <p:nvPr/>
        </p:nvSpPr>
        <p:spPr>
          <a:xfrm>
            <a:off x="8433349" y="4434663"/>
            <a:ext cx="763929" cy="246221"/>
          </a:xfrm>
          <a:prstGeom prst="rect">
            <a:avLst/>
          </a:prstGeom>
          <a:noFill/>
        </p:spPr>
        <p:txBody>
          <a:bodyPr wrap="square" rtlCol="0">
            <a:spAutoFit/>
          </a:bodyPr>
          <a:lstStyle/>
          <a:p>
            <a:r>
              <a:rPr lang="en-US" sz="1000" dirty="0"/>
              <a:t>N= 6</a:t>
            </a:r>
          </a:p>
        </p:txBody>
      </p:sp>
      <p:sp>
        <p:nvSpPr>
          <p:cNvPr id="10" name="Title 9">
            <a:extLst>
              <a:ext uri="{FF2B5EF4-FFF2-40B4-BE49-F238E27FC236}">
                <a16:creationId xmlns:a16="http://schemas.microsoft.com/office/drawing/2014/main" id="{70692740-748F-8AF2-8838-76FB26966075}"/>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HSSI - that is, ONLY the barriers that are substantially impeding 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4" name="Chart 3">
            <a:extLst>
              <a:ext uri="{FF2B5EF4-FFF2-40B4-BE49-F238E27FC236}">
                <a16:creationId xmlns:a16="http://schemas.microsoft.com/office/drawing/2014/main" id="{19CF7E49-D898-48B5-AD7B-4E5D5B6FA99A}"/>
              </a:ext>
            </a:extLst>
          </p:cNvPr>
          <p:cNvGraphicFramePr>
            <a:graphicFrameLocks/>
          </p:cNvGraphicFramePr>
          <p:nvPr>
            <p:extLst>
              <p:ext uri="{D42A27DB-BD31-4B8C-83A1-F6EECF244321}">
                <p14:modId xmlns:p14="http://schemas.microsoft.com/office/powerpoint/2010/main" val="4117109297"/>
              </p:ext>
            </p:extLst>
          </p:nvPr>
        </p:nvGraphicFramePr>
        <p:xfrm>
          <a:off x="453866" y="702803"/>
          <a:ext cx="8106931" cy="39780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300145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89F45-6EE7-1037-D8DA-0B428A209CB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CDF3D5E-6F04-7F3D-8935-8CF06F1E8643}"/>
              </a:ext>
            </a:extLst>
          </p:cNvPr>
          <p:cNvSpPr txBox="1"/>
          <p:nvPr/>
        </p:nvSpPr>
        <p:spPr bwMode="auto">
          <a:xfrm>
            <a:off x="495300" y="529420"/>
            <a:ext cx="8153400" cy="1231106"/>
          </a:xfrm>
          <a:prstGeom prst="rect">
            <a:avLst/>
          </a:prstGeom>
          <a:noFill/>
          <a:ln w="19050" algn="ctr">
            <a:noFill/>
            <a:miter lim="800000"/>
            <a:headEnd/>
            <a:tailEnd/>
          </a:ln>
        </p:spPr>
        <p:txBody>
          <a:bodyPr wrap="square" lIns="0" tIns="0" rIns="0" bIns="0" rtlCol="0">
            <a:spAutoFit/>
          </a:bodyPr>
          <a:lstStyle/>
          <a:p>
            <a:r>
              <a:rPr lang="en-US" b="1" u="sng" dirty="0"/>
              <a:t>Other barriers (free text):</a:t>
            </a:r>
          </a:p>
          <a:p>
            <a:pPr lvl="1"/>
            <a:endParaRPr lang="en-US" sz="1600" dirty="0"/>
          </a:p>
          <a:p>
            <a:pPr marL="285750" indent="-285750">
              <a:buFont typeface="Arial" panose="020B0604020202020204" pitchFamily="34" charset="0"/>
              <a:buChar char="•"/>
            </a:pPr>
            <a:r>
              <a:rPr lang="en-US" sz="1600" dirty="0"/>
              <a:t>“</a:t>
            </a:r>
            <a:r>
              <a:rPr lang="en-US" sz="1600" b="0" i="0" u="none" strike="noStrike" dirty="0">
                <a:effectLst/>
              </a:rPr>
              <a:t>MOUs including specific data sharing requirements and needs are pending”</a:t>
            </a:r>
            <a:r>
              <a:rPr lang="en-US" sz="1600" dirty="0"/>
              <a:t> </a:t>
            </a:r>
          </a:p>
          <a:p>
            <a:pPr marL="742950" lvl="1" indent="-285750">
              <a:buFont typeface="Arial" panose="020B0604020202020204" pitchFamily="34" charset="0"/>
              <a:buChar char="•"/>
            </a:pPr>
            <a:endParaRPr lang="en-US" sz="1600" dirty="0"/>
          </a:p>
          <a:p>
            <a:endParaRPr lang="en-US" sz="1400" dirty="0"/>
          </a:p>
        </p:txBody>
      </p:sp>
    </p:spTree>
    <p:extLst>
      <p:ext uri="{BB962C8B-B14F-4D97-AF65-F5344CB8AC3E}">
        <p14:creationId xmlns:p14="http://schemas.microsoft.com/office/powerpoint/2010/main" val="369204013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60834-8F1A-AA9F-7A62-5A7C7D0D143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21A1365-DBF8-E2E9-46B6-B0F32ED26D00}"/>
              </a:ext>
            </a:extLst>
          </p:cNvPr>
          <p:cNvSpPr>
            <a:spLocks noGrp="1"/>
          </p:cNvSpPr>
          <p:nvPr>
            <p:ph type="title"/>
          </p:nvPr>
        </p:nvSpPr>
        <p:spPr/>
        <p:txBody>
          <a:bodyPr/>
          <a:lstStyle/>
          <a:p>
            <a:r>
              <a:rPr lang="en-US" dirty="0"/>
              <a:t>Consumer Access/Control Over Data</a:t>
            </a:r>
          </a:p>
        </p:txBody>
      </p:sp>
    </p:spTree>
    <p:extLst>
      <p:ext uri="{BB962C8B-B14F-4D97-AF65-F5344CB8AC3E}">
        <p14:creationId xmlns:p14="http://schemas.microsoft.com/office/powerpoint/2010/main" val="1859312731"/>
      </p:ext>
    </p:extLst>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5DE1F58B-374B-2F2F-F80D-C7DE3AB2022A}"/>
              </a:ext>
            </a:extLst>
          </p:cNvPr>
          <p:cNvSpPr txBox="1"/>
          <p:nvPr/>
        </p:nvSpPr>
        <p:spPr bwMode="auto">
          <a:xfrm>
            <a:off x="376766" y="263268"/>
            <a:ext cx="8390467" cy="379399"/>
          </a:xfrm>
          <a:prstGeom prst="rect">
            <a:avLst/>
          </a:prstGeom>
          <a:noFill/>
          <a:ln w="19050" algn="ctr">
            <a:noFill/>
            <a:miter lim="800000"/>
            <a:headEnd/>
            <a:tailEnd/>
          </a:ln>
        </p:spPr>
        <p:txBody>
          <a:bodyPr wrap="square">
            <a:spAutoFit/>
          </a:bodyPr>
          <a:lstStyle/>
          <a:p>
            <a:pPr marR="0" lvl="0">
              <a:lnSpc>
                <a:spcPct val="107000"/>
              </a:lnSpc>
              <a:spcAft>
                <a:spcPts val="800"/>
              </a:spcAft>
            </a:pPr>
            <a:r>
              <a:rPr lang="en-US" dirty="0">
                <a:effectLst/>
                <a:latin typeface="+mj-lt"/>
                <a:ea typeface="Aptos" panose="020B0004020202020204" pitchFamily="34" charset="0"/>
                <a:cs typeface="Arial" panose="020B0604020202020204" pitchFamily="34" charset="0"/>
              </a:rPr>
              <a:t>Are your clients/patients able to complete the following activities electronically?  </a:t>
            </a:r>
          </a:p>
        </p:txBody>
      </p:sp>
      <p:sp>
        <p:nvSpPr>
          <p:cNvPr id="11" name="TextBox 10">
            <a:extLst>
              <a:ext uri="{FF2B5EF4-FFF2-40B4-BE49-F238E27FC236}">
                <a16:creationId xmlns:a16="http://schemas.microsoft.com/office/drawing/2014/main" id="{8859C152-D649-9F20-E00D-D7339D3F2324}"/>
              </a:ext>
            </a:extLst>
          </p:cNvPr>
          <p:cNvSpPr txBox="1"/>
          <p:nvPr/>
        </p:nvSpPr>
        <p:spPr bwMode="auto">
          <a:xfrm>
            <a:off x="8567086" y="4432299"/>
            <a:ext cx="855133" cy="153888"/>
          </a:xfrm>
          <a:prstGeom prst="rect">
            <a:avLst/>
          </a:prstGeom>
          <a:noFill/>
          <a:ln w="19050" algn="ctr">
            <a:noFill/>
            <a:miter lim="800000"/>
            <a:headEnd/>
            <a:tailEnd/>
          </a:ln>
        </p:spPr>
        <p:txBody>
          <a:bodyPr wrap="square" lIns="0" tIns="0" rIns="0" bIns="0" rtlCol="0">
            <a:spAutoFit/>
          </a:bodyPr>
          <a:lstStyle/>
          <a:p>
            <a:r>
              <a:rPr lang="en-US" sz="1000" dirty="0"/>
              <a:t>N=11</a:t>
            </a:r>
          </a:p>
        </p:txBody>
      </p:sp>
      <p:graphicFrame>
        <p:nvGraphicFramePr>
          <p:cNvPr id="3" name="Chart 2">
            <a:extLst>
              <a:ext uri="{FF2B5EF4-FFF2-40B4-BE49-F238E27FC236}">
                <a16:creationId xmlns:a16="http://schemas.microsoft.com/office/drawing/2014/main" id="{FAB67F96-49E0-4EF2-CB5A-1E2D0A5C0E59}"/>
              </a:ext>
            </a:extLst>
          </p:cNvPr>
          <p:cNvGraphicFramePr>
            <a:graphicFrameLocks/>
          </p:cNvGraphicFramePr>
          <p:nvPr>
            <p:extLst>
              <p:ext uri="{D42A27DB-BD31-4B8C-83A1-F6EECF244321}">
                <p14:modId xmlns:p14="http://schemas.microsoft.com/office/powerpoint/2010/main" val="1876022187"/>
              </p:ext>
            </p:extLst>
          </p:nvPr>
        </p:nvGraphicFramePr>
        <p:xfrm>
          <a:off x="595618" y="755009"/>
          <a:ext cx="7868874" cy="390927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26886189"/>
      </p:ext>
    </p:extLst>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9D7976CA-F373-86C8-AB59-188E0E70C736}"/>
              </a:ext>
            </a:extLst>
          </p:cNvPr>
          <p:cNvSpPr>
            <a:spLocks noGrp="1"/>
          </p:cNvSpPr>
          <p:nvPr>
            <p:ph type="chart" sz="quarter" idx="14"/>
          </p:nvPr>
        </p:nvSpPr>
        <p:spPr>
          <a:xfrm>
            <a:off x="278296" y="225446"/>
            <a:ext cx="8587407" cy="739754"/>
          </a:xfrm>
        </p:spPr>
        <p:txBody>
          <a:bodyPr>
            <a:normAutofit fontScale="92500"/>
          </a:bodyPr>
          <a:lstStyle/>
          <a:p>
            <a:r>
              <a:rPr lang="en-US" sz="1800" b="1" dirty="0">
                <a:effectLst/>
                <a:latin typeface="+mj-lt"/>
                <a:ea typeface="Aptos" panose="020B0004020202020204" pitchFamily="34" charset="0"/>
                <a:cs typeface="Arial" panose="020B0604020202020204" pitchFamily="34" charset="0"/>
              </a:rPr>
              <a:t>For those who indicated </a:t>
            </a:r>
            <a:r>
              <a:rPr lang="en-US" sz="1800" b="1" dirty="0">
                <a:latin typeface="+mj-lt"/>
                <a:ea typeface="Aptos" panose="020B0004020202020204" pitchFamily="34" charset="0"/>
              </a:rPr>
              <a:t>clients/patients can’t complete all activities: </a:t>
            </a:r>
            <a:r>
              <a:rPr lang="en-US" sz="1800" dirty="0">
                <a:effectLst/>
                <a:latin typeface="+mj-lt"/>
                <a:ea typeface="Aptos" panose="020B0004020202020204" pitchFamily="34" charset="0"/>
                <a:cs typeface="Arial" panose="020B0604020202020204" pitchFamily="34" charset="0"/>
              </a:rPr>
              <a:t>Please indicate the major barrier(s) to clients/patients completing these activities electronically. Select all that apply.</a:t>
            </a:r>
          </a:p>
          <a:p>
            <a:endParaRPr lang="en-US" dirty="0">
              <a:latin typeface="+mj-lt"/>
            </a:endParaRPr>
          </a:p>
        </p:txBody>
      </p:sp>
      <p:sp>
        <p:nvSpPr>
          <p:cNvPr id="7" name="TextBox 6">
            <a:extLst>
              <a:ext uri="{FF2B5EF4-FFF2-40B4-BE49-F238E27FC236}">
                <a16:creationId xmlns:a16="http://schemas.microsoft.com/office/drawing/2014/main" id="{488AD6C4-0FDA-5E36-5D19-A0ACCBE3D592}"/>
              </a:ext>
            </a:extLst>
          </p:cNvPr>
          <p:cNvSpPr txBox="1"/>
          <p:nvPr/>
        </p:nvSpPr>
        <p:spPr bwMode="auto">
          <a:xfrm>
            <a:off x="8539618" y="4478122"/>
            <a:ext cx="855133" cy="153888"/>
          </a:xfrm>
          <a:prstGeom prst="rect">
            <a:avLst/>
          </a:prstGeom>
          <a:noFill/>
          <a:ln w="19050" algn="ctr">
            <a:noFill/>
            <a:miter lim="800000"/>
            <a:headEnd/>
            <a:tailEnd/>
          </a:ln>
        </p:spPr>
        <p:txBody>
          <a:bodyPr wrap="square" lIns="0" tIns="0" rIns="0" bIns="0" rtlCol="0">
            <a:spAutoFit/>
          </a:bodyPr>
          <a:lstStyle/>
          <a:p>
            <a:r>
              <a:rPr lang="en-US" sz="1000" dirty="0"/>
              <a:t>N=6</a:t>
            </a:r>
          </a:p>
        </p:txBody>
      </p:sp>
      <p:graphicFrame>
        <p:nvGraphicFramePr>
          <p:cNvPr id="3" name="Chart 2">
            <a:extLst>
              <a:ext uri="{FF2B5EF4-FFF2-40B4-BE49-F238E27FC236}">
                <a16:creationId xmlns:a16="http://schemas.microsoft.com/office/drawing/2014/main" id="{1CA8547C-FBC9-B47A-E007-B0EB74684AE2}"/>
              </a:ext>
            </a:extLst>
          </p:cNvPr>
          <p:cNvGraphicFramePr>
            <a:graphicFrameLocks/>
          </p:cNvGraphicFramePr>
          <p:nvPr>
            <p:extLst>
              <p:ext uri="{D42A27DB-BD31-4B8C-83A1-F6EECF244321}">
                <p14:modId xmlns:p14="http://schemas.microsoft.com/office/powerpoint/2010/main" val="3541187521"/>
              </p:ext>
            </p:extLst>
          </p:nvPr>
        </p:nvGraphicFramePr>
        <p:xfrm>
          <a:off x="581981" y="887506"/>
          <a:ext cx="7815399" cy="374450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48235759"/>
      </p:ext>
    </p:extLst>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80CBB-191E-21B6-A522-DCBD6F5775B7}"/>
            </a:ext>
          </a:extLst>
        </p:cNvPr>
        <p:cNvGrpSpPr/>
        <p:nvPr/>
      </p:nvGrpSpPr>
      <p:grpSpPr>
        <a:xfrm>
          <a:off x="0" y="0"/>
          <a:ext cx="0" cy="0"/>
          <a:chOff x="0" y="0"/>
          <a:chExt cx="0" cy="0"/>
        </a:xfrm>
      </p:grpSpPr>
      <p:sp>
        <p:nvSpPr>
          <p:cNvPr id="4" name="Chart Placeholder 3">
            <a:extLst>
              <a:ext uri="{FF2B5EF4-FFF2-40B4-BE49-F238E27FC236}">
                <a16:creationId xmlns:a16="http://schemas.microsoft.com/office/drawing/2014/main" id="{839E910B-4119-6BE8-7741-627BEBF36C55}"/>
              </a:ext>
            </a:extLst>
          </p:cNvPr>
          <p:cNvSpPr>
            <a:spLocks noGrp="1"/>
          </p:cNvSpPr>
          <p:nvPr>
            <p:ph type="chart" sz="quarter" idx="14"/>
          </p:nvPr>
        </p:nvSpPr>
        <p:spPr>
          <a:xfrm>
            <a:off x="423333" y="338667"/>
            <a:ext cx="8212667" cy="3986591"/>
          </a:xfrm>
        </p:spPr>
        <p:txBody>
          <a:bodyPr>
            <a:noAutofit/>
          </a:bodyPr>
          <a:lstStyle/>
          <a:p>
            <a:r>
              <a:rPr lang="en-US" sz="1800" b="1" u="sng" dirty="0">
                <a:latin typeface="+mn-lt"/>
              </a:rPr>
              <a:t>Other workforce barriers (free text):</a:t>
            </a:r>
          </a:p>
          <a:p>
            <a:pPr marL="285750" indent="-285750">
              <a:buFont typeface="Arial" panose="020B0604020202020204" pitchFamily="34" charset="0"/>
              <a:buChar char="•"/>
            </a:pPr>
            <a:endParaRPr lang="en-US" sz="1000" b="0" i="0" u="none" strike="noStrike" dirty="0">
              <a:effectLst/>
              <a:latin typeface="+mn-lt"/>
            </a:endParaRPr>
          </a:p>
          <a:p>
            <a:pPr marL="285750" indent="-285750">
              <a:buFont typeface="Arial" panose="020B0604020202020204" pitchFamily="34" charset="0"/>
              <a:buChar char="•"/>
            </a:pPr>
            <a:r>
              <a:rPr lang="en-US" sz="1600" b="0" i="0" u="none" strike="noStrike" dirty="0">
                <a:effectLst/>
                <a:latin typeface="+mn-lt"/>
              </a:rPr>
              <a:t>“Competing priorities of technology projects”</a:t>
            </a:r>
            <a:endParaRPr lang="en-US" sz="1600" b="1" u="sng" dirty="0">
              <a:latin typeface="+mn-lt"/>
            </a:endParaRPr>
          </a:p>
          <a:p>
            <a:endParaRPr lang="en-US" sz="1800" b="1" u="sng" dirty="0">
              <a:latin typeface="+mn-lt"/>
            </a:endParaRPr>
          </a:p>
          <a:p>
            <a:r>
              <a:rPr lang="en-US" sz="1800" b="1" u="sng" dirty="0">
                <a:latin typeface="+mn-lt"/>
              </a:rPr>
              <a:t>Other barriers (free text):</a:t>
            </a:r>
          </a:p>
          <a:p>
            <a:pPr marL="285750" indent="-285750">
              <a:buFont typeface="Arial" panose="020B0604020202020204" pitchFamily="34" charset="0"/>
              <a:buChar char="•"/>
            </a:pPr>
            <a:endParaRPr lang="en-US" sz="900" b="0" i="0" u="none" strike="noStrike" dirty="0">
              <a:effectLst/>
              <a:latin typeface="+mn-lt"/>
            </a:endParaRPr>
          </a:p>
          <a:p>
            <a:pPr marL="285750" indent="-285750">
              <a:buFont typeface="Arial" panose="020B0604020202020204" pitchFamily="34" charset="0"/>
              <a:buChar char="•"/>
            </a:pPr>
            <a:r>
              <a:rPr lang="en-US" sz="1600" b="0" i="0" u="none" strike="noStrike" dirty="0">
                <a:effectLst/>
                <a:latin typeface="+mn-lt"/>
              </a:rPr>
              <a:t>“Competing priorities favor responding to audits rather than building out all available functionality”</a:t>
            </a:r>
            <a:r>
              <a:rPr lang="en-US" sz="1600" dirty="0">
                <a:latin typeface="+mn-lt"/>
              </a:rPr>
              <a:t> </a:t>
            </a:r>
            <a:endParaRPr lang="en-US" sz="1600" b="1" u="sng" dirty="0">
              <a:latin typeface="+mn-lt"/>
            </a:endParaRPr>
          </a:p>
          <a:p>
            <a:pPr marL="285750" indent="-285750">
              <a:buFont typeface="Arial" panose="020B0604020202020204" pitchFamily="34" charset="0"/>
              <a:buChar char="•"/>
            </a:pPr>
            <a:r>
              <a:rPr lang="en-US" sz="1600" b="0" i="0" u="none" strike="noStrike" dirty="0">
                <a:effectLst/>
                <a:latin typeface="+mn-lt"/>
              </a:rPr>
              <a:t>“For third party application access, we have the capability to enable this but have not yet approved third party developers to access it.”</a:t>
            </a:r>
            <a:r>
              <a:rPr lang="en-US" sz="1600" dirty="0">
                <a:latin typeface="+mn-lt"/>
              </a:rPr>
              <a:t> </a:t>
            </a:r>
            <a:endParaRPr lang="en-US" sz="1600" b="1" u="sng" dirty="0">
              <a:latin typeface="+mn-lt"/>
            </a:endParaRPr>
          </a:p>
        </p:txBody>
      </p:sp>
    </p:spTree>
    <p:extLst>
      <p:ext uri="{BB962C8B-B14F-4D97-AF65-F5344CB8AC3E}">
        <p14:creationId xmlns:p14="http://schemas.microsoft.com/office/powerpoint/2010/main" val="2894917567"/>
      </p:ext>
    </p:extLst>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945792-6AB0-9088-A664-CA70C8326A6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66E2802-F4A7-1A6C-7963-54C26392AFB9}"/>
              </a:ext>
            </a:extLst>
          </p:cNvPr>
          <p:cNvSpPr>
            <a:spLocks noGrp="1"/>
          </p:cNvSpPr>
          <p:nvPr>
            <p:ph type="title"/>
          </p:nvPr>
        </p:nvSpPr>
        <p:spPr/>
        <p:txBody>
          <a:bodyPr/>
          <a:lstStyle/>
          <a:p>
            <a:r>
              <a:rPr lang="en-US" dirty="0"/>
              <a:t>Enabling Factors</a:t>
            </a:r>
          </a:p>
        </p:txBody>
      </p:sp>
    </p:spTree>
    <p:extLst>
      <p:ext uri="{BB962C8B-B14F-4D97-AF65-F5344CB8AC3E}">
        <p14:creationId xmlns:p14="http://schemas.microsoft.com/office/powerpoint/2010/main" val="3888976356"/>
      </p:ext>
    </p:extLst>
  </p:cSld>
  <p:clrMapOvr>
    <a:masterClrMapping/>
  </p:clrMapOvr>
  <p:transitio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3DE27D7-937F-53EC-33CA-37AFE26F7918}"/>
              </a:ext>
            </a:extLst>
          </p:cNvPr>
          <p:cNvSpPr>
            <a:spLocks noGrp="1"/>
          </p:cNvSpPr>
          <p:nvPr>
            <p:ph type="title"/>
          </p:nvPr>
        </p:nvSpPr>
        <p:spPr/>
        <p:txBody>
          <a:bodyPr/>
          <a:lstStyle/>
          <a:p>
            <a:pPr marR="0" lvl="0">
              <a:lnSpc>
                <a:spcPct val="107000"/>
              </a:lnSpc>
              <a:spcAft>
                <a:spcPts val="800"/>
              </a:spcAft>
            </a:pPr>
            <a:r>
              <a:rPr lang="en-US" sz="1800" dirty="0">
                <a:effectLst/>
                <a:latin typeface="+mj-lt"/>
                <a:ea typeface="Aptos" panose="020B0004020202020204" pitchFamily="34" charset="0"/>
                <a:cs typeface="Arial" panose="020B0604020202020204" pitchFamily="34" charset="0"/>
              </a:rPr>
              <a:t>What is the single most important enabling factor that would allow you to make progress on data sharing? </a:t>
            </a:r>
          </a:p>
        </p:txBody>
      </p:sp>
      <p:sp>
        <p:nvSpPr>
          <p:cNvPr id="6" name="Content Placeholder 5">
            <a:extLst>
              <a:ext uri="{FF2B5EF4-FFF2-40B4-BE49-F238E27FC236}">
                <a16:creationId xmlns:a16="http://schemas.microsoft.com/office/drawing/2014/main" id="{C082B5FE-5250-2D77-21DE-C57FF291157C}"/>
              </a:ext>
            </a:extLst>
          </p:cNvPr>
          <p:cNvSpPr>
            <a:spLocks noGrp="1"/>
          </p:cNvSpPr>
          <p:nvPr>
            <p:ph idx="1"/>
          </p:nvPr>
        </p:nvSpPr>
        <p:spPr>
          <a:xfrm>
            <a:off x="453585" y="777338"/>
            <a:ext cx="8173580" cy="3907773"/>
          </a:xfrm>
        </p:spPr>
        <p:txBody>
          <a:bodyPr/>
          <a:lstStyle/>
          <a:p>
            <a:pPr marL="342900" marR="0" lvl="0" indent="-342900">
              <a:lnSpc>
                <a:spcPct val="115000"/>
              </a:lnSpc>
              <a:buFont typeface="Symbol" panose="05050102010706020507" pitchFamily="18" charset="2"/>
              <a:buChar char=""/>
            </a:pPr>
            <a:r>
              <a:rPr lang="en-US" sz="1250" kern="100" dirty="0">
                <a:effectLst/>
                <a:latin typeface="+mn-lt"/>
                <a:ea typeface="Aptos" panose="020B0004020202020204" pitchFamily="34" charset="0"/>
                <a:cs typeface="Times New Roman" panose="02020603050405020304" pitchFamily="18" charset="0"/>
              </a:rPr>
              <a:t>“Ensuring providers of all types, clinically and socially, are compliant with the </a:t>
            </a:r>
            <a:r>
              <a:rPr lang="en-US" sz="1250" kern="100" dirty="0" err="1">
                <a:effectLst/>
                <a:latin typeface="+mn-lt"/>
                <a:ea typeface="Aptos" panose="020B0004020202020204" pitchFamily="34" charset="0"/>
                <a:cs typeface="Times New Roman" panose="02020603050405020304" pitchFamily="18" charset="0"/>
              </a:rPr>
              <a:t>DxF</a:t>
            </a:r>
            <a:r>
              <a:rPr lang="en-US" sz="1250" kern="100" dirty="0">
                <a:effectLst/>
                <a:latin typeface="+mn-lt"/>
                <a:ea typeface="Aptos" panose="020B0004020202020204" pitchFamily="34" charset="0"/>
                <a:cs typeface="Times New Roman" panose="02020603050405020304" pitchFamily="18" charset="0"/>
              </a:rPr>
              <a:t>”</a:t>
            </a:r>
          </a:p>
          <a:p>
            <a:pPr marL="342900" marR="0" lvl="0" indent="-342900">
              <a:lnSpc>
                <a:spcPct val="115000"/>
              </a:lnSpc>
              <a:buFont typeface="Symbol" panose="05050102010706020507" pitchFamily="18" charset="2"/>
              <a:buChar char=""/>
            </a:pPr>
            <a:r>
              <a:rPr lang="en-US" sz="1250" kern="100" dirty="0">
                <a:effectLst/>
                <a:latin typeface="+mn-lt"/>
                <a:ea typeface="Aptos" panose="020B0004020202020204" pitchFamily="34" charset="0"/>
                <a:cs typeface="Times New Roman" panose="02020603050405020304" pitchFamily="18" charset="0"/>
              </a:rPr>
              <a:t>“Proper Technology and Interoperability Standards” </a:t>
            </a:r>
          </a:p>
          <a:p>
            <a:pPr marL="342900" marR="0" lvl="0" indent="-342900">
              <a:lnSpc>
                <a:spcPct val="115000"/>
              </a:lnSpc>
              <a:buFont typeface="Symbol" panose="05050102010706020507" pitchFamily="18" charset="2"/>
              <a:buChar char=""/>
            </a:pPr>
            <a:r>
              <a:rPr lang="en-US" sz="1250" kern="100" dirty="0">
                <a:effectLst/>
                <a:latin typeface="+mn-lt"/>
                <a:ea typeface="Aptos" panose="020B0004020202020204" pitchFamily="34" charset="0"/>
                <a:cs typeface="Times New Roman" panose="02020603050405020304" pitchFamily="18" charset="0"/>
              </a:rPr>
              <a:t>“Provider's participation in the data exchange”</a:t>
            </a:r>
          </a:p>
          <a:p>
            <a:pPr marL="342900" marR="0" lvl="0" indent="-342900">
              <a:lnSpc>
                <a:spcPct val="115000"/>
              </a:lnSpc>
              <a:buFont typeface="Symbol" panose="05050102010706020507" pitchFamily="18" charset="2"/>
              <a:buChar char=""/>
            </a:pPr>
            <a:r>
              <a:rPr lang="en-US" sz="1250" kern="100" dirty="0">
                <a:effectLst/>
                <a:latin typeface="+mn-lt"/>
                <a:ea typeface="Aptos" panose="020B0004020202020204" pitchFamily="34" charset="0"/>
                <a:cs typeface="Times New Roman" panose="02020603050405020304" pitchFamily="18" charset="0"/>
              </a:rPr>
              <a:t>“We believe that our onboarding with a Qualified Health Information Organization (QHIO) and the implementation of the CMS-mandated FHIR APIs are crucial steps that have enabled us to make significant progress in data sharing.”</a:t>
            </a:r>
          </a:p>
          <a:p>
            <a:pPr marL="342900" marR="0" lvl="0" indent="-342900">
              <a:lnSpc>
                <a:spcPct val="115000"/>
              </a:lnSpc>
              <a:buFont typeface="Symbol" panose="05050102010706020507" pitchFamily="18" charset="2"/>
              <a:buChar char=""/>
            </a:pPr>
            <a:r>
              <a:rPr lang="en-US" sz="1250" kern="100" dirty="0">
                <a:effectLst/>
                <a:latin typeface="+mn-lt"/>
                <a:ea typeface="Aptos" panose="020B0004020202020204" pitchFamily="34" charset="0"/>
                <a:cs typeface="Times New Roman" panose="02020603050405020304" pitchFamily="18" charset="0"/>
              </a:rPr>
              <a:t>“A unified, cross-agency state government strategy to govern, enforce and fund data sharing across programs and policies.”</a:t>
            </a:r>
          </a:p>
          <a:p>
            <a:pPr marL="342900" marR="0" lvl="0" indent="-342900">
              <a:lnSpc>
                <a:spcPct val="115000"/>
              </a:lnSpc>
              <a:buFont typeface="Symbol" panose="05050102010706020507" pitchFamily="18" charset="2"/>
              <a:buChar char=""/>
            </a:pPr>
            <a:r>
              <a:rPr lang="en-US" sz="1250" kern="100" dirty="0">
                <a:effectLst/>
                <a:latin typeface="+mn-lt"/>
                <a:ea typeface="Aptos" panose="020B0004020202020204" pitchFamily="34" charset="0"/>
                <a:cs typeface="Times New Roman" panose="02020603050405020304" pitchFamily="18" charset="0"/>
              </a:rPr>
              <a:t>“The development of Memorandums of Understanding (MOUs) that specify data sharing requirements and needs is currently underway. [Our MCP] primarily relies on national exchange networks, including </a:t>
            </a:r>
            <a:r>
              <a:rPr lang="en-US" sz="1250" kern="100" dirty="0" err="1">
                <a:effectLst/>
                <a:latin typeface="+mn-lt"/>
                <a:ea typeface="Aptos" panose="020B0004020202020204" pitchFamily="34" charset="0"/>
                <a:cs typeface="Times New Roman" panose="02020603050405020304" pitchFamily="18" charset="0"/>
              </a:rPr>
              <a:t>Carequality</a:t>
            </a:r>
            <a:r>
              <a:rPr lang="en-US" sz="1250" kern="100" dirty="0">
                <a:effectLst/>
                <a:latin typeface="+mn-lt"/>
                <a:ea typeface="Aptos" panose="020B0004020202020204" pitchFamily="34" charset="0"/>
                <a:cs typeface="Times New Roman" panose="02020603050405020304" pitchFamily="18" charset="0"/>
              </a:rPr>
              <a:t> and the eHealth Exchange, for information dissemination. Furthermore, [our MCP] reports all Admission, Discharge, and Transfer (ADT) information to </a:t>
            </a:r>
            <a:r>
              <a:rPr lang="en-US" sz="1250" kern="100" dirty="0" err="1">
                <a:effectLst/>
                <a:latin typeface="+mn-lt"/>
                <a:ea typeface="Aptos" panose="020B0004020202020204" pitchFamily="34" charset="0"/>
                <a:cs typeface="Times New Roman" panose="02020603050405020304" pitchFamily="18" charset="0"/>
              </a:rPr>
              <a:t>PointClickCare</a:t>
            </a:r>
            <a:r>
              <a:rPr lang="en-US" sz="1250" kern="100" dirty="0">
                <a:effectLst/>
                <a:latin typeface="+mn-lt"/>
                <a:ea typeface="Aptos" panose="020B0004020202020204" pitchFamily="34" charset="0"/>
                <a:cs typeface="Times New Roman" panose="02020603050405020304" pitchFamily="18" charset="0"/>
              </a:rPr>
              <a:t>, which any organization can subscribe to for access. However, non-discrete data, such as care plans, along with other supplementary information, would significantly benefit from an aligned exchange solution.”</a:t>
            </a:r>
          </a:p>
          <a:p>
            <a:endParaRPr lang="en-US" sz="1250" dirty="0"/>
          </a:p>
        </p:txBody>
      </p:sp>
    </p:spTree>
    <p:extLst>
      <p:ext uri="{BB962C8B-B14F-4D97-AF65-F5344CB8AC3E}">
        <p14:creationId xmlns:p14="http://schemas.microsoft.com/office/powerpoint/2010/main" val="218283893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E92C0-5B4E-DA9F-B079-705A7BE8C3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9F649-D799-6786-53A9-6538447B3E47}"/>
              </a:ext>
            </a:extLst>
          </p:cNvPr>
          <p:cNvSpPr>
            <a:spLocks noGrp="1"/>
          </p:cNvSpPr>
          <p:nvPr>
            <p:ph type="title"/>
          </p:nvPr>
        </p:nvSpPr>
        <p:spPr>
          <a:xfrm>
            <a:off x="362074" y="251565"/>
            <a:ext cx="8416289" cy="523213"/>
          </a:xfrm>
        </p:spPr>
        <p:txBody>
          <a:bodyPr/>
          <a:lstStyle/>
          <a:p>
            <a:r>
              <a:rPr lang="en-US" sz="1600" b="0" i="0" dirty="0">
                <a:effectLst/>
                <a:latin typeface="+mj-lt"/>
              </a:rPr>
              <a:t>Does your </a:t>
            </a:r>
            <a:r>
              <a:rPr lang="en-US" sz="1600" dirty="0">
                <a:latin typeface="+mj-lt"/>
              </a:rPr>
              <a:t>MCP </a:t>
            </a:r>
            <a:r>
              <a:rPr lang="en-US" sz="1600" b="0" i="0" dirty="0">
                <a:effectLst/>
                <a:latin typeface="+mj-lt"/>
              </a:rPr>
              <a:t>currently have an electronic system(s) for behavioral health that captures the following types of structured data to support key care coordination and administrative functions?</a:t>
            </a:r>
            <a:endParaRPr lang="en-US" sz="1600" dirty="0">
              <a:latin typeface="+mj-lt"/>
            </a:endParaRPr>
          </a:p>
        </p:txBody>
      </p:sp>
      <p:sp>
        <p:nvSpPr>
          <p:cNvPr id="9" name="TextBox 8">
            <a:extLst>
              <a:ext uri="{FF2B5EF4-FFF2-40B4-BE49-F238E27FC236}">
                <a16:creationId xmlns:a16="http://schemas.microsoft.com/office/drawing/2014/main" id="{CCC29D4F-6FAE-5CA0-38B1-42CBC82AAC3A}"/>
              </a:ext>
            </a:extLst>
          </p:cNvPr>
          <p:cNvSpPr txBox="1"/>
          <p:nvPr/>
        </p:nvSpPr>
        <p:spPr>
          <a:xfrm>
            <a:off x="8249441" y="4368722"/>
            <a:ext cx="763929" cy="246221"/>
          </a:xfrm>
          <a:prstGeom prst="rect">
            <a:avLst/>
          </a:prstGeom>
          <a:noFill/>
        </p:spPr>
        <p:txBody>
          <a:bodyPr wrap="square" rtlCol="0">
            <a:spAutoFit/>
          </a:bodyPr>
          <a:lstStyle/>
          <a:p>
            <a:r>
              <a:rPr lang="en-US" sz="1000" dirty="0"/>
              <a:t>N= 11</a:t>
            </a:r>
          </a:p>
        </p:txBody>
      </p:sp>
      <p:graphicFrame>
        <p:nvGraphicFramePr>
          <p:cNvPr id="4" name="Chart 3">
            <a:extLst>
              <a:ext uri="{FF2B5EF4-FFF2-40B4-BE49-F238E27FC236}">
                <a16:creationId xmlns:a16="http://schemas.microsoft.com/office/drawing/2014/main" id="{2806EDCE-E88A-4B08-B771-5AD5115A5FBA}"/>
              </a:ext>
            </a:extLst>
          </p:cNvPr>
          <p:cNvGraphicFramePr>
            <a:graphicFrameLocks/>
          </p:cNvGraphicFramePr>
          <p:nvPr>
            <p:extLst>
              <p:ext uri="{D42A27DB-BD31-4B8C-83A1-F6EECF244321}">
                <p14:modId xmlns:p14="http://schemas.microsoft.com/office/powerpoint/2010/main" val="3441680019"/>
              </p:ext>
            </p:extLst>
          </p:nvPr>
        </p:nvGraphicFramePr>
        <p:xfrm>
          <a:off x="568083" y="774777"/>
          <a:ext cx="7681358" cy="384016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5663539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2DB27D-6D5A-BDF1-5659-1DC0DB5D61C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4224A8D-6FB4-D8C6-B623-DAB5236AEC4B}"/>
              </a:ext>
            </a:extLst>
          </p:cNvPr>
          <p:cNvSpPr>
            <a:spLocks noGrp="1"/>
          </p:cNvSpPr>
          <p:nvPr>
            <p:ph type="title"/>
          </p:nvPr>
        </p:nvSpPr>
        <p:spPr/>
        <p:txBody>
          <a:bodyPr/>
          <a:lstStyle/>
          <a:p>
            <a:pPr marR="0" lvl="0">
              <a:lnSpc>
                <a:spcPct val="107000"/>
              </a:lnSpc>
              <a:spcAft>
                <a:spcPts val="800"/>
              </a:spcAft>
            </a:pPr>
            <a:r>
              <a:rPr lang="en-US" sz="1800" dirty="0">
                <a:effectLst/>
                <a:latin typeface="+mj-lt"/>
                <a:ea typeface="Aptos" panose="020B0004020202020204" pitchFamily="34" charset="0"/>
                <a:cs typeface="Arial" panose="020B0604020202020204" pitchFamily="34" charset="0"/>
              </a:rPr>
              <a:t>What is the single most important enabling factor that would allow you to make progress on data sharing? </a:t>
            </a:r>
          </a:p>
        </p:txBody>
      </p:sp>
      <p:sp>
        <p:nvSpPr>
          <p:cNvPr id="6" name="Content Placeholder 5">
            <a:extLst>
              <a:ext uri="{FF2B5EF4-FFF2-40B4-BE49-F238E27FC236}">
                <a16:creationId xmlns:a16="http://schemas.microsoft.com/office/drawing/2014/main" id="{055A85BF-B077-29CC-4809-4EF75BFD534A}"/>
              </a:ext>
            </a:extLst>
          </p:cNvPr>
          <p:cNvSpPr>
            <a:spLocks noGrp="1"/>
          </p:cNvSpPr>
          <p:nvPr>
            <p:ph idx="1"/>
          </p:nvPr>
        </p:nvSpPr>
        <p:spPr>
          <a:xfrm>
            <a:off x="489500" y="862701"/>
            <a:ext cx="8137665" cy="3907773"/>
          </a:xfrm>
        </p:spPr>
        <p:txBody>
          <a:bodyPr/>
          <a:lstStyle/>
          <a:p>
            <a:pPr marL="342900" marR="0" lvl="0" indent="-342900">
              <a:lnSpc>
                <a:spcPct val="115000"/>
              </a:lnSpc>
              <a:buFont typeface="Symbol" panose="05050102010706020507" pitchFamily="18" charset="2"/>
              <a:buChar char=""/>
            </a:pPr>
            <a:r>
              <a:rPr lang="en-US" sz="1250" kern="100" dirty="0">
                <a:effectLst/>
                <a:latin typeface="+mn-lt"/>
                <a:ea typeface="Aptos" panose="020B0004020202020204" pitchFamily="34" charset="0"/>
                <a:cs typeface="Times New Roman" panose="02020603050405020304" pitchFamily="18" charset="0"/>
              </a:rPr>
              <a:t>“Enforcement.  Signing the </a:t>
            </a:r>
            <a:r>
              <a:rPr lang="en-US" sz="1250" kern="100" dirty="0" err="1">
                <a:effectLst/>
                <a:latin typeface="+mn-lt"/>
                <a:ea typeface="Aptos" panose="020B0004020202020204" pitchFamily="34" charset="0"/>
                <a:cs typeface="Times New Roman" panose="02020603050405020304" pitchFamily="18" charset="0"/>
              </a:rPr>
              <a:t>DxF</a:t>
            </a:r>
            <a:r>
              <a:rPr lang="en-US" sz="1250" kern="100" dirty="0">
                <a:effectLst/>
                <a:latin typeface="+mn-lt"/>
                <a:ea typeface="Aptos" panose="020B0004020202020204" pitchFamily="34" charset="0"/>
                <a:cs typeface="Times New Roman" panose="02020603050405020304" pitchFamily="18" charset="0"/>
              </a:rPr>
              <a:t> is fine but there are no penalties for lack of adherence to the </a:t>
            </a:r>
            <a:r>
              <a:rPr lang="en-US" sz="1250" kern="100" dirty="0" err="1">
                <a:effectLst/>
                <a:latin typeface="+mn-lt"/>
                <a:ea typeface="Aptos" panose="020B0004020202020204" pitchFamily="34" charset="0"/>
                <a:cs typeface="Times New Roman" panose="02020603050405020304" pitchFamily="18" charset="0"/>
              </a:rPr>
              <a:t>DxF</a:t>
            </a:r>
            <a:r>
              <a:rPr lang="en-US" sz="1250" kern="100" dirty="0">
                <a:effectLst/>
                <a:latin typeface="+mn-lt"/>
                <a:ea typeface="Aptos" panose="020B0004020202020204" pitchFamily="34" charset="0"/>
                <a:cs typeface="Times New Roman" panose="02020603050405020304" pitchFamily="18" charset="0"/>
              </a:rPr>
              <a:t>.”</a:t>
            </a:r>
          </a:p>
          <a:p>
            <a:pPr marL="342900" marR="0" lvl="0" indent="-342900">
              <a:lnSpc>
                <a:spcPct val="115000"/>
              </a:lnSpc>
              <a:buFont typeface="Symbol" panose="05050102010706020507" pitchFamily="18" charset="2"/>
              <a:buChar char=""/>
            </a:pPr>
            <a:r>
              <a:rPr lang="en-US" sz="1250" kern="100" dirty="0">
                <a:effectLst/>
                <a:latin typeface="+mn-lt"/>
                <a:ea typeface="Aptos" panose="020B0004020202020204" pitchFamily="34" charset="0"/>
                <a:cs typeface="Times New Roman" panose="02020603050405020304" pitchFamily="18" charset="0"/>
              </a:rPr>
              <a:t>“A standardized sharable mechanism to ensure consent is transmitted throughout HIE ecosystem. The absence of consistent data standards and formats across various systems makes it challenging to share datasets, such as those related to clinical, housing, and social services, among partners. There are fewer challenges in sharing administrative data, such as claims, eligibility, and remittances, among healthcare entities due to HIPAA mandates for electronic transactions. The industry could benefit from HIPAA-like mandates if implemented for sharing non-administrative data, such as clinical, housing, and social services information.”</a:t>
            </a:r>
          </a:p>
          <a:p>
            <a:pPr marL="342900" marR="0" lvl="0" indent="-342900">
              <a:lnSpc>
                <a:spcPct val="115000"/>
              </a:lnSpc>
              <a:buFont typeface="Symbol" panose="05050102010706020507" pitchFamily="18" charset="2"/>
              <a:buChar char=""/>
            </a:pPr>
            <a:r>
              <a:rPr lang="en-US" sz="1250" kern="100" dirty="0">
                <a:effectLst/>
                <a:latin typeface="+mn-lt"/>
                <a:ea typeface="Aptos" panose="020B0004020202020204" pitchFamily="34" charset="0"/>
                <a:cs typeface="Times New Roman" panose="02020603050405020304" pitchFamily="18" charset="0"/>
              </a:rPr>
              <a:t>“Clarity of requirements and standards across the ecosystem.”</a:t>
            </a:r>
          </a:p>
          <a:p>
            <a:pPr marL="342900" marR="0" lvl="0" indent="-342900">
              <a:lnSpc>
                <a:spcPct val="115000"/>
              </a:lnSpc>
              <a:buFont typeface="Symbol" panose="05050102010706020507" pitchFamily="18" charset="2"/>
              <a:buChar char=""/>
            </a:pPr>
            <a:r>
              <a:rPr lang="en-US" sz="1250" kern="100" dirty="0">
                <a:effectLst/>
                <a:latin typeface="+mn-lt"/>
                <a:ea typeface="Aptos" panose="020B0004020202020204" pitchFamily="34" charset="0"/>
                <a:cs typeface="Times New Roman" panose="02020603050405020304" pitchFamily="18" charset="0"/>
              </a:rPr>
              <a:t>“Establishing state or regional level communities of practice that are focused on promoting adoption of data exchange using presently available technology. For example, we have the capability to make patient claims data available to patients via the portal, but not the leadership direction to do so.”</a:t>
            </a:r>
          </a:p>
          <a:p>
            <a:pPr marL="342900" marR="0" lvl="0" indent="-342900">
              <a:lnSpc>
                <a:spcPct val="115000"/>
              </a:lnSpc>
              <a:spcAft>
                <a:spcPts val="800"/>
              </a:spcAft>
              <a:buFont typeface="Symbol" panose="05050102010706020507" pitchFamily="18" charset="2"/>
              <a:buChar char=""/>
            </a:pP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008740365"/>
      </p:ext>
    </p:extLst>
  </p:cSld>
  <p:clrMapOvr>
    <a:masterClrMapping/>
  </p:clrMapOvr>
  <p:transition>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E6E568-7A3B-28B8-EBC1-4881B71CBB1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E6C4521-1A35-CC6C-1E42-63412B3C4218}"/>
              </a:ext>
            </a:extLst>
          </p:cNvPr>
          <p:cNvSpPr>
            <a:spLocks noGrp="1"/>
          </p:cNvSpPr>
          <p:nvPr>
            <p:ph type="title"/>
          </p:nvPr>
        </p:nvSpPr>
        <p:spPr/>
        <p:txBody>
          <a:bodyPr/>
          <a:lstStyle/>
          <a:p>
            <a:pPr marR="0" lvl="0">
              <a:lnSpc>
                <a:spcPct val="107000"/>
              </a:lnSpc>
              <a:spcAft>
                <a:spcPts val="800"/>
              </a:spcAft>
            </a:pPr>
            <a:r>
              <a:rPr lang="en-US" sz="1800" dirty="0">
                <a:effectLst/>
                <a:latin typeface="+mj-lt"/>
                <a:ea typeface="Aptos" panose="020B0004020202020204" pitchFamily="34" charset="0"/>
                <a:cs typeface="Arial" panose="020B0604020202020204" pitchFamily="34" charset="0"/>
              </a:rPr>
              <a:t>What is the single most important enabling factor that would allow you to make progress on data sharing? </a:t>
            </a:r>
          </a:p>
        </p:txBody>
      </p:sp>
      <p:sp>
        <p:nvSpPr>
          <p:cNvPr id="6" name="Content Placeholder 5">
            <a:extLst>
              <a:ext uri="{FF2B5EF4-FFF2-40B4-BE49-F238E27FC236}">
                <a16:creationId xmlns:a16="http://schemas.microsoft.com/office/drawing/2014/main" id="{CBEC0762-7C04-F76F-80D7-EA114181E839}"/>
              </a:ext>
            </a:extLst>
          </p:cNvPr>
          <p:cNvSpPr>
            <a:spLocks noGrp="1"/>
          </p:cNvSpPr>
          <p:nvPr>
            <p:ph idx="1"/>
          </p:nvPr>
        </p:nvSpPr>
        <p:spPr>
          <a:xfrm>
            <a:off x="337029" y="845923"/>
            <a:ext cx="8469942" cy="3907773"/>
          </a:xfrm>
        </p:spPr>
        <p:txBody>
          <a:bodyPr/>
          <a:lstStyle/>
          <a:p>
            <a:pPr marL="342900" marR="0" lvl="0" indent="-342900">
              <a:lnSpc>
                <a:spcPct val="115000"/>
              </a:lnSpc>
              <a:buFont typeface="Symbol" panose="05050102010706020507" pitchFamily="18" charset="2"/>
              <a:buChar char=""/>
            </a:pPr>
            <a:r>
              <a:rPr lang="en-US" sz="1100" kern="100" dirty="0">
                <a:effectLst/>
                <a:latin typeface="+mn-lt"/>
                <a:ea typeface="Aptos" panose="020B0004020202020204" pitchFamily="34" charset="0"/>
                <a:cs typeface="Times New Roman" panose="02020603050405020304" pitchFamily="18" charset="0"/>
              </a:rPr>
              <a:t>“Uniform technology and data requirements, supported by strong technical assistance, including: </a:t>
            </a:r>
          </a:p>
          <a:p>
            <a:pPr marL="631818" lvl="1" indent="-342900">
              <a:lnSpc>
                <a:spcPct val="115000"/>
              </a:lnSpc>
              <a:buFont typeface="Symbol" panose="05050102010706020507" pitchFamily="18" charset="2"/>
              <a:buChar char=""/>
            </a:pPr>
            <a:r>
              <a:rPr lang="en-US" sz="1100" kern="100" dirty="0">
                <a:effectLst/>
                <a:latin typeface="+mn-lt"/>
                <a:ea typeface="Aptos" panose="020B0004020202020204" pitchFamily="34" charset="0"/>
                <a:cs typeface="Times New Roman" panose="02020603050405020304" pitchFamily="18" charset="0"/>
              </a:rPr>
              <a:t>A) Data standards (i.e., FHIR and other recognized standards will not be consistently adopted relying on market forces alone; a mandate that has material incentives and disincentives for plans, providers, and most notably HIT vendors, is necessary to achieve this); </a:t>
            </a:r>
          </a:p>
          <a:p>
            <a:pPr marL="631818" lvl="1" indent="-342900">
              <a:lnSpc>
                <a:spcPct val="115000"/>
              </a:lnSpc>
              <a:buFont typeface="Symbol" panose="05050102010706020507" pitchFamily="18" charset="2"/>
              <a:buChar char=""/>
            </a:pPr>
            <a:r>
              <a:rPr lang="en-US" sz="1100" kern="100" dirty="0">
                <a:effectLst/>
                <a:latin typeface="+mn-lt"/>
                <a:ea typeface="Aptos" panose="020B0004020202020204" pitchFamily="34" charset="0"/>
                <a:cs typeface="Times New Roman" panose="02020603050405020304" pitchFamily="18" charset="0"/>
              </a:rPr>
              <a:t>B) Cohesive standards (and legislation that supports this) on when file exchange vs. API is the preferred (or even required) approach, vs. the current mandates to provide both due to CMS interoperability vs. DHCS interoperability requirements. </a:t>
            </a:r>
          </a:p>
          <a:p>
            <a:pPr marL="631818" lvl="1" indent="-342900">
              <a:lnSpc>
                <a:spcPct val="115000"/>
              </a:lnSpc>
              <a:buFont typeface="Symbol" panose="05050102010706020507" pitchFamily="18" charset="2"/>
              <a:buChar char=""/>
            </a:pPr>
            <a:r>
              <a:rPr lang="en-US" sz="1100" kern="100" dirty="0">
                <a:effectLst/>
                <a:latin typeface="+mn-lt"/>
                <a:ea typeface="Aptos" panose="020B0004020202020204" pitchFamily="34" charset="0"/>
                <a:cs typeface="Times New Roman" panose="02020603050405020304" pitchFamily="18" charset="0"/>
              </a:rPr>
              <a:t>C) Centralization of administratively-heavy data maintenance operations, for the limited subset of data that is widely shared across multiple plan, such as provider data. Note that there will be tradeoffs in long term efficiency through centralizing and standardizing this, vs. short term (significant) costs to revise the home grown data structures unique to each plan for this data. But a coordinated roadmap towards greater centralization is critical to the long term success of interoperability in the state.  </a:t>
            </a:r>
          </a:p>
          <a:p>
            <a:pPr marL="631818" lvl="1" indent="-342900">
              <a:lnSpc>
                <a:spcPct val="115000"/>
              </a:lnSpc>
              <a:buFont typeface="Symbol" panose="05050102010706020507" pitchFamily="18" charset="2"/>
              <a:buChar char=""/>
            </a:pPr>
            <a:r>
              <a:rPr lang="en-US" sz="1100" kern="100" dirty="0">
                <a:effectLst/>
                <a:latin typeface="+mn-lt"/>
                <a:ea typeface="Aptos" panose="020B0004020202020204" pitchFamily="34" charset="0"/>
                <a:cs typeface="Times New Roman" panose="02020603050405020304" pitchFamily="18" charset="0"/>
              </a:rPr>
              <a:t>D) Technical assistance for providers (and plans) to more rapidly deploy proofs of concept that have material business value. Market forces alone will not move this quickly enough to capture any value from the significant costs of establishing true data exchange infrastructure at a state level. Without establishing successful examples of the business value possible from this underlying infrastructure work (through technical assistance, and/or a more centralized product roadmap approach), these efforts will not be able to sustain the heavy cost of investments that will be needed in California through multiple election cycles.”</a:t>
            </a:r>
          </a:p>
          <a:p>
            <a:pPr marL="0" indent="0">
              <a:buNone/>
            </a:pPr>
            <a:endParaRPr lang="en-US" dirty="0"/>
          </a:p>
        </p:txBody>
      </p:sp>
    </p:spTree>
    <p:extLst>
      <p:ext uri="{BB962C8B-B14F-4D97-AF65-F5344CB8AC3E}">
        <p14:creationId xmlns:p14="http://schemas.microsoft.com/office/powerpoint/2010/main" val="2433744968"/>
      </p:ext>
    </p:extLst>
  </p:cSld>
  <p:clrMapOvr>
    <a:masterClrMapping/>
  </p:clrMapOvr>
  <p:transition>
    <p:fade/>
  </p:transition>
</p:sld>
</file>

<file path=ppt/theme/theme1.xml><?xml version="1.0" encoding="utf-8"?>
<a:theme xmlns:a="http://schemas.openxmlformats.org/drawingml/2006/main" name="UCSF Classic">
  <a:themeElements>
    <a:clrScheme name="UCSF 1">
      <a:dk1>
        <a:srgbClr val="052049"/>
      </a:dk1>
      <a:lt1>
        <a:srgbClr val="FFFFFF"/>
      </a:lt1>
      <a:dk2>
        <a:srgbClr val="052049"/>
      </a:dk2>
      <a:lt2>
        <a:srgbClr val="FFFFFF"/>
      </a:lt2>
      <a:accent1>
        <a:srgbClr val="0093D0"/>
      </a:accent1>
      <a:accent2>
        <a:srgbClr val="16A0AC"/>
      </a:accent2>
      <a:accent3>
        <a:srgbClr val="32A03E"/>
      </a:accent3>
      <a:accent4>
        <a:srgbClr val="A238BA"/>
      </a:accent4>
      <a:accent5>
        <a:srgbClr val="C32882"/>
      </a:accent5>
      <a:accent6>
        <a:srgbClr val="6C61D0"/>
      </a:accent6>
      <a:hlink>
        <a:srgbClr val="178CCB"/>
      </a:hlink>
      <a:folHlink>
        <a:srgbClr val="5F5F5F"/>
      </a:folHlink>
    </a:clrScheme>
    <a:fontScheme name="Garamond">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9050" algn="ctr">
          <a:noFill/>
          <a:miter lim="800000"/>
          <a:headEnd/>
          <a:tailEnd/>
        </a:ln>
      </a:spPr>
      <a:bodyPr wrap="none" rtlCol="0" anchor="ctr"/>
      <a:lstStyle>
        <a:defPPr algn="ctr">
          <a:lnSpc>
            <a:spcPct val="90000"/>
          </a:lnSpc>
          <a:defRPr sz="1600" b="1" dirty="0" err="1" smtClean="0">
            <a:solidFill>
              <a:schemeClr val="bg1"/>
            </a:solidFill>
            <a:latin typeface="+mj-lt"/>
          </a:defRPr>
        </a:defPPr>
      </a:lstStyle>
    </a:spDef>
    <a:lnDef>
      <a:spPr>
        <a:ln w="28575">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19050" algn="ctr">
          <a:noFill/>
          <a:miter lim="800000"/>
          <a:headEnd/>
          <a:tailEnd/>
        </a:ln>
      </a:spPr>
      <a:bodyPr wrap="square" lIns="0" tIns="0" rIns="0" bIns="0" rtlCol="0">
        <a:noAutofit/>
      </a:bodyPr>
      <a:lstStyle>
        <a:defPPr marL="342900" indent="-342900">
          <a:buClr>
            <a:schemeClr val="accent1"/>
          </a:buClr>
          <a:buSzPct val="80000"/>
          <a:buFont typeface="Wingdings" charset="2"/>
          <a:buChar char="§"/>
          <a:defRPr sz="2000" dirty="0" smtClean="0">
            <a:solidFill>
              <a:schemeClr val="tx1"/>
            </a:solidFill>
          </a:defRPr>
        </a:defPPr>
      </a:lstStyle>
    </a:txDef>
  </a:objectDefaults>
  <a:extraClrSchemeLst/>
  <a:extLst>
    <a:ext uri="{05A4C25C-085E-4340-85A3-A5531E510DB2}">
      <thm15:themeFamily xmlns:thm15="http://schemas.microsoft.com/office/thememl/2012/main" name="e3_UCSF-16x9-FontA_test2" id="{24DA3907-1B0C-0B4F-8531-D21433304D1E}" vid="{D9C2AF2E-EB53-994D-B007-E3AEEE4B0E8B}"/>
    </a:ext>
  </a:extLst>
</a:theme>
</file>

<file path=ppt/theme/theme2.xml><?xml version="1.0" encoding="utf-8"?>
<a:theme xmlns:a="http://schemas.openxmlformats.org/drawingml/2006/main" name="UCSF Contemporary Pattern 1">
  <a:themeElements>
    <a:clrScheme name="USCF Template">
      <a:dk1>
        <a:srgbClr val="052049"/>
      </a:dk1>
      <a:lt1>
        <a:srgbClr val="FFFFFF"/>
      </a:lt1>
      <a:dk2>
        <a:srgbClr val="052049"/>
      </a:dk2>
      <a:lt2>
        <a:srgbClr val="FFFFFF"/>
      </a:lt2>
      <a:accent1>
        <a:srgbClr val="178CCB"/>
      </a:accent1>
      <a:accent2>
        <a:srgbClr val="16A0AC"/>
      </a:accent2>
      <a:accent3>
        <a:srgbClr val="32A03E"/>
      </a:accent3>
      <a:accent4>
        <a:srgbClr val="6E61D7"/>
      </a:accent4>
      <a:accent5>
        <a:srgbClr val="A238BA"/>
      </a:accent5>
      <a:accent6>
        <a:srgbClr val="C32882"/>
      </a:accent6>
      <a:hlink>
        <a:srgbClr val="178CCB"/>
      </a:hlink>
      <a:folHlink>
        <a:srgbClr val="5F5F5F"/>
      </a:folHlink>
    </a:clrScheme>
    <a:fontScheme name="UCSF">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9050" algn="ctr">
          <a:noFill/>
          <a:miter lim="800000"/>
          <a:headEnd/>
          <a:tailEnd/>
        </a:ln>
      </a:spPr>
      <a:bodyPr wrap="none" rtlCol="0" anchor="ctr"/>
      <a:lstStyle>
        <a:defPPr algn="ctr">
          <a:lnSpc>
            <a:spcPct val="90000"/>
          </a:lnSpc>
          <a:defRPr sz="1600" b="1" dirty="0" err="1" smtClean="0">
            <a:solidFill>
              <a:schemeClr val="bg1"/>
            </a:solidFill>
            <a:latin typeface="+mj-lt"/>
          </a:defRPr>
        </a:defPPr>
      </a:lstStyle>
    </a:spDef>
    <a:lnDef>
      <a:spPr>
        <a:ln w="28575">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19050" algn="ctr">
          <a:noFill/>
          <a:miter lim="800000"/>
          <a:headEnd/>
          <a:tailEnd/>
        </a:ln>
      </a:spPr>
      <a:bodyPr wrap="square" lIns="0" tIns="0" rIns="0" bIns="0" rtlCol="0">
        <a:spAutoFit/>
      </a:bodyPr>
      <a:lstStyle>
        <a:defPPr>
          <a:defRPr sz="2000" dirty="0" err="1" smtClean="0"/>
        </a:defPPr>
      </a:lstStyle>
    </a:txDef>
  </a:objectDefaults>
  <a:extraClrSchemeLst/>
  <a:extLst>
    <a:ext uri="{05A4C25C-085E-4340-85A3-A5531E510DB2}">
      <thm15:themeFamily xmlns:thm15="http://schemas.microsoft.com/office/thememl/2012/main" name="e3_UCSF-16x9-FontA_test2" id="{24DA3907-1B0C-0B4F-8531-D21433304D1E}" vid="{5AF78529-A89B-1E41-BE10-0E2BEF66F84E}"/>
    </a:ext>
  </a:extLst>
</a:theme>
</file>

<file path=ppt/theme/theme3.xml><?xml version="1.0" encoding="utf-8"?>
<a:theme xmlns:a="http://schemas.openxmlformats.org/drawingml/2006/main" name="Office Theme">
  <a:themeElements>
    <a:clrScheme name="Coalesse Palette">
      <a:dk1>
        <a:sysClr val="windowText" lastClr="000000"/>
      </a:dk1>
      <a:lt1>
        <a:sysClr val="window" lastClr="FFFFFF"/>
      </a:lt1>
      <a:dk2>
        <a:srgbClr val="342B2A"/>
      </a:dk2>
      <a:lt2>
        <a:srgbClr val="DAD6CB"/>
      </a:lt2>
      <a:accent1>
        <a:srgbClr val="E55302"/>
      </a:accent1>
      <a:accent2>
        <a:srgbClr val="5F3032"/>
      </a:accent2>
      <a:accent3>
        <a:srgbClr val="005774"/>
      </a:accent3>
      <a:accent4>
        <a:srgbClr val="9BA03C"/>
      </a:accent4>
      <a:accent5>
        <a:srgbClr val="34AA71"/>
      </a:accent5>
      <a:accent6>
        <a:srgbClr val="F3BD48"/>
      </a:accent6>
      <a:hlink>
        <a:srgbClr val="34AA71"/>
      </a:hlink>
      <a:folHlink>
        <a:srgbClr val="8C8C8C"/>
      </a:folHlink>
    </a:clrScheme>
    <a:fontScheme name="Coalesse">
      <a:majorFont>
        <a:latin typeface="Arial"/>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Coalesse Palette">
      <a:dk1>
        <a:sysClr val="windowText" lastClr="000000"/>
      </a:dk1>
      <a:lt1>
        <a:sysClr val="window" lastClr="FFFFFF"/>
      </a:lt1>
      <a:dk2>
        <a:srgbClr val="342B2A"/>
      </a:dk2>
      <a:lt2>
        <a:srgbClr val="DAD6CB"/>
      </a:lt2>
      <a:accent1>
        <a:srgbClr val="E55302"/>
      </a:accent1>
      <a:accent2>
        <a:srgbClr val="5F3032"/>
      </a:accent2>
      <a:accent3>
        <a:srgbClr val="005774"/>
      </a:accent3>
      <a:accent4>
        <a:srgbClr val="9BA03C"/>
      </a:accent4>
      <a:accent5>
        <a:srgbClr val="34AA71"/>
      </a:accent5>
      <a:accent6>
        <a:srgbClr val="F3BD48"/>
      </a:accent6>
      <a:hlink>
        <a:srgbClr val="34AA71"/>
      </a:hlink>
      <a:folHlink>
        <a:srgbClr val="8C8C8C"/>
      </a:folHlink>
    </a:clrScheme>
    <a:fontScheme name="Coalesse">
      <a:majorFont>
        <a:latin typeface="Arial"/>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0.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2.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3.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4.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5.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6.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7.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8.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9.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0.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2.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3.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4.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5.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6.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9BFD5D484ED57438231C5F4848B6EC7" ma:contentTypeVersion="0" ma:contentTypeDescription="Create a new document." ma:contentTypeScope="" ma:versionID="48808eaeca51724a2208bf8797897858">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5686649-89C0-47C3-BB59-3DECE68F34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F8A51949-CE2D-4D1D-81B7-CD96A1311979}">
  <ds:schemaRefs>
    <ds:schemaRef ds:uri="http://schemas.microsoft.com/sharepoint/v3/contenttype/forms"/>
  </ds:schemaRefs>
</ds:datastoreItem>
</file>

<file path=customXml/itemProps3.xml><?xml version="1.0" encoding="utf-8"?>
<ds:datastoreItem xmlns:ds="http://schemas.openxmlformats.org/officeDocument/2006/customXml" ds:itemID="{DB48DB2A-A2BB-49B9-B517-04CB45F2482A}">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e3_UCSF-16x9-FontA_Draft4 (1)</Template>
  <TotalTime>12981</TotalTime>
  <Words>4325</Words>
  <Application>Microsoft Office PowerPoint</Application>
  <PresentationFormat>On-screen Show (16:9)</PresentationFormat>
  <Paragraphs>453</Paragraphs>
  <Slides>91</Slides>
  <Notes>64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91</vt:i4>
      </vt:variant>
    </vt:vector>
  </HeadingPairs>
  <TitlesOfParts>
    <vt:vector size="100" baseType="lpstr">
      <vt:lpstr>.AppleSystemUIFont</vt:lpstr>
      <vt:lpstr>Aptos</vt:lpstr>
      <vt:lpstr>Aptos Narrow</vt:lpstr>
      <vt:lpstr>Arial</vt:lpstr>
      <vt:lpstr>Garamond</vt:lpstr>
      <vt:lpstr>Symbol</vt:lpstr>
      <vt:lpstr>Wingdings</vt:lpstr>
      <vt:lpstr>UCSF Classic</vt:lpstr>
      <vt:lpstr>UCSF Contemporary Pattern 1</vt:lpstr>
      <vt:lpstr>Managed Care Plan Survey Results</vt:lpstr>
      <vt:lpstr>Overview</vt:lpstr>
      <vt:lpstr>Methodology</vt:lpstr>
      <vt:lpstr>Demographics</vt:lpstr>
      <vt:lpstr>Respondents  </vt:lpstr>
      <vt:lpstr>PowerPoint Presentation</vt:lpstr>
      <vt:lpstr>PowerPoint Presentation</vt:lpstr>
      <vt:lpstr>Electronic Systems</vt:lpstr>
      <vt:lpstr>Does your MCP currently have an electronic system(s) for behavioral health that captures the following types of structured data to support key care coordination and administrative functions?</vt:lpstr>
      <vt:lpstr>For those who have not adopted all systems: Please indicate the major barrier(s) to electronic system adoption – that is, ONLY the barriers that are substantially impeding your ability to adopt electronic systems to capture this data. Select all that apply.</vt:lpstr>
      <vt:lpstr>PowerPoint Presentation</vt:lpstr>
      <vt:lpstr>Aggregated Results</vt:lpstr>
      <vt:lpstr>Data Exchange Metrics</vt:lpstr>
      <vt:lpstr>Data Exchange Partners &amp; Breadth – Sending</vt:lpstr>
      <vt:lpstr>Data Exchange Partners &amp; Breadth – Receiving </vt:lpstr>
      <vt:lpstr>Aggregated Data Exchange Partners &amp; Breadth</vt:lpstr>
      <vt:lpstr>Data Exchange Index</vt:lpstr>
      <vt:lpstr>Barriers to Data Exchange</vt:lpstr>
      <vt:lpstr>Aggregated Major Barriers - Ordered</vt:lpstr>
      <vt:lpstr>Aggregated Major Barriers – by Barrier Category</vt:lpstr>
      <vt:lpstr>Qualitative Results</vt:lpstr>
      <vt:lpstr>Electronic Systems: Barriers to Adoption</vt:lpstr>
      <vt:lpstr>Data Exchange: Other Workforce Barriers</vt:lpstr>
      <vt:lpstr>Data Exchange: Other Barriers</vt:lpstr>
      <vt:lpstr>Consumer Access/Control: Barriers to clients/patients completing these activities electronically. </vt:lpstr>
      <vt:lpstr>Most Important Enabling Factors</vt:lpstr>
      <vt:lpstr>Most Important Enabling Factors</vt:lpstr>
      <vt:lpstr>Section Specific Results</vt:lpstr>
      <vt:lpstr>Intake Data</vt:lpstr>
      <vt:lpstr>Please indicate the breadth of systems or organizations (as indicated below) with which your MCP currently electronically exchanges individual-level structured intake data: </vt:lpstr>
      <vt:lpstr>Please indicate the breadth of systems or organizations (as indicated below) with which your MCP currently electronically exchanges individual-level structured intake data:</vt:lpstr>
      <vt:lpstr>Please indicate the major barrier(s) to receiving or querying for data to populate intake form(s) and to sending intake data once collected - that is, ONLY the barriers that are substantially impeding your ability to exchange data. Select all that apply. </vt:lpstr>
      <vt:lpstr>PowerPoint Presentation</vt:lpstr>
      <vt:lpstr>Assessment Data</vt:lpstr>
      <vt:lpstr>Please indicate the breadth of systems or organizations (as indicated below) with which your MCP currently electronically exchanges individual-level structured assessment data: </vt:lpstr>
      <vt:lpstr>Please indicate the breadth of systems or organizations (as indicated below) with which your MCP currently electronically exchanges individual-level structured assessment data:</vt:lpstr>
      <vt:lpstr>Please indicate the major barrier(s) to electronic exchange (sending, receiving, and/or querying) of structured assessment data - that is, ONLY the barriers that are substantially impeding your ability to exchange data. Select all that apply.  </vt:lpstr>
      <vt:lpstr>PowerPoint Presentation</vt:lpstr>
      <vt:lpstr>SOGI Data</vt:lpstr>
      <vt:lpstr>Please indicate the breadth of systems or organizations (as indicated below) with which your MCP currently electronically exchanges individual-level structured SOGI data: </vt:lpstr>
      <vt:lpstr>Please indicate the breadth of systems or organizations (as indicated below) with which your MCP currently electronically exchanges individual-level structured SOGI data:</vt:lpstr>
      <vt:lpstr>Please indicate the major barrier(s) to electronic exchange (sending, receiving, and/or querying) of structured SOGI data - that is, ONLY the barriers that are substantially impeding your ability to exchange data. Select all that apply. </vt:lpstr>
      <vt:lpstr>PowerPoint Presentation</vt:lpstr>
      <vt:lpstr>REaL-D Data</vt:lpstr>
      <vt:lpstr>Please indicate the breadth of systems or organizations (as indicated below) with which your MCP currently electronically exchanges individual-level structured REaL-D data: </vt:lpstr>
      <vt:lpstr>Please indicate the breadth of systems or organizations (as indicated below) with which your MCP currently electronically exchanges individual-level structured REaL-D data:</vt:lpstr>
      <vt:lpstr>Please indicate the major barrier(s) to electronic exchange (sending, receiving, and/or querying) of structured REaL-D data - that is, ONLY the barriers that are substantially impeding your ability to exchange data. Select all that apply. </vt:lpstr>
      <vt:lpstr>PowerPoint Presentation</vt:lpstr>
      <vt:lpstr>Patient/Client Consent to Share Data</vt:lpstr>
      <vt:lpstr>Please indicate the breadth of systems or organizations (as indicated below) with which your MCP currently electronically exchanges structured patient/client consent to share data:</vt:lpstr>
      <vt:lpstr>Please indicate the breadth of systems or organizations (as indicated below) with which your MCP currently electronically exchanges structured patient/client consent to share data:</vt:lpstr>
      <vt:lpstr>Please indicate the major barrier(s) to electronic exchange (sending, receiving, and/or querying) of structured patient/client consent to share data - that is, ONLY the barriers that are substantially impeding your ability to exchange data. Select all that apply. </vt:lpstr>
      <vt:lpstr>PowerPoint Presentation</vt:lpstr>
      <vt:lpstr>Eligibility and Enrollment Data</vt:lpstr>
      <vt:lpstr>Are you able to electronically confirm a member’s current enrollment in the following programs at the point of service?</vt:lpstr>
      <vt:lpstr>Answer this question if you marked any “Yes”. Only answer for the rows/programs you marked “Yes.” If you know a member is not enrolled in one of the programs listed below, are you able to electronically send some or all of the information necessary to enroll that member to the appropriate entity? </vt:lpstr>
      <vt:lpstr>In general, are you able to electronically receive information from external partners to determine an individual’s eligibility and enroll them in one of your programs?  </vt:lpstr>
      <vt:lpstr>Service Authorization Data</vt:lpstr>
      <vt:lpstr>Please indicate the breadth of systems or organizations (as indicated below) with which your MCP currently electronically exchanges structured service authorization request data</vt:lpstr>
      <vt:lpstr>Please indicate the breadth of systems or organizations (as indicated below) with which your MCP currently electronically exchanges structured service authorization request data</vt:lpstr>
      <vt:lpstr>Please indicate the major barrier(s) to electronic exchange (sending, receiving, and/or querying) of structured service authorization request data - that is, ONLY the barriers that are substantially impeding your ability to exchange data. Select all that apply. </vt:lpstr>
      <vt:lpstr>PowerPoint Presentation</vt:lpstr>
      <vt:lpstr>Billing and Encounter Data</vt:lpstr>
      <vt:lpstr>Please indicate the breadth of systems or organizations (as indicated below) with which your MCP currently electronically exchanges individual-level billing and encounter data:</vt:lpstr>
      <vt:lpstr>Please indicate the breadth of systems or organizations (as indicated below) with which your MCP currently electronically exchanges individual-level billing and encounter data:</vt:lpstr>
      <vt:lpstr>Please indicate the major barrier(s) to electronic exchange (sending, receiving, and/or querying) of structured billing and encounter data - that is, ONLY the barriers that are substantially impeding your ability to exchange data. Select all that apply. </vt:lpstr>
      <vt:lpstr>PowerPoint Presentation</vt:lpstr>
      <vt:lpstr>Referral Data</vt:lpstr>
      <vt:lpstr>Please indicate the breadth of systems or organizations (as indicated below) with which your MCP currently electronically exchanges individual-level structured referral data: </vt:lpstr>
      <vt:lpstr>Please indicate the breadth of systems or organizations (as indicated below) with which your MCP currently electronically exchanges individual-level structured referral data:</vt:lpstr>
      <vt:lpstr>Please indicate the major barrier(s) to electronic exchange (sending, receiving, and/or querying) of structured referral data -  that is, ONLY the barriers that are substantially impeding your ability to exchange data. Select all that apply. </vt:lpstr>
      <vt:lpstr>PowerPoint Presentation</vt:lpstr>
      <vt:lpstr>Please indicate the number of systems/organizations for which you currently receive electronic confirmation of receipt of services from a referral made on behalf of a client/member/beneficiary?</vt:lpstr>
      <vt:lpstr>Alerts &amp; Notifications</vt:lpstr>
      <vt:lpstr>Please indicate the breadth of systems or organizations (as indicated below) with which your MCP currently electronically exchanges individual-level structured alerts and notifications: </vt:lpstr>
      <vt:lpstr>Please indicate the breadth of systems or organizations (as indicated below) with which your MCP currently electronically exchanges individual-level structured alerts and notifications:</vt:lpstr>
      <vt:lpstr>Please indicate the major barrier(s) to electronic exchange (sending and/or receiving) of structured alerts and notifications - that is, ONLY the barriers that are substantially impeding your ability to exchange data. Select all that apply. </vt:lpstr>
      <vt:lpstr>PowerPoint Presentation</vt:lpstr>
      <vt:lpstr>HSSI Data</vt:lpstr>
      <vt:lpstr>Please indicate the breadth of systems or organizations (as indicated below) with which your MCP currently electronically exchanges individual-level structured HSSI:</vt:lpstr>
      <vt:lpstr>Please indicate the breadth of systems or organizations (as indicated below) with which your MCP currently electronically exchanges individual-level structured HSSI:</vt:lpstr>
      <vt:lpstr>Please indicate the major barrier(s) to electronic exchange (sending, receiving, and/or querying) of structured HSSI - that is, ONLY the barriers that are substantially impeding your ability to exchange data. Select all that apply. </vt:lpstr>
      <vt:lpstr>PowerPoint Presentation</vt:lpstr>
      <vt:lpstr>Consumer Access/Control Over Data</vt:lpstr>
      <vt:lpstr>PowerPoint Presentation</vt:lpstr>
      <vt:lpstr>PowerPoint Presentation</vt:lpstr>
      <vt:lpstr>PowerPoint Presentation</vt:lpstr>
      <vt:lpstr>Enabling Factors</vt:lpstr>
      <vt:lpstr>What is the single most important enabling factor that would allow you to make progress on data sharing? </vt:lpstr>
      <vt:lpstr>What is the single most important enabling factor that would allow you to make progress on data sharing? </vt:lpstr>
      <vt:lpstr>What is the single most important enabling factor that would allow you to make progress on data sharing? </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your template!</dc:title>
  <dc:subject>Presentation Template</dc:subject>
  <dc:creator>Microsoft Office User</dc:creator>
  <dc:description>Derek MacDavid | derek@bigpicdesign.com</dc:description>
  <cp:lastModifiedBy>Israelit, Grace</cp:lastModifiedBy>
  <cp:revision>200</cp:revision>
  <dcterms:created xsi:type="dcterms:W3CDTF">2017-04-18T17:07:44Z</dcterms:created>
  <dcterms:modified xsi:type="dcterms:W3CDTF">2025-10-03T15:27:07Z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0x01010009BFD5D484ED57438231C5F4848B6EC7</vt:lpwstr>
  </property>
</Properties>
</file>