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6.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2.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3.xml" ContentType="application/vnd.openxmlformats-officedocument.themeOverrid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4.xml" ContentType="application/vnd.openxmlformats-officedocument.themeOverrid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5.xml" ContentType="application/vnd.openxmlformats-officedocument.themeOverrid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6.xml" ContentType="application/vnd.openxmlformats-officedocument.themeOverrid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7.xml" ContentType="application/vnd.openxmlformats-officedocument.themeOverride+xml"/>
  <Override PartName="/ppt/notesSlides/notesSlide1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8.xml" ContentType="application/vnd.openxmlformats-officedocument.themeOverride+xml"/>
  <Override PartName="/ppt/notesSlides/notesSlide1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9.xml" ContentType="application/vnd.openxmlformats-officedocument.themeOverride+xml"/>
  <Override PartName="/ppt/notesSlides/notesSlide17.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0.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1.xml" ContentType="application/vnd.openxmlformats-officedocument.themeOverride+xml"/>
  <Override PartName="/ppt/notesSlides/notesSlide20.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2.xml" ContentType="application/vnd.openxmlformats-officedocument.themeOverride+xml"/>
  <Override PartName="/ppt/notesSlides/notesSlide21.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3.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26.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27.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30.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31.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34.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notesSlides/notesSlide35.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38.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39.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notesSlides/notesSlide42.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notesSlides/notesSlide43.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notesSlides/notesSlide46.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notesSlides/notesSlide47.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notesSlides/notesSlide48.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notesSlides/notesSlide49.xml" ContentType="application/vnd.openxmlformats-officedocument.presentationml.notesSlid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notesSlides/notesSlide50.xml" ContentType="application/vnd.openxmlformats-officedocument.presentationml.notesSl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notesSlides/notesSlide51.xml" ContentType="application/vnd.openxmlformats-officedocument.presentationml.notesSlid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notesSlides/notesSlide54.xml" ContentType="application/vnd.openxmlformats-officedocument.presentationml.notesSlid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notesSlides/notesSlide55.xml" ContentType="application/vnd.openxmlformats-officedocument.presentationml.notesSlid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notesSlides/notesSlide58.xml" ContentType="application/vnd.openxmlformats-officedocument.presentationml.notesSlide+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notesSlides/notesSlide59.xml" ContentType="application/vnd.openxmlformats-officedocument.presentationml.notesSlid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notesSlides/notesSlide60.xml" ContentType="application/vnd.openxmlformats-officedocument.presentationml.notesSlide+xml"/>
  <Override PartName="/ppt/charts/chart50.xml" ContentType="application/vnd.openxmlformats-officedocument.drawingml.chart+xml"/>
  <Override PartName="/ppt/charts/style50.xml" ContentType="application/vnd.ms-office.chartstyle+xml"/>
  <Override PartName="/ppt/charts/colors50.xml" ContentType="application/vnd.ms-office.chartcolorstyl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harts/chart51.xml" ContentType="application/vnd.openxmlformats-officedocument.drawingml.chart+xml"/>
  <Override PartName="/ppt/charts/style51.xml" ContentType="application/vnd.ms-office.chartstyle+xml"/>
  <Override PartName="/ppt/charts/colors51.xml" ContentType="application/vnd.ms-office.chartcolorstyle+xml"/>
  <Override PartName="/ppt/notesSlides/notesSlide63.xml" ContentType="application/vnd.openxmlformats-officedocument.presentationml.notesSlide+xml"/>
  <Override PartName="/ppt/charts/chart52.xml" ContentType="application/vnd.openxmlformats-officedocument.drawingml.chart+xml"/>
  <Override PartName="/ppt/charts/style52.xml" ContentType="application/vnd.ms-office.chartstyle+xml"/>
  <Override PartName="/ppt/charts/colors52.xml" ContentType="application/vnd.ms-office.chartcolorstyle+xml"/>
  <Override PartName="/ppt/notesSlides/notesSlide64.xml" ContentType="application/vnd.openxmlformats-officedocument.presentationml.notesSlide+xml"/>
  <Override PartName="/ppt/charts/chart53.xml" ContentType="application/vnd.openxmlformats-officedocument.drawingml.chart+xml"/>
  <Override PartName="/ppt/charts/style53.xml" ContentType="application/vnd.ms-office.chartstyle+xml"/>
  <Override PartName="/ppt/charts/colors53.xml" ContentType="application/vnd.ms-office.chartcolorstyle+xml"/>
  <Override PartName="/ppt/charts/chart54.xml" ContentType="application/vnd.openxmlformats-officedocument.drawingml.chart+xml"/>
  <Override PartName="/ppt/charts/style54.xml" ContentType="application/vnd.ms-office.chartstyle+xml"/>
  <Override PartName="/ppt/charts/colors54.xml" ContentType="application/vnd.ms-office.chartcolorstyle+xml"/>
  <Override PartName="/ppt/notesSlides/notesSlide65.xml" ContentType="application/vnd.openxmlformats-officedocument.presentationml.notesSlide+xml"/>
  <Override PartName="/ppt/charts/chart55.xml" ContentType="application/vnd.openxmlformats-officedocument.drawingml.chart+xml"/>
  <Override PartName="/ppt/charts/style55.xml" ContentType="application/vnd.ms-office.chartstyle+xml"/>
  <Override PartName="/ppt/charts/colors55.xml" ContentType="application/vnd.ms-office.chartcolorstyle+xml"/>
  <Override PartName="/ppt/theme/themeOverride14.xml" ContentType="application/vnd.openxmlformats-officedocument.themeOverride+xml"/>
  <Override PartName="/ppt/notesSlides/notesSlide66.xml" ContentType="application/vnd.openxmlformats-officedocument.presentationml.notesSlide+xml"/>
  <Override PartName="/ppt/charts/chart56.xml" ContentType="application/vnd.openxmlformats-officedocument.drawingml.chart+xml"/>
  <Override PartName="/ppt/charts/style56.xml" ContentType="application/vnd.ms-office.chartstyle+xml"/>
  <Override PartName="/ppt/charts/colors56.xml" ContentType="application/vnd.ms-office.chartcolorstyle+xml"/>
  <Override PartName="/ppt/theme/themeOverride15.xml" ContentType="application/vnd.openxmlformats-officedocument.themeOverr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78" r:id="rId4"/>
    <p:sldMasterId id="2147483943" r:id="rId5"/>
  </p:sldMasterIdLst>
  <p:notesMasterIdLst>
    <p:notesMasterId r:id="rId104"/>
  </p:notesMasterIdLst>
  <p:handoutMasterIdLst>
    <p:handoutMasterId r:id="rId105"/>
  </p:handoutMasterIdLst>
  <p:sldIdLst>
    <p:sldId id="277" r:id="rId6"/>
    <p:sldId id="266" r:id="rId7"/>
    <p:sldId id="267" r:id="rId8"/>
    <p:sldId id="451" r:id="rId9"/>
    <p:sldId id="260" r:id="rId10"/>
    <p:sldId id="257" r:id="rId11"/>
    <p:sldId id="258" r:id="rId12"/>
    <p:sldId id="263" r:id="rId13"/>
    <p:sldId id="468" r:id="rId14"/>
    <p:sldId id="282" r:id="rId15"/>
    <p:sldId id="264" r:id="rId16"/>
    <p:sldId id="447" r:id="rId17"/>
    <p:sldId id="285" r:id="rId18"/>
    <p:sldId id="286" r:id="rId19"/>
    <p:sldId id="452" r:id="rId20"/>
    <p:sldId id="413" r:id="rId21"/>
    <p:sldId id="416" r:id="rId22"/>
    <p:sldId id="427" r:id="rId23"/>
    <p:sldId id="426" r:id="rId24"/>
    <p:sldId id="417" r:id="rId25"/>
    <p:sldId id="423" r:id="rId26"/>
    <p:sldId id="429" r:id="rId27"/>
    <p:sldId id="448" r:id="rId28"/>
    <p:sldId id="449" r:id="rId29"/>
    <p:sldId id="430" r:id="rId30"/>
    <p:sldId id="431" r:id="rId31"/>
    <p:sldId id="432" r:id="rId32"/>
    <p:sldId id="433" r:id="rId33"/>
    <p:sldId id="434" r:id="rId34"/>
    <p:sldId id="435" r:id="rId35"/>
    <p:sldId id="439" r:id="rId36"/>
    <p:sldId id="436" r:id="rId37"/>
    <p:sldId id="442" r:id="rId38"/>
    <p:sldId id="443" r:id="rId39"/>
    <p:sldId id="444" r:id="rId40"/>
    <p:sldId id="290" r:id="rId41"/>
    <p:sldId id="466" r:id="rId42"/>
    <p:sldId id="308" r:id="rId43"/>
    <p:sldId id="309" r:id="rId44"/>
    <p:sldId id="310" r:id="rId45"/>
    <p:sldId id="345" r:id="rId46"/>
    <p:sldId id="291" r:id="rId47"/>
    <p:sldId id="349" r:id="rId48"/>
    <p:sldId id="350" r:id="rId49"/>
    <p:sldId id="351" r:id="rId50"/>
    <p:sldId id="352" r:id="rId51"/>
    <p:sldId id="292" r:id="rId52"/>
    <p:sldId id="355" r:id="rId53"/>
    <p:sldId id="356" r:id="rId54"/>
    <p:sldId id="357" r:id="rId55"/>
    <p:sldId id="358" r:id="rId56"/>
    <p:sldId id="293" r:id="rId57"/>
    <p:sldId id="361" r:id="rId58"/>
    <p:sldId id="362" r:id="rId59"/>
    <p:sldId id="363" r:id="rId60"/>
    <p:sldId id="364" r:id="rId61"/>
    <p:sldId id="296" r:id="rId62"/>
    <p:sldId id="367" r:id="rId63"/>
    <p:sldId id="368" r:id="rId64"/>
    <p:sldId id="369" r:id="rId65"/>
    <p:sldId id="370" r:id="rId66"/>
    <p:sldId id="295" r:id="rId67"/>
    <p:sldId id="373" r:id="rId68"/>
    <p:sldId id="374" r:id="rId69"/>
    <p:sldId id="375" r:id="rId70"/>
    <p:sldId id="297" r:id="rId71"/>
    <p:sldId id="379" r:id="rId72"/>
    <p:sldId id="381" r:id="rId73"/>
    <p:sldId id="404" r:id="rId74"/>
    <p:sldId id="411" r:id="rId75"/>
    <p:sldId id="405" r:id="rId76"/>
    <p:sldId id="408" r:id="rId77"/>
    <p:sldId id="298" r:id="rId78"/>
    <p:sldId id="385" r:id="rId79"/>
    <p:sldId id="386" r:id="rId80"/>
    <p:sldId id="387" r:id="rId81"/>
    <p:sldId id="388" r:id="rId82"/>
    <p:sldId id="412" r:id="rId83"/>
    <p:sldId id="299" r:id="rId84"/>
    <p:sldId id="391" r:id="rId85"/>
    <p:sldId id="392" r:id="rId86"/>
    <p:sldId id="393" r:id="rId87"/>
    <p:sldId id="394" r:id="rId88"/>
    <p:sldId id="300" r:id="rId89"/>
    <p:sldId id="397" r:id="rId90"/>
    <p:sldId id="398" r:id="rId91"/>
    <p:sldId id="399" r:id="rId92"/>
    <p:sldId id="301" r:id="rId93"/>
    <p:sldId id="302" r:id="rId94"/>
    <p:sldId id="445" r:id="rId95"/>
    <p:sldId id="446" r:id="rId96"/>
    <p:sldId id="307" r:id="rId97"/>
    <p:sldId id="304" r:id="rId98"/>
    <p:sldId id="305" r:id="rId99"/>
    <p:sldId id="403" r:id="rId100"/>
    <p:sldId id="414" r:id="rId101"/>
    <p:sldId id="415" r:id="rId102"/>
    <p:sldId id="467" r:id="rId103"/>
  </p:sldIdLst>
  <p:sldSz cx="9144000" cy="5143500" type="screen16x9"/>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89" userDrawn="1">
          <p15:clr>
            <a:srgbClr val="A4A3A4"/>
          </p15:clr>
        </p15:guide>
        <p15:guide id="2" orient="horz" pos="2608" userDrawn="1">
          <p15:clr>
            <a:srgbClr val="A4A3A4"/>
          </p15:clr>
        </p15:guide>
        <p15:guide id="3" orient="horz" pos="3024" userDrawn="1">
          <p15:clr>
            <a:srgbClr val="A4A3A4"/>
          </p15:clr>
        </p15:guide>
        <p15:guide id="4" orient="horz" pos="1637" userDrawn="1">
          <p15:clr>
            <a:srgbClr val="A4A3A4"/>
          </p15:clr>
        </p15:guide>
        <p15:guide id="5" orient="horz" pos="215" userDrawn="1">
          <p15:clr>
            <a:srgbClr val="A4A3A4"/>
          </p15:clr>
        </p15:guide>
        <p15:guide id="6" orient="horz" pos="1103" userDrawn="1">
          <p15:clr>
            <a:srgbClr val="A4A3A4"/>
          </p15:clr>
        </p15:guide>
        <p15:guide id="7" orient="horz" pos="401" userDrawn="1">
          <p15:clr>
            <a:srgbClr val="A4A3A4"/>
          </p15:clr>
        </p15:guide>
        <p15:guide id="8" orient="horz" pos="2954" userDrawn="1">
          <p15:clr>
            <a:srgbClr val="A4A3A4"/>
          </p15:clr>
        </p15:guide>
        <p15:guide id="9" orient="horz" pos="173" userDrawn="1">
          <p15:clr>
            <a:srgbClr val="A4A3A4"/>
          </p15:clr>
        </p15:guide>
        <p15:guide id="10" pos="175" userDrawn="1">
          <p15:clr>
            <a:srgbClr val="A4A3A4"/>
          </p15:clr>
        </p15:guide>
        <p15:guide id="11" pos="5590" userDrawn="1">
          <p15:clr>
            <a:srgbClr val="A4A3A4"/>
          </p15:clr>
        </p15:guide>
        <p15:guide id="12" pos="2880" userDrawn="1">
          <p15:clr>
            <a:srgbClr val="A4A3A4"/>
          </p15:clr>
        </p15:guide>
        <p15:guide id="13" pos="776" userDrawn="1">
          <p15:clr>
            <a:srgbClr val="A4A3A4"/>
          </p15:clr>
        </p15:guide>
        <p15:guide id="14" pos="1411" userDrawn="1">
          <p15:clr>
            <a:srgbClr val="A4A3A4"/>
          </p15:clr>
        </p15:guide>
        <p15:guide id="15" pos="5287" userDrawn="1">
          <p15:clr>
            <a:srgbClr val="A4A3A4"/>
          </p15:clr>
        </p15:guide>
        <p15:guide id="16" pos="346" userDrawn="1">
          <p15:clr>
            <a:srgbClr val="A4A3A4"/>
          </p15:clr>
        </p15:guide>
        <p15:guide id="17" pos="4090" userDrawn="1">
          <p15:clr>
            <a:srgbClr val="A4A3A4"/>
          </p15:clr>
        </p15:guide>
      </p15:sldGuideLst>
    </p:ext>
    <p:ext uri="{2D200454-40CA-4A62-9FC3-DE9A4176ACB9}">
      <p15:notesGuideLst xmlns:p15="http://schemas.microsoft.com/office/powerpoint/2012/main">
        <p15:guide id="1" orient="horz" pos="2678" userDrawn="1">
          <p15:clr>
            <a:srgbClr val="A4A3A4"/>
          </p15:clr>
        </p15:guide>
        <p15:guide id="2" orient="horz" pos="5724" userDrawn="1">
          <p15:clr>
            <a:srgbClr val="A4A3A4"/>
          </p15:clr>
        </p15:guide>
        <p15:guide id="3" orient="horz" pos="5967" userDrawn="1">
          <p15:clr>
            <a:srgbClr val="A4A3A4"/>
          </p15:clr>
        </p15:guide>
        <p15:guide id="4" pos="305" userDrawn="1">
          <p15:clr>
            <a:srgbClr val="A4A3A4"/>
          </p15:clr>
        </p15:guide>
        <p15:guide id="5" pos="4302"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1EAB0D-760E-95F0-FC49-65E3AC2E6A0D}" name="Israelit, Grace" initials="GI" userId="S::Grace.Krueger@ucsf.edu::1d631d39-7664-4c87-9f10-2e1c801909c8" providerId="AD"/>
  <p188:author id="{15B1ECDF-0A97-F740-F1C2-7E59DB4315EA}" name="Adler-Milstein, Julia" initials="JA" userId="S::Julia.Adler-Milstein@ucsf.edu::1f700073-a86b-4f11-a7e0-91b12970716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82D7"/>
    <a:srgbClr val="9BC026"/>
    <a:srgbClr val="B655DD"/>
    <a:srgbClr val="69A2E1"/>
    <a:srgbClr val="CFE682"/>
    <a:srgbClr val="DBAAEE"/>
    <a:srgbClr val="FFFFFF"/>
    <a:srgbClr val="AACAEE"/>
    <a:srgbClr val="156082"/>
    <a:srgbClr val="196B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85" autoAdjust="0"/>
    <p:restoredTop sz="84706" autoAdjust="0"/>
  </p:normalViewPr>
  <p:slideViewPr>
    <p:cSldViewPr snapToGrid="0" showGuides="1">
      <p:cViewPr varScale="1">
        <p:scale>
          <a:sx n="92" d="100"/>
          <a:sy n="92" d="100"/>
        </p:scale>
        <p:origin x="1200" y="72"/>
      </p:cViewPr>
      <p:guideLst>
        <p:guide orient="horz" pos="789"/>
        <p:guide orient="horz" pos="2608"/>
        <p:guide orient="horz" pos="3024"/>
        <p:guide orient="horz" pos="1637"/>
        <p:guide orient="horz" pos="215"/>
        <p:guide orient="horz" pos="1103"/>
        <p:guide orient="horz" pos="401"/>
        <p:guide orient="horz" pos="2954"/>
        <p:guide orient="horz" pos="173"/>
        <p:guide pos="175"/>
        <p:guide pos="5590"/>
        <p:guide pos="2880"/>
        <p:guide pos="776"/>
        <p:guide pos="1411"/>
        <p:guide pos="5287"/>
        <p:guide pos="346"/>
        <p:guide pos="4090"/>
      </p:guideLst>
    </p:cSldViewPr>
  </p:slideViewPr>
  <p:outlineViewPr>
    <p:cViewPr>
      <p:scale>
        <a:sx n="33" d="100"/>
        <a:sy n="33" d="100"/>
      </p:scale>
      <p:origin x="0" y="0"/>
    </p:cViewPr>
  </p:outlineViewPr>
  <p:notesTextViewPr>
    <p:cViewPr>
      <p:scale>
        <a:sx n="3" d="2"/>
        <a:sy n="3" d="2"/>
      </p:scale>
      <p:origin x="0" y="0"/>
    </p:cViewPr>
  </p:notesTextViewPr>
  <p:sorterViewPr>
    <p:cViewPr>
      <p:scale>
        <a:sx n="71" d="100"/>
        <a:sy n="71" d="100"/>
      </p:scale>
      <p:origin x="0" y="0"/>
    </p:cViewPr>
  </p:sorterViewPr>
  <p:notesViewPr>
    <p:cSldViewPr snapToGrid="0">
      <p:cViewPr>
        <p:scale>
          <a:sx n="108" d="100"/>
          <a:sy n="108" d="100"/>
        </p:scale>
        <p:origin x="2576" y="-240"/>
      </p:cViewPr>
      <p:guideLst>
        <p:guide orient="horz" pos="2678"/>
        <p:guide orient="horz" pos="5724"/>
        <p:guide orient="horz" pos="5967"/>
        <p:guide pos="305"/>
        <p:guide pos="430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07" Type="http://schemas.openxmlformats.org/officeDocument/2006/relationships/viewProps" Target="viewProp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theme" Target="theme/theme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ableStyles" Target="tableStyle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microsoft.com/office/2018/10/relationships/authors" Target="author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oleObject" Target="file:///C:\Users\gkrueger\Documents\CHCF%20Manatt\R%20Script\data_exchange_partners_GRAPHS.xlsx" TargetMode="External"/></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oleObject" Target="file:///C:\Users\gkrueger\Documents\CHCF%20Manatt\R%20Script\data_exchange_partners_GRAPHS.xlsx" TargetMode="Externa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oleObject" Target="file:///C:\Users\gkrueger\Documents\CHCF%20Manatt\R%20Script\Rural_Urban_Data_xc_table%20GRAPH.xlsx" TargetMode="External"/></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oleObject" Target="file:///C:\Users\gkrueger\Documents\CHCF%20Manatt\R%20Script\Rural_Urban_Data_xc_table%20GRAPH.xlsx" TargetMode="External"/></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oleObject" Target="file:///C:\Users\gkrueger\Documents\CHCF%20Manatt\R%20Script\Rural_Urban_Data_xc_table%20GRAPH.xlsx" TargetMode="External"/></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oleObject" Target="file:///C:\Users\gkrueger\Documents\CHCF%20Manatt\R%20Script\BH_Info_Systems_data_xc_table_GRAPH.csv" TargetMode="External"/></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oleObject" Target="file:///C:\Users\gkrueger\Documents\CHCF%20Manatt\R%20Script\BH_Info_Systems_data_xc_table_GRAPH.csv" TargetMode="Externa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oleObject" Target="file:///C:\Users\gkrueger\Documents\CHCF%20Manatt\R%20Script\barriers_data%20GRAPH_2.xlsx" TargetMode="External"/></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oleObject" Target="file:///C:\Users\gkrueger\Documents\CHCF%20Manatt\R%20Script\barriers_data%20GRAPH_2.xlsx" TargetMode="External"/></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oleObject" Target="file:///C:\Users\gkrueger\Documents\CHCF%20Manatt\R%20Script\barriers_data%20GRAPH_2.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oleObject" Target="file:///C:\Users\gkrueger\Documents\CHCF%20Manatt\BH\CHCF%20manatt%20tables%20and%20figures_BH.xlsx" TargetMode="External"/><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oleObject" Target="file:///C:\Users\gkrueger\Documents\CHCF%20Manatt\BH\CHCF%20manatt%20tables%20and%20figures_BH.xlsx" TargetMode="External"/><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oleObject" Target="file:///C:\Users\gkrueger\Documents\CHCF%20Manatt\BH\CHCF%20manatt%20tables%20and%20figures_BH.xlsx" TargetMode="External"/><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oleObject" Target="file:///C:\Users\gkrueger\Documents\CHCF%20Manatt\BH\CHCF%20manatt%20tables%20and%20figures_BH.xlsx" TargetMode="External"/><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oleObject" Target="file:///C:\Users\gkrueger\Documents\CHCF%20Manatt\BH\CHCF%20manatt%20tables%20and%20figures_BH.xlsx" TargetMode="External"/><Relationship Id="rId2" Type="http://schemas.microsoft.com/office/2011/relationships/chartColorStyle" Target="colors34.xml"/><Relationship Id="rId1" Type="http://schemas.microsoft.com/office/2011/relationships/chartStyle" Target="style34.xml"/></Relationships>
</file>

<file path=ppt/charts/_rels/chart35.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35.xml"/><Relationship Id="rId1" Type="http://schemas.microsoft.com/office/2011/relationships/chartStyle" Target="style35.xml"/></Relationships>
</file>

<file path=ppt/charts/_rels/chart36.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36.xml"/><Relationship Id="rId1" Type="http://schemas.microsoft.com/office/2011/relationships/chartStyle" Target="style36.xml"/></Relationships>
</file>

<file path=ppt/charts/_rels/chart37.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37.xml"/><Relationship Id="rId1" Type="http://schemas.microsoft.com/office/2011/relationships/chartStyle" Target="style37.xml"/></Relationships>
</file>

<file path=ppt/charts/_rels/chart38.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38.xml"/><Relationship Id="rId1" Type="http://schemas.microsoft.com/office/2011/relationships/chartStyle" Target="style38.xml"/></Relationships>
</file>

<file path=ppt/charts/_rels/chart39.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39.xml"/><Relationship Id="rId1" Type="http://schemas.microsoft.com/office/2011/relationships/chartStyle" Target="style39.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oleObject" Target="file:///C:\Users\gkrueger\Documents\CHCF%20Manatt\BH\CHCF%20manatt%20tables%20and%20figures_BH.xlsx" TargetMode="External"/><Relationship Id="rId2" Type="http://schemas.microsoft.com/office/2011/relationships/chartColorStyle" Target="colors40.xml"/><Relationship Id="rId1" Type="http://schemas.microsoft.com/office/2011/relationships/chartStyle" Target="style40.xml"/></Relationships>
</file>

<file path=ppt/charts/_rels/chart41.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41.xml"/><Relationship Id="rId1" Type="http://schemas.microsoft.com/office/2011/relationships/chartStyle" Target="style41.xml"/></Relationships>
</file>

<file path=ppt/charts/_rels/chart42.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42.xml"/><Relationship Id="rId1" Type="http://schemas.microsoft.com/office/2011/relationships/chartStyle" Target="style42.xml"/></Relationships>
</file>

<file path=ppt/charts/_rels/chart43.xml.rels><?xml version="1.0" encoding="UTF-8" standalone="yes"?>
<Relationships xmlns="http://schemas.openxmlformats.org/package/2006/relationships"><Relationship Id="rId3" Type="http://schemas.openxmlformats.org/officeDocument/2006/relationships/oleObject" Target="file:///C:\Users\gkrueger\Documents\CHCF%20Manatt\BH\CHCF%20manatt%20tables%20and%20figures_BH.xlsx" TargetMode="External"/><Relationship Id="rId2" Type="http://schemas.microsoft.com/office/2011/relationships/chartColorStyle" Target="colors43.xml"/><Relationship Id="rId1" Type="http://schemas.microsoft.com/office/2011/relationships/chartStyle" Target="style43.xml"/></Relationships>
</file>

<file path=ppt/charts/_rels/chart44.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44.xml"/><Relationship Id="rId1" Type="http://schemas.microsoft.com/office/2011/relationships/chartStyle" Target="style44.xml"/></Relationships>
</file>

<file path=ppt/charts/_rels/chart45.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45.xml"/><Relationship Id="rId1" Type="http://schemas.microsoft.com/office/2011/relationships/chartStyle" Target="style45.xml"/></Relationships>
</file>

<file path=ppt/charts/_rels/chart46.xml.rels><?xml version="1.0" encoding="UTF-8" standalone="yes"?>
<Relationships xmlns="http://schemas.openxmlformats.org/package/2006/relationships"><Relationship Id="rId3" Type="http://schemas.openxmlformats.org/officeDocument/2006/relationships/oleObject" Target="file:///C:\Users\gkrueger\Documents\CHCF%20Manatt\BH\CHCF%20manatt%20tables%20and%20figures_BH.xlsx" TargetMode="External"/><Relationship Id="rId2" Type="http://schemas.microsoft.com/office/2011/relationships/chartColorStyle" Target="colors46.xml"/><Relationship Id="rId1" Type="http://schemas.microsoft.com/office/2011/relationships/chartStyle" Target="style46.xml"/></Relationships>
</file>

<file path=ppt/charts/_rels/chart47.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47.xml"/><Relationship Id="rId1" Type="http://schemas.microsoft.com/office/2011/relationships/chartStyle" Target="style47.xml"/></Relationships>
</file>

<file path=ppt/charts/_rels/chart48.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48.xml"/><Relationship Id="rId1" Type="http://schemas.microsoft.com/office/2011/relationships/chartStyle" Target="style48.xml"/></Relationships>
</file>

<file path=ppt/charts/_rels/chart49.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49.xml"/><Relationship Id="rId1" Type="http://schemas.microsoft.com/office/2011/relationships/chartStyle" Target="style49.xml"/></Relationships>
</file>

<file path=ppt/charts/_rels/chart5.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xml"/><Relationship Id="rId1" Type="http://schemas.microsoft.com/office/2011/relationships/chartStyle" Target="style5.xml"/></Relationships>
</file>

<file path=ppt/charts/_rels/chart50.xml.rels><?xml version="1.0" encoding="UTF-8" standalone="yes"?>
<Relationships xmlns="http://schemas.openxmlformats.org/package/2006/relationships"><Relationship Id="rId3" Type="http://schemas.openxmlformats.org/officeDocument/2006/relationships/oleObject" Target="file:///C:\Users\gkrueger\Documents\CHCF%20Manatt\BH\CHCF%20manatt%20tables%20and%20figures_BH.xlsx" TargetMode="External"/><Relationship Id="rId2" Type="http://schemas.microsoft.com/office/2011/relationships/chartColorStyle" Target="colors50.xml"/><Relationship Id="rId1" Type="http://schemas.microsoft.com/office/2011/relationships/chartStyle" Target="style50.xml"/></Relationships>
</file>

<file path=ppt/charts/_rels/chart51.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51.xml"/><Relationship Id="rId1" Type="http://schemas.microsoft.com/office/2011/relationships/chartStyle" Target="style51.xml"/></Relationships>
</file>

<file path=ppt/charts/_rels/chart52.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52.xml"/><Relationship Id="rId1" Type="http://schemas.microsoft.com/office/2011/relationships/chartStyle" Target="style52.xml"/></Relationships>
</file>

<file path=ppt/charts/_rels/chart53.xml.rels><?xml version="1.0" encoding="UTF-8" standalone="yes"?>
<Relationships xmlns="http://schemas.openxmlformats.org/package/2006/relationships"><Relationship Id="rId3" Type="http://schemas.openxmlformats.org/officeDocument/2006/relationships/oleObject" Target="file:///C:\Users\gkrueger\Documents\CHCF%20Manatt\BH\CHCF%20manatt%20tables%20and%20figures_BH.xlsx" TargetMode="External"/><Relationship Id="rId2" Type="http://schemas.microsoft.com/office/2011/relationships/chartColorStyle" Target="colors53.xml"/><Relationship Id="rId1" Type="http://schemas.microsoft.com/office/2011/relationships/chartStyle" Target="style53.xml"/></Relationships>
</file>

<file path=ppt/charts/_rels/chart54.xml.rels><?xml version="1.0" encoding="UTF-8" standalone="yes"?>
<Relationships xmlns="http://schemas.openxmlformats.org/package/2006/relationships"><Relationship Id="rId3" Type="http://schemas.openxmlformats.org/officeDocument/2006/relationships/oleObject" Target="file:///C:\Users\gkrueger\Downloads\CHCF%20manatt%20tables%20and%20figures.xlsx" TargetMode="External"/><Relationship Id="rId2" Type="http://schemas.microsoft.com/office/2011/relationships/chartColorStyle" Target="colors54.xml"/><Relationship Id="rId1" Type="http://schemas.microsoft.com/office/2011/relationships/chartStyle" Target="style54.xml"/></Relationships>
</file>

<file path=ppt/charts/_rels/chart55.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oleObject" Target="file:///C:\Users\gkrueger\Documents\CHCF%20Manatt\R%20Script\Q61%20BH%20barrier%20data_GRAPH.csv" TargetMode="External"/></Relationships>
</file>

<file path=ppt/charts/_rels/chart56.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56.xml"/><Relationship Id="rId1" Type="http://schemas.microsoft.com/office/2011/relationships/chartStyle" Target="style56.xml"/><Relationship Id="rId4" Type="http://schemas.openxmlformats.org/officeDocument/2006/relationships/oleObject" Target="file:///C:\Users\gkrueger\Documents\CHCF%20Manatt\R%20Script\Q61%20BH%20barrier%20data_GRAPH.csv"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C:\Users\gkrueger\Documents\CHCF%20Manatt\BH\CHCF%20manatt%20tables%20and%20figures_BH.xlsx" TargetMode="External"/></Relationships>
</file>

<file path=ppt/charts/_rels/chart7.xml.rels><?xml version="1.0" encoding="UTF-8" standalone="yes"?>
<Relationships xmlns="http://schemas.openxmlformats.org/package/2006/relationships"><Relationship Id="rId3" Type="http://schemas.openxmlformats.org/officeDocument/2006/relationships/oleObject" Target="file:///C:\Users\gkrueger\Documents\CHCF%20Manatt\BH\CHCF%20manatt%20tables%20and%20figures_BH.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file:///C:\Users\gkrueger\Documents\CHCF%20Manatt\R%20Script\Q14%20BH%20barrier%20data%20-%20GRAPH.csv" TargetMode="Externa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oleObject" Target="file:///C:\Users\gkrueger\Documents\CHCF%20Manatt\R%20Script\data_exchange_partners_GRAPH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188210684790709E-2"/>
          <c:y val="3.3749723181404359E-2"/>
          <c:w val="0.8747898125658532"/>
          <c:h val="0.87314783216445613"/>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3-77CE-4C10-B673-21C8D74A8CF0}"/>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1-77CE-4C10-B673-21C8D74A8CF0}"/>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2-77CE-4C10-B673-21C8D74A8CF0}"/>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Demographics!$A$6:$A$8</c:f>
              <c:strCache>
                <c:ptCount val="3"/>
                <c:pt idx="0">
                  <c:v>Part of a super agency with multiple departments</c:v>
                </c:pt>
                <c:pt idx="1">
                  <c:v>Standalone agency</c:v>
                </c:pt>
                <c:pt idx="2">
                  <c:v>Other</c:v>
                </c:pt>
              </c:strCache>
            </c:strRef>
          </c:cat>
          <c:val>
            <c:numRef>
              <c:f>Demographics!$C$6:$C$8</c:f>
              <c:numCache>
                <c:formatCode>0%</c:formatCode>
                <c:ptCount val="3"/>
                <c:pt idx="0">
                  <c:v>0.61</c:v>
                </c:pt>
                <c:pt idx="1">
                  <c:v>0.36</c:v>
                </c:pt>
                <c:pt idx="2">
                  <c:v>0.04</c:v>
                </c:pt>
              </c:numCache>
            </c:numRef>
          </c:val>
          <c:extLst>
            <c:ext xmlns:c16="http://schemas.microsoft.com/office/drawing/2014/chart" uri="{C3380CC4-5D6E-409C-BE32-E72D297353CC}">
              <c16:uniqueId val="{00000000-77CE-4C10-B673-21C8D74A8CF0}"/>
            </c:ext>
          </c:extLst>
        </c:ser>
        <c:dLbls>
          <c:showLegendKey val="0"/>
          <c:showVal val="0"/>
          <c:showCatName val="0"/>
          <c:showSerName val="0"/>
          <c:showPercent val="0"/>
          <c:showBubbleSize val="0"/>
        </c:dLbls>
        <c:gapWidth val="219"/>
        <c:overlap val="-27"/>
        <c:axId val="1739096943"/>
        <c:axId val="1739093583"/>
      </c:barChart>
      <c:catAx>
        <c:axId val="17390969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739093583"/>
        <c:crosses val="autoZero"/>
        <c:auto val="1"/>
        <c:lblAlgn val="ctr"/>
        <c:lblOffset val="100"/>
        <c:noMultiLvlLbl val="0"/>
      </c:catAx>
      <c:valAx>
        <c:axId val="1739093583"/>
        <c:scaling>
          <c:orientation val="minMax"/>
          <c:max val="0.8"/>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7390969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Receiving!$B$55</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Receiving!$A$56:$A$72</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Receiving!$B$56:$B$72</c:f>
              <c:numCache>
                <c:formatCode>0%</c:formatCode>
                <c:ptCount val="17"/>
                <c:pt idx="0">
                  <c:v>0.34375</c:v>
                </c:pt>
                <c:pt idx="1">
                  <c:v>7.5892857142857137E-2</c:v>
                </c:pt>
                <c:pt idx="2">
                  <c:v>7.4999999999999997E-2</c:v>
                </c:pt>
                <c:pt idx="3">
                  <c:v>6.25E-2</c:v>
                </c:pt>
                <c:pt idx="4">
                  <c:v>6.25E-2</c:v>
                </c:pt>
                <c:pt idx="5">
                  <c:v>3.5714285714285712E-2</c:v>
                </c:pt>
                <c:pt idx="6">
                  <c:v>2.6785714285714284E-2</c:v>
                </c:pt>
                <c:pt idx="7">
                  <c:v>3.125E-2</c:v>
                </c:pt>
                <c:pt idx="8">
                  <c:v>2.2321428571428572E-2</c:v>
                </c:pt>
                <c:pt idx="9">
                  <c:v>2.6785714285714284E-2</c:v>
                </c:pt>
                <c:pt idx="10">
                  <c:v>8.4821428571428575E-2</c:v>
                </c:pt>
                <c:pt idx="11">
                  <c:v>1.7857142857142856E-2</c:v>
                </c:pt>
                <c:pt idx="12">
                  <c:v>1.7857142857142856E-2</c:v>
                </c:pt>
                <c:pt idx="13">
                  <c:v>1.7857142857142856E-2</c:v>
                </c:pt>
                <c:pt idx="14">
                  <c:v>9.375E-2</c:v>
                </c:pt>
                <c:pt idx="15">
                  <c:v>2.2321428571428572E-2</c:v>
                </c:pt>
                <c:pt idx="16">
                  <c:v>6.6964285714285712E-2</c:v>
                </c:pt>
              </c:numCache>
            </c:numRef>
          </c:val>
          <c:extLst>
            <c:ext xmlns:c16="http://schemas.microsoft.com/office/drawing/2014/chart" uri="{C3380CC4-5D6E-409C-BE32-E72D297353CC}">
              <c16:uniqueId val="{00000000-9069-4701-A170-482418C7E9C8}"/>
            </c:ext>
          </c:extLst>
        </c:ser>
        <c:ser>
          <c:idx val="1"/>
          <c:order val="1"/>
          <c:tx>
            <c:strRef>
              <c:f>Receiving!$C$55</c:f>
              <c:strCache>
                <c:ptCount val="1"/>
                <c:pt idx="0">
                  <c:v>Some</c:v>
                </c:pt>
              </c:strCache>
            </c:strRef>
          </c:tx>
          <c:spPr>
            <a:solidFill>
              <a:srgbClr val="0520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Receiving!$A$56:$A$72</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Receiving!$C$56:$C$72</c:f>
              <c:numCache>
                <c:formatCode>0%</c:formatCode>
                <c:ptCount val="17"/>
                <c:pt idx="0">
                  <c:v>3.125E-2</c:v>
                </c:pt>
                <c:pt idx="1">
                  <c:v>0.125</c:v>
                </c:pt>
                <c:pt idx="2">
                  <c:v>7.4999999999999997E-2</c:v>
                </c:pt>
                <c:pt idx="3">
                  <c:v>8.0357142857142863E-2</c:v>
                </c:pt>
                <c:pt idx="4">
                  <c:v>2.6785714285714284E-2</c:v>
                </c:pt>
                <c:pt idx="5">
                  <c:v>1.7857142857142856E-2</c:v>
                </c:pt>
                <c:pt idx="6">
                  <c:v>5.3571428571428568E-2</c:v>
                </c:pt>
                <c:pt idx="7">
                  <c:v>1.3392857142857142E-2</c:v>
                </c:pt>
                <c:pt idx="9">
                  <c:v>6.25E-2</c:v>
                </c:pt>
                <c:pt idx="10">
                  <c:v>0.10714285714285714</c:v>
                </c:pt>
                <c:pt idx="11">
                  <c:v>2.2321428571428572E-2</c:v>
                </c:pt>
                <c:pt idx="13">
                  <c:v>8.9285714285714281E-3</c:v>
                </c:pt>
                <c:pt idx="15">
                  <c:v>6.25E-2</c:v>
                </c:pt>
                <c:pt idx="16">
                  <c:v>8.9285714285714281E-3</c:v>
                </c:pt>
              </c:numCache>
            </c:numRef>
          </c:val>
          <c:extLst>
            <c:ext xmlns:c16="http://schemas.microsoft.com/office/drawing/2014/chart" uri="{C3380CC4-5D6E-409C-BE32-E72D297353CC}">
              <c16:uniqueId val="{00000001-9069-4701-A170-482418C7E9C8}"/>
            </c:ext>
          </c:extLst>
        </c:ser>
        <c:ser>
          <c:idx val="2"/>
          <c:order val="2"/>
          <c:tx>
            <c:strRef>
              <c:f>Receiving!$D$55</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Receiving!$A$56:$A$72</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Receiving!$D$56:$D$72</c:f>
              <c:numCache>
                <c:formatCode>0%</c:formatCode>
                <c:ptCount val="17"/>
                <c:pt idx="0">
                  <c:v>0.23660714285714285</c:v>
                </c:pt>
                <c:pt idx="1">
                  <c:v>0.48214285714285715</c:v>
                </c:pt>
                <c:pt idx="2">
                  <c:v>0.51428571428571423</c:v>
                </c:pt>
                <c:pt idx="3">
                  <c:v>0.5044642857142857</c:v>
                </c:pt>
                <c:pt idx="4">
                  <c:v>0.5401785714285714</c:v>
                </c:pt>
                <c:pt idx="5">
                  <c:v>0.5580357142857143</c:v>
                </c:pt>
                <c:pt idx="6">
                  <c:v>0.53125</c:v>
                </c:pt>
                <c:pt idx="7">
                  <c:v>0.5357142857142857</c:v>
                </c:pt>
                <c:pt idx="8">
                  <c:v>0.53125</c:v>
                </c:pt>
                <c:pt idx="9">
                  <c:v>0.5446428571428571</c:v>
                </c:pt>
                <c:pt idx="10">
                  <c:v>0.45089285714285715</c:v>
                </c:pt>
                <c:pt idx="11">
                  <c:v>0.5714285714285714</c:v>
                </c:pt>
                <c:pt idx="12">
                  <c:v>0.5758928571428571</c:v>
                </c:pt>
                <c:pt idx="13">
                  <c:v>0.5669642857142857</c:v>
                </c:pt>
                <c:pt idx="14">
                  <c:v>0.53125</c:v>
                </c:pt>
                <c:pt idx="15">
                  <c:v>0.10714285714285714</c:v>
                </c:pt>
                <c:pt idx="16">
                  <c:v>0.5267857142857143</c:v>
                </c:pt>
              </c:numCache>
            </c:numRef>
          </c:val>
          <c:extLst>
            <c:ext xmlns:c16="http://schemas.microsoft.com/office/drawing/2014/chart" uri="{C3380CC4-5D6E-409C-BE32-E72D297353CC}">
              <c16:uniqueId val="{00000002-9069-4701-A170-482418C7E9C8}"/>
            </c:ext>
          </c:extLst>
        </c:ser>
        <c:ser>
          <c:idx val="3"/>
          <c:order val="3"/>
          <c:tx>
            <c:strRef>
              <c:f>Receiving!$E$55</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Receiving!$A$56:$A$72</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Receiving!$E$56:$E$72</c:f>
              <c:numCache>
                <c:formatCode>0%</c:formatCode>
                <c:ptCount val="17"/>
                <c:pt idx="0">
                  <c:v>0.15625</c:v>
                </c:pt>
                <c:pt idx="1">
                  <c:v>8.0357142857142863E-2</c:v>
                </c:pt>
                <c:pt idx="2">
                  <c:v>7.857142857142857E-2</c:v>
                </c:pt>
                <c:pt idx="3">
                  <c:v>8.0357142857142863E-2</c:v>
                </c:pt>
                <c:pt idx="4">
                  <c:v>0.10714285714285714</c:v>
                </c:pt>
                <c:pt idx="5">
                  <c:v>0.10714285714285714</c:v>
                </c:pt>
                <c:pt idx="6">
                  <c:v>0.10714285714285714</c:v>
                </c:pt>
                <c:pt idx="7">
                  <c:v>0.10714285714285714</c:v>
                </c:pt>
                <c:pt idx="8">
                  <c:v>0.125</c:v>
                </c:pt>
                <c:pt idx="9">
                  <c:v>8.4821428571428575E-2</c:v>
                </c:pt>
                <c:pt idx="10">
                  <c:v>7.5892857142857137E-2</c:v>
                </c:pt>
                <c:pt idx="11">
                  <c:v>0.10267857142857142</c:v>
                </c:pt>
                <c:pt idx="12">
                  <c:v>0.11607142857142858</c:v>
                </c:pt>
                <c:pt idx="13">
                  <c:v>0.11607142857142858</c:v>
                </c:pt>
                <c:pt idx="14">
                  <c:v>0.11160714285714286</c:v>
                </c:pt>
                <c:pt idx="15">
                  <c:v>2.6785714285714284E-2</c:v>
                </c:pt>
                <c:pt idx="16">
                  <c:v>0.12946428571428573</c:v>
                </c:pt>
              </c:numCache>
            </c:numRef>
          </c:val>
          <c:extLst>
            <c:ext xmlns:c16="http://schemas.microsoft.com/office/drawing/2014/chart" uri="{C3380CC4-5D6E-409C-BE32-E72D297353CC}">
              <c16:uniqueId val="{00000003-9069-4701-A170-482418C7E9C8}"/>
            </c:ext>
          </c:extLst>
        </c:ser>
        <c:ser>
          <c:idx val="4"/>
          <c:order val="4"/>
          <c:tx>
            <c:strRef>
              <c:f>Receiving!$F$55</c:f>
              <c:strCache>
                <c:ptCount val="1"/>
                <c:pt idx="0">
                  <c:v>Don't Know</c:v>
                </c:pt>
              </c:strCache>
            </c:strRef>
          </c:tx>
          <c:spPr>
            <a:solidFill>
              <a:srgbClr val="A238B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Receiving!$A$56:$A$72</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Receiving!$F$56:$F$72</c:f>
              <c:numCache>
                <c:formatCode>0%</c:formatCode>
                <c:ptCount val="17"/>
                <c:pt idx="0">
                  <c:v>1.7857142857142856E-2</c:v>
                </c:pt>
                <c:pt idx="1">
                  <c:v>3.125E-2</c:v>
                </c:pt>
                <c:pt idx="2">
                  <c:v>3.9285714285714285E-2</c:v>
                </c:pt>
                <c:pt idx="3">
                  <c:v>7.1428571428571425E-2</c:v>
                </c:pt>
                <c:pt idx="4">
                  <c:v>4.9107142857142856E-2</c:v>
                </c:pt>
                <c:pt idx="5">
                  <c:v>8.0357142857142863E-2</c:v>
                </c:pt>
                <c:pt idx="6">
                  <c:v>8.0357142857142863E-2</c:v>
                </c:pt>
                <c:pt idx="7">
                  <c:v>0.10267857142857142</c:v>
                </c:pt>
                <c:pt idx="8">
                  <c:v>0.12053571428571429</c:v>
                </c:pt>
                <c:pt idx="9">
                  <c:v>8.0357142857142863E-2</c:v>
                </c:pt>
                <c:pt idx="10">
                  <c:v>8.0357142857142863E-2</c:v>
                </c:pt>
                <c:pt idx="11">
                  <c:v>8.4821428571428575E-2</c:v>
                </c:pt>
                <c:pt idx="12">
                  <c:v>8.0357142857142863E-2</c:v>
                </c:pt>
                <c:pt idx="13">
                  <c:v>8.4821428571428575E-2</c:v>
                </c:pt>
                <c:pt idx="14">
                  <c:v>4.4642857142857144E-2</c:v>
                </c:pt>
                <c:pt idx="15">
                  <c:v>8.9285714285714281E-3</c:v>
                </c:pt>
                <c:pt idx="16">
                  <c:v>5.3571428571428568E-2</c:v>
                </c:pt>
              </c:numCache>
            </c:numRef>
          </c:val>
          <c:extLst>
            <c:ext xmlns:c16="http://schemas.microsoft.com/office/drawing/2014/chart" uri="{C3380CC4-5D6E-409C-BE32-E72D297353CC}">
              <c16:uniqueId val="{00000004-9069-4701-A170-482418C7E9C8}"/>
            </c:ext>
          </c:extLst>
        </c:ser>
        <c:ser>
          <c:idx val="5"/>
          <c:order val="5"/>
          <c:tx>
            <c:strRef>
              <c:f>Receiving!$G$55</c:f>
              <c:strCache>
                <c:ptCount val="1"/>
                <c:pt idx="0">
                  <c:v>User Didn't View or Respond</c:v>
                </c:pt>
              </c:strCache>
            </c:strRef>
          </c:tx>
          <c:spPr>
            <a:solidFill>
              <a:srgbClr val="16A0A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Receiving!$A$56:$A$72</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Receiving!$G$56:$G$72</c:f>
              <c:numCache>
                <c:formatCode>0%</c:formatCode>
                <c:ptCount val="17"/>
                <c:pt idx="0">
                  <c:v>0.21428571428571427</c:v>
                </c:pt>
                <c:pt idx="1">
                  <c:v>0.20535714285714285</c:v>
                </c:pt>
                <c:pt idx="2">
                  <c:v>0.21785714285714286</c:v>
                </c:pt>
                <c:pt idx="3">
                  <c:v>0.20089285714285715</c:v>
                </c:pt>
                <c:pt idx="4">
                  <c:v>0.21428571428571427</c:v>
                </c:pt>
                <c:pt idx="5">
                  <c:v>0.20089285714285715</c:v>
                </c:pt>
                <c:pt idx="6">
                  <c:v>0.20089285714285715</c:v>
                </c:pt>
                <c:pt idx="7">
                  <c:v>0.20982142857142858</c:v>
                </c:pt>
                <c:pt idx="8">
                  <c:v>0.20089285714285715</c:v>
                </c:pt>
                <c:pt idx="9">
                  <c:v>0.20089285714285715</c:v>
                </c:pt>
                <c:pt idx="10">
                  <c:v>0.20089285714285715</c:v>
                </c:pt>
                <c:pt idx="11">
                  <c:v>0.20089285714285715</c:v>
                </c:pt>
                <c:pt idx="12">
                  <c:v>0.20982142857142858</c:v>
                </c:pt>
                <c:pt idx="13">
                  <c:v>0.20535714285714285</c:v>
                </c:pt>
                <c:pt idx="14">
                  <c:v>0.21428571428571427</c:v>
                </c:pt>
                <c:pt idx="15">
                  <c:v>0.7723214285714286</c:v>
                </c:pt>
                <c:pt idx="16">
                  <c:v>0.21428571428571427</c:v>
                </c:pt>
              </c:numCache>
            </c:numRef>
          </c:val>
          <c:extLst>
            <c:ext xmlns:c16="http://schemas.microsoft.com/office/drawing/2014/chart" uri="{C3380CC4-5D6E-409C-BE32-E72D297353CC}">
              <c16:uniqueId val="{00000005-9069-4701-A170-482418C7E9C8}"/>
            </c:ext>
          </c:extLst>
        </c:ser>
        <c:dLbls>
          <c:showLegendKey val="0"/>
          <c:showVal val="0"/>
          <c:showCatName val="0"/>
          <c:showSerName val="0"/>
          <c:showPercent val="0"/>
          <c:showBubbleSize val="0"/>
        </c:dLbls>
        <c:gapWidth val="150"/>
        <c:overlap val="100"/>
        <c:axId val="1229329983"/>
        <c:axId val="1229310783"/>
      </c:barChart>
      <c:catAx>
        <c:axId val="1229329983"/>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29310783"/>
        <c:crosses val="autoZero"/>
        <c:auto val="1"/>
        <c:lblAlgn val="ctr"/>
        <c:lblOffset val="100"/>
        <c:noMultiLvlLbl val="0"/>
      </c:catAx>
      <c:valAx>
        <c:axId val="1229310783"/>
        <c:scaling>
          <c:orientation val="minMax"/>
        </c:scaling>
        <c:delete val="0"/>
        <c:axPos val="t"/>
        <c:numFmt formatCode="0%" sourceLinked="1"/>
        <c:majorTickMark val="none"/>
        <c:minorTickMark val="none"/>
        <c:tickLblPos val="high"/>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293299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Receiving!$A$26</c:f>
              <c:strCache>
                <c:ptCount val="1"/>
                <c:pt idx="0">
                  <c:v>Sending</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Receiving!$B$25:$G$25</c:f>
              <c:strCache>
                <c:ptCount val="6"/>
                <c:pt idx="0">
                  <c:v>All/Most</c:v>
                </c:pt>
                <c:pt idx="1">
                  <c:v>Some</c:v>
                </c:pt>
                <c:pt idx="2">
                  <c:v>Few/None</c:v>
                </c:pt>
                <c:pt idx="3">
                  <c:v>N/A</c:v>
                </c:pt>
                <c:pt idx="4">
                  <c:v>Don't Know</c:v>
                </c:pt>
                <c:pt idx="5">
                  <c:v>User Didn't View or Respond</c:v>
                </c:pt>
              </c:strCache>
            </c:strRef>
          </c:cat>
          <c:val>
            <c:numRef>
              <c:f>Receiving!$B$26:$G$26</c:f>
              <c:numCache>
                <c:formatCode>0%</c:formatCode>
                <c:ptCount val="6"/>
                <c:pt idx="0">
                  <c:v>6.7287784679089024E-2</c:v>
                </c:pt>
                <c:pt idx="1">
                  <c:v>4.2701863354037264E-2</c:v>
                </c:pt>
                <c:pt idx="2">
                  <c:v>0.49844720496894412</c:v>
                </c:pt>
                <c:pt idx="3">
                  <c:v>9.7826086956521743E-2</c:v>
                </c:pt>
                <c:pt idx="4">
                  <c:v>5.6677018633540376E-2</c:v>
                </c:pt>
                <c:pt idx="5">
                  <c:v>0.23706004140786749</c:v>
                </c:pt>
              </c:numCache>
            </c:numRef>
          </c:val>
          <c:extLst>
            <c:ext xmlns:c16="http://schemas.microsoft.com/office/drawing/2014/chart" uri="{C3380CC4-5D6E-409C-BE32-E72D297353CC}">
              <c16:uniqueId val="{00000000-3161-400C-B6FF-595E89DD352B}"/>
            </c:ext>
          </c:extLst>
        </c:ser>
        <c:ser>
          <c:idx val="1"/>
          <c:order val="1"/>
          <c:tx>
            <c:strRef>
              <c:f>Receiving!$A$27</c:f>
              <c:strCache>
                <c:ptCount val="1"/>
                <c:pt idx="0">
                  <c:v>Receiving</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Receiving!$B$25:$G$25</c:f>
              <c:strCache>
                <c:ptCount val="6"/>
                <c:pt idx="0">
                  <c:v>All/Most</c:v>
                </c:pt>
                <c:pt idx="1">
                  <c:v>Some</c:v>
                </c:pt>
                <c:pt idx="2">
                  <c:v>Few/None</c:v>
                </c:pt>
                <c:pt idx="3">
                  <c:v>N/A</c:v>
                </c:pt>
                <c:pt idx="4">
                  <c:v>Don't Know</c:v>
                </c:pt>
                <c:pt idx="5">
                  <c:v>User Didn't View or Respond</c:v>
                </c:pt>
              </c:strCache>
            </c:strRef>
          </c:cat>
          <c:val>
            <c:numRef>
              <c:f>Receiving!$B$27:$G$27</c:f>
              <c:numCache>
                <c:formatCode>0%</c:formatCode>
                <c:ptCount val="6"/>
                <c:pt idx="0">
                  <c:v>6.3923395445134576E-2</c:v>
                </c:pt>
                <c:pt idx="1">
                  <c:v>4.1666666666666664E-2</c:v>
                </c:pt>
                <c:pt idx="2">
                  <c:v>0.4891304347826087</c:v>
                </c:pt>
                <c:pt idx="3">
                  <c:v>0.10041407867494824</c:v>
                </c:pt>
                <c:pt idx="4">
                  <c:v>6.4958592132505169E-2</c:v>
                </c:pt>
                <c:pt idx="5">
                  <c:v>0.23990683229813664</c:v>
                </c:pt>
              </c:numCache>
            </c:numRef>
          </c:val>
          <c:extLst>
            <c:ext xmlns:c16="http://schemas.microsoft.com/office/drawing/2014/chart" uri="{C3380CC4-5D6E-409C-BE32-E72D297353CC}">
              <c16:uniqueId val="{00000001-3161-400C-B6FF-595E89DD352B}"/>
            </c:ext>
          </c:extLst>
        </c:ser>
        <c:dLbls>
          <c:showLegendKey val="0"/>
          <c:showVal val="0"/>
          <c:showCatName val="0"/>
          <c:showSerName val="0"/>
          <c:showPercent val="0"/>
          <c:showBubbleSize val="0"/>
        </c:dLbls>
        <c:gapWidth val="219"/>
        <c:overlap val="-27"/>
        <c:axId val="811725343"/>
        <c:axId val="811723423"/>
      </c:barChart>
      <c:catAx>
        <c:axId val="8117253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811723423"/>
        <c:crosses val="autoZero"/>
        <c:auto val="1"/>
        <c:lblAlgn val="ctr"/>
        <c:lblOffset val="100"/>
        <c:noMultiLvlLbl val="0"/>
      </c:catAx>
      <c:valAx>
        <c:axId val="811723423"/>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8117253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897543141134947E-2"/>
          <c:y val="3.1643290195472629E-2"/>
          <c:w val="0.91632905525254305"/>
          <c:h val="0.50580542253192529"/>
        </c:manualLayout>
      </c:layout>
      <c:barChart>
        <c:barDir val="col"/>
        <c:grouping val="clustered"/>
        <c:varyColors val="0"/>
        <c:ser>
          <c:idx val="0"/>
          <c:order val="0"/>
          <c:tx>
            <c:strRef>
              <c:f>Sheet1!$B$1</c:f>
              <c:strCache>
                <c:ptCount val="1"/>
                <c:pt idx="0">
                  <c:v>Sending</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Sheet1!$B$2:$B$18</c:f>
              <c:numCache>
                <c:formatCode>0.0</c:formatCode>
                <c:ptCount val="17"/>
                <c:pt idx="0">
                  <c:v>2.2260273972602738</c:v>
                </c:pt>
                <c:pt idx="1">
                  <c:v>1.3694267515923566</c:v>
                </c:pt>
                <c:pt idx="2">
                  <c:v>1.3650793650793651</c:v>
                </c:pt>
                <c:pt idx="3">
                  <c:v>1.3055555555555556</c:v>
                </c:pt>
                <c:pt idx="4">
                  <c:v>1.2312925170068028</c:v>
                </c:pt>
                <c:pt idx="5">
                  <c:v>1.1914893617021276</c:v>
                </c:pt>
                <c:pt idx="6">
                  <c:v>1.1582733812949639</c:v>
                </c:pt>
                <c:pt idx="7">
                  <c:v>1.1119402985074627</c:v>
                </c:pt>
                <c:pt idx="8">
                  <c:v>1.0640000000000001</c:v>
                </c:pt>
                <c:pt idx="9">
                  <c:v>1.1678321678321679</c:v>
                </c:pt>
                <c:pt idx="10">
                  <c:v>1.4503311258278146</c:v>
                </c:pt>
                <c:pt idx="11">
                  <c:v>1.0869565217391304</c:v>
                </c:pt>
                <c:pt idx="12">
                  <c:v>1.0656934306569343</c:v>
                </c:pt>
                <c:pt idx="13">
                  <c:v>1.0661764705882353</c:v>
                </c:pt>
                <c:pt idx="14">
                  <c:v>1.3241379310344827</c:v>
                </c:pt>
                <c:pt idx="15">
                  <c:v>1.6976744186046511</c:v>
                </c:pt>
                <c:pt idx="16">
                  <c:v>1.2205882352941178</c:v>
                </c:pt>
              </c:numCache>
            </c:numRef>
          </c:val>
          <c:extLst>
            <c:ext xmlns:c16="http://schemas.microsoft.com/office/drawing/2014/chart" uri="{C3380CC4-5D6E-409C-BE32-E72D297353CC}">
              <c16:uniqueId val="{00000000-825C-4355-B870-6758A021717D}"/>
            </c:ext>
          </c:extLst>
        </c:ser>
        <c:ser>
          <c:idx val="1"/>
          <c:order val="1"/>
          <c:tx>
            <c:strRef>
              <c:f>Sheet1!$C$1</c:f>
              <c:strCache>
                <c:ptCount val="1"/>
                <c:pt idx="0">
                  <c:v>Receiving</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Sheet1!$C$2:$C$18</c:f>
              <c:numCache>
                <c:formatCode>0.0</c:formatCode>
                <c:ptCount val="17"/>
                <c:pt idx="0">
                  <c:v>2.1751824817518246</c:v>
                </c:pt>
                <c:pt idx="1">
                  <c:v>1.4052287581699345</c:v>
                </c:pt>
                <c:pt idx="2">
                  <c:v>1.3387096774193548</c:v>
                </c:pt>
                <c:pt idx="3">
                  <c:v>1.3172413793103448</c:v>
                </c:pt>
                <c:pt idx="4">
                  <c:v>1.2411347517730495</c:v>
                </c:pt>
                <c:pt idx="5">
                  <c:v>1.1459854014598541</c:v>
                </c:pt>
                <c:pt idx="6">
                  <c:v>1.1751824817518248</c:v>
                </c:pt>
                <c:pt idx="7">
                  <c:v>1.1307692307692307</c:v>
                </c:pt>
                <c:pt idx="8">
                  <c:v>1.0806451612903225</c:v>
                </c:pt>
                <c:pt idx="9">
                  <c:v>1.1830985915492958</c:v>
                </c:pt>
                <c:pt idx="10">
                  <c:v>1.4305555555555556</c:v>
                </c:pt>
                <c:pt idx="11">
                  <c:v>1.0948905109489051</c:v>
                </c:pt>
                <c:pt idx="12">
                  <c:v>1.0601503759398496</c:v>
                </c:pt>
                <c:pt idx="13">
                  <c:v>1.0751879699248121</c:v>
                </c:pt>
                <c:pt idx="14">
                  <c:v>1.3049645390070923</c:v>
                </c:pt>
                <c:pt idx="15">
                  <c:v>1.558139534883721</c:v>
                </c:pt>
                <c:pt idx="16">
                  <c:v>1.2370370370370369</c:v>
                </c:pt>
              </c:numCache>
            </c:numRef>
          </c:val>
          <c:extLst>
            <c:ext xmlns:c16="http://schemas.microsoft.com/office/drawing/2014/chart" uri="{C3380CC4-5D6E-409C-BE32-E72D297353CC}">
              <c16:uniqueId val="{00000001-825C-4355-B870-6758A021717D}"/>
            </c:ext>
          </c:extLst>
        </c:ser>
        <c:dLbls>
          <c:showLegendKey val="0"/>
          <c:showVal val="0"/>
          <c:showCatName val="0"/>
          <c:showSerName val="0"/>
          <c:showPercent val="0"/>
          <c:showBubbleSize val="0"/>
        </c:dLbls>
        <c:gapWidth val="219"/>
        <c:overlap val="-27"/>
        <c:axId val="1120971679"/>
        <c:axId val="1120964479"/>
      </c:barChart>
      <c:catAx>
        <c:axId val="11209716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120964479"/>
        <c:crosses val="autoZero"/>
        <c:auto val="1"/>
        <c:lblAlgn val="ctr"/>
        <c:lblOffset val="100"/>
        <c:noMultiLvlLbl val="0"/>
      </c:catAx>
      <c:valAx>
        <c:axId val="1120964479"/>
        <c:scaling>
          <c:orientation val="minMax"/>
          <c:max val="3"/>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120971679"/>
        <c:crosses val="autoZero"/>
        <c:crossBetween val="between"/>
      </c:valAx>
      <c:spPr>
        <a:noFill/>
        <a:ln>
          <a:noFill/>
        </a:ln>
        <a:effectLst/>
      </c:spPr>
    </c:plotArea>
    <c:legend>
      <c:legendPos val="b"/>
      <c:layout>
        <c:manualLayout>
          <c:xMode val="edge"/>
          <c:yMode val="edge"/>
          <c:x val="0.39761150407329815"/>
          <c:y val="3.6677335653408777E-2"/>
          <c:w val="0.2035244716233465"/>
          <c:h val="8.0254083325480438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1957051719647147E-2"/>
          <c:y val="4.9436425533027101E-2"/>
          <c:w val="0.91722971892803584"/>
          <c:h val="0.57339424449283904"/>
        </c:manualLayout>
      </c:layout>
      <c:barChart>
        <c:barDir val="col"/>
        <c:grouping val="clustered"/>
        <c:varyColors val="0"/>
        <c:ser>
          <c:idx val="0"/>
          <c:order val="0"/>
          <c:tx>
            <c:strRef>
              <c:f>Rural_Urban_Data_xc_table!$I$1</c:f>
              <c:strCache>
                <c:ptCount val="1"/>
                <c:pt idx="0">
                  <c:v> Rural Avg </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Rural_Urban_Data_xc_table!$B$2:$B$18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Rural_Urban_Data_xc_table!$I$2:$I$18</c:f>
              <c:numCache>
                <c:formatCode>_(* #,##0.0_);_(* \(#,##0.0\);_(* "-"??_);_(@_)</c:formatCode>
                <c:ptCount val="17"/>
                <c:pt idx="0">
                  <c:v>1.63333333333333</c:v>
                </c:pt>
                <c:pt idx="1">
                  <c:v>1.0952380952381</c:v>
                </c:pt>
                <c:pt idx="2">
                  <c:v>1.1698113207547201</c:v>
                </c:pt>
                <c:pt idx="3">
                  <c:v>1</c:v>
                </c:pt>
                <c:pt idx="4">
                  <c:v>1</c:v>
                </c:pt>
                <c:pt idx="5">
                  <c:v>1</c:v>
                </c:pt>
                <c:pt idx="6">
                  <c:v>1</c:v>
                </c:pt>
                <c:pt idx="7">
                  <c:v>1</c:v>
                </c:pt>
                <c:pt idx="8">
                  <c:v>1</c:v>
                </c:pt>
                <c:pt idx="9">
                  <c:v>1</c:v>
                </c:pt>
                <c:pt idx="10">
                  <c:v>1</c:v>
                </c:pt>
                <c:pt idx="11">
                  <c:v>1</c:v>
                </c:pt>
                <c:pt idx="12">
                  <c:v>1</c:v>
                </c:pt>
                <c:pt idx="13">
                  <c:v>1</c:v>
                </c:pt>
                <c:pt idx="14">
                  <c:v>1.1219512195121999</c:v>
                </c:pt>
                <c:pt idx="15">
                  <c:v>1.5833333333333299</c:v>
                </c:pt>
                <c:pt idx="16">
                  <c:v>1</c:v>
                </c:pt>
              </c:numCache>
            </c:numRef>
          </c:val>
          <c:extLst>
            <c:ext xmlns:c16="http://schemas.microsoft.com/office/drawing/2014/chart" uri="{C3380CC4-5D6E-409C-BE32-E72D297353CC}">
              <c16:uniqueId val="{00000000-C483-41A6-933A-45361D45D298}"/>
            </c:ext>
          </c:extLst>
        </c:ser>
        <c:ser>
          <c:idx val="1"/>
          <c:order val="1"/>
          <c:tx>
            <c:strRef>
              <c:f>Rural_Urban_Data_xc_table!$J$1</c:f>
              <c:strCache>
                <c:ptCount val="1"/>
                <c:pt idx="0">
                  <c:v> Suburban Avg </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Rural_Urban_Data_xc_table!$B$2:$B$18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Rural_Urban_Data_xc_table!$J$2:$J$18</c:f>
              <c:numCache>
                <c:formatCode>_(* #,##0.0_);_(* \(#,##0.0\);_(* "-"??_);_(@_)</c:formatCode>
                <c:ptCount val="17"/>
                <c:pt idx="0">
                  <c:v>2.34</c:v>
                </c:pt>
                <c:pt idx="1">
                  <c:v>1.46</c:v>
                </c:pt>
                <c:pt idx="2">
                  <c:v>1.4666666666666699</c:v>
                </c:pt>
                <c:pt idx="3">
                  <c:v>1.4634146341463401</c:v>
                </c:pt>
                <c:pt idx="4">
                  <c:v>1.4418604651162801</c:v>
                </c:pt>
                <c:pt idx="5">
                  <c:v>1.1111111111111101</c:v>
                </c:pt>
                <c:pt idx="6">
                  <c:v>1.1142857142857101</c:v>
                </c:pt>
                <c:pt idx="7">
                  <c:v>1.1714285714285699</c:v>
                </c:pt>
                <c:pt idx="8">
                  <c:v>1.05714285714286</c:v>
                </c:pt>
                <c:pt idx="9">
                  <c:v>1.175</c:v>
                </c:pt>
                <c:pt idx="10">
                  <c:v>1.6739130434782601</c:v>
                </c:pt>
                <c:pt idx="11">
                  <c:v>1.05714285714286</c:v>
                </c:pt>
                <c:pt idx="12">
                  <c:v>1.05714285714286</c:v>
                </c:pt>
                <c:pt idx="13">
                  <c:v>1.05714285714286</c:v>
                </c:pt>
                <c:pt idx="14">
                  <c:v>1.4186046511627901</c:v>
                </c:pt>
                <c:pt idx="15">
                  <c:v>2</c:v>
                </c:pt>
                <c:pt idx="16">
                  <c:v>1.38095238095238</c:v>
                </c:pt>
              </c:numCache>
            </c:numRef>
          </c:val>
          <c:extLst>
            <c:ext xmlns:c16="http://schemas.microsoft.com/office/drawing/2014/chart" uri="{C3380CC4-5D6E-409C-BE32-E72D297353CC}">
              <c16:uniqueId val="{00000001-C483-41A6-933A-45361D45D298}"/>
            </c:ext>
          </c:extLst>
        </c:ser>
        <c:ser>
          <c:idx val="2"/>
          <c:order val="2"/>
          <c:tx>
            <c:strRef>
              <c:f>Rural_Urban_Data_xc_table!$K$1</c:f>
              <c:strCache>
                <c:ptCount val="1"/>
                <c:pt idx="0">
                  <c:v> Urban Avg </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Rural_Urban_Data_xc_table!$B$2:$B$18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Rural_Urban_Data_xc_table!$K$2:$K$18</c:f>
              <c:numCache>
                <c:formatCode>_(* #,##0.0_);_(* \(#,##0.0\);_(* "-"??_);_(@_)</c:formatCode>
                <c:ptCount val="17"/>
                <c:pt idx="0">
                  <c:v>2.4090909090909101</c:v>
                </c:pt>
                <c:pt idx="1">
                  <c:v>1.4769230769230799</c:v>
                </c:pt>
                <c:pt idx="2">
                  <c:v>1.42105263157895</c:v>
                </c:pt>
                <c:pt idx="3">
                  <c:v>1.4032258064516101</c:v>
                </c:pt>
                <c:pt idx="4">
                  <c:v>1.24193548387097</c:v>
                </c:pt>
                <c:pt idx="5">
                  <c:v>1.36507936507937</c:v>
                </c:pt>
                <c:pt idx="6">
                  <c:v>1.28571428571429</c:v>
                </c:pt>
                <c:pt idx="7">
                  <c:v>1.15254237288136</c:v>
                </c:pt>
                <c:pt idx="8">
                  <c:v>1.0967741935483899</c:v>
                </c:pt>
                <c:pt idx="9">
                  <c:v>1.2741935483871001</c:v>
                </c:pt>
                <c:pt idx="10">
                  <c:v>1.578125</c:v>
                </c:pt>
                <c:pt idx="11">
                  <c:v>1.1612903225806499</c:v>
                </c:pt>
                <c:pt idx="12">
                  <c:v>1.1147540983606601</c:v>
                </c:pt>
                <c:pt idx="13">
                  <c:v>1.1147540983606601</c:v>
                </c:pt>
                <c:pt idx="14">
                  <c:v>1.3934426229508201</c:v>
                </c:pt>
                <c:pt idx="15">
                  <c:v>1.4666666666666699</c:v>
                </c:pt>
                <c:pt idx="16">
                  <c:v>1.2413793103448301</c:v>
                </c:pt>
              </c:numCache>
            </c:numRef>
          </c:val>
          <c:extLst>
            <c:ext xmlns:c16="http://schemas.microsoft.com/office/drawing/2014/chart" uri="{C3380CC4-5D6E-409C-BE32-E72D297353CC}">
              <c16:uniqueId val="{00000002-C483-41A6-933A-45361D45D298}"/>
            </c:ext>
          </c:extLst>
        </c:ser>
        <c:dLbls>
          <c:showLegendKey val="0"/>
          <c:showVal val="0"/>
          <c:showCatName val="0"/>
          <c:showSerName val="0"/>
          <c:showPercent val="0"/>
          <c:showBubbleSize val="0"/>
        </c:dLbls>
        <c:gapWidth val="219"/>
        <c:overlap val="-27"/>
        <c:axId val="1037624352"/>
        <c:axId val="1037631552"/>
      </c:barChart>
      <c:catAx>
        <c:axId val="1037624352"/>
        <c:scaling>
          <c:orientation val="minMax"/>
        </c:scaling>
        <c:delete val="0"/>
        <c:axPos val="b"/>
        <c:numFmt formatCode="General" sourceLinked="1"/>
        <c:majorTickMark val="in"/>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037631552"/>
        <c:crosses val="autoZero"/>
        <c:auto val="1"/>
        <c:lblAlgn val="ctr"/>
        <c:lblOffset val="100"/>
        <c:noMultiLvlLbl val="0"/>
      </c:catAx>
      <c:valAx>
        <c:axId val="1037631552"/>
        <c:scaling>
          <c:orientation val="minMax"/>
        </c:scaling>
        <c:delete val="0"/>
        <c:axPos val="l"/>
        <c:numFmt formatCode="_(* #,##0.0_);_(* \(#,##0.0\);_(* &quot;-&quot;??_);_(@_)"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037624352"/>
        <c:crosses val="autoZero"/>
        <c:crossBetween val="between"/>
      </c:valAx>
      <c:spPr>
        <a:noFill/>
        <a:ln>
          <a:noFill/>
        </a:ln>
        <a:effectLst/>
      </c:spPr>
    </c:plotArea>
    <c:legend>
      <c:legendPos val="b"/>
      <c:layout>
        <c:manualLayout>
          <c:xMode val="edge"/>
          <c:yMode val="edge"/>
          <c:x val="0.34554874499187604"/>
          <c:y val="8.6070352341915138E-2"/>
          <c:w val="0.347119012646393"/>
          <c:h val="7.6853545237298038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2728315395261153E-2"/>
          <c:y val="2.9591106823895635E-2"/>
          <c:w val="0.94141392631284526"/>
          <c:h val="0.55437333792414678"/>
        </c:manualLayout>
      </c:layout>
      <c:barChart>
        <c:barDir val="col"/>
        <c:grouping val="clustered"/>
        <c:varyColors val="0"/>
        <c:ser>
          <c:idx val="0"/>
          <c:order val="0"/>
          <c:tx>
            <c:strRef>
              <c:f>Rural_Urban_Data_xc_table!$I$1</c:f>
              <c:strCache>
                <c:ptCount val="1"/>
                <c:pt idx="0">
                  <c:v> Rural Avg </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Rural_Urban_Data_xc_table!$B$19:$B$35</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Rural_Urban_Data_xc_table!$I$19:$I$35</c:f>
              <c:numCache>
                <c:formatCode>_(* #,##0.0_);_(* \(#,##0.0\);_(* "-"??_);_(@_)</c:formatCode>
                <c:ptCount val="17"/>
                <c:pt idx="0">
                  <c:v>1.5333333333333301</c:v>
                </c:pt>
                <c:pt idx="1">
                  <c:v>1.1219512195121999</c:v>
                </c:pt>
                <c:pt idx="2">
                  <c:v>1.0980392156862699</c:v>
                </c:pt>
                <c:pt idx="3">
                  <c:v>1</c:v>
                </c:pt>
                <c:pt idx="4">
                  <c:v>1.02380952380952</c:v>
                </c:pt>
                <c:pt idx="5">
                  <c:v>1</c:v>
                </c:pt>
                <c:pt idx="6">
                  <c:v>1.0243902439024399</c:v>
                </c:pt>
                <c:pt idx="7">
                  <c:v>1</c:v>
                </c:pt>
                <c:pt idx="8">
                  <c:v>1</c:v>
                </c:pt>
                <c:pt idx="9">
                  <c:v>1</c:v>
                </c:pt>
                <c:pt idx="10">
                  <c:v>1</c:v>
                </c:pt>
                <c:pt idx="11">
                  <c:v>1</c:v>
                </c:pt>
                <c:pt idx="12">
                  <c:v>1</c:v>
                </c:pt>
                <c:pt idx="13">
                  <c:v>1</c:v>
                </c:pt>
                <c:pt idx="14">
                  <c:v>1.125</c:v>
                </c:pt>
                <c:pt idx="15">
                  <c:v>1.5384615384615401</c:v>
                </c:pt>
                <c:pt idx="16">
                  <c:v>1</c:v>
                </c:pt>
              </c:numCache>
            </c:numRef>
          </c:val>
          <c:extLst>
            <c:ext xmlns:c16="http://schemas.microsoft.com/office/drawing/2014/chart" uri="{C3380CC4-5D6E-409C-BE32-E72D297353CC}">
              <c16:uniqueId val="{00000000-9656-4987-B599-C0AE9BF42215}"/>
            </c:ext>
          </c:extLst>
        </c:ser>
        <c:ser>
          <c:idx val="1"/>
          <c:order val="1"/>
          <c:tx>
            <c:strRef>
              <c:f>Rural_Urban_Data_xc_table!$J$1</c:f>
              <c:strCache>
                <c:ptCount val="1"/>
                <c:pt idx="0">
                  <c:v> Suburban Avg </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Rural_Urban_Data_xc_table!$B$19:$B$35</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Rural_Urban_Data_xc_table!$J$19:$J$35</c:f>
              <c:numCache>
                <c:formatCode>_(* #,##0.0_);_(* \(#,##0.0\);_(* "-"??_);_(@_)</c:formatCode>
                <c:ptCount val="17"/>
                <c:pt idx="0">
                  <c:v>2.2790697674418601</c:v>
                </c:pt>
                <c:pt idx="1">
                  <c:v>1.4583333333333299</c:v>
                </c:pt>
                <c:pt idx="2">
                  <c:v>1.45</c:v>
                </c:pt>
                <c:pt idx="3">
                  <c:v>1.4634146341463401</c:v>
                </c:pt>
                <c:pt idx="4">
                  <c:v>1.4047619047619</c:v>
                </c:pt>
                <c:pt idx="5">
                  <c:v>1.05714285714286</c:v>
                </c:pt>
                <c:pt idx="6">
                  <c:v>1.1142857142857101</c:v>
                </c:pt>
                <c:pt idx="7">
                  <c:v>1.1764705882352899</c:v>
                </c:pt>
                <c:pt idx="8">
                  <c:v>1.05714285714286</c:v>
                </c:pt>
                <c:pt idx="9">
                  <c:v>1.175</c:v>
                </c:pt>
                <c:pt idx="10">
                  <c:v>1.65853658536585</c:v>
                </c:pt>
                <c:pt idx="11">
                  <c:v>1.05714285714286</c:v>
                </c:pt>
                <c:pt idx="12">
                  <c:v>1.0588235294117601</c:v>
                </c:pt>
                <c:pt idx="13">
                  <c:v>1.05714285714286</c:v>
                </c:pt>
                <c:pt idx="14">
                  <c:v>1.4186046511627901</c:v>
                </c:pt>
                <c:pt idx="15">
                  <c:v>1.625</c:v>
                </c:pt>
                <c:pt idx="16">
                  <c:v>1.38095238095238</c:v>
                </c:pt>
              </c:numCache>
            </c:numRef>
          </c:val>
          <c:extLst>
            <c:ext xmlns:c16="http://schemas.microsoft.com/office/drawing/2014/chart" uri="{C3380CC4-5D6E-409C-BE32-E72D297353CC}">
              <c16:uniqueId val="{00000001-9656-4987-B599-C0AE9BF42215}"/>
            </c:ext>
          </c:extLst>
        </c:ser>
        <c:ser>
          <c:idx val="2"/>
          <c:order val="2"/>
          <c:tx>
            <c:strRef>
              <c:f>Rural_Urban_Data_xc_table!$K$1</c:f>
              <c:strCache>
                <c:ptCount val="1"/>
                <c:pt idx="0">
                  <c:v> Urban Avg </c:v>
                </c:pt>
              </c:strCache>
            </c:strRef>
          </c:tx>
          <c:spPr>
            <a:solidFill>
              <a:srgbClr val="C32882"/>
            </a:solidFill>
            <a:ln>
              <a:solidFill>
                <a:srgbClr val="C32882"/>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Rural_Urban_Data_xc_table!$B$19:$B$35</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Rural_Urban_Data_xc_table!$K$19:$K$35</c:f>
              <c:numCache>
                <c:formatCode>_(* #,##0.0_);_(* \(#,##0.0\);_(* "-"??_);_(@_)</c:formatCode>
                <c:ptCount val="17"/>
                <c:pt idx="0">
                  <c:v>2.40625</c:v>
                </c:pt>
                <c:pt idx="1">
                  <c:v>1.546875</c:v>
                </c:pt>
                <c:pt idx="2">
                  <c:v>1.41333333333333</c:v>
                </c:pt>
                <c:pt idx="3">
                  <c:v>1.4285714285714299</c:v>
                </c:pt>
                <c:pt idx="4">
                  <c:v>1.28070175438596</c:v>
                </c:pt>
                <c:pt idx="5">
                  <c:v>1.3</c:v>
                </c:pt>
                <c:pt idx="6">
                  <c:v>1.3114754098360699</c:v>
                </c:pt>
                <c:pt idx="7">
                  <c:v>1.1929824561403499</c:v>
                </c:pt>
                <c:pt idx="8">
                  <c:v>1.13114754098361</c:v>
                </c:pt>
                <c:pt idx="9">
                  <c:v>1.30645161290323</c:v>
                </c:pt>
                <c:pt idx="10">
                  <c:v>1.55555555555556</c:v>
                </c:pt>
                <c:pt idx="11">
                  <c:v>1.17741935483871</c:v>
                </c:pt>
                <c:pt idx="12">
                  <c:v>1.1016949152542399</c:v>
                </c:pt>
                <c:pt idx="13">
                  <c:v>1.13559322033898</c:v>
                </c:pt>
                <c:pt idx="14">
                  <c:v>1.3448275862068999</c:v>
                </c:pt>
                <c:pt idx="15">
                  <c:v>1.5</c:v>
                </c:pt>
                <c:pt idx="16">
                  <c:v>1.27586206896552</c:v>
                </c:pt>
              </c:numCache>
            </c:numRef>
          </c:val>
          <c:extLst>
            <c:ext xmlns:c16="http://schemas.microsoft.com/office/drawing/2014/chart" uri="{C3380CC4-5D6E-409C-BE32-E72D297353CC}">
              <c16:uniqueId val="{00000002-9656-4987-B599-C0AE9BF42215}"/>
            </c:ext>
          </c:extLst>
        </c:ser>
        <c:dLbls>
          <c:showLegendKey val="0"/>
          <c:showVal val="0"/>
          <c:showCatName val="0"/>
          <c:showSerName val="0"/>
          <c:showPercent val="0"/>
          <c:showBubbleSize val="0"/>
        </c:dLbls>
        <c:gapWidth val="219"/>
        <c:overlap val="-27"/>
        <c:axId val="978508000"/>
        <c:axId val="1071240080"/>
      </c:barChart>
      <c:catAx>
        <c:axId val="978508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071240080"/>
        <c:crosses val="autoZero"/>
        <c:auto val="1"/>
        <c:lblAlgn val="ctr"/>
        <c:lblOffset val="100"/>
        <c:noMultiLvlLbl val="0"/>
      </c:catAx>
      <c:valAx>
        <c:axId val="1071240080"/>
        <c:scaling>
          <c:orientation val="minMax"/>
        </c:scaling>
        <c:delete val="0"/>
        <c:axPos val="l"/>
        <c:numFmt formatCode="_(* #,##0.0_);_(* \(#,##0.0\);_(* &quot;-&quot;??_);_(@_)"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978508000"/>
        <c:crosses val="autoZero"/>
        <c:crossBetween val="between"/>
      </c:valAx>
      <c:spPr>
        <a:noFill/>
        <a:ln>
          <a:noFill/>
        </a:ln>
        <a:effectLst/>
      </c:spPr>
    </c:plotArea>
    <c:legend>
      <c:legendPos val="b"/>
      <c:layout>
        <c:manualLayout>
          <c:xMode val="edge"/>
          <c:yMode val="edge"/>
          <c:x val="0.34292703115521667"/>
          <c:y val="6.1490828345526716E-2"/>
          <c:w val="0.3651127955423013"/>
          <c:h val="5.5156170931958882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BH_Info_Systems_data_xc_table_G!$M$1</c:f>
              <c:strCache>
                <c:ptCount val="1"/>
                <c:pt idx="0">
                  <c:v>Participates in HIE/CIE</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BH_Info_Systems_data_xc_table_G!$L$2:$L$18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BH_Info_Systems_data_xc_table_G!$M$2:$M$18</c:f>
              <c:numCache>
                <c:formatCode>0.0</c:formatCode>
                <c:ptCount val="17"/>
                <c:pt idx="0">
                  <c:v>2.0869565219999999</c:v>
                </c:pt>
                <c:pt idx="1">
                  <c:v>1.330097087</c:v>
                </c:pt>
                <c:pt idx="2">
                  <c:v>1.3064516129999999</c:v>
                </c:pt>
                <c:pt idx="3">
                  <c:v>1.3333333329999999</c:v>
                </c:pt>
                <c:pt idx="4">
                  <c:v>1.141304348</c:v>
                </c:pt>
                <c:pt idx="5">
                  <c:v>1.1182795699999999</c:v>
                </c:pt>
                <c:pt idx="6">
                  <c:v>1.139784946</c:v>
                </c:pt>
                <c:pt idx="7">
                  <c:v>1.1555555559999999</c:v>
                </c:pt>
                <c:pt idx="8">
                  <c:v>1.0888888889999999</c:v>
                </c:pt>
                <c:pt idx="9">
                  <c:v>1.2020202019999999</c:v>
                </c:pt>
                <c:pt idx="10">
                  <c:v>1.474747475</c:v>
                </c:pt>
                <c:pt idx="11">
                  <c:v>1.095744681</c:v>
                </c:pt>
                <c:pt idx="12">
                  <c:v>1.095744681</c:v>
                </c:pt>
                <c:pt idx="13">
                  <c:v>1.076086957</c:v>
                </c:pt>
                <c:pt idx="14">
                  <c:v>1.301075269</c:v>
                </c:pt>
                <c:pt idx="15">
                  <c:v>1.4782608699999999</c:v>
                </c:pt>
                <c:pt idx="16">
                  <c:v>1.1685393260000001</c:v>
                </c:pt>
              </c:numCache>
            </c:numRef>
          </c:val>
          <c:extLst>
            <c:ext xmlns:c16="http://schemas.microsoft.com/office/drawing/2014/chart" uri="{C3380CC4-5D6E-409C-BE32-E72D297353CC}">
              <c16:uniqueId val="{00000000-9704-4302-8E2E-773A9D9F88A3}"/>
            </c:ext>
          </c:extLst>
        </c:ser>
        <c:ser>
          <c:idx val="1"/>
          <c:order val="1"/>
          <c:tx>
            <c:strRef>
              <c:f>BH_Info_Systems_data_xc_table_G!$N$1</c:f>
              <c:strCache>
                <c:ptCount val="1"/>
                <c:pt idx="0">
                  <c:v>Does Not Participate in HIE/CIE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BH_Info_Systems_data_xc_table_G!$L$2:$L$18</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BH_Info_Systems_data_xc_table_G!$N$2:$N$18</c:f>
              <c:numCache>
                <c:formatCode>0.0</c:formatCode>
                <c:ptCount val="17"/>
                <c:pt idx="0">
                  <c:v>2.4629629629999998</c:v>
                </c:pt>
                <c:pt idx="1">
                  <c:v>1.4444444439999999</c:v>
                </c:pt>
                <c:pt idx="2">
                  <c:v>1.4769230769999999</c:v>
                </c:pt>
                <c:pt idx="3">
                  <c:v>1.244444444</c:v>
                </c:pt>
                <c:pt idx="4">
                  <c:v>1.381818182</c:v>
                </c:pt>
                <c:pt idx="5">
                  <c:v>1.3333333329999999</c:v>
                </c:pt>
                <c:pt idx="6">
                  <c:v>1.1956521739999999</c:v>
                </c:pt>
                <c:pt idx="7">
                  <c:v>1.0227272730000001</c:v>
                </c:pt>
                <c:pt idx="8">
                  <c:v>1</c:v>
                </c:pt>
                <c:pt idx="9">
                  <c:v>1.0909090910000001</c:v>
                </c:pt>
                <c:pt idx="10">
                  <c:v>1.403846154</c:v>
                </c:pt>
                <c:pt idx="11">
                  <c:v>1.068181818</c:v>
                </c:pt>
                <c:pt idx="12">
                  <c:v>1</c:v>
                </c:pt>
                <c:pt idx="13">
                  <c:v>1.0454545449999999</c:v>
                </c:pt>
                <c:pt idx="14">
                  <c:v>1.365384615</c:v>
                </c:pt>
                <c:pt idx="15">
                  <c:v>1.95</c:v>
                </c:pt>
                <c:pt idx="16">
                  <c:v>1.3191489359999999</c:v>
                </c:pt>
              </c:numCache>
            </c:numRef>
          </c:val>
          <c:extLst>
            <c:ext xmlns:c16="http://schemas.microsoft.com/office/drawing/2014/chart" uri="{C3380CC4-5D6E-409C-BE32-E72D297353CC}">
              <c16:uniqueId val="{00000001-9704-4302-8E2E-773A9D9F88A3}"/>
            </c:ext>
          </c:extLst>
        </c:ser>
        <c:dLbls>
          <c:showLegendKey val="0"/>
          <c:showVal val="0"/>
          <c:showCatName val="0"/>
          <c:showSerName val="0"/>
          <c:showPercent val="0"/>
          <c:showBubbleSize val="0"/>
        </c:dLbls>
        <c:gapWidth val="219"/>
        <c:overlap val="-27"/>
        <c:axId val="446556960"/>
        <c:axId val="446551680"/>
      </c:barChart>
      <c:catAx>
        <c:axId val="446556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6551680"/>
        <c:crosses val="autoZero"/>
        <c:auto val="1"/>
        <c:lblAlgn val="ctr"/>
        <c:lblOffset val="100"/>
        <c:noMultiLvlLbl val="0"/>
      </c:catAx>
      <c:valAx>
        <c:axId val="446551680"/>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65569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BH_Info_Systems_data_xc_table_G!$M$20</c:f>
              <c:strCache>
                <c:ptCount val="1"/>
                <c:pt idx="0">
                  <c:v>Participates in HIE/CIE</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BH_Info_Systems_data_xc_table_G!$L$21:$L$37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BH_Info_Systems_data_xc_table_G!$M$21:$M$37</c:f>
              <c:numCache>
                <c:formatCode>0.0</c:formatCode>
                <c:ptCount val="17"/>
                <c:pt idx="0">
                  <c:v>2.0777777780000002</c:v>
                </c:pt>
                <c:pt idx="1">
                  <c:v>1.3535353539999999</c:v>
                </c:pt>
                <c:pt idx="2">
                  <c:v>1.2644628099999999</c:v>
                </c:pt>
                <c:pt idx="3">
                  <c:v>1.35</c:v>
                </c:pt>
                <c:pt idx="4">
                  <c:v>1.1666666670000001</c:v>
                </c:pt>
                <c:pt idx="5">
                  <c:v>1.1428571430000001</c:v>
                </c:pt>
                <c:pt idx="6">
                  <c:v>1.1630434780000001</c:v>
                </c:pt>
                <c:pt idx="7">
                  <c:v>1.1860465120000001</c:v>
                </c:pt>
                <c:pt idx="8">
                  <c:v>1.113636364</c:v>
                </c:pt>
                <c:pt idx="9">
                  <c:v>1.2244897960000001</c:v>
                </c:pt>
                <c:pt idx="10">
                  <c:v>1.489795918</c:v>
                </c:pt>
                <c:pt idx="11">
                  <c:v>1.0978260870000001</c:v>
                </c:pt>
                <c:pt idx="12">
                  <c:v>1.0879120879999999</c:v>
                </c:pt>
                <c:pt idx="13">
                  <c:v>1.0888888889999999</c:v>
                </c:pt>
                <c:pt idx="14">
                  <c:v>1.3</c:v>
                </c:pt>
                <c:pt idx="15">
                  <c:v>1.4583333329999999</c:v>
                </c:pt>
                <c:pt idx="16">
                  <c:v>1.2045454550000001</c:v>
                </c:pt>
              </c:numCache>
            </c:numRef>
          </c:val>
          <c:extLst>
            <c:ext xmlns:c16="http://schemas.microsoft.com/office/drawing/2014/chart" uri="{C3380CC4-5D6E-409C-BE32-E72D297353CC}">
              <c16:uniqueId val="{00000000-A640-4364-BA62-3C2CBC510F80}"/>
            </c:ext>
          </c:extLst>
        </c:ser>
        <c:ser>
          <c:idx val="1"/>
          <c:order val="1"/>
          <c:tx>
            <c:strRef>
              <c:f>BH_Info_Systems_data_xc_table_G!$N$20</c:f>
              <c:strCache>
                <c:ptCount val="1"/>
                <c:pt idx="0">
                  <c:v>Does Not Participate in HIE/CIE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BH_Info_Systems_data_xc_table_G!$L$21:$L$37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BH_Info_Systems_data_xc_table_G!$N$21:$N$37</c:f>
              <c:numCache>
                <c:formatCode>0.0</c:formatCode>
                <c:ptCount val="17"/>
                <c:pt idx="0">
                  <c:v>2.3617021280000001</c:v>
                </c:pt>
                <c:pt idx="1">
                  <c:v>1.5</c:v>
                </c:pt>
                <c:pt idx="2">
                  <c:v>1.4769230769999999</c:v>
                </c:pt>
                <c:pt idx="3">
                  <c:v>1.244444444</c:v>
                </c:pt>
                <c:pt idx="4">
                  <c:v>1.3725490199999999</c:v>
                </c:pt>
                <c:pt idx="5">
                  <c:v>1.1521739129999999</c:v>
                </c:pt>
                <c:pt idx="6">
                  <c:v>1.2</c:v>
                </c:pt>
                <c:pt idx="7">
                  <c:v>1.0227272730000001</c:v>
                </c:pt>
                <c:pt idx="8">
                  <c:v>1</c:v>
                </c:pt>
                <c:pt idx="9">
                  <c:v>1.0909090910000001</c:v>
                </c:pt>
                <c:pt idx="10">
                  <c:v>1.3043478260000001</c:v>
                </c:pt>
                <c:pt idx="11">
                  <c:v>1.0888888889999999</c:v>
                </c:pt>
                <c:pt idx="12">
                  <c:v>1</c:v>
                </c:pt>
                <c:pt idx="13">
                  <c:v>1.046511628</c:v>
                </c:pt>
                <c:pt idx="14">
                  <c:v>1.3137254899999999</c:v>
                </c:pt>
                <c:pt idx="15">
                  <c:v>1.684210526</c:v>
                </c:pt>
                <c:pt idx="16">
                  <c:v>1.2978723400000001</c:v>
                </c:pt>
              </c:numCache>
            </c:numRef>
          </c:val>
          <c:extLst>
            <c:ext xmlns:c16="http://schemas.microsoft.com/office/drawing/2014/chart" uri="{C3380CC4-5D6E-409C-BE32-E72D297353CC}">
              <c16:uniqueId val="{00000001-A640-4364-BA62-3C2CBC510F80}"/>
            </c:ext>
          </c:extLst>
        </c:ser>
        <c:dLbls>
          <c:showLegendKey val="0"/>
          <c:showVal val="0"/>
          <c:showCatName val="0"/>
          <c:showSerName val="0"/>
          <c:showPercent val="0"/>
          <c:showBubbleSize val="0"/>
        </c:dLbls>
        <c:gapWidth val="219"/>
        <c:overlap val="-27"/>
        <c:axId val="446592480"/>
        <c:axId val="446580960"/>
      </c:barChart>
      <c:catAx>
        <c:axId val="446592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6580960"/>
        <c:crosses val="autoZero"/>
        <c:auto val="1"/>
        <c:lblAlgn val="ctr"/>
        <c:lblOffset val="100"/>
        <c:noMultiLvlLbl val="0"/>
      </c:catAx>
      <c:valAx>
        <c:axId val="446580960"/>
        <c:scaling>
          <c:orientation val="minMax"/>
          <c:max val="3"/>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65924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Total!$C$23</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Total!$B$24:$B$38</c:f>
              <c:strCache>
                <c:ptCount val="15"/>
                <c:pt idx="0">
                  <c:v>Previously obtained consent to share data is allowed but not readily available</c:v>
                </c:pt>
                <c:pt idx="1">
                  <c:v>Restrictions in how funding can be used (i.e., infrastructure development; workforce)</c:v>
                </c:pt>
                <c:pt idx="2">
                  <c:v>Burdensome administrative processes to access grant funding for exchange</c:v>
                </c:pt>
                <c:pt idx="3">
                  <c:v>Unclear whether information is considered private by law / regulation</c:v>
                </c:pt>
                <c:pt idx="4">
                  <c:v>We do not have the authority to hire new staff needed to exchange data.</c:v>
                </c:pt>
                <c:pt idx="5">
                  <c:v>Lack of funding to operate / maintain electronic systems and processes for exchange</c:v>
                </c:pt>
                <c:pt idx="6">
                  <c:v>Lack of funding to purchase / configure electronic systems for exchange</c:v>
                </c:pt>
                <c:pt idx="7">
                  <c:v>Existing staff are not adequately trained in necessary skills (e.g., procurement, systems implementation, data entry, programming, analytics)</c:v>
                </c:pt>
                <c:pt idx="8">
                  <c:v>Partner does not have electronic system</c:v>
                </c:pt>
                <c:pt idx="9">
                  <c:v>Dearth of qualified technical staff with necessary skills to hire, regardless of salary</c:v>
                </c:pt>
                <c:pt idx="10">
                  <c:v>Dearth of qualified technical staff with necessary skills to hire at existing salary scale</c:v>
                </c:pt>
                <c:pt idx="11">
                  <c:v>Data fields / elements do not align between systems</c:v>
                </c:pt>
                <c:pt idx="12">
                  <c:v>Partner has electronic system but systems are not interoperable</c:v>
                </c:pt>
                <c:pt idx="13">
                  <c:v>Privacy laws / regulations prevent sharing</c:v>
                </c:pt>
                <c:pt idx="14">
                  <c:v>Privacy laws / regulations prevent sharing without consent</c:v>
                </c:pt>
              </c:strCache>
            </c:strRef>
          </c:cat>
          <c:val>
            <c:numRef>
              <c:f>Total!$C$24:$C$38</c:f>
              <c:numCache>
                <c:formatCode>0%</c:formatCode>
                <c:ptCount val="15"/>
                <c:pt idx="0">
                  <c:v>0.376811594202899</c:v>
                </c:pt>
                <c:pt idx="1">
                  <c:v>0.40251572327044</c:v>
                </c:pt>
                <c:pt idx="2">
                  <c:v>0.452229299363057</c:v>
                </c:pt>
                <c:pt idx="3">
                  <c:v>0.45384615384615401</c:v>
                </c:pt>
                <c:pt idx="4">
                  <c:v>0.47560975609756101</c:v>
                </c:pt>
                <c:pt idx="5">
                  <c:v>0.48484848484848497</c:v>
                </c:pt>
                <c:pt idx="6">
                  <c:v>0.503067484662577</c:v>
                </c:pt>
                <c:pt idx="7">
                  <c:v>0.50887573964497002</c:v>
                </c:pt>
                <c:pt idx="8">
                  <c:v>0.55102040816326503</c:v>
                </c:pt>
                <c:pt idx="9">
                  <c:v>0.56969696969697003</c:v>
                </c:pt>
                <c:pt idx="10">
                  <c:v>0.57142857142857095</c:v>
                </c:pt>
                <c:pt idx="11">
                  <c:v>0.64705882352941202</c:v>
                </c:pt>
                <c:pt idx="12">
                  <c:v>0.68</c:v>
                </c:pt>
                <c:pt idx="13">
                  <c:v>0.75238095238095204</c:v>
                </c:pt>
                <c:pt idx="14">
                  <c:v>0.77777777777777801</c:v>
                </c:pt>
              </c:numCache>
            </c:numRef>
          </c:val>
          <c:extLst>
            <c:ext xmlns:c16="http://schemas.microsoft.com/office/drawing/2014/chart" uri="{C3380CC4-5D6E-409C-BE32-E72D297353CC}">
              <c16:uniqueId val="{00000000-5163-4E50-A1E6-2E5BA0D3DB11}"/>
            </c:ext>
          </c:extLst>
        </c:ser>
        <c:ser>
          <c:idx val="1"/>
          <c:order val="1"/>
          <c:tx>
            <c:strRef>
              <c:f>Total!$D$23</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Total!$B$24:$B$38</c:f>
              <c:strCache>
                <c:ptCount val="15"/>
                <c:pt idx="0">
                  <c:v>Previously obtained consent to share data is allowed but not readily available</c:v>
                </c:pt>
                <c:pt idx="1">
                  <c:v>Restrictions in how funding can be used (i.e., infrastructure development; workforce)</c:v>
                </c:pt>
                <c:pt idx="2">
                  <c:v>Burdensome administrative processes to access grant funding for exchange</c:v>
                </c:pt>
                <c:pt idx="3">
                  <c:v>Unclear whether information is considered private by law / regulation</c:v>
                </c:pt>
                <c:pt idx="4">
                  <c:v>We do not have the authority to hire new staff needed to exchange data.</c:v>
                </c:pt>
                <c:pt idx="5">
                  <c:v>Lack of funding to operate / maintain electronic systems and processes for exchange</c:v>
                </c:pt>
                <c:pt idx="6">
                  <c:v>Lack of funding to purchase / configure electronic systems for exchange</c:v>
                </c:pt>
                <c:pt idx="7">
                  <c:v>Existing staff are not adequately trained in necessary skills (e.g., procurement, systems implementation, data entry, programming, analytics)</c:v>
                </c:pt>
                <c:pt idx="8">
                  <c:v>Partner does not have electronic system</c:v>
                </c:pt>
                <c:pt idx="9">
                  <c:v>Dearth of qualified technical staff with necessary skills to hire, regardless of salary</c:v>
                </c:pt>
                <c:pt idx="10">
                  <c:v>Dearth of qualified technical staff with necessary skills to hire at existing salary scale</c:v>
                </c:pt>
                <c:pt idx="11">
                  <c:v>Data fields / elements do not align between systems</c:v>
                </c:pt>
                <c:pt idx="12">
                  <c:v>Partner has electronic system but systems are not interoperable</c:v>
                </c:pt>
                <c:pt idx="13">
                  <c:v>Privacy laws / regulations prevent sharing</c:v>
                </c:pt>
                <c:pt idx="14">
                  <c:v>Privacy laws / regulations prevent sharing without consent</c:v>
                </c:pt>
              </c:strCache>
            </c:strRef>
          </c:cat>
          <c:val>
            <c:numRef>
              <c:f>Total!$D$24:$D$38</c:f>
              <c:numCache>
                <c:formatCode>0%</c:formatCode>
                <c:ptCount val="15"/>
                <c:pt idx="0">
                  <c:v>0.623188405797101</c:v>
                </c:pt>
                <c:pt idx="1">
                  <c:v>0.59748427672956006</c:v>
                </c:pt>
                <c:pt idx="2">
                  <c:v>0.547770700636943</c:v>
                </c:pt>
                <c:pt idx="3">
                  <c:v>0.54615384615384599</c:v>
                </c:pt>
                <c:pt idx="4">
                  <c:v>0.52439024390243905</c:v>
                </c:pt>
                <c:pt idx="5">
                  <c:v>0.51515151515151503</c:v>
                </c:pt>
                <c:pt idx="6">
                  <c:v>0.496932515337423</c:v>
                </c:pt>
                <c:pt idx="7">
                  <c:v>0.49112426035502998</c:v>
                </c:pt>
                <c:pt idx="8">
                  <c:v>0.44897959183673497</c:v>
                </c:pt>
                <c:pt idx="9">
                  <c:v>0.43030303030302997</c:v>
                </c:pt>
                <c:pt idx="10">
                  <c:v>0.42857142857142905</c:v>
                </c:pt>
                <c:pt idx="11">
                  <c:v>0.35294117647058798</c:v>
                </c:pt>
                <c:pt idx="12">
                  <c:v>0.31999999999999995</c:v>
                </c:pt>
                <c:pt idx="13">
                  <c:v>0.24761904761904796</c:v>
                </c:pt>
                <c:pt idx="14">
                  <c:v>0.22222222222222199</c:v>
                </c:pt>
              </c:numCache>
            </c:numRef>
          </c:val>
          <c:extLst>
            <c:ext xmlns:c16="http://schemas.microsoft.com/office/drawing/2014/chart" uri="{C3380CC4-5D6E-409C-BE32-E72D297353CC}">
              <c16:uniqueId val="{00000001-5163-4E50-A1E6-2E5BA0D3DB11}"/>
            </c:ext>
          </c:extLst>
        </c:ser>
        <c:dLbls>
          <c:showLegendKey val="0"/>
          <c:showVal val="0"/>
          <c:showCatName val="0"/>
          <c:showSerName val="0"/>
          <c:showPercent val="0"/>
          <c:showBubbleSize val="0"/>
        </c:dLbls>
        <c:gapWidth val="150"/>
        <c:overlap val="100"/>
        <c:axId val="705222991"/>
        <c:axId val="705227791"/>
      </c:barChart>
      <c:catAx>
        <c:axId val="7052229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705227791"/>
        <c:crosses val="autoZero"/>
        <c:auto val="1"/>
        <c:lblAlgn val="ctr"/>
        <c:lblOffset val="100"/>
        <c:noMultiLvlLbl val="0"/>
      </c:catAx>
      <c:valAx>
        <c:axId val="705227791"/>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52229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Total!$C$85</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Total!$A$86:$B$100</c:f>
              <c:multiLvlStrCache>
                <c:ptCount val="15"/>
                <c:lvl>
                  <c:pt idx="0">
                    <c:v>Privacy laws / regulations prevent sharing without consent</c:v>
                  </c:pt>
                  <c:pt idx="1">
                    <c:v>Privacy laws / regulations prevent sharing</c:v>
                  </c:pt>
                  <c:pt idx="2">
                    <c:v>Unclear whether information is considered private by law / regulation</c:v>
                  </c:pt>
                  <c:pt idx="3">
                    <c:v>Previously obtained consent to share data is allowed but not readily available</c:v>
                  </c:pt>
                  <c:pt idx="4">
                    <c:v>Lack of funding to purchase / configure electronic systems for exchange</c:v>
                  </c:pt>
                  <c:pt idx="5">
                    <c:v>Lack of funding to operate / maintain electronic systems and processes for exchange</c:v>
                  </c:pt>
                  <c:pt idx="6">
                    <c:v>Burdensome administrative processes to access grant funding for exchange</c:v>
                  </c:pt>
                  <c:pt idx="7">
                    <c:v>Restrictions in how funding can be used (i.e., infrastructure development; workforce)</c:v>
                  </c:pt>
                  <c:pt idx="8">
                    <c:v>Dearth of qualified technical staff with necessary skills (e.g., procurement, data entry, system maintenance, programming, analytics) to hire at existing salary scale</c:v>
                  </c:pt>
                  <c:pt idx="9">
                    <c:v>Dearth of qualified technical staff with necessary skills (e.g., procurement, data entry, system maintenance, programming, analytics) to hire, regardless of salary</c:v>
                  </c:pt>
                  <c:pt idx="10">
                    <c:v>Existing staff are not adequately trained in necessary skills (e.g., procurement, systems implementation, data entry, programming, analytics)</c:v>
                  </c:pt>
                  <c:pt idx="11">
                    <c:v>We do not have the authority to hire new staff needed to exchange data.</c:v>
                  </c:pt>
                  <c:pt idx="12">
                    <c:v>Partner has electronic system but systems are not interoperable</c:v>
                  </c:pt>
                  <c:pt idx="13">
                    <c:v>Data fields / elements do not align between systems</c:v>
                  </c:pt>
                  <c:pt idx="14">
                    <c:v>Partner does not have electronic system</c:v>
                  </c:pt>
                </c:lvl>
                <c:lvl>
                  <c:pt idx="0">
                    <c:v>Privacy/Consent</c:v>
                  </c:pt>
                  <c:pt idx="4">
                    <c:v>Financial</c:v>
                  </c:pt>
                  <c:pt idx="8">
                    <c:v>Workforce</c:v>
                  </c:pt>
                  <c:pt idx="12">
                    <c:v>Technology</c:v>
                  </c:pt>
                </c:lvl>
              </c:multiLvlStrCache>
            </c:multiLvlStrRef>
          </c:cat>
          <c:val>
            <c:numRef>
              <c:f>Total!$C$86:$C$100</c:f>
              <c:numCache>
                <c:formatCode>0%</c:formatCode>
                <c:ptCount val="15"/>
                <c:pt idx="0">
                  <c:v>0.77777777777777801</c:v>
                </c:pt>
                <c:pt idx="1">
                  <c:v>0.75238095238095204</c:v>
                </c:pt>
                <c:pt idx="2">
                  <c:v>0.45384615384615401</c:v>
                </c:pt>
                <c:pt idx="3">
                  <c:v>0.376811594202899</c:v>
                </c:pt>
                <c:pt idx="4">
                  <c:v>0.503067484662577</c:v>
                </c:pt>
                <c:pt idx="5">
                  <c:v>0.48484848484848497</c:v>
                </c:pt>
                <c:pt idx="6">
                  <c:v>0.452229299363057</c:v>
                </c:pt>
                <c:pt idx="7">
                  <c:v>0.40251572327044</c:v>
                </c:pt>
                <c:pt idx="8">
                  <c:v>0.57142857142857095</c:v>
                </c:pt>
                <c:pt idx="9">
                  <c:v>0.56969696969697003</c:v>
                </c:pt>
                <c:pt idx="10">
                  <c:v>0.50887573964497002</c:v>
                </c:pt>
                <c:pt idx="11">
                  <c:v>0.47560975609756101</c:v>
                </c:pt>
                <c:pt idx="12">
                  <c:v>0.68</c:v>
                </c:pt>
                <c:pt idx="13">
                  <c:v>0.64705882352941202</c:v>
                </c:pt>
                <c:pt idx="14">
                  <c:v>0.55102040816326503</c:v>
                </c:pt>
              </c:numCache>
            </c:numRef>
          </c:val>
          <c:extLst>
            <c:ext xmlns:c16="http://schemas.microsoft.com/office/drawing/2014/chart" uri="{C3380CC4-5D6E-409C-BE32-E72D297353CC}">
              <c16:uniqueId val="{00000000-A09F-46C9-BFBD-D28BD4E4547C}"/>
            </c:ext>
          </c:extLst>
        </c:ser>
        <c:ser>
          <c:idx val="1"/>
          <c:order val="1"/>
          <c:tx>
            <c:strRef>
              <c:f>Total!$D$85</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Total!$A$86:$B$100</c:f>
              <c:multiLvlStrCache>
                <c:ptCount val="15"/>
                <c:lvl>
                  <c:pt idx="0">
                    <c:v>Privacy laws / regulations prevent sharing without consent</c:v>
                  </c:pt>
                  <c:pt idx="1">
                    <c:v>Privacy laws / regulations prevent sharing</c:v>
                  </c:pt>
                  <c:pt idx="2">
                    <c:v>Unclear whether information is considered private by law / regulation</c:v>
                  </c:pt>
                  <c:pt idx="3">
                    <c:v>Previously obtained consent to share data is allowed but not readily available</c:v>
                  </c:pt>
                  <c:pt idx="4">
                    <c:v>Lack of funding to purchase / configure electronic systems for exchange</c:v>
                  </c:pt>
                  <c:pt idx="5">
                    <c:v>Lack of funding to operate / maintain electronic systems and processes for exchange</c:v>
                  </c:pt>
                  <c:pt idx="6">
                    <c:v>Burdensome administrative processes to access grant funding for exchange</c:v>
                  </c:pt>
                  <c:pt idx="7">
                    <c:v>Restrictions in how funding can be used (i.e., infrastructure development; workforce)</c:v>
                  </c:pt>
                  <c:pt idx="8">
                    <c:v>Dearth of qualified technical staff with necessary skills (e.g., procurement, data entry, system maintenance, programming, analytics) to hire at existing salary scale</c:v>
                  </c:pt>
                  <c:pt idx="9">
                    <c:v>Dearth of qualified technical staff with necessary skills (e.g., procurement, data entry, system maintenance, programming, analytics) to hire, regardless of salary</c:v>
                  </c:pt>
                  <c:pt idx="10">
                    <c:v>Existing staff are not adequately trained in necessary skills (e.g., procurement, systems implementation, data entry, programming, analytics)</c:v>
                  </c:pt>
                  <c:pt idx="11">
                    <c:v>We do not have the authority to hire new staff needed to exchange data.</c:v>
                  </c:pt>
                  <c:pt idx="12">
                    <c:v>Partner has electronic system but systems are not interoperable</c:v>
                  </c:pt>
                  <c:pt idx="13">
                    <c:v>Data fields / elements do not align between systems</c:v>
                  </c:pt>
                  <c:pt idx="14">
                    <c:v>Partner does not have electronic system</c:v>
                  </c:pt>
                </c:lvl>
                <c:lvl>
                  <c:pt idx="0">
                    <c:v>Privacy/Consent</c:v>
                  </c:pt>
                  <c:pt idx="4">
                    <c:v>Financial</c:v>
                  </c:pt>
                  <c:pt idx="8">
                    <c:v>Workforce</c:v>
                  </c:pt>
                  <c:pt idx="12">
                    <c:v>Technology</c:v>
                  </c:pt>
                </c:lvl>
              </c:multiLvlStrCache>
            </c:multiLvlStrRef>
          </c:cat>
          <c:val>
            <c:numRef>
              <c:f>Total!$D$86:$D$100</c:f>
              <c:numCache>
                <c:formatCode>0%</c:formatCode>
                <c:ptCount val="15"/>
                <c:pt idx="0">
                  <c:v>0.22222222222222199</c:v>
                </c:pt>
                <c:pt idx="1">
                  <c:v>0.24761904761904796</c:v>
                </c:pt>
                <c:pt idx="2">
                  <c:v>0.54615384615384599</c:v>
                </c:pt>
                <c:pt idx="3">
                  <c:v>0.623188405797101</c:v>
                </c:pt>
                <c:pt idx="4">
                  <c:v>0.496932515337423</c:v>
                </c:pt>
                <c:pt idx="5">
                  <c:v>0.51515151515151503</c:v>
                </c:pt>
                <c:pt idx="6">
                  <c:v>0.547770700636943</c:v>
                </c:pt>
                <c:pt idx="7">
                  <c:v>0.59748427672956006</c:v>
                </c:pt>
                <c:pt idx="8">
                  <c:v>0.42857142857142905</c:v>
                </c:pt>
                <c:pt idx="9">
                  <c:v>0.43030303030302997</c:v>
                </c:pt>
                <c:pt idx="10">
                  <c:v>0.49112426035502998</c:v>
                </c:pt>
                <c:pt idx="11">
                  <c:v>0.52439024390243905</c:v>
                </c:pt>
                <c:pt idx="12">
                  <c:v>0.31999999999999995</c:v>
                </c:pt>
                <c:pt idx="13">
                  <c:v>0.35294117647058798</c:v>
                </c:pt>
                <c:pt idx="14">
                  <c:v>0.44897959183673497</c:v>
                </c:pt>
              </c:numCache>
            </c:numRef>
          </c:val>
          <c:extLst>
            <c:ext xmlns:c16="http://schemas.microsoft.com/office/drawing/2014/chart" uri="{C3380CC4-5D6E-409C-BE32-E72D297353CC}">
              <c16:uniqueId val="{00000001-A09F-46C9-BFBD-D28BD4E4547C}"/>
            </c:ext>
          </c:extLst>
        </c:ser>
        <c:dLbls>
          <c:showLegendKey val="0"/>
          <c:showVal val="0"/>
          <c:showCatName val="0"/>
          <c:showSerName val="0"/>
          <c:showPercent val="0"/>
          <c:showBubbleSize val="0"/>
        </c:dLbls>
        <c:gapWidth val="150"/>
        <c:overlap val="100"/>
        <c:axId val="850191744"/>
        <c:axId val="850194624"/>
      </c:barChart>
      <c:catAx>
        <c:axId val="85019174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50194624"/>
        <c:crosses val="autoZero"/>
        <c:auto val="1"/>
        <c:lblAlgn val="ctr"/>
        <c:lblOffset val="100"/>
        <c:noMultiLvlLbl val="0"/>
      </c:catAx>
      <c:valAx>
        <c:axId val="850194624"/>
        <c:scaling>
          <c:orientation val="minMax"/>
        </c:scaling>
        <c:delete val="0"/>
        <c:axPos val="t"/>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501917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Total!$C$52</c:f>
              <c:strCache>
                <c:ptCount val="1"/>
                <c:pt idx="0">
                  <c:v>Rural</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Total!$B$53:$B$67</c:f>
              <c:strCache>
                <c:ptCount val="15"/>
                <c:pt idx="0">
                  <c:v>Privacy laws / regulations prevent sharing</c:v>
                </c:pt>
                <c:pt idx="1">
                  <c:v>Privacy laws / regulations prevent sharing without consent</c:v>
                </c:pt>
                <c:pt idx="2">
                  <c:v>Previously obtained consent to share data is allowed but not readily available</c:v>
                </c:pt>
                <c:pt idx="3">
                  <c:v>Unclear whether information is considered private by law / regulation</c:v>
                </c:pt>
                <c:pt idx="4">
                  <c:v>Lack of funding to purchase / configure electronic systems for exchange</c:v>
                </c:pt>
                <c:pt idx="5">
                  <c:v>Lack of funding to operate / maintain electronic systems and processes for exchange</c:v>
                </c:pt>
                <c:pt idx="6">
                  <c:v>Restrictions in how funding can be used (i.e., infrastructure development; workforce)</c:v>
                </c:pt>
                <c:pt idx="7">
                  <c:v>Burdensome administrative processes to access grant funding for exchange</c:v>
                </c:pt>
                <c:pt idx="8">
                  <c:v>We do not have the authority to hire new staff needed to exchange data.</c:v>
                </c:pt>
                <c:pt idx="9">
                  <c:v>Dearth of qualified technical staff with necessary skills to hire at existing salary scale</c:v>
                </c:pt>
                <c:pt idx="10">
                  <c:v>Dearth of qualified technical staff with necessary skills to hire, regardless of salary</c:v>
                </c:pt>
                <c:pt idx="11">
                  <c:v>Existing staff are not adequately trained in necessary skills (e.g., procurement, systems implementation, data entry, programming, analytics)</c:v>
                </c:pt>
                <c:pt idx="12">
                  <c:v>Partner does not have electronic system</c:v>
                </c:pt>
                <c:pt idx="13">
                  <c:v>Partner has electronic system but systems are not interoperable</c:v>
                </c:pt>
                <c:pt idx="14">
                  <c:v>Data fields / elements do not align between systems</c:v>
                </c:pt>
              </c:strCache>
            </c:strRef>
          </c:cat>
          <c:val>
            <c:numRef>
              <c:f>Total!$C$53:$C$67</c:f>
              <c:numCache>
                <c:formatCode>0%</c:formatCode>
                <c:ptCount val="15"/>
                <c:pt idx="0">
                  <c:v>0.62962962962962998</c:v>
                </c:pt>
                <c:pt idx="1">
                  <c:v>0.625</c:v>
                </c:pt>
                <c:pt idx="2">
                  <c:v>0</c:v>
                </c:pt>
                <c:pt idx="3">
                  <c:v>0.441176470588235</c:v>
                </c:pt>
                <c:pt idx="4">
                  <c:v>0.52380952380952395</c:v>
                </c:pt>
                <c:pt idx="5">
                  <c:v>0.5</c:v>
                </c:pt>
                <c:pt idx="6">
                  <c:v>0.53658536585365901</c:v>
                </c:pt>
                <c:pt idx="7">
                  <c:v>0.56097560975609795</c:v>
                </c:pt>
                <c:pt idx="8">
                  <c:v>0.53658536585365901</c:v>
                </c:pt>
                <c:pt idx="9">
                  <c:v>0.61363636363636398</c:v>
                </c:pt>
                <c:pt idx="10">
                  <c:v>0.61363636363636398</c:v>
                </c:pt>
                <c:pt idx="11">
                  <c:v>0.68888888888888899</c:v>
                </c:pt>
                <c:pt idx="12">
                  <c:v>0.51162790697674398</c:v>
                </c:pt>
                <c:pt idx="13">
                  <c:v>0.66666666666666696</c:v>
                </c:pt>
                <c:pt idx="14">
                  <c:v>0.58974358974358998</c:v>
                </c:pt>
              </c:numCache>
            </c:numRef>
          </c:val>
          <c:extLst>
            <c:ext xmlns:c16="http://schemas.microsoft.com/office/drawing/2014/chart" uri="{C3380CC4-5D6E-409C-BE32-E72D297353CC}">
              <c16:uniqueId val="{00000000-C5A2-430D-BA1D-0CD5300E3177}"/>
            </c:ext>
          </c:extLst>
        </c:ser>
        <c:ser>
          <c:idx val="1"/>
          <c:order val="1"/>
          <c:tx>
            <c:strRef>
              <c:f>Total!$D$52</c:f>
              <c:strCache>
                <c:ptCount val="1"/>
                <c:pt idx="0">
                  <c:v>Suburban</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Total!$B$53:$B$67</c:f>
              <c:strCache>
                <c:ptCount val="15"/>
                <c:pt idx="0">
                  <c:v>Privacy laws / regulations prevent sharing</c:v>
                </c:pt>
                <c:pt idx="1">
                  <c:v>Privacy laws / regulations prevent sharing without consent</c:v>
                </c:pt>
                <c:pt idx="2">
                  <c:v>Previously obtained consent to share data is allowed but not readily available</c:v>
                </c:pt>
                <c:pt idx="3">
                  <c:v>Unclear whether information is considered private by law / regulation</c:v>
                </c:pt>
                <c:pt idx="4">
                  <c:v>Lack of funding to purchase / configure electronic systems for exchange</c:v>
                </c:pt>
                <c:pt idx="5">
                  <c:v>Lack of funding to operate / maintain electronic systems and processes for exchange</c:v>
                </c:pt>
                <c:pt idx="6">
                  <c:v>Restrictions in how funding can be used (i.e., infrastructure development; workforce)</c:v>
                </c:pt>
                <c:pt idx="7">
                  <c:v>Burdensome administrative processes to access grant funding for exchange</c:v>
                </c:pt>
                <c:pt idx="8">
                  <c:v>We do not have the authority to hire new staff needed to exchange data.</c:v>
                </c:pt>
                <c:pt idx="9">
                  <c:v>Dearth of qualified technical staff with necessary skills to hire at existing salary scale</c:v>
                </c:pt>
                <c:pt idx="10">
                  <c:v>Dearth of qualified technical staff with necessary skills to hire, regardless of salary</c:v>
                </c:pt>
                <c:pt idx="11">
                  <c:v>Existing staff are not adequately trained in necessary skills (e.g., procurement, systems implementation, data entry, programming, analytics)</c:v>
                </c:pt>
                <c:pt idx="12">
                  <c:v>Partner does not have electronic system</c:v>
                </c:pt>
                <c:pt idx="13">
                  <c:v>Partner has electronic system but systems are not interoperable</c:v>
                </c:pt>
                <c:pt idx="14">
                  <c:v>Data fields / elements do not align between systems</c:v>
                </c:pt>
              </c:strCache>
            </c:strRef>
          </c:cat>
          <c:val>
            <c:numRef>
              <c:f>Total!$D$53:$D$67</c:f>
              <c:numCache>
                <c:formatCode>0%</c:formatCode>
                <c:ptCount val="15"/>
                <c:pt idx="0">
                  <c:v>0.96875</c:v>
                </c:pt>
                <c:pt idx="1">
                  <c:v>0.7</c:v>
                </c:pt>
                <c:pt idx="2">
                  <c:v>0.76190476190476197</c:v>
                </c:pt>
                <c:pt idx="3">
                  <c:v>0.52631578947368396</c:v>
                </c:pt>
                <c:pt idx="4">
                  <c:v>0.5</c:v>
                </c:pt>
                <c:pt idx="5">
                  <c:v>0.52941176470588203</c:v>
                </c:pt>
                <c:pt idx="6">
                  <c:v>0.39215686274509798</c:v>
                </c:pt>
                <c:pt idx="7">
                  <c:v>0.39215686274509798</c:v>
                </c:pt>
                <c:pt idx="8">
                  <c:v>0.41176470588235298</c:v>
                </c:pt>
                <c:pt idx="9">
                  <c:v>0.41176470588235298</c:v>
                </c:pt>
                <c:pt idx="10">
                  <c:v>0.41176470588235298</c:v>
                </c:pt>
                <c:pt idx="11">
                  <c:v>0.37254901960784298</c:v>
                </c:pt>
                <c:pt idx="12">
                  <c:v>0.63636363636363602</c:v>
                </c:pt>
                <c:pt idx="13">
                  <c:v>0.68181818181818199</c:v>
                </c:pt>
                <c:pt idx="14">
                  <c:v>0.65789473684210498</c:v>
                </c:pt>
              </c:numCache>
            </c:numRef>
          </c:val>
          <c:extLst>
            <c:ext xmlns:c16="http://schemas.microsoft.com/office/drawing/2014/chart" uri="{C3380CC4-5D6E-409C-BE32-E72D297353CC}">
              <c16:uniqueId val="{00000001-C5A2-430D-BA1D-0CD5300E3177}"/>
            </c:ext>
          </c:extLst>
        </c:ser>
        <c:ser>
          <c:idx val="2"/>
          <c:order val="2"/>
          <c:tx>
            <c:strRef>
              <c:f>Total!$E$52</c:f>
              <c:strCache>
                <c:ptCount val="1"/>
                <c:pt idx="0">
                  <c:v>Urban</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Total!$B$53:$B$67</c:f>
              <c:strCache>
                <c:ptCount val="15"/>
                <c:pt idx="0">
                  <c:v>Privacy laws / regulations prevent sharing</c:v>
                </c:pt>
                <c:pt idx="1">
                  <c:v>Privacy laws / regulations prevent sharing without consent</c:v>
                </c:pt>
                <c:pt idx="2">
                  <c:v>Previously obtained consent to share data is allowed but not readily available</c:v>
                </c:pt>
                <c:pt idx="3">
                  <c:v>Unclear whether information is considered private by law / regulation</c:v>
                </c:pt>
                <c:pt idx="4">
                  <c:v>Lack of funding to purchase / configure electronic systems for exchange</c:v>
                </c:pt>
                <c:pt idx="5">
                  <c:v>Lack of funding to operate / maintain electronic systems and processes for exchange</c:v>
                </c:pt>
                <c:pt idx="6">
                  <c:v>Restrictions in how funding can be used (i.e., infrastructure development; workforce)</c:v>
                </c:pt>
                <c:pt idx="7">
                  <c:v>Burdensome administrative processes to access grant funding for exchange</c:v>
                </c:pt>
                <c:pt idx="8">
                  <c:v>We do not have the authority to hire new staff needed to exchange data.</c:v>
                </c:pt>
                <c:pt idx="9">
                  <c:v>Dearth of qualified technical staff with necessary skills to hire at existing salary scale</c:v>
                </c:pt>
                <c:pt idx="10">
                  <c:v>Dearth of qualified technical staff with necessary skills to hire, regardless of salary</c:v>
                </c:pt>
                <c:pt idx="11">
                  <c:v>Existing staff are not adequately trained in necessary skills (e.g., procurement, systems implementation, data entry, programming, analytics)</c:v>
                </c:pt>
                <c:pt idx="12">
                  <c:v>Partner does not have electronic system</c:v>
                </c:pt>
                <c:pt idx="13">
                  <c:v>Partner has electronic system but systems are not interoperable</c:v>
                </c:pt>
                <c:pt idx="14">
                  <c:v>Data fields / elements do not align between systems</c:v>
                </c:pt>
              </c:strCache>
            </c:strRef>
          </c:cat>
          <c:val>
            <c:numRef>
              <c:f>Total!$E$53:$E$67</c:f>
              <c:numCache>
                <c:formatCode>0%</c:formatCode>
                <c:ptCount val="15"/>
                <c:pt idx="0">
                  <c:v>0.67391304347826098</c:v>
                </c:pt>
                <c:pt idx="1">
                  <c:v>1</c:v>
                </c:pt>
                <c:pt idx="2">
                  <c:v>0.3125</c:v>
                </c:pt>
                <c:pt idx="3">
                  <c:v>0.41379310344827602</c:v>
                </c:pt>
                <c:pt idx="4">
                  <c:v>0.49295774647887303</c:v>
                </c:pt>
                <c:pt idx="5">
                  <c:v>0.44444444444444398</c:v>
                </c:pt>
                <c:pt idx="6">
                  <c:v>0.328358208955224</c:v>
                </c:pt>
                <c:pt idx="7">
                  <c:v>0.43076923076923102</c:v>
                </c:pt>
                <c:pt idx="8">
                  <c:v>0.48611111111111099</c:v>
                </c:pt>
                <c:pt idx="9">
                  <c:v>0.65753424657534199</c:v>
                </c:pt>
                <c:pt idx="10">
                  <c:v>0.65714285714285703</c:v>
                </c:pt>
                <c:pt idx="11">
                  <c:v>0.49315068493150699</c:v>
                </c:pt>
                <c:pt idx="12">
                  <c:v>0.51666666666666705</c:v>
                </c:pt>
                <c:pt idx="13">
                  <c:v>0.68852459016393397</c:v>
                </c:pt>
                <c:pt idx="14">
                  <c:v>0.677966101694915</c:v>
                </c:pt>
              </c:numCache>
            </c:numRef>
          </c:val>
          <c:extLst>
            <c:ext xmlns:c16="http://schemas.microsoft.com/office/drawing/2014/chart" uri="{C3380CC4-5D6E-409C-BE32-E72D297353CC}">
              <c16:uniqueId val="{00000002-C5A2-430D-BA1D-0CD5300E3177}"/>
            </c:ext>
          </c:extLst>
        </c:ser>
        <c:dLbls>
          <c:showLegendKey val="0"/>
          <c:showVal val="0"/>
          <c:showCatName val="0"/>
          <c:showSerName val="0"/>
          <c:showPercent val="0"/>
          <c:showBubbleSize val="0"/>
        </c:dLbls>
        <c:gapWidth val="219"/>
        <c:overlap val="-27"/>
        <c:axId val="708472847"/>
        <c:axId val="708476207"/>
      </c:barChart>
      <c:catAx>
        <c:axId val="7084728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8476207"/>
        <c:crosses val="autoZero"/>
        <c:auto val="1"/>
        <c:lblAlgn val="ctr"/>
        <c:lblOffset val="100"/>
        <c:noMultiLvlLbl val="0"/>
      </c:catAx>
      <c:valAx>
        <c:axId val="708476207"/>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84728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CDD3-4D41-A249-00C78389E30D}"/>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Demographics!$A$2:$A$3</c:f>
              <c:strCache>
                <c:ptCount val="2"/>
                <c:pt idx="0">
                  <c:v>Yes, mental health operates separately from SUD</c:v>
                </c:pt>
                <c:pt idx="1">
                  <c:v>No, mental health and SUD are combined</c:v>
                </c:pt>
              </c:strCache>
            </c:strRef>
          </c:cat>
          <c:val>
            <c:numRef>
              <c:f>Demographics!$C$2:$C$3</c:f>
              <c:numCache>
                <c:formatCode>0%</c:formatCode>
                <c:ptCount val="2"/>
                <c:pt idx="0">
                  <c:v>0.32</c:v>
                </c:pt>
                <c:pt idx="1">
                  <c:v>0.68</c:v>
                </c:pt>
              </c:numCache>
            </c:numRef>
          </c:val>
          <c:extLst>
            <c:ext xmlns:c16="http://schemas.microsoft.com/office/drawing/2014/chart" uri="{C3380CC4-5D6E-409C-BE32-E72D297353CC}">
              <c16:uniqueId val="{00000000-CDD3-4D41-A249-00C78389E30D}"/>
            </c:ext>
          </c:extLst>
        </c:ser>
        <c:dLbls>
          <c:showLegendKey val="0"/>
          <c:showVal val="0"/>
          <c:showCatName val="0"/>
          <c:showSerName val="0"/>
          <c:showPercent val="0"/>
          <c:showBubbleSize val="0"/>
        </c:dLbls>
        <c:gapWidth val="219"/>
        <c:overlap val="-27"/>
        <c:axId val="669963216"/>
        <c:axId val="669965616"/>
      </c:barChart>
      <c:catAx>
        <c:axId val="669963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669965616"/>
        <c:crosses val="autoZero"/>
        <c:auto val="1"/>
        <c:lblAlgn val="ctr"/>
        <c:lblOffset val="100"/>
        <c:noMultiLvlLbl val="0"/>
      </c:catAx>
      <c:valAx>
        <c:axId val="669965616"/>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66996321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Intake!$R$1</c:f>
              <c:strCache>
                <c:ptCount val="1"/>
                <c:pt idx="0">
                  <c:v>All/Most</c:v>
                </c:pt>
              </c:strCache>
            </c:strRef>
          </c:tx>
          <c:spPr>
            <a:solidFill>
              <a:schemeClr val="accent1"/>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10-F7BC-4791-AFA8-8294866ABFD7}"/>
                </c:ext>
              </c:extLst>
            </c:dLbl>
            <c:dLbl>
              <c:idx val="1"/>
              <c:delete val="1"/>
              <c:extLst>
                <c:ext xmlns:c15="http://schemas.microsoft.com/office/drawing/2012/chart" uri="{CE6537A1-D6FC-4f65-9D91-7224C49458BB}"/>
                <c:ext xmlns:c16="http://schemas.microsoft.com/office/drawing/2014/chart" uri="{C3380CC4-5D6E-409C-BE32-E72D297353CC}">
                  <c16:uniqueId val="{0000000E-F7BC-4791-AFA8-8294866ABFD7}"/>
                </c:ext>
              </c:extLst>
            </c:dLbl>
            <c:dLbl>
              <c:idx val="2"/>
              <c:delete val="1"/>
              <c:extLst>
                <c:ext xmlns:c15="http://schemas.microsoft.com/office/drawing/2012/chart" uri="{CE6537A1-D6FC-4f65-9D91-7224C49458BB}"/>
                <c:ext xmlns:c16="http://schemas.microsoft.com/office/drawing/2014/chart" uri="{C3380CC4-5D6E-409C-BE32-E72D297353CC}">
                  <c16:uniqueId val="{0000000D-F7BC-4791-AFA8-8294866ABFD7}"/>
                </c:ext>
              </c:extLst>
            </c:dLbl>
            <c:dLbl>
              <c:idx val="3"/>
              <c:delete val="1"/>
              <c:extLst>
                <c:ext xmlns:c15="http://schemas.microsoft.com/office/drawing/2012/chart" uri="{CE6537A1-D6FC-4f65-9D91-7224C49458BB}"/>
                <c:ext xmlns:c16="http://schemas.microsoft.com/office/drawing/2014/chart" uri="{C3380CC4-5D6E-409C-BE32-E72D297353CC}">
                  <c16:uniqueId val="{0000000C-F7BC-4791-AFA8-8294866ABFD7}"/>
                </c:ext>
              </c:extLst>
            </c:dLbl>
            <c:dLbl>
              <c:idx val="4"/>
              <c:delete val="1"/>
              <c:extLst>
                <c:ext xmlns:c15="http://schemas.microsoft.com/office/drawing/2012/chart" uri="{CE6537A1-D6FC-4f65-9D91-7224C49458BB}"/>
                <c:ext xmlns:c16="http://schemas.microsoft.com/office/drawing/2014/chart" uri="{C3380CC4-5D6E-409C-BE32-E72D297353CC}">
                  <c16:uniqueId val="{0000000B-F7BC-4791-AFA8-8294866ABFD7}"/>
                </c:ext>
              </c:extLst>
            </c:dLbl>
            <c:dLbl>
              <c:idx val="5"/>
              <c:delete val="1"/>
              <c:extLst>
                <c:ext xmlns:c15="http://schemas.microsoft.com/office/drawing/2012/chart" uri="{CE6537A1-D6FC-4f65-9D91-7224C49458BB}"/>
                <c:ext xmlns:c16="http://schemas.microsoft.com/office/drawing/2014/chart" uri="{C3380CC4-5D6E-409C-BE32-E72D297353CC}">
                  <c16:uniqueId val="{0000000A-F7BC-4791-AFA8-8294866ABFD7}"/>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Intake!$Q$2:$Q$18</c:f>
              <c:strCache>
                <c:ptCount val="17"/>
                <c:pt idx="0">
                  <c:v>Housing CBOs</c:v>
                </c:pt>
                <c:pt idx="1">
                  <c:v>211</c:v>
                </c:pt>
                <c:pt idx="2">
                  <c:v>Criminal / Legal Institutions</c:v>
                </c:pt>
                <c:pt idx="3">
                  <c:v>Schools/Local Education Agencies (LEAs)</c:v>
                </c:pt>
                <c:pt idx="4">
                  <c:v>Area Agencies on Aging</c:v>
                </c:pt>
                <c:pt idx="5">
                  <c:v>Regional Centers</c:v>
                </c:pt>
                <c:pt idx="6">
                  <c:v>SS-County Welfare</c:v>
                </c:pt>
                <c:pt idx="7">
                  <c:v>Continuum of Care (CoC)</c:v>
                </c:pt>
                <c:pt idx="8">
                  <c:v>WIC</c:v>
                </c:pt>
                <c:pt idx="9">
                  <c:v>SS-Benefits</c:v>
                </c:pt>
                <c:pt idx="10">
                  <c:v>County Public Health</c:v>
                </c:pt>
                <c:pt idx="11">
                  <c:v>Hospitals</c:v>
                </c:pt>
                <c:pt idx="12">
                  <c:v>MCPs</c:v>
                </c:pt>
                <c:pt idx="13">
                  <c:v>ECM/CS Providers</c:v>
                </c:pt>
                <c:pt idx="14">
                  <c:v>County Substance Use Disorder (SUD) Services</c:v>
                </c:pt>
                <c:pt idx="15">
                  <c:v>CBOs</c:v>
                </c:pt>
                <c:pt idx="16">
                  <c:v>Other systems within your department/division</c:v>
                </c:pt>
              </c:strCache>
            </c:strRef>
          </c:cat>
          <c:val>
            <c:numRef>
              <c:f>Intake!$R$2:$R$18</c:f>
              <c:numCache>
                <c:formatCode>0%</c:formatCode>
                <c:ptCount val="17"/>
                <c:pt idx="0">
                  <c:v>0</c:v>
                </c:pt>
                <c:pt idx="1">
                  <c:v>0</c:v>
                </c:pt>
                <c:pt idx="2">
                  <c:v>0</c:v>
                </c:pt>
                <c:pt idx="3">
                  <c:v>0</c:v>
                </c:pt>
                <c:pt idx="4">
                  <c:v>0</c:v>
                </c:pt>
                <c:pt idx="5">
                  <c:v>0</c:v>
                </c:pt>
                <c:pt idx="6">
                  <c:v>3.7037037037037035E-2</c:v>
                </c:pt>
                <c:pt idx="7">
                  <c:v>3.7037037037037035E-2</c:v>
                </c:pt>
                <c:pt idx="8">
                  <c:v>3.8461538461538464E-2</c:v>
                </c:pt>
                <c:pt idx="9">
                  <c:v>7.407407407407407E-2</c:v>
                </c:pt>
                <c:pt idx="10">
                  <c:v>7.6923076923076927E-2</c:v>
                </c:pt>
                <c:pt idx="11">
                  <c:v>0.1111111111111111</c:v>
                </c:pt>
                <c:pt idx="12">
                  <c:v>0.1111111111111111</c:v>
                </c:pt>
                <c:pt idx="13">
                  <c:v>0.1111111111111111</c:v>
                </c:pt>
                <c:pt idx="14">
                  <c:v>0.14285714285714285</c:v>
                </c:pt>
                <c:pt idx="15">
                  <c:v>0.14814814814814814</c:v>
                </c:pt>
                <c:pt idx="16">
                  <c:v>0.44444444444444442</c:v>
                </c:pt>
              </c:numCache>
            </c:numRef>
          </c:val>
          <c:extLst>
            <c:ext xmlns:c16="http://schemas.microsoft.com/office/drawing/2014/chart" uri="{C3380CC4-5D6E-409C-BE32-E72D297353CC}">
              <c16:uniqueId val="{00000000-F7BC-4791-AFA8-8294866ABFD7}"/>
            </c:ext>
          </c:extLst>
        </c:ser>
        <c:ser>
          <c:idx val="1"/>
          <c:order val="1"/>
          <c:tx>
            <c:strRef>
              <c:f>Intake!$S$1</c:f>
              <c:strCache>
                <c:ptCount val="1"/>
                <c:pt idx="0">
                  <c:v>Some</c:v>
                </c:pt>
              </c:strCache>
            </c:strRef>
          </c:tx>
          <c:spPr>
            <a:solidFill>
              <a:schemeClr val="tx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F-F7BC-4791-AFA8-8294866ABFD7}"/>
                </c:ext>
              </c:extLst>
            </c:dLbl>
            <c:dLbl>
              <c:idx val="8"/>
              <c:delete val="1"/>
              <c:extLst>
                <c:ext xmlns:c15="http://schemas.microsoft.com/office/drawing/2012/chart" uri="{CE6537A1-D6FC-4f65-9D91-7224C49458BB}"/>
                <c:ext xmlns:c16="http://schemas.microsoft.com/office/drawing/2014/chart" uri="{C3380CC4-5D6E-409C-BE32-E72D297353CC}">
                  <c16:uniqueId val="{00000012-F7BC-4791-AFA8-8294866ABFD7}"/>
                </c:ext>
              </c:extLst>
            </c:dLbl>
            <c:dLbl>
              <c:idx val="9"/>
              <c:delete val="1"/>
              <c:extLst>
                <c:ext xmlns:c15="http://schemas.microsoft.com/office/drawing/2012/chart" uri="{CE6537A1-D6FC-4f65-9D91-7224C49458BB}"/>
                <c:ext xmlns:c16="http://schemas.microsoft.com/office/drawing/2014/chart" uri="{C3380CC4-5D6E-409C-BE32-E72D297353CC}">
                  <c16:uniqueId val="{00000013-F7BC-4791-AFA8-8294866ABFD7}"/>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Intake!$Q$2:$Q$18</c:f>
              <c:strCache>
                <c:ptCount val="17"/>
                <c:pt idx="0">
                  <c:v>Housing CBOs</c:v>
                </c:pt>
                <c:pt idx="1">
                  <c:v>211</c:v>
                </c:pt>
                <c:pt idx="2">
                  <c:v>Criminal / Legal Institutions</c:v>
                </c:pt>
                <c:pt idx="3">
                  <c:v>Schools/Local Education Agencies (LEAs)</c:v>
                </c:pt>
                <c:pt idx="4">
                  <c:v>Area Agencies on Aging</c:v>
                </c:pt>
                <c:pt idx="5">
                  <c:v>Regional Centers</c:v>
                </c:pt>
                <c:pt idx="6">
                  <c:v>SS-County Welfare</c:v>
                </c:pt>
                <c:pt idx="7">
                  <c:v>Continuum of Care (CoC)</c:v>
                </c:pt>
                <c:pt idx="8">
                  <c:v>WIC</c:v>
                </c:pt>
                <c:pt idx="9">
                  <c:v>SS-Benefits</c:v>
                </c:pt>
                <c:pt idx="10">
                  <c:v>County Public Health</c:v>
                </c:pt>
                <c:pt idx="11">
                  <c:v>Hospitals</c:v>
                </c:pt>
                <c:pt idx="12">
                  <c:v>MCPs</c:v>
                </c:pt>
                <c:pt idx="13">
                  <c:v>ECM/CS Providers</c:v>
                </c:pt>
                <c:pt idx="14">
                  <c:v>County Substance Use Disorder (SUD) Services</c:v>
                </c:pt>
                <c:pt idx="15">
                  <c:v>CBOs</c:v>
                </c:pt>
                <c:pt idx="16">
                  <c:v>Other systems within your department/division</c:v>
                </c:pt>
              </c:strCache>
            </c:strRef>
          </c:cat>
          <c:val>
            <c:numRef>
              <c:f>Intake!$S$2:$S$18</c:f>
              <c:numCache>
                <c:formatCode>0%</c:formatCode>
                <c:ptCount val="17"/>
                <c:pt idx="0">
                  <c:v>0.1111111111111111</c:v>
                </c:pt>
                <c:pt idx="1">
                  <c:v>0</c:v>
                </c:pt>
                <c:pt idx="2">
                  <c:v>0.1111111111111111</c:v>
                </c:pt>
                <c:pt idx="3">
                  <c:v>3.7037037037037035E-2</c:v>
                </c:pt>
                <c:pt idx="4">
                  <c:v>3.8461538461538464E-2</c:v>
                </c:pt>
                <c:pt idx="5">
                  <c:v>3.7037037037037035E-2</c:v>
                </c:pt>
                <c:pt idx="6">
                  <c:v>3.7037037037037035E-2</c:v>
                </c:pt>
                <c:pt idx="7">
                  <c:v>3.7037037037037035E-2</c:v>
                </c:pt>
                <c:pt idx="8">
                  <c:v>0</c:v>
                </c:pt>
                <c:pt idx="9">
                  <c:v>0</c:v>
                </c:pt>
                <c:pt idx="10">
                  <c:v>0.11538461538461539</c:v>
                </c:pt>
                <c:pt idx="11">
                  <c:v>0.14814814814814814</c:v>
                </c:pt>
                <c:pt idx="12">
                  <c:v>7.407407407407407E-2</c:v>
                </c:pt>
                <c:pt idx="13">
                  <c:v>0.1111111111111111</c:v>
                </c:pt>
                <c:pt idx="14">
                  <c:v>0.14285714285714285</c:v>
                </c:pt>
                <c:pt idx="15">
                  <c:v>0.14814814814814814</c:v>
                </c:pt>
                <c:pt idx="16">
                  <c:v>3.7037037037037035E-2</c:v>
                </c:pt>
              </c:numCache>
            </c:numRef>
          </c:val>
          <c:extLst>
            <c:ext xmlns:c16="http://schemas.microsoft.com/office/drawing/2014/chart" uri="{C3380CC4-5D6E-409C-BE32-E72D297353CC}">
              <c16:uniqueId val="{00000001-F7BC-4791-AFA8-8294866ABFD7}"/>
            </c:ext>
          </c:extLst>
        </c:ser>
        <c:ser>
          <c:idx val="2"/>
          <c:order val="2"/>
          <c:tx>
            <c:strRef>
              <c:f>Intake!$T$1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Intake!$Q$2:$Q$18</c:f>
              <c:strCache>
                <c:ptCount val="17"/>
                <c:pt idx="0">
                  <c:v>Housing CBOs</c:v>
                </c:pt>
                <c:pt idx="1">
                  <c:v>211</c:v>
                </c:pt>
                <c:pt idx="2">
                  <c:v>Criminal / Legal Institutions</c:v>
                </c:pt>
                <c:pt idx="3">
                  <c:v>Schools/Local Education Agencies (LEAs)</c:v>
                </c:pt>
                <c:pt idx="4">
                  <c:v>Area Agencies on Aging</c:v>
                </c:pt>
                <c:pt idx="5">
                  <c:v>Regional Centers</c:v>
                </c:pt>
                <c:pt idx="6">
                  <c:v>SS-County Welfare</c:v>
                </c:pt>
                <c:pt idx="7">
                  <c:v>Continuum of Care (CoC)</c:v>
                </c:pt>
                <c:pt idx="8">
                  <c:v>WIC</c:v>
                </c:pt>
                <c:pt idx="9">
                  <c:v>SS-Benefits</c:v>
                </c:pt>
                <c:pt idx="10">
                  <c:v>County Public Health</c:v>
                </c:pt>
                <c:pt idx="11">
                  <c:v>Hospitals</c:v>
                </c:pt>
                <c:pt idx="12">
                  <c:v>MCPs</c:v>
                </c:pt>
                <c:pt idx="13">
                  <c:v>ECM/CS Providers</c:v>
                </c:pt>
                <c:pt idx="14">
                  <c:v>County Substance Use Disorder (SUD) Services</c:v>
                </c:pt>
                <c:pt idx="15">
                  <c:v>CBOs</c:v>
                </c:pt>
                <c:pt idx="16">
                  <c:v>Other systems within your department/division</c:v>
                </c:pt>
              </c:strCache>
            </c:strRef>
          </c:cat>
          <c:val>
            <c:numRef>
              <c:f>Intake!$T$2:$T$18</c:f>
              <c:numCache>
                <c:formatCode>0%</c:formatCode>
                <c:ptCount val="17"/>
                <c:pt idx="0">
                  <c:v>0.7407407407407407</c:v>
                </c:pt>
                <c:pt idx="1">
                  <c:v>0.7407407407407407</c:v>
                </c:pt>
                <c:pt idx="2">
                  <c:v>0.77777777777777779</c:v>
                </c:pt>
                <c:pt idx="3">
                  <c:v>0.81481481481481477</c:v>
                </c:pt>
                <c:pt idx="4">
                  <c:v>0.84615384615384615</c:v>
                </c:pt>
                <c:pt idx="5">
                  <c:v>0.77777777777777779</c:v>
                </c:pt>
                <c:pt idx="6">
                  <c:v>0.77777777777777779</c:v>
                </c:pt>
                <c:pt idx="7">
                  <c:v>0.7407407407407407</c:v>
                </c:pt>
                <c:pt idx="8">
                  <c:v>0.73076923076923073</c:v>
                </c:pt>
                <c:pt idx="9">
                  <c:v>0.77777777777777779</c:v>
                </c:pt>
                <c:pt idx="10">
                  <c:v>0.69230769230769229</c:v>
                </c:pt>
                <c:pt idx="11">
                  <c:v>0.66666666666666663</c:v>
                </c:pt>
                <c:pt idx="12">
                  <c:v>0.7407407407407407</c:v>
                </c:pt>
                <c:pt idx="13">
                  <c:v>0.62962962962962965</c:v>
                </c:pt>
                <c:pt idx="14">
                  <c:v>0.42857142857142855</c:v>
                </c:pt>
                <c:pt idx="15">
                  <c:v>0.62962962962962965</c:v>
                </c:pt>
                <c:pt idx="16">
                  <c:v>0.37037037037037035</c:v>
                </c:pt>
              </c:numCache>
            </c:numRef>
          </c:val>
          <c:extLst>
            <c:ext xmlns:c16="http://schemas.microsoft.com/office/drawing/2014/chart" uri="{C3380CC4-5D6E-409C-BE32-E72D297353CC}">
              <c16:uniqueId val="{00000002-F7BC-4791-AFA8-8294866ABFD7}"/>
            </c:ext>
          </c:extLst>
        </c:ser>
        <c:ser>
          <c:idx val="3"/>
          <c:order val="3"/>
          <c:tx>
            <c:strRef>
              <c:f>Intake!$U$1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Intake!$Q$2:$Q$18</c:f>
              <c:strCache>
                <c:ptCount val="17"/>
                <c:pt idx="0">
                  <c:v>Housing CBOs</c:v>
                </c:pt>
                <c:pt idx="1">
                  <c:v>211</c:v>
                </c:pt>
                <c:pt idx="2">
                  <c:v>Criminal / Legal Institutions</c:v>
                </c:pt>
                <c:pt idx="3">
                  <c:v>Schools/Local Education Agencies (LEAs)</c:v>
                </c:pt>
                <c:pt idx="4">
                  <c:v>Area Agencies on Aging</c:v>
                </c:pt>
                <c:pt idx="5">
                  <c:v>Regional Centers</c:v>
                </c:pt>
                <c:pt idx="6">
                  <c:v>SS-County Welfare</c:v>
                </c:pt>
                <c:pt idx="7">
                  <c:v>Continuum of Care (CoC)</c:v>
                </c:pt>
                <c:pt idx="8">
                  <c:v>WIC</c:v>
                </c:pt>
                <c:pt idx="9">
                  <c:v>SS-Benefits</c:v>
                </c:pt>
                <c:pt idx="10">
                  <c:v>County Public Health</c:v>
                </c:pt>
                <c:pt idx="11">
                  <c:v>Hospitals</c:v>
                </c:pt>
                <c:pt idx="12">
                  <c:v>MCPs</c:v>
                </c:pt>
                <c:pt idx="13">
                  <c:v>ECM/CS Providers</c:v>
                </c:pt>
                <c:pt idx="14">
                  <c:v>County Substance Use Disorder (SUD) Services</c:v>
                </c:pt>
                <c:pt idx="15">
                  <c:v>CBOs</c:v>
                </c:pt>
                <c:pt idx="16">
                  <c:v>Other systems within your department/division</c:v>
                </c:pt>
              </c:strCache>
            </c:strRef>
          </c:cat>
          <c:val>
            <c:numRef>
              <c:f>Intake!$U$2:$U$18</c:f>
              <c:numCache>
                <c:formatCode>0%</c:formatCode>
                <c:ptCount val="17"/>
                <c:pt idx="0">
                  <c:v>0.1111111111111111</c:v>
                </c:pt>
                <c:pt idx="1">
                  <c:v>0.14814814814814814</c:v>
                </c:pt>
                <c:pt idx="2">
                  <c:v>7.407407407407407E-2</c:v>
                </c:pt>
                <c:pt idx="3">
                  <c:v>0.1111111111111111</c:v>
                </c:pt>
                <c:pt idx="4">
                  <c:v>7.6923076923076927E-2</c:v>
                </c:pt>
                <c:pt idx="5">
                  <c:v>0.1111111111111111</c:v>
                </c:pt>
                <c:pt idx="6">
                  <c:v>0.1111111111111111</c:v>
                </c:pt>
                <c:pt idx="7">
                  <c:v>0.1111111111111111</c:v>
                </c:pt>
                <c:pt idx="8">
                  <c:v>0.19230769230769232</c:v>
                </c:pt>
                <c:pt idx="9">
                  <c:v>0.1111111111111111</c:v>
                </c:pt>
                <c:pt idx="10">
                  <c:v>0.11538461538461539</c:v>
                </c:pt>
                <c:pt idx="11">
                  <c:v>7.407407407407407E-2</c:v>
                </c:pt>
                <c:pt idx="12">
                  <c:v>7.407407407407407E-2</c:v>
                </c:pt>
                <c:pt idx="13">
                  <c:v>7.407407407407407E-2</c:v>
                </c:pt>
                <c:pt idx="14">
                  <c:v>0.2857142857142857</c:v>
                </c:pt>
                <c:pt idx="15">
                  <c:v>3.7037037037037035E-2</c:v>
                </c:pt>
                <c:pt idx="16">
                  <c:v>0.14814814814814814</c:v>
                </c:pt>
              </c:numCache>
            </c:numRef>
          </c:val>
          <c:extLst>
            <c:ext xmlns:c16="http://schemas.microsoft.com/office/drawing/2014/chart" uri="{C3380CC4-5D6E-409C-BE32-E72D297353CC}">
              <c16:uniqueId val="{00000003-F7BC-4791-AFA8-8294866ABFD7}"/>
            </c:ext>
          </c:extLst>
        </c:ser>
        <c:ser>
          <c:idx val="4"/>
          <c:order val="4"/>
          <c:tx>
            <c:strRef>
              <c:f>Intake!$V$1</c:f>
              <c:strCache>
                <c:ptCount val="1"/>
                <c:pt idx="0">
                  <c:v>Don't Know</c:v>
                </c:pt>
              </c:strCache>
            </c:strRef>
          </c:tx>
          <c:spPr>
            <a:solidFill>
              <a:schemeClr val="accent5"/>
            </a:solidFill>
            <a:ln>
              <a:noFill/>
            </a:ln>
            <a:effectLst/>
          </c:spPr>
          <c:invertIfNegative val="0"/>
          <c:dLbls>
            <c:dLbl>
              <c:idx val="10"/>
              <c:delete val="1"/>
              <c:extLst>
                <c:ext xmlns:c15="http://schemas.microsoft.com/office/drawing/2012/chart" uri="{CE6537A1-D6FC-4f65-9D91-7224C49458BB}"/>
                <c:ext xmlns:c16="http://schemas.microsoft.com/office/drawing/2014/chart" uri="{C3380CC4-5D6E-409C-BE32-E72D297353CC}">
                  <c16:uniqueId val="{00000009-F7BC-4791-AFA8-8294866ABFD7}"/>
                </c:ext>
              </c:extLst>
            </c:dLbl>
            <c:dLbl>
              <c:idx val="11"/>
              <c:delete val="1"/>
              <c:extLst>
                <c:ext xmlns:c15="http://schemas.microsoft.com/office/drawing/2012/chart" uri="{CE6537A1-D6FC-4f65-9D91-7224C49458BB}"/>
                <c:ext xmlns:c16="http://schemas.microsoft.com/office/drawing/2014/chart" uri="{C3380CC4-5D6E-409C-BE32-E72D297353CC}">
                  <c16:uniqueId val="{00000008-F7BC-4791-AFA8-8294866ABFD7}"/>
                </c:ext>
              </c:extLst>
            </c:dLbl>
            <c:dLbl>
              <c:idx val="12"/>
              <c:delete val="1"/>
              <c:extLst>
                <c:ext xmlns:c15="http://schemas.microsoft.com/office/drawing/2012/chart" uri="{CE6537A1-D6FC-4f65-9D91-7224C49458BB}"/>
                <c:ext xmlns:c16="http://schemas.microsoft.com/office/drawing/2014/chart" uri="{C3380CC4-5D6E-409C-BE32-E72D297353CC}">
                  <c16:uniqueId val="{00000007-F7BC-4791-AFA8-8294866ABFD7}"/>
                </c:ext>
              </c:extLst>
            </c:dLbl>
            <c:dLbl>
              <c:idx val="14"/>
              <c:delete val="1"/>
              <c:extLst>
                <c:ext xmlns:c15="http://schemas.microsoft.com/office/drawing/2012/chart" uri="{CE6537A1-D6FC-4f65-9D91-7224C49458BB}"/>
                <c:ext xmlns:c16="http://schemas.microsoft.com/office/drawing/2014/chart" uri="{C3380CC4-5D6E-409C-BE32-E72D297353CC}">
                  <c16:uniqueId val="{00000006-F7BC-4791-AFA8-8294866ABFD7}"/>
                </c:ext>
              </c:extLst>
            </c:dLbl>
            <c:dLbl>
              <c:idx val="16"/>
              <c:delete val="1"/>
              <c:extLst>
                <c:ext xmlns:c15="http://schemas.microsoft.com/office/drawing/2012/chart" uri="{CE6537A1-D6FC-4f65-9D91-7224C49458BB}"/>
                <c:ext xmlns:c16="http://schemas.microsoft.com/office/drawing/2014/chart" uri="{C3380CC4-5D6E-409C-BE32-E72D297353CC}">
                  <c16:uniqueId val="{00000005-F7BC-4791-AFA8-8294866ABFD7}"/>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Intake!$Q$2:$Q$18</c:f>
              <c:strCache>
                <c:ptCount val="17"/>
                <c:pt idx="0">
                  <c:v>Housing CBOs</c:v>
                </c:pt>
                <c:pt idx="1">
                  <c:v>211</c:v>
                </c:pt>
                <c:pt idx="2">
                  <c:v>Criminal / Legal Institutions</c:v>
                </c:pt>
                <c:pt idx="3">
                  <c:v>Schools/Local Education Agencies (LEAs)</c:v>
                </c:pt>
                <c:pt idx="4">
                  <c:v>Area Agencies on Aging</c:v>
                </c:pt>
                <c:pt idx="5">
                  <c:v>Regional Centers</c:v>
                </c:pt>
                <c:pt idx="6">
                  <c:v>SS-County Welfare</c:v>
                </c:pt>
                <c:pt idx="7">
                  <c:v>Continuum of Care (CoC)</c:v>
                </c:pt>
                <c:pt idx="8">
                  <c:v>WIC</c:v>
                </c:pt>
                <c:pt idx="9">
                  <c:v>SS-Benefits</c:v>
                </c:pt>
                <c:pt idx="10">
                  <c:v>County Public Health</c:v>
                </c:pt>
                <c:pt idx="11">
                  <c:v>Hospitals</c:v>
                </c:pt>
                <c:pt idx="12">
                  <c:v>MCPs</c:v>
                </c:pt>
                <c:pt idx="13">
                  <c:v>ECM/CS Providers</c:v>
                </c:pt>
                <c:pt idx="14">
                  <c:v>County Substance Use Disorder (SUD) Services</c:v>
                </c:pt>
                <c:pt idx="15">
                  <c:v>CBOs</c:v>
                </c:pt>
                <c:pt idx="16">
                  <c:v>Other systems within your department/division</c:v>
                </c:pt>
              </c:strCache>
            </c:strRef>
          </c:cat>
          <c:val>
            <c:numRef>
              <c:f>Intake!$V$2:$V$18</c:f>
              <c:numCache>
                <c:formatCode>0%</c:formatCode>
                <c:ptCount val="17"/>
                <c:pt idx="0">
                  <c:v>3.7037037037037035E-2</c:v>
                </c:pt>
                <c:pt idx="1">
                  <c:v>0.1111111111111111</c:v>
                </c:pt>
                <c:pt idx="2">
                  <c:v>3.7037037037037035E-2</c:v>
                </c:pt>
                <c:pt idx="3">
                  <c:v>3.7037037037037035E-2</c:v>
                </c:pt>
                <c:pt idx="4">
                  <c:v>3.8461538461538464E-2</c:v>
                </c:pt>
                <c:pt idx="5">
                  <c:v>7.407407407407407E-2</c:v>
                </c:pt>
                <c:pt idx="6">
                  <c:v>3.7037037037037035E-2</c:v>
                </c:pt>
                <c:pt idx="7">
                  <c:v>7.407407407407407E-2</c:v>
                </c:pt>
                <c:pt idx="8">
                  <c:v>3.8461538461538464E-2</c:v>
                </c:pt>
                <c:pt idx="9">
                  <c:v>3.7037037037037035E-2</c:v>
                </c:pt>
                <c:pt idx="10">
                  <c:v>0</c:v>
                </c:pt>
                <c:pt idx="11">
                  <c:v>0</c:v>
                </c:pt>
                <c:pt idx="12">
                  <c:v>0</c:v>
                </c:pt>
                <c:pt idx="13">
                  <c:v>7.407407407407407E-2</c:v>
                </c:pt>
                <c:pt idx="14">
                  <c:v>0</c:v>
                </c:pt>
                <c:pt idx="15">
                  <c:v>3.7037037037037035E-2</c:v>
                </c:pt>
                <c:pt idx="16">
                  <c:v>0</c:v>
                </c:pt>
              </c:numCache>
            </c:numRef>
          </c:val>
          <c:extLst>
            <c:ext xmlns:c16="http://schemas.microsoft.com/office/drawing/2014/chart" uri="{C3380CC4-5D6E-409C-BE32-E72D297353CC}">
              <c16:uniqueId val="{00000004-F7BC-4791-AFA8-8294866ABFD7}"/>
            </c:ext>
          </c:extLst>
        </c:ser>
        <c:dLbls>
          <c:showLegendKey val="0"/>
          <c:showVal val="0"/>
          <c:showCatName val="0"/>
          <c:showSerName val="0"/>
          <c:showPercent val="0"/>
          <c:showBubbleSize val="0"/>
        </c:dLbls>
        <c:gapWidth val="150"/>
        <c:overlap val="100"/>
        <c:axId val="2048705327"/>
        <c:axId val="2048705807"/>
      </c:barChart>
      <c:catAx>
        <c:axId val="204870532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048705807"/>
        <c:crosses val="autoZero"/>
        <c:auto val="1"/>
        <c:lblAlgn val="ctr"/>
        <c:lblOffset val="100"/>
        <c:noMultiLvlLbl val="0"/>
      </c:catAx>
      <c:valAx>
        <c:axId val="2048705807"/>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0487053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Intake!$R$21</c:f>
              <c:strCache>
                <c:ptCount val="1"/>
                <c:pt idx="0">
                  <c:v>All/Most</c:v>
                </c:pt>
              </c:strCache>
            </c:strRef>
          </c:tx>
          <c:spPr>
            <a:solidFill>
              <a:schemeClr val="accent1"/>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D-C421-48EF-B526-F915B2022B2B}"/>
                </c:ext>
              </c:extLst>
            </c:dLbl>
            <c:dLbl>
              <c:idx val="1"/>
              <c:delete val="1"/>
              <c:extLst>
                <c:ext xmlns:c15="http://schemas.microsoft.com/office/drawing/2012/chart" uri="{CE6537A1-D6FC-4f65-9D91-7224C49458BB}"/>
                <c:ext xmlns:c16="http://schemas.microsoft.com/office/drawing/2014/chart" uri="{C3380CC4-5D6E-409C-BE32-E72D297353CC}">
                  <c16:uniqueId val="{0000000C-C421-48EF-B526-F915B2022B2B}"/>
                </c:ext>
              </c:extLst>
            </c:dLbl>
            <c:dLbl>
              <c:idx val="2"/>
              <c:delete val="1"/>
              <c:extLst>
                <c:ext xmlns:c15="http://schemas.microsoft.com/office/drawing/2012/chart" uri="{CE6537A1-D6FC-4f65-9D91-7224C49458BB}"/>
                <c:ext xmlns:c16="http://schemas.microsoft.com/office/drawing/2014/chart" uri="{C3380CC4-5D6E-409C-BE32-E72D297353CC}">
                  <c16:uniqueId val="{0000000B-C421-48EF-B526-F915B2022B2B}"/>
                </c:ext>
              </c:extLst>
            </c:dLbl>
            <c:dLbl>
              <c:idx val="3"/>
              <c:delete val="1"/>
              <c:extLst>
                <c:ext xmlns:c15="http://schemas.microsoft.com/office/drawing/2012/chart" uri="{CE6537A1-D6FC-4f65-9D91-7224C49458BB}"/>
                <c:ext xmlns:c16="http://schemas.microsoft.com/office/drawing/2014/chart" uri="{C3380CC4-5D6E-409C-BE32-E72D297353CC}">
                  <c16:uniqueId val="{0000000A-C421-48EF-B526-F915B2022B2B}"/>
                </c:ext>
              </c:extLst>
            </c:dLbl>
            <c:dLbl>
              <c:idx val="4"/>
              <c:delete val="1"/>
              <c:extLst>
                <c:ext xmlns:c15="http://schemas.microsoft.com/office/drawing/2012/chart" uri="{CE6537A1-D6FC-4f65-9D91-7224C49458BB}"/>
                <c:ext xmlns:c16="http://schemas.microsoft.com/office/drawing/2014/chart" uri="{C3380CC4-5D6E-409C-BE32-E72D297353CC}">
                  <c16:uniqueId val="{00000009-C421-48EF-B526-F915B2022B2B}"/>
                </c:ext>
              </c:extLst>
            </c:dLbl>
            <c:dLbl>
              <c:idx val="5"/>
              <c:delete val="1"/>
              <c:extLst>
                <c:ext xmlns:c15="http://schemas.microsoft.com/office/drawing/2012/chart" uri="{CE6537A1-D6FC-4f65-9D91-7224C49458BB}"/>
                <c:ext xmlns:c16="http://schemas.microsoft.com/office/drawing/2014/chart" uri="{C3380CC4-5D6E-409C-BE32-E72D297353CC}">
                  <c16:uniqueId val="{00000008-C421-48EF-B526-F915B2022B2B}"/>
                </c:ext>
              </c:extLst>
            </c:dLbl>
            <c:dLbl>
              <c:idx val="6"/>
              <c:delete val="1"/>
              <c:extLst>
                <c:ext xmlns:c15="http://schemas.microsoft.com/office/drawing/2012/chart" uri="{CE6537A1-D6FC-4f65-9D91-7224C49458BB}"/>
                <c:ext xmlns:c16="http://schemas.microsoft.com/office/drawing/2014/chart" uri="{C3380CC4-5D6E-409C-BE32-E72D297353CC}">
                  <c16:uniqueId val="{00000007-C421-48EF-B526-F915B2022B2B}"/>
                </c:ext>
              </c:extLst>
            </c:dLbl>
            <c:dLbl>
              <c:idx val="7"/>
              <c:delete val="1"/>
              <c:extLst>
                <c:ext xmlns:c15="http://schemas.microsoft.com/office/drawing/2012/chart" uri="{CE6537A1-D6FC-4f65-9D91-7224C49458BB}"/>
                <c:ext xmlns:c16="http://schemas.microsoft.com/office/drawing/2014/chart" uri="{C3380CC4-5D6E-409C-BE32-E72D297353CC}">
                  <c16:uniqueId val="{00000006-C421-48EF-B526-F915B2022B2B}"/>
                </c:ext>
              </c:extLst>
            </c:dLbl>
            <c:dLbl>
              <c:idx val="8"/>
              <c:delete val="1"/>
              <c:extLst>
                <c:ext xmlns:c15="http://schemas.microsoft.com/office/drawing/2012/chart" uri="{CE6537A1-D6FC-4f65-9D91-7224C49458BB}"/>
                <c:ext xmlns:c16="http://schemas.microsoft.com/office/drawing/2014/chart" uri="{C3380CC4-5D6E-409C-BE32-E72D297353CC}">
                  <c16:uniqueId val="{00000005-C421-48EF-B526-F915B2022B2B}"/>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Intake!$Q$22:$Q$38</c:f>
              <c:strCache>
                <c:ptCount val="17"/>
                <c:pt idx="0">
                  <c:v>SS-County Welfare</c:v>
                </c:pt>
                <c:pt idx="1">
                  <c:v>SS-Benefits</c:v>
                </c:pt>
                <c:pt idx="2">
                  <c:v>Housing CBOs</c:v>
                </c:pt>
                <c:pt idx="3">
                  <c:v>211</c:v>
                </c:pt>
                <c:pt idx="4">
                  <c:v>Criminal / Legal Institutions</c:v>
                </c:pt>
                <c:pt idx="5">
                  <c:v>Schools/Local Education Agencies (LEAs)</c:v>
                </c:pt>
                <c:pt idx="6">
                  <c:v>Area Agencies on Aging</c:v>
                </c:pt>
                <c:pt idx="7">
                  <c:v>Regional Centers</c:v>
                </c:pt>
                <c:pt idx="8">
                  <c:v>County Substance Use Disorder (SUD) Services</c:v>
                </c:pt>
                <c:pt idx="9">
                  <c:v>MCPs</c:v>
                </c:pt>
                <c:pt idx="10">
                  <c:v>Continuum of Care (CoC)</c:v>
                </c:pt>
                <c:pt idx="11">
                  <c:v>WIC</c:v>
                </c:pt>
                <c:pt idx="12">
                  <c:v>Hospitals</c:v>
                </c:pt>
                <c:pt idx="13">
                  <c:v>County Public Health</c:v>
                </c:pt>
                <c:pt idx="14">
                  <c:v>ECM/CS Providers</c:v>
                </c:pt>
                <c:pt idx="15">
                  <c:v>CBOs</c:v>
                </c:pt>
                <c:pt idx="16">
                  <c:v>Other systems within your department/division</c:v>
                </c:pt>
              </c:strCache>
            </c:strRef>
          </c:cat>
          <c:val>
            <c:numRef>
              <c:f>Intake!$R$22:$R$38</c:f>
              <c:numCache>
                <c:formatCode>0%</c:formatCode>
                <c:ptCount val="17"/>
                <c:pt idx="0">
                  <c:v>0</c:v>
                </c:pt>
                <c:pt idx="1">
                  <c:v>0</c:v>
                </c:pt>
                <c:pt idx="2">
                  <c:v>0</c:v>
                </c:pt>
                <c:pt idx="3">
                  <c:v>0</c:v>
                </c:pt>
                <c:pt idx="4">
                  <c:v>0</c:v>
                </c:pt>
                <c:pt idx="5">
                  <c:v>0</c:v>
                </c:pt>
                <c:pt idx="6">
                  <c:v>0</c:v>
                </c:pt>
                <c:pt idx="7">
                  <c:v>0</c:v>
                </c:pt>
                <c:pt idx="8">
                  <c:v>0</c:v>
                </c:pt>
                <c:pt idx="9">
                  <c:v>3.8461538461538464E-2</c:v>
                </c:pt>
                <c:pt idx="10">
                  <c:v>3.8461538461538464E-2</c:v>
                </c:pt>
                <c:pt idx="11">
                  <c:v>3.8461538461538464E-2</c:v>
                </c:pt>
                <c:pt idx="12">
                  <c:v>7.6923076923076927E-2</c:v>
                </c:pt>
                <c:pt idx="13">
                  <c:v>7.6923076923076927E-2</c:v>
                </c:pt>
                <c:pt idx="14">
                  <c:v>0.1111111111111111</c:v>
                </c:pt>
                <c:pt idx="15">
                  <c:v>0.14814814814814814</c:v>
                </c:pt>
                <c:pt idx="16">
                  <c:v>0.38461538461538464</c:v>
                </c:pt>
              </c:numCache>
            </c:numRef>
          </c:val>
          <c:extLst>
            <c:ext xmlns:c16="http://schemas.microsoft.com/office/drawing/2014/chart" uri="{C3380CC4-5D6E-409C-BE32-E72D297353CC}">
              <c16:uniqueId val="{00000000-C421-48EF-B526-F915B2022B2B}"/>
            </c:ext>
          </c:extLst>
        </c:ser>
        <c:ser>
          <c:idx val="1"/>
          <c:order val="1"/>
          <c:tx>
            <c:strRef>
              <c:f>Intake!$S$21</c:f>
              <c:strCache>
                <c:ptCount val="1"/>
                <c:pt idx="0">
                  <c:v>Some</c:v>
                </c:pt>
              </c:strCache>
            </c:strRef>
          </c:tx>
          <c:spPr>
            <a:solidFill>
              <a:schemeClr val="tx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12-C421-48EF-B526-F915B2022B2B}"/>
                </c:ext>
              </c:extLst>
            </c:dLbl>
            <c:dLbl>
              <c:idx val="3"/>
              <c:delete val="1"/>
              <c:extLst>
                <c:ext xmlns:c15="http://schemas.microsoft.com/office/drawing/2012/chart" uri="{CE6537A1-D6FC-4f65-9D91-7224C49458BB}"/>
                <c:ext xmlns:c16="http://schemas.microsoft.com/office/drawing/2014/chart" uri="{C3380CC4-5D6E-409C-BE32-E72D297353CC}">
                  <c16:uniqueId val="{00000011-C421-48EF-B526-F915B2022B2B}"/>
                </c:ext>
              </c:extLst>
            </c:dLbl>
            <c:dLbl>
              <c:idx val="6"/>
              <c:delete val="1"/>
              <c:extLst>
                <c:ext xmlns:c15="http://schemas.microsoft.com/office/drawing/2012/chart" uri="{CE6537A1-D6FC-4f65-9D91-7224C49458BB}"/>
                <c:ext xmlns:c16="http://schemas.microsoft.com/office/drawing/2014/chart" uri="{C3380CC4-5D6E-409C-BE32-E72D297353CC}">
                  <c16:uniqueId val="{00000010-C421-48EF-B526-F915B2022B2B}"/>
                </c:ext>
              </c:extLst>
            </c:dLbl>
            <c:dLbl>
              <c:idx val="7"/>
              <c:delete val="1"/>
              <c:extLst>
                <c:ext xmlns:c15="http://schemas.microsoft.com/office/drawing/2012/chart" uri="{CE6537A1-D6FC-4f65-9D91-7224C49458BB}"/>
                <c:ext xmlns:c16="http://schemas.microsoft.com/office/drawing/2014/chart" uri="{C3380CC4-5D6E-409C-BE32-E72D297353CC}">
                  <c16:uniqueId val="{0000000F-C421-48EF-B526-F915B2022B2B}"/>
                </c:ext>
              </c:extLst>
            </c:dLbl>
            <c:dLbl>
              <c:idx val="11"/>
              <c:delete val="1"/>
              <c:extLst>
                <c:ext xmlns:c15="http://schemas.microsoft.com/office/drawing/2012/chart" uri="{CE6537A1-D6FC-4f65-9D91-7224C49458BB}"/>
                <c:ext xmlns:c16="http://schemas.microsoft.com/office/drawing/2014/chart" uri="{C3380CC4-5D6E-409C-BE32-E72D297353CC}">
                  <c16:uniqueId val="{00000013-C421-48EF-B526-F915B2022B2B}"/>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Intake!$Q$22:$Q$38</c:f>
              <c:strCache>
                <c:ptCount val="17"/>
                <c:pt idx="0">
                  <c:v>SS-County Welfare</c:v>
                </c:pt>
                <c:pt idx="1">
                  <c:v>SS-Benefits</c:v>
                </c:pt>
                <c:pt idx="2">
                  <c:v>Housing CBOs</c:v>
                </c:pt>
                <c:pt idx="3">
                  <c:v>211</c:v>
                </c:pt>
                <c:pt idx="4">
                  <c:v>Criminal / Legal Institutions</c:v>
                </c:pt>
                <c:pt idx="5">
                  <c:v>Schools/Local Education Agencies (LEAs)</c:v>
                </c:pt>
                <c:pt idx="6">
                  <c:v>Area Agencies on Aging</c:v>
                </c:pt>
                <c:pt idx="7">
                  <c:v>Regional Centers</c:v>
                </c:pt>
                <c:pt idx="8">
                  <c:v>County Substance Use Disorder (SUD) Services</c:v>
                </c:pt>
                <c:pt idx="9">
                  <c:v>MCPs</c:v>
                </c:pt>
                <c:pt idx="10">
                  <c:v>Continuum of Care (CoC)</c:v>
                </c:pt>
                <c:pt idx="11">
                  <c:v>WIC</c:v>
                </c:pt>
                <c:pt idx="12">
                  <c:v>Hospitals</c:v>
                </c:pt>
                <c:pt idx="13">
                  <c:v>County Public Health</c:v>
                </c:pt>
                <c:pt idx="14">
                  <c:v>ECM/CS Providers</c:v>
                </c:pt>
                <c:pt idx="15">
                  <c:v>CBOs</c:v>
                </c:pt>
                <c:pt idx="16">
                  <c:v>Other systems within your department/division</c:v>
                </c:pt>
              </c:strCache>
            </c:strRef>
          </c:cat>
          <c:val>
            <c:numRef>
              <c:f>Intake!$S$22:$S$38</c:f>
              <c:numCache>
                <c:formatCode>0%</c:formatCode>
                <c:ptCount val="17"/>
                <c:pt idx="0">
                  <c:v>3.8461538461538464E-2</c:v>
                </c:pt>
                <c:pt idx="1">
                  <c:v>0</c:v>
                </c:pt>
                <c:pt idx="2">
                  <c:v>0.1111111111111111</c:v>
                </c:pt>
                <c:pt idx="3">
                  <c:v>0</c:v>
                </c:pt>
                <c:pt idx="4">
                  <c:v>0.14814814814814814</c:v>
                </c:pt>
                <c:pt idx="5">
                  <c:v>3.7037037037037035E-2</c:v>
                </c:pt>
                <c:pt idx="6">
                  <c:v>0</c:v>
                </c:pt>
                <c:pt idx="7">
                  <c:v>0</c:v>
                </c:pt>
                <c:pt idx="8">
                  <c:v>0.2857142857142857</c:v>
                </c:pt>
                <c:pt idx="9">
                  <c:v>7.6923076923076927E-2</c:v>
                </c:pt>
                <c:pt idx="10">
                  <c:v>3.8461538461538464E-2</c:v>
                </c:pt>
                <c:pt idx="11">
                  <c:v>0</c:v>
                </c:pt>
                <c:pt idx="12">
                  <c:v>0.19230769230769232</c:v>
                </c:pt>
                <c:pt idx="13">
                  <c:v>3.8461538461538464E-2</c:v>
                </c:pt>
                <c:pt idx="14">
                  <c:v>0.1111111111111111</c:v>
                </c:pt>
                <c:pt idx="15">
                  <c:v>0.14814814814814814</c:v>
                </c:pt>
                <c:pt idx="16">
                  <c:v>3.8461538461538464E-2</c:v>
                </c:pt>
              </c:numCache>
            </c:numRef>
          </c:val>
          <c:extLst>
            <c:ext xmlns:c16="http://schemas.microsoft.com/office/drawing/2014/chart" uri="{C3380CC4-5D6E-409C-BE32-E72D297353CC}">
              <c16:uniqueId val="{00000001-C421-48EF-B526-F915B2022B2B}"/>
            </c:ext>
          </c:extLst>
        </c:ser>
        <c:ser>
          <c:idx val="2"/>
          <c:order val="2"/>
          <c:tx>
            <c:strRef>
              <c:f>Intake!$T$21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Intake!$Q$22:$Q$38</c:f>
              <c:strCache>
                <c:ptCount val="17"/>
                <c:pt idx="0">
                  <c:v>SS-County Welfare</c:v>
                </c:pt>
                <c:pt idx="1">
                  <c:v>SS-Benefits</c:v>
                </c:pt>
                <c:pt idx="2">
                  <c:v>Housing CBOs</c:v>
                </c:pt>
                <c:pt idx="3">
                  <c:v>211</c:v>
                </c:pt>
                <c:pt idx="4">
                  <c:v>Criminal / Legal Institutions</c:v>
                </c:pt>
                <c:pt idx="5">
                  <c:v>Schools/Local Education Agencies (LEAs)</c:v>
                </c:pt>
                <c:pt idx="6">
                  <c:v>Area Agencies on Aging</c:v>
                </c:pt>
                <c:pt idx="7">
                  <c:v>Regional Centers</c:v>
                </c:pt>
                <c:pt idx="8">
                  <c:v>County Substance Use Disorder (SUD) Services</c:v>
                </c:pt>
                <c:pt idx="9">
                  <c:v>MCPs</c:v>
                </c:pt>
                <c:pt idx="10">
                  <c:v>Continuum of Care (CoC)</c:v>
                </c:pt>
                <c:pt idx="11">
                  <c:v>WIC</c:v>
                </c:pt>
                <c:pt idx="12">
                  <c:v>Hospitals</c:v>
                </c:pt>
                <c:pt idx="13">
                  <c:v>County Public Health</c:v>
                </c:pt>
                <c:pt idx="14">
                  <c:v>ECM/CS Providers</c:v>
                </c:pt>
                <c:pt idx="15">
                  <c:v>CBOs</c:v>
                </c:pt>
                <c:pt idx="16">
                  <c:v>Other systems within your department/division</c:v>
                </c:pt>
              </c:strCache>
            </c:strRef>
          </c:cat>
          <c:val>
            <c:numRef>
              <c:f>Intake!$T$22:$T$38</c:f>
              <c:numCache>
                <c:formatCode>0%</c:formatCode>
                <c:ptCount val="17"/>
                <c:pt idx="0">
                  <c:v>0.80769230769230771</c:v>
                </c:pt>
                <c:pt idx="1">
                  <c:v>0.81481481481481477</c:v>
                </c:pt>
                <c:pt idx="2">
                  <c:v>0.7407407407407407</c:v>
                </c:pt>
                <c:pt idx="3">
                  <c:v>0.7407407407407407</c:v>
                </c:pt>
                <c:pt idx="4">
                  <c:v>0.7407407407407407</c:v>
                </c:pt>
                <c:pt idx="5">
                  <c:v>0.81481481481481477</c:v>
                </c:pt>
                <c:pt idx="6">
                  <c:v>0.85185185185185186</c:v>
                </c:pt>
                <c:pt idx="7">
                  <c:v>0.77777777777777779</c:v>
                </c:pt>
                <c:pt idx="8">
                  <c:v>0.5714285714285714</c:v>
                </c:pt>
                <c:pt idx="9">
                  <c:v>0.80769230769230771</c:v>
                </c:pt>
                <c:pt idx="10">
                  <c:v>0.73076923076923073</c:v>
                </c:pt>
                <c:pt idx="11">
                  <c:v>0.69230769230769229</c:v>
                </c:pt>
                <c:pt idx="12">
                  <c:v>0.65384615384615385</c:v>
                </c:pt>
                <c:pt idx="13">
                  <c:v>0.73076923076923073</c:v>
                </c:pt>
                <c:pt idx="14">
                  <c:v>0.66666666666666663</c:v>
                </c:pt>
                <c:pt idx="15">
                  <c:v>0.62962962962962965</c:v>
                </c:pt>
                <c:pt idx="16">
                  <c:v>0.42307692307692307</c:v>
                </c:pt>
              </c:numCache>
            </c:numRef>
          </c:val>
          <c:extLst>
            <c:ext xmlns:c16="http://schemas.microsoft.com/office/drawing/2014/chart" uri="{C3380CC4-5D6E-409C-BE32-E72D297353CC}">
              <c16:uniqueId val="{00000002-C421-48EF-B526-F915B2022B2B}"/>
            </c:ext>
          </c:extLst>
        </c:ser>
        <c:ser>
          <c:idx val="3"/>
          <c:order val="3"/>
          <c:tx>
            <c:strRef>
              <c:f>Intake!$U$21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Intake!$Q$22:$Q$38</c:f>
              <c:strCache>
                <c:ptCount val="17"/>
                <c:pt idx="0">
                  <c:v>SS-County Welfare</c:v>
                </c:pt>
                <c:pt idx="1">
                  <c:v>SS-Benefits</c:v>
                </c:pt>
                <c:pt idx="2">
                  <c:v>Housing CBOs</c:v>
                </c:pt>
                <c:pt idx="3">
                  <c:v>211</c:v>
                </c:pt>
                <c:pt idx="4">
                  <c:v>Criminal / Legal Institutions</c:v>
                </c:pt>
                <c:pt idx="5">
                  <c:v>Schools/Local Education Agencies (LEAs)</c:v>
                </c:pt>
                <c:pt idx="6">
                  <c:v>Area Agencies on Aging</c:v>
                </c:pt>
                <c:pt idx="7">
                  <c:v>Regional Centers</c:v>
                </c:pt>
                <c:pt idx="8">
                  <c:v>County Substance Use Disorder (SUD) Services</c:v>
                </c:pt>
                <c:pt idx="9">
                  <c:v>MCPs</c:v>
                </c:pt>
                <c:pt idx="10">
                  <c:v>Continuum of Care (CoC)</c:v>
                </c:pt>
                <c:pt idx="11">
                  <c:v>WIC</c:v>
                </c:pt>
                <c:pt idx="12">
                  <c:v>Hospitals</c:v>
                </c:pt>
                <c:pt idx="13">
                  <c:v>County Public Health</c:v>
                </c:pt>
                <c:pt idx="14">
                  <c:v>ECM/CS Providers</c:v>
                </c:pt>
                <c:pt idx="15">
                  <c:v>CBOs</c:v>
                </c:pt>
                <c:pt idx="16">
                  <c:v>Other systems within your department/division</c:v>
                </c:pt>
              </c:strCache>
            </c:strRef>
          </c:cat>
          <c:val>
            <c:numRef>
              <c:f>Intake!$U$22:$U$38</c:f>
              <c:numCache>
                <c:formatCode>0%</c:formatCode>
                <c:ptCount val="17"/>
                <c:pt idx="0">
                  <c:v>0.11538461538461539</c:v>
                </c:pt>
                <c:pt idx="1">
                  <c:v>0.1111111111111111</c:v>
                </c:pt>
                <c:pt idx="2">
                  <c:v>0.1111111111111111</c:v>
                </c:pt>
                <c:pt idx="3">
                  <c:v>0.14814814814814814</c:v>
                </c:pt>
                <c:pt idx="4">
                  <c:v>7.407407407407407E-2</c:v>
                </c:pt>
                <c:pt idx="5">
                  <c:v>0.1111111111111111</c:v>
                </c:pt>
                <c:pt idx="6">
                  <c:v>0.1111111111111111</c:v>
                </c:pt>
                <c:pt idx="7">
                  <c:v>0.14814814814814814</c:v>
                </c:pt>
                <c:pt idx="8">
                  <c:v>0.14285714285714285</c:v>
                </c:pt>
                <c:pt idx="9">
                  <c:v>7.6923076923076927E-2</c:v>
                </c:pt>
                <c:pt idx="10">
                  <c:v>0.11538461538461539</c:v>
                </c:pt>
                <c:pt idx="11">
                  <c:v>0.23076923076923078</c:v>
                </c:pt>
                <c:pt idx="12">
                  <c:v>7.6923076923076927E-2</c:v>
                </c:pt>
                <c:pt idx="13">
                  <c:v>0.11538461538461539</c:v>
                </c:pt>
                <c:pt idx="14">
                  <c:v>7.407407407407407E-2</c:v>
                </c:pt>
                <c:pt idx="15">
                  <c:v>3.7037037037037035E-2</c:v>
                </c:pt>
                <c:pt idx="16">
                  <c:v>0.15384615384615385</c:v>
                </c:pt>
              </c:numCache>
            </c:numRef>
          </c:val>
          <c:extLst>
            <c:ext xmlns:c16="http://schemas.microsoft.com/office/drawing/2014/chart" uri="{C3380CC4-5D6E-409C-BE32-E72D297353CC}">
              <c16:uniqueId val="{00000003-C421-48EF-B526-F915B2022B2B}"/>
            </c:ext>
          </c:extLst>
        </c:ser>
        <c:ser>
          <c:idx val="4"/>
          <c:order val="4"/>
          <c:tx>
            <c:strRef>
              <c:f>Intake!$V$21</c:f>
              <c:strCache>
                <c:ptCount val="1"/>
                <c:pt idx="0">
                  <c:v>Don't Know</c:v>
                </c:pt>
              </c:strCache>
            </c:strRef>
          </c:tx>
          <c:spPr>
            <a:solidFill>
              <a:schemeClr val="accent5"/>
            </a:solidFill>
            <a:ln>
              <a:noFill/>
            </a:ln>
            <a:effectLst/>
          </c:spPr>
          <c:invertIfNegative val="0"/>
          <c:dLbls>
            <c:dLbl>
              <c:idx val="8"/>
              <c:delete val="1"/>
              <c:extLst>
                <c:ext xmlns:c15="http://schemas.microsoft.com/office/drawing/2012/chart" uri="{CE6537A1-D6FC-4f65-9D91-7224C49458BB}"/>
                <c:ext xmlns:c16="http://schemas.microsoft.com/office/drawing/2014/chart" uri="{C3380CC4-5D6E-409C-BE32-E72D297353CC}">
                  <c16:uniqueId val="{00000017-C421-48EF-B526-F915B2022B2B}"/>
                </c:ext>
              </c:extLst>
            </c:dLbl>
            <c:dLbl>
              <c:idx val="9"/>
              <c:delete val="1"/>
              <c:extLst>
                <c:ext xmlns:c15="http://schemas.microsoft.com/office/drawing/2012/chart" uri="{CE6537A1-D6FC-4f65-9D91-7224C49458BB}"/>
                <c:ext xmlns:c16="http://schemas.microsoft.com/office/drawing/2014/chart" uri="{C3380CC4-5D6E-409C-BE32-E72D297353CC}">
                  <c16:uniqueId val="{00000016-C421-48EF-B526-F915B2022B2B}"/>
                </c:ext>
              </c:extLst>
            </c:dLbl>
            <c:dLbl>
              <c:idx val="12"/>
              <c:delete val="1"/>
              <c:extLst>
                <c:ext xmlns:c15="http://schemas.microsoft.com/office/drawing/2012/chart" uri="{CE6537A1-D6FC-4f65-9D91-7224C49458BB}"/>
                <c:ext xmlns:c16="http://schemas.microsoft.com/office/drawing/2014/chart" uri="{C3380CC4-5D6E-409C-BE32-E72D297353CC}">
                  <c16:uniqueId val="{00000015-C421-48EF-B526-F915B2022B2B}"/>
                </c:ext>
              </c:extLst>
            </c:dLbl>
            <c:dLbl>
              <c:idx val="16"/>
              <c:delete val="1"/>
              <c:extLst>
                <c:ext xmlns:c15="http://schemas.microsoft.com/office/drawing/2012/chart" uri="{CE6537A1-D6FC-4f65-9D91-7224C49458BB}"/>
                <c:ext xmlns:c16="http://schemas.microsoft.com/office/drawing/2014/chart" uri="{C3380CC4-5D6E-409C-BE32-E72D297353CC}">
                  <c16:uniqueId val="{00000014-C421-48EF-B526-F915B2022B2B}"/>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Intake!$Q$22:$Q$38</c:f>
              <c:strCache>
                <c:ptCount val="17"/>
                <c:pt idx="0">
                  <c:v>SS-County Welfare</c:v>
                </c:pt>
                <c:pt idx="1">
                  <c:v>SS-Benefits</c:v>
                </c:pt>
                <c:pt idx="2">
                  <c:v>Housing CBOs</c:v>
                </c:pt>
                <c:pt idx="3">
                  <c:v>211</c:v>
                </c:pt>
                <c:pt idx="4">
                  <c:v>Criminal / Legal Institutions</c:v>
                </c:pt>
                <c:pt idx="5">
                  <c:v>Schools/Local Education Agencies (LEAs)</c:v>
                </c:pt>
                <c:pt idx="6">
                  <c:v>Area Agencies on Aging</c:v>
                </c:pt>
                <c:pt idx="7">
                  <c:v>Regional Centers</c:v>
                </c:pt>
                <c:pt idx="8">
                  <c:v>County Substance Use Disorder (SUD) Services</c:v>
                </c:pt>
                <c:pt idx="9">
                  <c:v>MCPs</c:v>
                </c:pt>
                <c:pt idx="10">
                  <c:v>Continuum of Care (CoC)</c:v>
                </c:pt>
                <c:pt idx="11">
                  <c:v>WIC</c:v>
                </c:pt>
                <c:pt idx="12">
                  <c:v>Hospitals</c:v>
                </c:pt>
                <c:pt idx="13">
                  <c:v>County Public Health</c:v>
                </c:pt>
                <c:pt idx="14">
                  <c:v>ECM/CS Providers</c:v>
                </c:pt>
                <c:pt idx="15">
                  <c:v>CBOs</c:v>
                </c:pt>
                <c:pt idx="16">
                  <c:v>Other systems within your department/division</c:v>
                </c:pt>
              </c:strCache>
            </c:strRef>
          </c:cat>
          <c:val>
            <c:numRef>
              <c:f>Intake!$V$22:$V$38</c:f>
              <c:numCache>
                <c:formatCode>0%</c:formatCode>
                <c:ptCount val="17"/>
                <c:pt idx="0">
                  <c:v>3.8461538461538464E-2</c:v>
                </c:pt>
                <c:pt idx="1">
                  <c:v>7.407407407407407E-2</c:v>
                </c:pt>
                <c:pt idx="2">
                  <c:v>3.7037037037037035E-2</c:v>
                </c:pt>
                <c:pt idx="3">
                  <c:v>0.1111111111111111</c:v>
                </c:pt>
                <c:pt idx="4">
                  <c:v>3.7037037037037035E-2</c:v>
                </c:pt>
                <c:pt idx="5">
                  <c:v>3.7037037037037035E-2</c:v>
                </c:pt>
                <c:pt idx="6">
                  <c:v>3.7037037037037035E-2</c:v>
                </c:pt>
                <c:pt idx="7">
                  <c:v>7.407407407407407E-2</c:v>
                </c:pt>
                <c:pt idx="8">
                  <c:v>0</c:v>
                </c:pt>
                <c:pt idx="9">
                  <c:v>0</c:v>
                </c:pt>
                <c:pt idx="10">
                  <c:v>7.6923076923076927E-2</c:v>
                </c:pt>
                <c:pt idx="11">
                  <c:v>3.8461538461538464E-2</c:v>
                </c:pt>
                <c:pt idx="12">
                  <c:v>0</c:v>
                </c:pt>
                <c:pt idx="13">
                  <c:v>3.8461538461538464E-2</c:v>
                </c:pt>
                <c:pt idx="14">
                  <c:v>3.7037037037037035E-2</c:v>
                </c:pt>
                <c:pt idx="15">
                  <c:v>3.7037037037037035E-2</c:v>
                </c:pt>
                <c:pt idx="16">
                  <c:v>0</c:v>
                </c:pt>
              </c:numCache>
            </c:numRef>
          </c:val>
          <c:extLst>
            <c:ext xmlns:c16="http://schemas.microsoft.com/office/drawing/2014/chart" uri="{C3380CC4-5D6E-409C-BE32-E72D297353CC}">
              <c16:uniqueId val="{00000004-C421-48EF-B526-F915B2022B2B}"/>
            </c:ext>
          </c:extLst>
        </c:ser>
        <c:dLbls>
          <c:showLegendKey val="0"/>
          <c:showVal val="0"/>
          <c:showCatName val="0"/>
          <c:showSerName val="0"/>
          <c:showPercent val="0"/>
          <c:showBubbleSize val="0"/>
        </c:dLbls>
        <c:gapWidth val="150"/>
        <c:overlap val="100"/>
        <c:axId val="2041576351"/>
        <c:axId val="2041583071"/>
      </c:barChart>
      <c:catAx>
        <c:axId val="20415763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041583071"/>
        <c:crosses val="autoZero"/>
        <c:auto val="1"/>
        <c:lblAlgn val="ctr"/>
        <c:lblOffset val="100"/>
        <c:noMultiLvlLbl val="0"/>
      </c:catAx>
      <c:valAx>
        <c:axId val="2041583071"/>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0415763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Intake!$C$208</c:f>
              <c:strCache>
                <c:ptCount val="1"/>
                <c:pt idx="0">
                  <c:v>Major Barrier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Intake!$B$209:$B$222</c:f>
              <c:strCache>
                <c:ptCount val="14"/>
                <c:pt idx="0">
                  <c:v>Restrictions in how funding can be used (i.e., infrastructure development; workforce)</c:v>
                </c:pt>
                <c:pt idx="1">
                  <c:v>Burdensome administrative processes to access grant funding for exchange</c:v>
                </c:pt>
                <c:pt idx="2">
                  <c:v>Unclear whether information is considered private by law / regulation</c:v>
                </c:pt>
                <c:pt idx="3">
                  <c:v>We do not have the authority to hire new staff needed to exchange data</c:v>
                </c:pt>
                <c:pt idx="4">
                  <c:v>Data fields / elements do not align between systems</c:v>
                </c:pt>
                <c:pt idx="5">
                  <c:v>Partner does not have electronic system</c:v>
                </c:pt>
                <c:pt idx="6">
                  <c:v>Existing staff are not adequately trained in necessary skills</c:v>
                </c:pt>
                <c:pt idx="7">
                  <c:v>Lack of funding to purchase / configure electronic systems for exchange</c:v>
                </c:pt>
                <c:pt idx="8">
                  <c:v>Lack of funding to operate / maintain electronic systems and processes for exchange</c:v>
                </c:pt>
                <c:pt idx="9">
                  <c:v>Dearth of qualified technical staff with necessary skills to hire, regardless of salary</c:v>
                </c:pt>
                <c:pt idx="10">
                  <c:v>Dearth of qualified technical staff with necessary skills to hire at existing salary scale</c:v>
                </c:pt>
                <c:pt idx="11">
                  <c:v>Partner has electronic system but systems are not interoperable</c:v>
                </c:pt>
                <c:pt idx="12">
                  <c:v>Privacy laws / regulations prevent sharing</c:v>
                </c:pt>
                <c:pt idx="13">
                  <c:v>Privacy laws / regulations prevent sharing without consent</c:v>
                </c:pt>
              </c:strCache>
            </c:strRef>
          </c:cat>
          <c:val>
            <c:numRef>
              <c:f>Intake!$C$209:$C$222</c:f>
              <c:numCache>
                <c:formatCode>0%</c:formatCode>
                <c:ptCount val="14"/>
                <c:pt idx="0">
                  <c:v>0.26923076923076922</c:v>
                </c:pt>
                <c:pt idx="1">
                  <c:v>0.34615384615384615</c:v>
                </c:pt>
                <c:pt idx="2">
                  <c:v>0.38461538461538464</c:v>
                </c:pt>
                <c:pt idx="3">
                  <c:v>0.42307692307692307</c:v>
                </c:pt>
                <c:pt idx="4">
                  <c:v>0.46153846153846156</c:v>
                </c:pt>
                <c:pt idx="5">
                  <c:v>0.46153846153846156</c:v>
                </c:pt>
                <c:pt idx="6">
                  <c:v>0.46153846153846156</c:v>
                </c:pt>
                <c:pt idx="7">
                  <c:v>0.46153846153846156</c:v>
                </c:pt>
                <c:pt idx="8">
                  <c:v>0.46153846153846156</c:v>
                </c:pt>
                <c:pt idx="9">
                  <c:v>0.5</c:v>
                </c:pt>
                <c:pt idx="10">
                  <c:v>0.53846153846153844</c:v>
                </c:pt>
                <c:pt idx="11">
                  <c:v>0.57692307692307687</c:v>
                </c:pt>
                <c:pt idx="12">
                  <c:v>0.7</c:v>
                </c:pt>
                <c:pt idx="13">
                  <c:v>1</c:v>
                </c:pt>
              </c:numCache>
            </c:numRef>
          </c:val>
          <c:extLst>
            <c:ext xmlns:c16="http://schemas.microsoft.com/office/drawing/2014/chart" uri="{C3380CC4-5D6E-409C-BE32-E72D297353CC}">
              <c16:uniqueId val="{00000000-68DE-48B4-9D2C-FDC9362185D1}"/>
            </c:ext>
          </c:extLst>
        </c:ser>
        <c:ser>
          <c:idx val="1"/>
          <c:order val="1"/>
          <c:tx>
            <c:strRef>
              <c:f>Intake!$D$208</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Intake!$B$209:$B$222</c:f>
              <c:strCache>
                <c:ptCount val="14"/>
                <c:pt idx="0">
                  <c:v>Restrictions in how funding can be used (i.e., infrastructure development; workforce)</c:v>
                </c:pt>
                <c:pt idx="1">
                  <c:v>Burdensome administrative processes to access grant funding for exchange</c:v>
                </c:pt>
                <c:pt idx="2">
                  <c:v>Unclear whether information is considered private by law / regulation</c:v>
                </c:pt>
                <c:pt idx="3">
                  <c:v>We do not have the authority to hire new staff needed to exchange data</c:v>
                </c:pt>
                <c:pt idx="4">
                  <c:v>Data fields / elements do not align between systems</c:v>
                </c:pt>
                <c:pt idx="5">
                  <c:v>Partner does not have electronic system</c:v>
                </c:pt>
                <c:pt idx="6">
                  <c:v>Existing staff are not adequately trained in necessary skills</c:v>
                </c:pt>
                <c:pt idx="7">
                  <c:v>Lack of funding to purchase / configure electronic systems for exchange</c:v>
                </c:pt>
                <c:pt idx="8">
                  <c:v>Lack of funding to operate / maintain electronic systems and processes for exchange</c:v>
                </c:pt>
                <c:pt idx="9">
                  <c:v>Dearth of qualified technical staff with necessary skills to hire, regardless of salary</c:v>
                </c:pt>
                <c:pt idx="10">
                  <c:v>Dearth of qualified technical staff with necessary skills to hire at existing salary scale</c:v>
                </c:pt>
                <c:pt idx="11">
                  <c:v>Partner has electronic system but systems are not interoperable</c:v>
                </c:pt>
                <c:pt idx="12">
                  <c:v>Privacy laws / regulations prevent sharing</c:v>
                </c:pt>
                <c:pt idx="13">
                  <c:v>Privacy laws / regulations prevent sharing without consent</c:v>
                </c:pt>
              </c:strCache>
            </c:strRef>
          </c:cat>
          <c:val>
            <c:numRef>
              <c:f>Intake!$D$209:$D$222</c:f>
              <c:numCache>
                <c:formatCode>0%</c:formatCode>
                <c:ptCount val="14"/>
                <c:pt idx="0">
                  <c:v>0.46153846153846156</c:v>
                </c:pt>
                <c:pt idx="1">
                  <c:v>0.38461538461538464</c:v>
                </c:pt>
                <c:pt idx="2">
                  <c:v>0.46153846153846156</c:v>
                </c:pt>
                <c:pt idx="3">
                  <c:v>0.38461538461538464</c:v>
                </c:pt>
                <c:pt idx="4">
                  <c:v>0.19230769230769232</c:v>
                </c:pt>
                <c:pt idx="5">
                  <c:v>0.23076923076923078</c:v>
                </c:pt>
                <c:pt idx="6">
                  <c:v>0.34615384615384615</c:v>
                </c:pt>
                <c:pt idx="7">
                  <c:v>0.34615384615384615</c:v>
                </c:pt>
                <c:pt idx="8">
                  <c:v>0.38461538461538464</c:v>
                </c:pt>
                <c:pt idx="9">
                  <c:v>0.26923076923076922</c:v>
                </c:pt>
                <c:pt idx="10">
                  <c:v>0.26923076923076922</c:v>
                </c:pt>
                <c:pt idx="11">
                  <c:v>0.15384615384615385</c:v>
                </c:pt>
                <c:pt idx="12">
                  <c:v>0.2</c:v>
                </c:pt>
              </c:numCache>
            </c:numRef>
          </c:val>
          <c:extLst>
            <c:ext xmlns:c16="http://schemas.microsoft.com/office/drawing/2014/chart" uri="{C3380CC4-5D6E-409C-BE32-E72D297353CC}">
              <c16:uniqueId val="{00000001-68DE-48B4-9D2C-FDC9362185D1}"/>
            </c:ext>
          </c:extLst>
        </c:ser>
        <c:ser>
          <c:idx val="2"/>
          <c:order val="2"/>
          <c:tx>
            <c:strRef>
              <c:f>Intake!$E$208</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Intake!$B$209:$B$222</c:f>
              <c:strCache>
                <c:ptCount val="14"/>
                <c:pt idx="0">
                  <c:v>Restrictions in how funding can be used (i.e., infrastructure development; workforce)</c:v>
                </c:pt>
                <c:pt idx="1">
                  <c:v>Burdensome administrative processes to access grant funding for exchange</c:v>
                </c:pt>
                <c:pt idx="2">
                  <c:v>Unclear whether information is considered private by law / regulation</c:v>
                </c:pt>
                <c:pt idx="3">
                  <c:v>We do not have the authority to hire new staff needed to exchange data</c:v>
                </c:pt>
                <c:pt idx="4">
                  <c:v>Data fields / elements do not align between systems</c:v>
                </c:pt>
                <c:pt idx="5">
                  <c:v>Partner does not have electronic system</c:v>
                </c:pt>
                <c:pt idx="6">
                  <c:v>Existing staff are not adequately trained in necessary skills</c:v>
                </c:pt>
                <c:pt idx="7">
                  <c:v>Lack of funding to purchase / configure electronic systems for exchange</c:v>
                </c:pt>
                <c:pt idx="8">
                  <c:v>Lack of funding to operate / maintain electronic systems and processes for exchange</c:v>
                </c:pt>
                <c:pt idx="9">
                  <c:v>Dearth of qualified technical staff with necessary skills to hire, regardless of salary</c:v>
                </c:pt>
                <c:pt idx="10">
                  <c:v>Dearth of qualified technical staff with necessary skills to hire at existing salary scale</c:v>
                </c:pt>
                <c:pt idx="11">
                  <c:v>Partner has electronic system but systems are not interoperable</c:v>
                </c:pt>
                <c:pt idx="12">
                  <c:v>Privacy laws / regulations prevent sharing</c:v>
                </c:pt>
                <c:pt idx="13">
                  <c:v>Privacy laws / regulations prevent sharing without consent</c:v>
                </c:pt>
              </c:strCache>
            </c:strRef>
          </c:cat>
          <c:val>
            <c:numRef>
              <c:f>Intake!$E$209:$E$222</c:f>
              <c:numCache>
                <c:formatCode>0%</c:formatCode>
                <c:ptCount val="14"/>
                <c:pt idx="0">
                  <c:v>0.26923076923076922</c:v>
                </c:pt>
                <c:pt idx="1">
                  <c:v>0.26923076923076922</c:v>
                </c:pt>
                <c:pt idx="2">
                  <c:v>0.15384615384615385</c:v>
                </c:pt>
                <c:pt idx="3">
                  <c:v>0.19230769230769232</c:v>
                </c:pt>
                <c:pt idx="4">
                  <c:v>0.34615384615384615</c:v>
                </c:pt>
                <c:pt idx="5">
                  <c:v>0.30769230769230771</c:v>
                </c:pt>
                <c:pt idx="6">
                  <c:v>0.19230769230769232</c:v>
                </c:pt>
                <c:pt idx="7">
                  <c:v>0.19230769230769232</c:v>
                </c:pt>
                <c:pt idx="8">
                  <c:v>0.15384615384615385</c:v>
                </c:pt>
                <c:pt idx="9">
                  <c:v>0.23076923076923078</c:v>
                </c:pt>
                <c:pt idx="10">
                  <c:v>0.19230769230769232</c:v>
                </c:pt>
                <c:pt idx="11">
                  <c:v>0.26923076923076922</c:v>
                </c:pt>
                <c:pt idx="12">
                  <c:v>0.1</c:v>
                </c:pt>
              </c:numCache>
            </c:numRef>
          </c:val>
          <c:extLst>
            <c:ext xmlns:c16="http://schemas.microsoft.com/office/drawing/2014/chart" uri="{C3380CC4-5D6E-409C-BE32-E72D297353CC}">
              <c16:uniqueId val="{00000002-68DE-48B4-9D2C-FDC9362185D1}"/>
            </c:ext>
          </c:extLst>
        </c:ser>
        <c:dLbls>
          <c:showLegendKey val="0"/>
          <c:showVal val="0"/>
          <c:showCatName val="0"/>
          <c:showSerName val="0"/>
          <c:showPercent val="0"/>
          <c:showBubbleSize val="0"/>
        </c:dLbls>
        <c:gapWidth val="150"/>
        <c:overlap val="100"/>
        <c:axId val="978491551"/>
        <c:axId val="978510271"/>
      </c:barChart>
      <c:catAx>
        <c:axId val="9784915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978510271"/>
        <c:crosses val="autoZero"/>
        <c:auto val="1"/>
        <c:lblAlgn val="ctr"/>
        <c:lblOffset val="100"/>
        <c:noMultiLvlLbl val="0"/>
      </c:catAx>
      <c:valAx>
        <c:axId val="978510271"/>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9784915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Assessment!$B$22</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Assessment!$A$23:$A$39</c:f>
              <c:strCache>
                <c:ptCount val="17"/>
                <c:pt idx="0">
                  <c:v>Housing CBOs</c:v>
                </c:pt>
                <c:pt idx="1">
                  <c:v>211</c:v>
                </c:pt>
                <c:pt idx="2">
                  <c:v>Criminal / Legal Institutions</c:v>
                </c:pt>
                <c:pt idx="3">
                  <c:v>Regional Centers</c:v>
                </c:pt>
                <c:pt idx="4">
                  <c:v>SS-Benefits</c:v>
                </c:pt>
                <c:pt idx="5">
                  <c:v>Continuum of Care (CoC)</c:v>
                </c:pt>
                <c:pt idx="6">
                  <c:v>Schools/Local Education Agencies (LEAs)</c:v>
                </c:pt>
                <c:pt idx="7">
                  <c:v>Area Agencies on Aging</c:v>
                </c:pt>
                <c:pt idx="8">
                  <c:v>WIC</c:v>
                </c:pt>
                <c:pt idx="9">
                  <c:v>Hospitals</c:v>
                </c:pt>
                <c:pt idx="10">
                  <c:v>SS-County Welfare</c:v>
                </c:pt>
                <c:pt idx="11">
                  <c:v>CBOs</c:v>
                </c:pt>
                <c:pt idx="12">
                  <c:v>MCPs</c:v>
                </c:pt>
                <c:pt idx="13">
                  <c:v>ECM/CS Providers</c:v>
                </c:pt>
                <c:pt idx="14">
                  <c:v>County Public Health</c:v>
                </c:pt>
                <c:pt idx="15">
                  <c:v>County Substance Use Disorder (SUD) Servi...</c:v>
                </c:pt>
                <c:pt idx="16">
                  <c:v>Other systems within your department/div...</c:v>
                </c:pt>
              </c:strCache>
            </c:strRef>
          </c:cat>
          <c:val>
            <c:numRef>
              <c:f>Assessment!$B$23:$B$39</c:f>
              <c:numCache>
                <c:formatCode>General</c:formatCode>
                <c:ptCount val="17"/>
                <c:pt idx="4" formatCode="0%">
                  <c:v>3.7037037037037035E-2</c:v>
                </c:pt>
                <c:pt idx="5" formatCode="0%">
                  <c:v>3.7037037037037035E-2</c:v>
                </c:pt>
                <c:pt idx="6" formatCode="0%">
                  <c:v>3.7037037037037035E-2</c:v>
                </c:pt>
                <c:pt idx="7" formatCode="0%">
                  <c:v>3.7037037037037035E-2</c:v>
                </c:pt>
                <c:pt idx="8" formatCode="0%">
                  <c:v>3.8461538461538464E-2</c:v>
                </c:pt>
                <c:pt idx="9" formatCode="0%">
                  <c:v>7.407407407407407E-2</c:v>
                </c:pt>
                <c:pt idx="10" formatCode="0%">
                  <c:v>7.407407407407407E-2</c:v>
                </c:pt>
                <c:pt idx="11" formatCode="0%">
                  <c:v>7.407407407407407E-2</c:v>
                </c:pt>
                <c:pt idx="12" formatCode="0%">
                  <c:v>7.6923076923076927E-2</c:v>
                </c:pt>
                <c:pt idx="13" formatCode="0%">
                  <c:v>0.1111111111111111</c:v>
                </c:pt>
                <c:pt idx="14" formatCode="0%">
                  <c:v>0.1111111111111111</c:v>
                </c:pt>
                <c:pt idx="15" formatCode="0%">
                  <c:v>0.2857142857142857</c:v>
                </c:pt>
                <c:pt idx="16" formatCode="0%">
                  <c:v>0.51851851851851849</c:v>
                </c:pt>
              </c:numCache>
            </c:numRef>
          </c:val>
          <c:extLst>
            <c:ext xmlns:c16="http://schemas.microsoft.com/office/drawing/2014/chart" uri="{C3380CC4-5D6E-409C-BE32-E72D297353CC}">
              <c16:uniqueId val="{00000000-1D3E-436B-A28F-0FBE20DC7AC1}"/>
            </c:ext>
          </c:extLst>
        </c:ser>
        <c:ser>
          <c:idx val="1"/>
          <c:order val="1"/>
          <c:tx>
            <c:strRef>
              <c:f>Assessment!$C$22</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Assessment!$A$23:$A$39</c:f>
              <c:strCache>
                <c:ptCount val="17"/>
                <c:pt idx="0">
                  <c:v>Housing CBOs</c:v>
                </c:pt>
                <c:pt idx="1">
                  <c:v>211</c:v>
                </c:pt>
                <c:pt idx="2">
                  <c:v>Criminal / Legal Institutions</c:v>
                </c:pt>
                <c:pt idx="3">
                  <c:v>Regional Centers</c:v>
                </c:pt>
                <c:pt idx="4">
                  <c:v>SS-Benefits</c:v>
                </c:pt>
                <c:pt idx="5">
                  <c:v>Continuum of Care (CoC)</c:v>
                </c:pt>
                <c:pt idx="6">
                  <c:v>Schools/Local Education Agencies (LEAs)</c:v>
                </c:pt>
                <c:pt idx="7">
                  <c:v>Area Agencies on Aging</c:v>
                </c:pt>
                <c:pt idx="8">
                  <c:v>WIC</c:v>
                </c:pt>
                <c:pt idx="9">
                  <c:v>Hospitals</c:v>
                </c:pt>
                <c:pt idx="10">
                  <c:v>SS-County Welfare</c:v>
                </c:pt>
                <c:pt idx="11">
                  <c:v>CBOs</c:v>
                </c:pt>
                <c:pt idx="12">
                  <c:v>MCPs</c:v>
                </c:pt>
                <c:pt idx="13">
                  <c:v>ECM/CS Providers</c:v>
                </c:pt>
                <c:pt idx="14">
                  <c:v>County Public Health</c:v>
                </c:pt>
                <c:pt idx="15">
                  <c:v>County Substance Use Disorder (SUD) Servi...</c:v>
                </c:pt>
                <c:pt idx="16">
                  <c:v>Other systems within your department/div...</c:v>
                </c:pt>
              </c:strCache>
            </c:strRef>
          </c:cat>
          <c:val>
            <c:numRef>
              <c:f>Assessment!$C$23:$C$39</c:f>
              <c:numCache>
                <c:formatCode>General</c:formatCode>
                <c:ptCount val="17"/>
                <c:pt idx="0" formatCode="0%">
                  <c:v>0.1111111111111111</c:v>
                </c:pt>
                <c:pt idx="2" formatCode="0%">
                  <c:v>0.1111111111111111</c:v>
                </c:pt>
                <c:pt idx="3" formatCode="0%">
                  <c:v>3.7037037037037035E-2</c:v>
                </c:pt>
                <c:pt idx="4" formatCode="0%">
                  <c:v>3.7037037037037035E-2</c:v>
                </c:pt>
                <c:pt idx="5" formatCode="0%">
                  <c:v>3.7037037037037035E-2</c:v>
                </c:pt>
                <c:pt idx="6" formatCode="0%">
                  <c:v>3.7037037037037035E-2</c:v>
                </c:pt>
                <c:pt idx="8" formatCode="0%">
                  <c:v>3.8461538461538464E-2</c:v>
                </c:pt>
                <c:pt idx="9" formatCode="0%">
                  <c:v>7.407407407407407E-2</c:v>
                </c:pt>
                <c:pt idx="10" formatCode="0%">
                  <c:v>3.7037037037037035E-2</c:v>
                </c:pt>
                <c:pt idx="11" formatCode="0%">
                  <c:v>0.22222222222222221</c:v>
                </c:pt>
                <c:pt idx="12" formatCode="0%">
                  <c:v>3.8461538461538464E-2</c:v>
                </c:pt>
                <c:pt idx="13" formatCode="0%">
                  <c:v>3.7037037037037035E-2</c:v>
                </c:pt>
                <c:pt idx="14" formatCode="0%">
                  <c:v>3.7037037037037035E-2</c:v>
                </c:pt>
                <c:pt idx="15" formatCode="0%">
                  <c:v>0.14285714285714285</c:v>
                </c:pt>
                <c:pt idx="16" formatCode="0%">
                  <c:v>7.407407407407407E-2</c:v>
                </c:pt>
              </c:numCache>
            </c:numRef>
          </c:val>
          <c:extLst>
            <c:ext xmlns:c16="http://schemas.microsoft.com/office/drawing/2014/chart" uri="{C3380CC4-5D6E-409C-BE32-E72D297353CC}">
              <c16:uniqueId val="{00000001-1D3E-436B-A28F-0FBE20DC7AC1}"/>
            </c:ext>
          </c:extLst>
        </c:ser>
        <c:ser>
          <c:idx val="2"/>
          <c:order val="2"/>
          <c:tx>
            <c:strRef>
              <c:f>Assessment!$D$22</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Assessment!$A$23:$A$39</c:f>
              <c:strCache>
                <c:ptCount val="17"/>
                <c:pt idx="0">
                  <c:v>Housing CBOs</c:v>
                </c:pt>
                <c:pt idx="1">
                  <c:v>211</c:v>
                </c:pt>
                <c:pt idx="2">
                  <c:v>Criminal / Legal Institutions</c:v>
                </c:pt>
                <c:pt idx="3">
                  <c:v>Regional Centers</c:v>
                </c:pt>
                <c:pt idx="4">
                  <c:v>SS-Benefits</c:v>
                </c:pt>
                <c:pt idx="5">
                  <c:v>Continuum of Care (CoC)</c:v>
                </c:pt>
                <c:pt idx="6">
                  <c:v>Schools/Local Education Agencies (LEAs)</c:v>
                </c:pt>
                <c:pt idx="7">
                  <c:v>Area Agencies on Aging</c:v>
                </c:pt>
                <c:pt idx="8">
                  <c:v>WIC</c:v>
                </c:pt>
                <c:pt idx="9">
                  <c:v>Hospitals</c:v>
                </c:pt>
                <c:pt idx="10">
                  <c:v>SS-County Welfare</c:v>
                </c:pt>
                <c:pt idx="11">
                  <c:v>CBOs</c:v>
                </c:pt>
                <c:pt idx="12">
                  <c:v>MCPs</c:v>
                </c:pt>
                <c:pt idx="13">
                  <c:v>ECM/CS Providers</c:v>
                </c:pt>
                <c:pt idx="14">
                  <c:v>County Public Health</c:v>
                </c:pt>
                <c:pt idx="15">
                  <c:v>County Substance Use Disorder (SUD) Servi...</c:v>
                </c:pt>
                <c:pt idx="16">
                  <c:v>Other systems within your department/div...</c:v>
                </c:pt>
              </c:strCache>
            </c:strRef>
          </c:cat>
          <c:val>
            <c:numRef>
              <c:f>Assessment!$D$23:$D$39</c:f>
              <c:numCache>
                <c:formatCode>0%</c:formatCode>
                <c:ptCount val="17"/>
                <c:pt idx="0">
                  <c:v>0.66666666666666663</c:v>
                </c:pt>
                <c:pt idx="1">
                  <c:v>0.7407407407407407</c:v>
                </c:pt>
                <c:pt idx="2">
                  <c:v>0.7407407407407407</c:v>
                </c:pt>
                <c:pt idx="3">
                  <c:v>0.7407407407407407</c:v>
                </c:pt>
                <c:pt idx="4">
                  <c:v>0.70370370370370372</c:v>
                </c:pt>
                <c:pt idx="5">
                  <c:v>0.62962962962962965</c:v>
                </c:pt>
                <c:pt idx="6">
                  <c:v>0.7407407407407407</c:v>
                </c:pt>
                <c:pt idx="7">
                  <c:v>0.77777777777777779</c:v>
                </c:pt>
                <c:pt idx="8">
                  <c:v>0.65384615384615385</c:v>
                </c:pt>
                <c:pt idx="9">
                  <c:v>0.77777777777777779</c:v>
                </c:pt>
                <c:pt idx="10">
                  <c:v>0.70370370370370372</c:v>
                </c:pt>
                <c:pt idx="11">
                  <c:v>0.59259259259259256</c:v>
                </c:pt>
                <c:pt idx="12">
                  <c:v>0.80769230769230771</c:v>
                </c:pt>
                <c:pt idx="13">
                  <c:v>0.70370370370370372</c:v>
                </c:pt>
                <c:pt idx="14">
                  <c:v>0.70370370370370372</c:v>
                </c:pt>
                <c:pt idx="15">
                  <c:v>0.5714285714285714</c:v>
                </c:pt>
                <c:pt idx="16">
                  <c:v>0.25925925925925924</c:v>
                </c:pt>
              </c:numCache>
            </c:numRef>
          </c:val>
          <c:extLst>
            <c:ext xmlns:c16="http://schemas.microsoft.com/office/drawing/2014/chart" uri="{C3380CC4-5D6E-409C-BE32-E72D297353CC}">
              <c16:uniqueId val="{00000002-1D3E-436B-A28F-0FBE20DC7AC1}"/>
            </c:ext>
          </c:extLst>
        </c:ser>
        <c:ser>
          <c:idx val="3"/>
          <c:order val="3"/>
          <c:tx>
            <c:strRef>
              <c:f>Assessment!$E$22</c:f>
              <c:strCache>
                <c:ptCount val="1"/>
                <c:pt idx="0">
                  <c:v>N/A</c:v>
                </c:pt>
              </c:strCache>
            </c:strRef>
          </c:tx>
          <c:spPr>
            <a:solidFill>
              <a:schemeClr val="accent4"/>
            </a:solidFill>
            <a:ln>
              <a:noFill/>
            </a:ln>
            <a:effectLst/>
          </c:spPr>
          <c:invertIfNegative val="0"/>
          <c:dLbls>
            <c:dLbl>
              <c:idx val="15"/>
              <c:delete val="1"/>
              <c:extLst>
                <c:ext xmlns:c15="http://schemas.microsoft.com/office/drawing/2012/chart" uri="{CE6537A1-D6FC-4f65-9D91-7224C49458BB}"/>
                <c:ext xmlns:c16="http://schemas.microsoft.com/office/drawing/2014/chart" uri="{C3380CC4-5D6E-409C-BE32-E72D297353CC}">
                  <c16:uniqueId val="{00000005-1D3E-436B-A28F-0FBE20DC7AC1}"/>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Assessment!$A$23:$A$39</c:f>
              <c:strCache>
                <c:ptCount val="17"/>
                <c:pt idx="0">
                  <c:v>Housing CBOs</c:v>
                </c:pt>
                <c:pt idx="1">
                  <c:v>211</c:v>
                </c:pt>
                <c:pt idx="2">
                  <c:v>Criminal / Legal Institutions</c:v>
                </c:pt>
                <c:pt idx="3">
                  <c:v>Regional Centers</c:v>
                </c:pt>
                <c:pt idx="4">
                  <c:v>SS-Benefits</c:v>
                </c:pt>
                <c:pt idx="5">
                  <c:v>Continuum of Care (CoC)</c:v>
                </c:pt>
                <c:pt idx="6">
                  <c:v>Schools/Local Education Agencies (LEAs)</c:v>
                </c:pt>
                <c:pt idx="7">
                  <c:v>Area Agencies on Aging</c:v>
                </c:pt>
                <c:pt idx="8">
                  <c:v>WIC</c:v>
                </c:pt>
                <c:pt idx="9">
                  <c:v>Hospitals</c:v>
                </c:pt>
                <c:pt idx="10">
                  <c:v>SS-County Welfare</c:v>
                </c:pt>
                <c:pt idx="11">
                  <c:v>CBOs</c:v>
                </c:pt>
                <c:pt idx="12">
                  <c:v>MCPs</c:v>
                </c:pt>
                <c:pt idx="13">
                  <c:v>ECM/CS Providers</c:v>
                </c:pt>
                <c:pt idx="14">
                  <c:v>County Public Health</c:v>
                </c:pt>
                <c:pt idx="15">
                  <c:v>County Substance Use Disorder (SUD) Servi...</c:v>
                </c:pt>
                <c:pt idx="16">
                  <c:v>Other systems within your department/div...</c:v>
                </c:pt>
              </c:strCache>
            </c:strRef>
          </c:cat>
          <c:val>
            <c:numRef>
              <c:f>Assessment!$E$23:$E$39</c:f>
              <c:numCache>
                <c:formatCode>0%</c:formatCode>
                <c:ptCount val="17"/>
                <c:pt idx="0">
                  <c:v>0.14814814814814814</c:v>
                </c:pt>
                <c:pt idx="1">
                  <c:v>0.14814814814814814</c:v>
                </c:pt>
                <c:pt idx="2">
                  <c:v>0.1111111111111111</c:v>
                </c:pt>
                <c:pt idx="3">
                  <c:v>0.14814814814814814</c:v>
                </c:pt>
                <c:pt idx="4">
                  <c:v>0.14814814814814814</c:v>
                </c:pt>
                <c:pt idx="5">
                  <c:v>0.14814814814814814</c:v>
                </c:pt>
                <c:pt idx="6">
                  <c:v>0.14814814814814814</c:v>
                </c:pt>
                <c:pt idx="7">
                  <c:v>0.14814814814814814</c:v>
                </c:pt>
                <c:pt idx="8">
                  <c:v>0.19230769230769232</c:v>
                </c:pt>
                <c:pt idx="9">
                  <c:v>7.407407407407407E-2</c:v>
                </c:pt>
                <c:pt idx="10">
                  <c:v>0.14814814814814814</c:v>
                </c:pt>
                <c:pt idx="11">
                  <c:v>7.407407407407407E-2</c:v>
                </c:pt>
                <c:pt idx="12">
                  <c:v>7.6923076923076927E-2</c:v>
                </c:pt>
                <c:pt idx="13">
                  <c:v>7.407407407407407E-2</c:v>
                </c:pt>
                <c:pt idx="14">
                  <c:v>0.14814814814814814</c:v>
                </c:pt>
                <c:pt idx="16">
                  <c:v>0.14814814814814814</c:v>
                </c:pt>
              </c:numCache>
            </c:numRef>
          </c:val>
          <c:extLst>
            <c:ext xmlns:c16="http://schemas.microsoft.com/office/drawing/2014/chart" uri="{C3380CC4-5D6E-409C-BE32-E72D297353CC}">
              <c16:uniqueId val="{00000003-1D3E-436B-A28F-0FBE20DC7AC1}"/>
            </c:ext>
          </c:extLst>
        </c:ser>
        <c:ser>
          <c:idx val="4"/>
          <c:order val="4"/>
          <c:tx>
            <c:strRef>
              <c:f>Assessment!$F$22</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Assessment!$A$23:$A$39</c:f>
              <c:strCache>
                <c:ptCount val="17"/>
                <c:pt idx="0">
                  <c:v>Housing CBOs</c:v>
                </c:pt>
                <c:pt idx="1">
                  <c:v>211</c:v>
                </c:pt>
                <c:pt idx="2">
                  <c:v>Criminal / Legal Institutions</c:v>
                </c:pt>
                <c:pt idx="3">
                  <c:v>Regional Centers</c:v>
                </c:pt>
                <c:pt idx="4">
                  <c:v>SS-Benefits</c:v>
                </c:pt>
                <c:pt idx="5">
                  <c:v>Continuum of Care (CoC)</c:v>
                </c:pt>
                <c:pt idx="6">
                  <c:v>Schools/Local Education Agencies (LEAs)</c:v>
                </c:pt>
                <c:pt idx="7">
                  <c:v>Area Agencies on Aging</c:v>
                </c:pt>
                <c:pt idx="8">
                  <c:v>WIC</c:v>
                </c:pt>
                <c:pt idx="9">
                  <c:v>Hospitals</c:v>
                </c:pt>
                <c:pt idx="10">
                  <c:v>SS-County Welfare</c:v>
                </c:pt>
                <c:pt idx="11">
                  <c:v>CBOs</c:v>
                </c:pt>
                <c:pt idx="12">
                  <c:v>MCPs</c:v>
                </c:pt>
                <c:pt idx="13">
                  <c:v>ECM/CS Providers</c:v>
                </c:pt>
                <c:pt idx="14">
                  <c:v>County Public Health</c:v>
                </c:pt>
                <c:pt idx="15">
                  <c:v>County Substance Use Disorder (SUD) Servi...</c:v>
                </c:pt>
                <c:pt idx="16">
                  <c:v>Other systems within your department/div...</c:v>
                </c:pt>
              </c:strCache>
            </c:strRef>
          </c:cat>
          <c:val>
            <c:numRef>
              <c:f>Assessment!$F$23:$F$39</c:f>
              <c:numCache>
                <c:formatCode>0%</c:formatCode>
                <c:ptCount val="17"/>
                <c:pt idx="0">
                  <c:v>7.407407407407407E-2</c:v>
                </c:pt>
                <c:pt idx="1">
                  <c:v>0.1111111111111111</c:v>
                </c:pt>
                <c:pt idx="2">
                  <c:v>3.7037037037037035E-2</c:v>
                </c:pt>
                <c:pt idx="3">
                  <c:v>7.407407407407407E-2</c:v>
                </c:pt>
                <c:pt idx="4">
                  <c:v>7.407407407407407E-2</c:v>
                </c:pt>
                <c:pt idx="5">
                  <c:v>0.14814814814814814</c:v>
                </c:pt>
                <c:pt idx="6">
                  <c:v>3.7037037037037035E-2</c:v>
                </c:pt>
                <c:pt idx="7">
                  <c:v>3.7037037037037035E-2</c:v>
                </c:pt>
                <c:pt idx="8">
                  <c:v>7.6923076923076927E-2</c:v>
                </c:pt>
                <c:pt idx="10">
                  <c:v>3.7037037037037035E-2</c:v>
                </c:pt>
                <c:pt idx="11">
                  <c:v>3.7037037037037035E-2</c:v>
                </c:pt>
                <c:pt idx="13">
                  <c:v>7.407407407407407E-2</c:v>
                </c:pt>
              </c:numCache>
            </c:numRef>
          </c:val>
          <c:extLst>
            <c:ext xmlns:c16="http://schemas.microsoft.com/office/drawing/2014/chart" uri="{C3380CC4-5D6E-409C-BE32-E72D297353CC}">
              <c16:uniqueId val="{00000004-1D3E-436B-A28F-0FBE20DC7AC1}"/>
            </c:ext>
          </c:extLst>
        </c:ser>
        <c:dLbls>
          <c:showLegendKey val="0"/>
          <c:showVal val="0"/>
          <c:showCatName val="0"/>
          <c:showSerName val="0"/>
          <c:showPercent val="0"/>
          <c:showBubbleSize val="0"/>
        </c:dLbls>
        <c:gapWidth val="150"/>
        <c:overlap val="100"/>
        <c:axId val="1097312351"/>
        <c:axId val="1097323391"/>
      </c:barChart>
      <c:catAx>
        <c:axId val="10973123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97323391"/>
        <c:crosses val="autoZero"/>
        <c:auto val="1"/>
        <c:lblAlgn val="ctr"/>
        <c:lblOffset val="100"/>
        <c:noMultiLvlLbl val="0"/>
      </c:catAx>
      <c:valAx>
        <c:axId val="1097323391"/>
        <c:scaling>
          <c:orientation val="minMax"/>
          <c:max val="1"/>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973123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Assessment!$B$62</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Assessment!$A$63:$A$79</c:f>
              <c:strCache>
                <c:ptCount val="17"/>
                <c:pt idx="0">
                  <c:v>SS-Benefits</c:v>
                </c:pt>
                <c:pt idx="1">
                  <c:v>Housing CBOs</c:v>
                </c:pt>
                <c:pt idx="2">
                  <c:v>211</c:v>
                </c:pt>
                <c:pt idx="3">
                  <c:v>Criminal / Legal Institutions</c:v>
                </c:pt>
                <c:pt idx="4">
                  <c:v>Schools/Local Education Agencies (LEAs)</c:v>
                </c:pt>
                <c:pt idx="5">
                  <c:v>Area Agencies on Aging</c:v>
                </c:pt>
                <c:pt idx="6">
                  <c:v>Regional Centers</c:v>
                </c:pt>
                <c:pt idx="7">
                  <c:v>Continuum of Care (CoC)</c:v>
                </c:pt>
                <c:pt idx="8">
                  <c:v>WIC</c:v>
                </c:pt>
                <c:pt idx="9">
                  <c:v>Hospitals</c:v>
                </c:pt>
                <c:pt idx="10">
                  <c:v>MCPs</c:v>
                </c:pt>
                <c:pt idx="11">
                  <c:v>SS-County Welfare</c:v>
                </c:pt>
                <c:pt idx="12">
                  <c:v>CBOs</c:v>
                </c:pt>
                <c:pt idx="13">
                  <c:v>ECM/CS Providers</c:v>
                </c:pt>
                <c:pt idx="14">
                  <c:v>County Public Health</c:v>
                </c:pt>
                <c:pt idx="15">
                  <c:v>County Substance Use Disorder (SUD) Servi...</c:v>
                </c:pt>
                <c:pt idx="16">
                  <c:v>Other systems within your department/div...</c:v>
                </c:pt>
              </c:strCache>
            </c:strRef>
          </c:cat>
          <c:val>
            <c:numRef>
              <c:f>Assessment!$B$63:$B$79</c:f>
              <c:numCache>
                <c:formatCode>General</c:formatCode>
                <c:ptCount val="17"/>
                <c:pt idx="7" formatCode="0%">
                  <c:v>3.7037037037037035E-2</c:v>
                </c:pt>
                <c:pt idx="8" formatCode="0%">
                  <c:v>3.8461538461538464E-2</c:v>
                </c:pt>
                <c:pt idx="9" formatCode="0%">
                  <c:v>7.407407407407407E-2</c:v>
                </c:pt>
                <c:pt idx="10" formatCode="0%">
                  <c:v>7.407407407407407E-2</c:v>
                </c:pt>
                <c:pt idx="11" formatCode="0%">
                  <c:v>7.407407407407407E-2</c:v>
                </c:pt>
                <c:pt idx="12" formatCode="0%">
                  <c:v>7.407407407407407E-2</c:v>
                </c:pt>
                <c:pt idx="13" formatCode="0%">
                  <c:v>0.1111111111111111</c:v>
                </c:pt>
                <c:pt idx="14" formatCode="0%">
                  <c:v>0.1111111111111111</c:v>
                </c:pt>
                <c:pt idx="15" formatCode="0%">
                  <c:v>0.14285714285714285</c:v>
                </c:pt>
                <c:pt idx="16" formatCode="0%">
                  <c:v>0.42307692307692307</c:v>
                </c:pt>
              </c:numCache>
            </c:numRef>
          </c:val>
          <c:extLst>
            <c:ext xmlns:c16="http://schemas.microsoft.com/office/drawing/2014/chart" uri="{C3380CC4-5D6E-409C-BE32-E72D297353CC}">
              <c16:uniqueId val="{00000000-C11B-4BCD-A387-CF970B29A88E}"/>
            </c:ext>
          </c:extLst>
        </c:ser>
        <c:ser>
          <c:idx val="1"/>
          <c:order val="1"/>
          <c:tx>
            <c:strRef>
              <c:f>Assessment!$C$62</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Assessment!$A$63:$A$79</c:f>
              <c:strCache>
                <c:ptCount val="17"/>
                <c:pt idx="0">
                  <c:v>SS-Benefits</c:v>
                </c:pt>
                <c:pt idx="1">
                  <c:v>Housing CBOs</c:v>
                </c:pt>
                <c:pt idx="2">
                  <c:v>211</c:v>
                </c:pt>
                <c:pt idx="3">
                  <c:v>Criminal / Legal Institutions</c:v>
                </c:pt>
                <c:pt idx="4">
                  <c:v>Schools/Local Education Agencies (LEAs)</c:v>
                </c:pt>
                <c:pt idx="5">
                  <c:v>Area Agencies on Aging</c:v>
                </c:pt>
                <c:pt idx="6">
                  <c:v>Regional Centers</c:v>
                </c:pt>
                <c:pt idx="7">
                  <c:v>Continuum of Care (CoC)</c:v>
                </c:pt>
                <c:pt idx="8">
                  <c:v>WIC</c:v>
                </c:pt>
                <c:pt idx="9">
                  <c:v>Hospitals</c:v>
                </c:pt>
                <c:pt idx="10">
                  <c:v>MCPs</c:v>
                </c:pt>
                <c:pt idx="11">
                  <c:v>SS-County Welfare</c:v>
                </c:pt>
                <c:pt idx="12">
                  <c:v>CBOs</c:v>
                </c:pt>
                <c:pt idx="13">
                  <c:v>ECM/CS Providers</c:v>
                </c:pt>
                <c:pt idx="14">
                  <c:v>County Public Health</c:v>
                </c:pt>
                <c:pt idx="15">
                  <c:v>County Substance Use Disorder (SUD) Servi...</c:v>
                </c:pt>
                <c:pt idx="16">
                  <c:v>Other systems within your department/div...</c:v>
                </c:pt>
              </c:strCache>
            </c:strRef>
          </c:cat>
          <c:val>
            <c:numRef>
              <c:f>Assessment!$C$63:$C$79</c:f>
              <c:numCache>
                <c:formatCode>0%</c:formatCode>
                <c:ptCount val="17"/>
                <c:pt idx="0">
                  <c:v>3.7037037037037035E-2</c:v>
                </c:pt>
                <c:pt idx="1">
                  <c:v>0.14814814814814814</c:v>
                </c:pt>
                <c:pt idx="3">
                  <c:v>7.407407407407407E-2</c:v>
                </c:pt>
                <c:pt idx="4">
                  <c:v>3.7037037037037035E-2</c:v>
                </c:pt>
                <c:pt idx="6">
                  <c:v>3.7037037037037035E-2</c:v>
                </c:pt>
                <c:pt idx="7">
                  <c:v>3.7037037037037035E-2</c:v>
                </c:pt>
                <c:pt idx="8">
                  <c:v>3.8461538461538464E-2</c:v>
                </c:pt>
                <c:pt idx="9">
                  <c:v>0.1111111111111111</c:v>
                </c:pt>
                <c:pt idx="10">
                  <c:v>0.1111111111111111</c:v>
                </c:pt>
                <c:pt idx="11">
                  <c:v>7.407407407407407E-2</c:v>
                </c:pt>
                <c:pt idx="12">
                  <c:v>0.14814814814814814</c:v>
                </c:pt>
                <c:pt idx="13">
                  <c:v>3.7037037037037035E-2</c:v>
                </c:pt>
                <c:pt idx="15">
                  <c:v>0.2857142857142857</c:v>
                </c:pt>
                <c:pt idx="16">
                  <c:v>7.6923076923076927E-2</c:v>
                </c:pt>
              </c:numCache>
            </c:numRef>
          </c:val>
          <c:extLst>
            <c:ext xmlns:c16="http://schemas.microsoft.com/office/drawing/2014/chart" uri="{C3380CC4-5D6E-409C-BE32-E72D297353CC}">
              <c16:uniqueId val="{00000001-C11B-4BCD-A387-CF970B29A88E}"/>
            </c:ext>
          </c:extLst>
        </c:ser>
        <c:ser>
          <c:idx val="2"/>
          <c:order val="2"/>
          <c:tx>
            <c:strRef>
              <c:f>Assessment!$D$62</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Assessment!$A$63:$A$79</c:f>
              <c:strCache>
                <c:ptCount val="17"/>
                <c:pt idx="0">
                  <c:v>SS-Benefits</c:v>
                </c:pt>
                <c:pt idx="1">
                  <c:v>Housing CBOs</c:v>
                </c:pt>
                <c:pt idx="2">
                  <c:v>211</c:v>
                </c:pt>
                <c:pt idx="3">
                  <c:v>Criminal / Legal Institutions</c:v>
                </c:pt>
                <c:pt idx="4">
                  <c:v>Schools/Local Education Agencies (LEAs)</c:v>
                </c:pt>
                <c:pt idx="5">
                  <c:v>Area Agencies on Aging</c:v>
                </c:pt>
                <c:pt idx="6">
                  <c:v>Regional Centers</c:v>
                </c:pt>
                <c:pt idx="7">
                  <c:v>Continuum of Care (CoC)</c:v>
                </c:pt>
                <c:pt idx="8">
                  <c:v>WIC</c:v>
                </c:pt>
                <c:pt idx="9">
                  <c:v>Hospitals</c:v>
                </c:pt>
                <c:pt idx="10">
                  <c:v>MCPs</c:v>
                </c:pt>
                <c:pt idx="11">
                  <c:v>SS-County Welfare</c:v>
                </c:pt>
                <c:pt idx="12">
                  <c:v>CBOs</c:v>
                </c:pt>
                <c:pt idx="13">
                  <c:v>ECM/CS Providers</c:v>
                </c:pt>
                <c:pt idx="14">
                  <c:v>County Public Health</c:v>
                </c:pt>
                <c:pt idx="15">
                  <c:v>County Substance Use Disorder (SUD) Servi...</c:v>
                </c:pt>
                <c:pt idx="16">
                  <c:v>Other systems within your department/div...</c:v>
                </c:pt>
              </c:strCache>
            </c:strRef>
          </c:cat>
          <c:val>
            <c:numRef>
              <c:f>Assessment!$D$63:$D$79</c:f>
              <c:numCache>
                <c:formatCode>0%</c:formatCode>
                <c:ptCount val="17"/>
                <c:pt idx="0">
                  <c:v>0.7407407407407407</c:v>
                </c:pt>
                <c:pt idx="1">
                  <c:v>0.62962962962962965</c:v>
                </c:pt>
                <c:pt idx="2">
                  <c:v>0.70370370370370372</c:v>
                </c:pt>
                <c:pt idx="3">
                  <c:v>0.7407407407407407</c:v>
                </c:pt>
                <c:pt idx="4">
                  <c:v>0.7407407407407407</c:v>
                </c:pt>
                <c:pt idx="5">
                  <c:v>0.77777777777777779</c:v>
                </c:pt>
                <c:pt idx="6">
                  <c:v>0.7407407407407407</c:v>
                </c:pt>
                <c:pt idx="7">
                  <c:v>0.62962962962962965</c:v>
                </c:pt>
                <c:pt idx="8">
                  <c:v>0.61538461538461542</c:v>
                </c:pt>
                <c:pt idx="9">
                  <c:v>0.70370370370370372</c:v>
                </c:pt>
                <c:pt idx="10">
                  <c:v>0.7407407407407407</c:v>
                </c:pt>
                <c:pt idx="11">
                  <c:v>0.66666666666666663</c:v>
                </c:pt>
                <c:pt idx="12">
                  <c:v>0.59259259259259256</c:v>
                </c:pt>
                <c:pt idx="13">
                  <c:v>0.70370370370370372</c:v>
                </c:pt>
                <c:pt idx="14">
                  <c:v>0.70370370370370372</c:v>
                </c:pt>
                <c:pt idx="15">
                  <c:v>0.5714285714285714</c:v>
                </c:pt>
                <c:pt idx="16">
                  <c:v>0.30769230769230771</c:v>
                </c:pt>
              </c:numCache>
            </c:numRef>
          </c:val>
          <c:extLst>
            <c:ext xmlns:c16="http://schemas.microsoft.com/office/drawing/2014/chart" uri="{C3380CC4-5D6E-409C-BE32-E72D297353CC}">
              <c16:uniqueId val="{00000002-C11B-4BCD-A387-CF970B29A88E}"/>
            </c:ext>
          </c:extLst>
        </c:ser>
        <c:ser>
          <c:idx val="3"/>
          <c:order val="3"/>
          <c:tx>
            <c:strRef>
              <c:f>Assessment!$E$62</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Assessment!$A$63:$A$79</c:f>
              <c:strCache>
                <c:ptCount val="17"/>
                <c:pt idx="0">
                  <c:v>SS-Benefits</c:v>
                </c:pt>
                <c:pt idx="1">
                  <c:v>Housing CBOs</c:v>
                </c:pt>
                <c:pt idx="2">
                  <c:v>211</c:v>
                </c:pt>
                <c:pt idx="3">
                  <c:v>Criminal / Legal Institutions</c:v>
                </c:pt>
                <c:pt idx="4">
                  <c:v>Schools/Local Education Agencies (LEAs)</c:v>
                </c:pt>
                <c:pt idx="5">
                  <c:v>Area Agencies on Aging</c:v>
                </c:pt>
                <c:pt idx="6">
                  <c:v>Regional Centers</c:v>
                </c:pt>
                <c:pt idx="7">
                  <c:v>Continuum of Care (CoC)</c:v>
                </c:pt>
                <c:pt idx="8">
                  <c:v>WIC</c:v>
                </c:pt>
                <c:pt idx="9">
                  <c:v>Hospitals</c:v>
                </c:pt>
                <c:pt idx="10">
                  <c:v>MCPs</c:v>
                </c:pt>
                <c:pt idx="11">
                  <c:v>SS-County Welfare</c:v>
                </c:pt>
                <c:pt idx="12">
                  <c:v>CBOs</c:v>
                </c:pt>
                <c:pt idx="13">
                  <c:v>ECM/CS Providers</c:v>
                </c:pt>
                <c:pt idx="14">
                  <c:v>County Public Health</c:v>
                </c:pt>
                <c:pt idx="15">
                  <c:v>County Substance Use Disorder (SUD) Servi...</c:v>
                </c:pt>
                <c:pt idx="16">
                  <c:v>Other systems within your department/div...</c:v>
                </c:pt>
              </c:strCache>
            </c:strRef>
          </c:cat>
          <c:val>
            <c:numRef>
              <c:f>Assessment!$E$63:$E$79</c:f>
              <c:numCache>
                <c:formatCode>0%</c:formatCode>
                <c:ptCount val="17"/>
                <c:pt idx="0">
                  <c:v>0.14814814814814814</c:v>
                </c:pt>
                <c:pt idx="1">
                  <c:v>0.14814814814814814</c:v>
                </c:pt>
                <c:pt idx="2">
                  <c:v>0.18518518518518517</c:v>
                </c:pt>
                <c:pt idx="3">
                  <c:v>0.14814814814814814</c:v>
                </c:pt>
                <c:pt idx="4">
                  <c:v>0.18518518518518517</c:v>
                </c:pt>
                <c:pt idx="5">
                  <c:v>0.18518518518518517</c:v>
                </c:pt>
                <c:pt idx="6">
                  <c:v>0.18518518518518517</c:v>
                </c:pt>
                <c:pt idx="7">
                  <c:v>0.14814814814814814</c:v>
                </c:pt>
                <c:pt idx="8">
                  <c:v>0.23076923076923078</c:v>
                </c:pt>
                <c:pt idx="9">
                  <c:v>0.1111111111111111</c:v>
                </c:pt>
                <c:pt idx="10">
                  <c:v>7.407407407407407E-2</c:v>
                </c:pt>
                <c:pt idx="11">
                  <c:v>0.14814814814814814</c:v>
                </c:pt>
                <c:pt idx="12">
                  <c:v>0.14814814814814814</c:v>
                </c:pt>
                <c:pt idx="13">
                  <c:v>7.407407407407407E-2</c:v>
                </c:pt>
                <c:pt idx="14">
                  <c:v>0.18518518518518517</c:v>
                </c:pt>
                <c:pt idx="16">
                  <c:v>0.19230769230769232</c:v>
                </c:pt>
              </c:numCache>
            </c:numRef>
          </c:val>
          <c:extLst>
            <c:ext xmlns:c16="http://schemas.microsoft.com/office/drawing/2014/chart" uri="{C3380CC4-5D6E-409C-BE32-E72D297353CC}">
              <c16:uniqueId val="{00000003-C11B-4BCD-A387-CF970B29A88E}"/>
            </c:ext>
          </c:extLst>
        </c:ser>
        <c:ser>
          <c:idx val="4"/>
          <c:order val="4"/>
          <c:tx>
            <c:strRef>
              <c:f>Assessment!$F$62</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Assessment!$A$63:$A$79</c:f>
              <c:strCache>
                <c:ptCount val="17"/>
                <c:pt idx="0">
                  <c:v>SS-Benefits</c:v>
                </c:pt>
                <c:pt idx="1">
                  <c:v>Housing CBOs</c:v>
                </c:pt>
                <c:pt idx="2">
                  <c:v>211</c:v>
                </c:pt>
                <c:pt idx="3">
                  <c:v>Criminal / Legal Institutions</c:v>
                </c:pt>
                <c:pt idx="4">
                  <c:v>Schools/Local Education Agencies (LEAs)</c:v>
                </c:pt>
                <c:pt idx="5">
                  <c:v>Area Agencies on Aging</c:v>
                </c:pt>
                <c:pt idx="6">
                  <c:v>Regional Centers</c:v>
                </c:pt>
                <c:pt idx="7">
                  <c:v>Continuum of Care (CoC)</c:v>
                </c:pt>
                <c:pt idx="8">
                  <c:v>WIC</c:v>
                </c:pt>
                <c:pt idx="9">
                  <c:v>Hospitals</c:v>
                </c:pt>
                <c:pt idx="10">
                  <c:v>MCPs</c:v>
                </c:pt>
                <c:pt idx="11">
                  <c:v>SS-County Welfare</c:v>
                </c:pt>
                <c:pt idx="12">
                  <c:v>CBOs</c:v>
                </c:pt>
                <c:pt idx="13">
                  <c:v>ECM/CS Providers</c:v>
                </c:pt>
                <c:pt idx="14">
                  <c:v>County Public Health</c:v>
                </c:pt>
                <c:pt idx="15">
                  <c:v>County Substance Use Disorder (SUD) Servi...</c:v>
                </c:pt>
                <c:pt idx="16">
                  <c:v>Other systems within your department/div...</c:v>
                </c:pt>
              </c:strCache>
            </c:strRef>
          </c:cat>
          <c:val>
            <c:numRef>
              <c:f>Assessment!$F$63:$F$79</c:f>
              <c:numCache>
                <c:formatCode>0%</c:formatCode>
                <c:ptCount val="17"/>
                <c:pt idx="0">
                  <c:v>7.407407407407407E-2</c:v>
                </c:pt>
                <c:pt idx="1">
                  <c:v>7.407407407407407E-2</c:v>
                </c:pt>
                <c:pt idx="2">
                  <c:v>0.1111111111111111</c:v>
                </c:pt>
                <c:pt idx="3">
                  <c:v>3.7037037037037035E-2</c:v>
                </c:pt>
                <c:pt idx="4">
                  <c:v>3.7037037037037035E-2</c:v>
                </c:pt>
                <c:pt idx="5">
                  <c:v>3.7037037037037035E-2</c:v>
                </c:pt>
                <c:pt idx="6">
                  <c:v>3.7037037037037035E-2</c:v>
                </c:pt>
                <c:pt idx="7">
                  <c:v>0.14814814814814814</c:v>
                </c:pt>
                <c:pt idx="8">
                  <c:v>7.6923076923076927E-2</c:v>
                </c:pt>
                <c:pt idx="11">
                  <c:v>3.7037037037037035E-2</c:v>
                </c:pt>
                <c:pt idx="12">
                  <c:v>3.7037037037037035E-2</c:v>
                </c:pt>
                <c:pt idx="13">
                  <c:v>7.407407407407407E-2</c:v>
                </c:pt>
              </c:numCache>
            </c:numRef>
          </c:val>
          <c:extLst>
            <c:ext xmlns:c16="http://schemas.microsoft.com/office/drawing/2014/chart" uri="{C3380CC4-5D6E-409C-BE32-E72D297353CC}">
              <c16:uniqueId val="{00000004-C11B-4BCD-A387-CF970B29A88E}"/>
            </c:ext>
          </c:extLst>
        </c:ser>
        <c:dLbls>
          <c:dLblPos val="ctr"/>
          <c:showLegendKey val="0"/>
          <c:showVal val="1"/>
          <c:showCatName val="0"/>
          <c:showSerName val="0"/>
          <c:showPercent val="0"/>
          <c:showBubbleSize val="0"/>
        </c:dLbls>
        <c:gapWidth val="150"/>
        <c:overlap val="100"/>
        <c:axId val="1297470655"/>
        <c:axId val="1297470175"/>
      </c:barChart>
      <c:catAx>
        <c:axId val="129747065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97470175"/>
        <c:crosses val="autoZero"/>
        <c:auto val="1"/>
        <c:lblAlgn val="ctr"/>
        <c:lblOffset val="100"/>
        <c:noMultiLvlLbl val="0"/>
      </c:catAx>
      <c:valAx>
        <c:axId val="1297470175"/>
        <c:scaling>
          <c:orientation val="minMax"/>
          <c:max val="1"/>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974706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Assessment!$B$228</c:f>
              <c:strCache>
                <c:ptCount val="1"/>
                <c:pt idx="0">
                  <c:v>Major Barrier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Assessment!$A$229:$A$242</c:f>
              <c:strCache>
                <c:ptCount val="14"/>
                <c:pt idx="0">
                  <c:v>Restrictions in how funding can be used (i.e., infrastructure development;...</c:v>
                </c:pt>
                <c:pt idx="1">
                  <c:v>Partner does not have electronic system</c:v>
                </c:pt>
                <c:pt idx="2">
                  <c:v>Burdensome administrative processes to access grant funding for exchange</c:v>
                </c:pt>
                <c:pt idx="3">
                  <c:v>We do not have the authority to hire new staff needed to exchange data</c:v>
                </c:pt>
                <c:pt idx="4">
                  <c:v>Lack of funding to purchase / configure electronic systems for exchange</c:v>
                </c:pt>
                <c:pt idx="5">
                  <c:v>Lack of funding to operate / maintain electronic systems and processes for...</c:v>
                </c:pt>
                <c:pt idx="6">
                  <c:v>Unclear whether information is considered private by law / regulation</c:v>
                </c:pt>
                <c:pt idx="7">
                  <c:v>Data fields / elements do not align between systems</c:v>
                </c:pt>
                <c:pt idx="8">
                  <c:v>Existing staff are not adequately trained in necessary skills (e.g., procur...</c:v>
                </c:pt>
                <c:pt idx="9">
                  <c:v>Dearth of qualified technical staff with necessary skills to hire at existing salary scale</c:v>
                </c:pt>
                <c:pt idx="10">
                  <c:v>Dearth of qualified technical staff with necessary skills  to hire regardless of salary</c:v>
                </c:pt>
                <c:pt idx="11">
                  <c:v>Partner has electronic system but systems are not interoperable</c:v>
                </c:pt>
                <c:pt idx="12">
                  <c:v>Privacy laws / regulations prevent sharing</c:v>
                </c:pt>
                <c:pt idx="13">
                  <c:v>Privacy laws / regulations prevent sharing without consent</c:v>
                </c:pt>
              </c:strCache>
            </c:strRef>
          </c:cat>
          <c:val>
            <c:numRef>
              <c:f>Assessment!$B$229:$B$242</c:f>
              <c:numCache>
                <c:formatCode>0%</c:formatCode>
                <c:ptCount val="14"/>
                <c:pt idx="0">
                  <c:v>0.26923076923076922</c:v>
                </c:pt>
                <c:pt idx="1">
                  <c:v>0.34615384615384615</c:v>
                </c:pt>
                <c:pt idx="2">
                  <c:v>0.34615384615384615</c:v>
                </c:pt>
                <c:pt idx="3">
                  <c:v>0.34615384615384615</c:v>
                </c:pt>
                <c:pt idx="4">
                  <c:v>0.38461538461538464</c:v>
                </c:pt>
                <c:pt idx="5">
                  <c:v>0.38461538461538464</c:v>
                </c:pt>
                <c:pt idx="6">
                  <c:v>0.42307692307692307</c:v>
                </c:pt>
                <c:pt idx="7">
                  <c:v>0.42307692307692307</c:v>
                </c:pt>
                <c:pt idx="8">
                  <c:v>0.46153846153846156</c:v>
                </c:pt>
                <c:pt idx="9">
                  <c:v>0.5</c:v>
                </c:pt>
                <c:pt idx="10">
                  <c:v>0.5</c:v>
                </c:pt>
                <c:pt idx="11">
                  <c:v>0.53846153846153844</c:v>
                </c:pt>
                <c:pt idx="12">
                  <c:v>0.76190476190476186</c:v>
                </c:pt>
                <c:pt idx="13">
                  <c:v>0.8</c:v>
                </c:pt>
              </c:numCache>
            </c:numRef>
          </c:val>
          <c:extLst>
            <c:ext xmlns:c16="http://schemas.microsoft.com/office/drawing/2014/chart" uri="{C3380CC4-5D6E-409C-BE32-E72D297353CC}">
              <c16:uniqueId val="{00000000-81B9-4710-B9AB-9CFF888D995C}"/>
            </c:ext>
          </c:extLst>
        </c:ser>
        <c:ser>
          <c:idx val="1"/>
          <c:order val="1"/>
          <c:tx>
            <c:strRef>
              <c:f>Assessment!$C$228</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Assessment!$A$229:$A$242</c:f>
              <c:strCache>
                <c:ptCount val="14"/>
                <c:pt idx="0">
                  <c:v>Restrictions in how funding can be used (i.e., infrastructure development;...</c:v>
                </c:pt>
                <c:pt idx="1">
                  <c:v>Partner does not have electronic system</c:v>
                </c:pt>
                <c:pt idx="2">
                  <c:v>Burdensome administrative processes to access grant funding for exchange</c:v>
                </c:pt>
                <c:pt idx="3">
                  <c:v>We do not have the authority to hire new staff needed to exchange data</c:v>
                </c:pt>
                <c:pt idx="4">
                  <c:v>Lack of funding to purchase / configure electronic systems for exchange</c:v>
                </c:pt>
                <c:pt idx="5">
                  <c:v>Lack of funding to operate / maintain electronic systems and processes for...</c:v>
                </c:pt>
                <c:pt idx="6">
                  <c:v>Unclear whether information is considered private by law / regulation</c:v>
                </c:pt>
                <c:pt idx="7">
                  <c:v>Data fields / elements do not align between systems</c:v>
                </c:pt>
                <c:pt idx="8">
                  <c:v>Existing staff are not adequately trained in necessary skills (e.g., procur...</c:v>
                </c:pt>
                <c:pt idx="9">
                  <c:v>Dearth of qualified technical staff with necessary skills to hire at existing salary scale</c:v>
                </c:pt>
                <c:pt idx="10">
                  <c:v>Dearth of qualified technical staff with necessary skills  to hire regardless of salary</c:v>
                </c:pt>
                <c:pt idx="11">
                  <c:v>Partner has electronic system but systems are not interoperable</c:v>
                </c:pt>
                <c:pt idx="12">
                  <c:v>Privacy laws / regulations prevent sharing</c:v>
                </c:pt>
                <c:pt idx="13">
                  <c:v>Privacy laws / regulations prevent sharing without consent</c:v>
                </c:pt>
              </c:strCache>
            </c:strRef>
          </c:cat>
          <c:val>
            <c:numRef>
              <c:f>Assessment!$C$229:$C$242</c:f>
              <c:numCache>
                <c:formatCode>0%</c:formatCode>
                <c:ptCount val="14"/>
                <c:pt idx="0">
                  <c:v>0.5</c:v>
                </c:pt>
                <c:pt idx="1">
                  <c:v>0.38461538461538464</c:v>
                </c:pt>
                <c:pt idx="2">
                  <c:v>0.42307692307692307</c:v>
                </c:pt>
                <c:pt idx="3">
                  <c:v>0.46153846153846156</c:v>
                </c:pt>
                <c:pt idx="4">
                  <c:v>0.46153846153846156</c:v>
                </c:pt>
                <c:pt idx="5">
                  <c:v>0.46153846153846156</c:v>
                </c:pt>
                <c:pt idx="6">
                  <c:v>0.34615384615384615</c:v>
                </c:pt>
                <c:pt idx="7">
                  <c:v>0.26923076923076922</c:v>
                </c:pt>
                <c:pt idx="8">
                  <c:v>0.38461538461538464</c:v>
                </c:pt>
                <c:pt idx="9">
                  <c:v>0.34615384615384615</c:v>
                </c:pt>
                <c:pt idx="10">
                  <c:v>0.30769230769230771</c:v>
                </c:pt>
                <c:pt idx="11">
                  <c:v>0.23076923076923078</c:v>
                </c:pt>
                <c:pt idx="12">
                  <c:v>0.14285714285714285</c:v>
                </c:pt>
                <c:pt idx="13">
                  <c:v>0.2</c:v>
                </c:pt>
              </c:numCache>
            </c:numRef>
          </c:val>
          <c:extLst>
            <c:ext xmlns:c16="http://schemas.microsoft.com/office/drawing/2014/chart" uri="{C3380CC4-5D6E-409C-BE32-E72D297353CC}">
              <c16:uniqueId val="{00000001-81B9-4710-B9AB-9CFF888D995C}"/>
            </c:ext>
          </c:extLst>
        </c:ser>
        <c:ser>
          <c:idx val="2"/>
          <c:order val="2"/>
          <c:tx>
            <c:strRef>
              <c:f>Assessment!$D$228</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Assessment!$A$229:$A$242</c:f>
              <c:strCache>
                <c:ptCount val="14"/>
                <c:pt idx="0">
                  <c:v>Restrictions in how funding can be used (i.e., infrastructure development;...</c:v>
                </c:pt>
                <c:pt idx="1">
                  <c:v>Partner does not have electronic system</c:v>
                </c:pt>
                <c:pt idx="2">
                  <c:v>Burdensome administrative processes to access grant funding for exchange</c:v>
                </c:pt>
                <c:pt idx="3">
                  <c:v>We do not have the authority to hire new staff needed to exchange data</c:v>
                </c:pt>
                <c:pt idx="4">
                  <c:v>Lack of funding to purchase / configure electronic systems for exchange</c:v>
                </c:pt>
                <c:pt idx="5">
                  <c:v>Lack of funding to operate / maintain electronic systems and processes for...</c:v>
                </c:pt>
                <c:pt idx="6">
                  <c:v>Unclear whether information is considered private by law / regulation</c:v>
                </c:pt>
                <c:pt idx="7">
                  <c:v>Data fields / elements do not align between systems</c:v>
                </c:pt>
                <c:pt idx="8">
                  <c:v>Existing staff are not adequately trained in necessary skills (e.g., procur...</c:v>
                </c:pt>
                <c:pt idx="9">
                  <c:v>Dearth of qualified technical staff with necessary skills to hire at existing salary scale</c:v>
                </c:pt>
                <c:pt idx="10">
                  <c:v>Dearth of qualified technical staff with necessary skills  to hire regardless of salary</c:v>
                </c:pt>
                <c:pt idx="11">
                  <c:v>Partner has electronic system but systems are not interoperable</c:v>
                </c:pt>
                <c:pt idx="12">
                  <c:v>Privacy laws / regulations prevent sharing</c:v>
                </c:pt>
                <c:pt idx="13">
                  <c:v>Privacy laws / regulations prevent sharing without consent</c:v>
                </c:pt>
              </c:strCache>
            </c:strRef>
          </c:cat>
          <c:val>
            <c:numRef>
              <c:f>Assessment!$D$229:$D$242</c:f>
              <c:numCache>
                <c:formatCode>0%</c:formatCode>
                <c:ptCount val="14"/>
                <c:pt idx="0">
                  <c:v>0.23076923076923078</c:v>
                </c:pt>
                <c:pt idx="1">
                  <c:v>0.26923076923076922</c:v>
                </c:pt>
                <c:pt idx="2">
                  <c:v>0.23076923076923078</c:v>
                </c:pt>
                <c:pt idx="3">
                  <c:v>0.19230769230769232</c:v>
                </c:pt>
                <c:pt idx="4">
                  <c:v>0.15384615384615385</c:v>
                </c:pt>
                <c:pt idx="5">
                  <c:v>0.15384615384615385</c:v>
                </c:pt>
                <c:pt idx="6">
                  <c:v>0.23076923076923078</c:v>
                </c:pt>
                <c:pt idx="7">
                  <c:v>0.30769230769230771</c:v>
                </c:pt>
                <c:pt idx="8">
                  <c:v>0.15384615384615385</c:v>
                </c:pt>
                <c:pt idx="9">
                  <c:v>0.15384615384615385</c:v>
                </c:pt>
                <c:pt idx="10">
                  <c:v>0.19230769230769232</c:v>
                </c:pt>
                <c:pt idx="11">
                  <c:v>0.23076923076923078</c:v>
                </c:pt>
                <c:pt idx="12">
                  <c:v>9.5238095238095233E-2</c:v>
                </c:pt>
              </c:numCache>
            </c:numRef>
          </c:val>
          <c:extLst>
            <c:ext xmlns:c16="http://schemas.microsoft.com/office/drawing/2014/chart" uri="{C3380CC4-5D6E-409C-BE32-E72D297353CC}">
              <c16:uniqueId val="{00000002-81B9-4710-B9AB-9CFF888D995C}"/>
            </c:ext>
          </c:extLst>
        </c:ser>
        <c:dLbls>
          <c:showLegendKey val="0"/>
          <c:showVal val="0"/>
          <c:showCatName val="0"/>
          <c:showSerName val="0"/>
          <c:showPercent val="0"/>
          <c:showBubbleSize val="0"/>
        </c:dLbls>
        <c:gapWidth val="150"/>
        <c:overlap val="100"/>
        <c:axId val="1257802911"/>
        <c:axId val="1257809151"/>
      </c:barChart>
      <c:catAx>
        <c:axId val="125780291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257809151"/>
        <c:crosses val="autoZero"/>
        <c:auto val="1"/>
        <c:lblAlgn val="ctr"/>
        <c:lblOffset val="100"/>
        <c:noMultiLvlLbl val="0"/>
      </c:catAx>
      <c:valAx>
        <c:axId val="1257809151"/>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578029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SOGI!$B$21</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SOGI!$A$22:$A$38</c:f>
              <c:strCache>
                <c:ptCount val="17"/>
                <c:pt idx="0">
                  <c:v>ECM/CS Providers</c:v>
                </c:pt>
                <c:pt idx="1">
                  <c:v>Housing CBOs</c:v>
                </c:pt>
                <c:pt idx="2">
                  <c:v>Continuum of Care (CoC)</c:v>
                </c:pt>
                <c:pt idx="3">
                  <c:v>211</c:v>
                </c:pt>
                <c:pt idx="4">
                  <c:v>Criminal / Legal Institutions</c:v>
                </c:pt>
                <c:pt idx="5">
                  <c:v>Schools/Local Education Agencies (LEAs)</c:v>
                </c:pt>
                <c:pt idx="6">
                  <c:v>Area Agencies on Aging</c:v>
                </c:pt>
                <c:pt idx="7">
                  <c:v>Regional Centers</c:v>
                </c:pt>
                <c:pt idx="8">
                  <c:v>SS-County Welfare</c:v>
                </c:pt>
                <c:pt idx="9">
                  <c:v>SS-Benefits</c:v>
                </c:pt>
                <c:pt idx="10">
                  <c:v>WIC</c:v>
                </c:pt>
                <c:pt idx="11">
                  <c:v>Hospitals</c:v>
                </c:pt>
                <c:pt idx="12">
                  <c:v>CBOs</c:v>
                </c:pt>
                <c:pt idx="13">
                  <c:v>County Public Health</c:v>
                </c:pt>
                <c:pt idx="14">
                  <c:v>MCPs</c:v>
                </c:pt>
                <c:pt idx="15">
                  <c:v>County Substance Use Disorder (SUD) Services</c:v>
                </c:pt>
                <c:pt idx="16">
                  <c:v>Other systems within your department/division</c:v>
                </c:pt>
              </c:strCache>
            </c:strRef>
          </c:cat>
          <c:val>
            <c:numRef>
              <c:f>SOGI!$B$22:$B$38</c:f>
              <c:numCache>
                <c:formatCode>General</c:formatCode>
                <c:ptCount val="17"/>
                <c:pt idx="8" formatCode="0%">
                  <c:v>7.407407407407407E-2</c:v>
                </c:pt>
                <c:pt idx="9" formatCode="0%">
                  <c:v>7.407407407407407E-2</c:v>
                </c:pt>
                <c:pt idx="10" formatCode="0%">
                  <c:v>7.407407407407407E-2</c:v>
                </c:pt>
                <c:pt idx="11" formatCode="0%">
                  <c:v>0.1111111111111111</c:v>
                </c:pt>
                <c:pt idx="12" formatCode="0%">
                  <c:v>0.1111111111111111</c:v>
                </c:pt>
                <c:pt idx="13" formatCode="0%">
                  <c:v>0.1111111111111111</c:v>
                </c:pt>
                <c:pt idx="14" formatCode="0%">
                  <c:v>0.14814814814814814</c:v>
                </c:pt>
                <c:pt idx="15" formatCode="0%">
                  <c:v>0.2857142857142857</c:v>
                </c:pt>
                <c:pt idx="16" formatCode="0%">
                  <c:v>0.5</c:v>
                </c:pt>
              </c:numCache>
            </c:numRef>
          </c:val>
          <c:extLst>
            <c:ext xmlns:c16="http://schemas.microsoft.com/office/drawing/2014/chart" uri="{C3380CC4-5D6E-409C-BE32-E72D297353CC}">
              <c16:uniqueId val="{00000000-C747-4751-82FF-4F2A503CF6C3}"/>
            </c:ext>
          </c:extLst>
        </c:ser>
        <c:ser>
          <c:idx val="1"/>
          <c:order val="1"/>
          <c:tx>
            <c:strRef>
              <c:f>SOGI!$C$21</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SOGI!$A$22:$A$38</c:f>
              <c:strCache>
                <c:ptCount val="17"/>
                <c:pt idx="0">
                  <c:v>ECM/CS Providers</c:v>
                </c:pt>
                <c:pt idx="1">
                  <c:v>Housing CBOs</c:v>
                </c:pt>
                <c:pt idx="2">
                  <c:v>Continuum of Care (CoC)</c:v>
                </c:pt>
                <c:pt idx="3">
                  <c:v>211</c:v>
                </c:pt>
                <c:pt idx="4">
                  <c:v>Criminal / Legal Institutions</c:v>
                </c:pt>
                <c:pt idx="5">
                  <c:v>Schools/Local Education Agencies (LEAs)</c:v>
                </c:pt>
                <c:pt idx="6">
                  <c:v>Area Agencies on Aging</c:v>
                </c:pt>
                <c:pt idx="7">
                  <c:v>Regional Centers</c:v>
                </c:pt>
                <c:pt idx="8">
                  <c:v>SS-County Welfare</c:v>
                </c:pt>
                <c:pt idx="9">
                  <c:v>SS-Benefits</c:v>
                </c:pt>
                <c:pt idx="10">
                  <c:v>WIC</c:v>
                </c:pt>
                <c:pt idx="11">
                  <c:v>Hospitals</c:v>
                </c:pt>
                <c:pt idx="12">
                  <c:v>CBOs</c:v>
                </c:pt>
                <c:pt idx="13">
                  <c:v>County Public Health</c:v>
                </c:pt>
                <c:pt idx="14">
                  <c:v>MCPs</c:v>
                </c:pt>
                <c:pt idx="15">
                  <c:v>County Substance Use Disorder (SUD) Services</c:v>
                </c:pt>
                <c:pt idx="16">
                  <c:v>Other systems within your department/division</c:v>
                </c:pt>
              </c:strCache>
            </c:strRef>
          </c:cat>
          <c:val>
            <c:numRef>
              <c:f>SOGI!$C$22:$C$38</c:f>
              <c:numCache>
                <c:formatCode>0%</c:formatCode>
                <c:ptCount val="17"/>
                <c:pt idx="0">
                  <c:v>0.14814814814814814</c:v>
                </c:pt>
                <c:pt idx="1">
                  <c:v>7.407407407407407E-2</c:v>
                </c:pt>
                <c:pt idx="4">
                  <c:v>7.407407407407407E-2</c:v>
                </c:pt>
                <c:pt idx="5">
                  <c:v>3.7037037037037035E-2</c:v>
                </c:pt>
                <c:pt idx="9">
                  <c:v>3.7037037037037035E-2</c:v>
                </c:pt>
                <c:pt idx="10">
                  <c:v>3.7037037037037035E-2</c:v>
                </c:pt>
                <c:pt idx="11">
                  <c:v>7.407407407407407E-2</c:v>
                </c:pt>
                <c:pt idx="12">
                  <c:v>0.14814814814814814</c:v>
                </c:pt>
                <c:pt idx="13">
                  <c:v>3.7037037037037035E-2</c:v>
                </c:pt>
                <c:pt idx="15">
                  <c:v>0.14285714285714285</c:v>
                </c:pt>
                <c:pt idx="16">
                  <c:v>3.8461538461538464E-2</c:v>
                </c:pt>
              </c:numCache>
            </c:numRef>
          </c:val>
          <c:extLst>
            <c:ext xmlns:c16="http://schemas.microsoft.com/office/drawing/2014/chart" uri="{C3380CC4-5D6E-409C-BE32-E72D297353CC}">
              <c16:uniqueId val="{00000001-C747-4751-82FF-4F2A503CF6C3}"/>
            </c:ext>
          </c:extLst>
        </c:ser>
        <c:ser>
          <c:idx val="2"/>
          <c:order val="2"/>
          <c:tx>
            <c:strRef>
              <c:f>SOGI!$D$21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SOGI!$A$22:$A$38</c:f>
              <c:strCache>
                <c:ptCount val="17"/>
                <c:pt idx="0">
                  <c:v>ECM/CS Providers</c:v>
                </c:pt>
                <c:pt idx="1">
                  <c:v>Housing CBOs</c:v>
                </c:pt>
                <c:pt idx="2">
                  <c:v>Continuum of Care (CoC)</c:v>
                </c:pt>
                <c:pt idx="3">
                  <c:v>211</c:v>
                </c:pt>
                <c:pt idx="4">
                  <c:v>Criminal / Legal Institutions</c:v>
                </c:pt>
                <c:pt idx="5">
                  <c:v>Schools/Local Education Agencies (LEAs)</c:v>
                </c:pt>
                <c:pt idx="6">
                  <c:v>Area Agencies on Aging</c:v>
                </c:pt>
                <c:pt idx="7">
                  <c:v>Regional Centers</c:v>
                </c:pt>
                <c:pt idx="8">
                  <c:v>SS-County Welfare</c:v>
                </c:pt>
                <c:pt idx="9">
                  <c:v>SS-Benefits</c:v>
                </c:pt>
                <c:pt idx="10">
                  <c:v>WIC</c:v>
                </c:pt>
                <c:pt idx="11">
                  <c:v>Hospitals</c:v>
                </c:pt>
                <c:pt idx="12">
                  <c:v>CBOs</c:v>
                </c:pt>
                <c:pt idx="13">
                  <c:v>County Public Health</c:v>
                </c:pt>
                <c:pt idx="14">
                  <c:v>MCPs</c:v>
                </c:pt>
                <c:pt idx="15">
                  <c:v>County Substance Use Disorder (SUD) Services</c:v>
                </c:pt>
                <c:pt idx="16">
                  <c:v>Other systems within your department/division</c:v>
                </c:pt>
              </c:strCache>
            </c:strRef>
          </c:cat>
          <c:val>
            <c:numRef>
              <c:f>SOGI!$D$22:$D$38</c:f>
              <c:numCache>
                <c:formatCode>0%</c:formatCode>
                <c:ptCount val="17"/>
                <c:pt idx="0">
                  <c:v>0.66666666666666663</c:v>
                </c:pt>
                <c:pt idx="1">
                  <c:v>0.70370370370370372</c:v>
                </c:pt>
                <c:pt idx="2">
                  <c:v>0.7407407407407407</c:v>
                </c:pt>
                <c:pt idx="3">
                  <c:v>0.70370370370370372</c:v>
                </c:pt>
                <c:pt idx="4">
                  <c:v>0.7407407407407407</c:v>
                </c:pt>
                <c:pt idx="5">
                  <c:v>0.7407407407407407</c:v>
                </c:pt>
                <c:pt idx="6">
                  <c:v>0.77777777777777779</c:v>
                </c:pt>
                <c:pt idx="7">
                  <c:v>0.77777777777777779</c:v>
                </c:pt>
                <c:pt idx="8">
                  <c:v>0.77777777777777779</c:v>
                </c:pt>
                <c:pt idx="9">
                  <c:v>0.70370370370370372</c:v>
                </c:pt>
                <c:pt idx="10">
                  <c:v>0.70370370370370372</c:v>
                </c:pt>
                <c:pt idx="11">
                  <c:v>0.66666666666666663</c:v>
                </c:pt>
                <c:pt idx="12">
                  <c:v>0.59259259259259256</c:v>
                </c:pt>
                <c:pt idx="13">
                  <c:v>0.66666666666666663</c:v>
                </c:pt>
                <c:pt idx="14">
                  <c:v>0.70370370370370372</c:v>
                </c:pt>
                <c:pt idx="15">
                  <c:v>0.42857142857142855</c:v>
                </c:pt>
                <c:pt idx="16">
                  <c:v>0.30769230769230771</c:v>
                </c:pt>
              </c:numCache>
            </c:numRef>
          </c:val>
          <c:extLst>
            <c:ext xmlns:c16="http://schemas.microsoft.com/office/drawing/2014/chart" uri="{C3380CC4-5D6E-409C-BE32-E72D297353CC}">
              <c16:uniqueId val="{00000002-C747-4751-82FF-4F2A503CF6C3}"/>
            </c:ext>
          </c:extLst>
        </c:ser>
        <c:ser>
          <c:idx val="3"/>
          <c:order val="3"/>
          <c:tx>
            <c:strRef>
              <c:f>SOGI!$E$21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SOGI!$A$22:$A$38</c:f>
              <c:strCache>
                <c:ptCount val="17"/>
                <c:pt idx="0">
                  <c:v>ECM/CS Providers</c:v>
                </c:pt>
                <c:pt idx="1">
                  <c:v>Housing CBOs</c:v>
                </c:pt>
                <c:pt idx="2">
                  <c:v>Continuum of Care (CoC)</c:v>
                </c:pt>
                <c:pt idx="3">
                  <c:v>211</c:v>
                </c:pt>
                <c:pt idx="4">
                  <c:v>Criminal / Legal Institutions</c:v>
                </c:pt>
                <c:pt idx="5">
                  <c:v>Schools/Local Education Agencies (LEAs)</c:v>
                </c:pt>
                <c:pt idx="6">
                  <c:v>Area Agencies on Aging</c:v>
                </c:pt>
                <c:pt idx="7">
                  <c:v>Regional Centers</c:v>
                </c:pt>
                <c:pt idx="8">
                  <c:v>SS-County Welfare</c:v>
                </c:pt>
                <c:pt idx="9">
                  <c:v>SS-Benefits</c:v>
                </c:pt>
                <c:pt idx="10">
                  <c:v>WIC</c:v>
                </c:pt>
                <c:pt idx="11">
                  <c:v>Hospitals</c:v>
                </c:pt>
                <c:pt idx="12">
                  <c:v>CBOs</c:v>
                </c:pt>
                <c:pt idx="13">
                  <c:v>County Public Health</c:v>
                </c:pt>
                <c:pt idx="14">
                  <c:v>MCPs</c:v>
                </c:pt>
                <c:pt idx="15">
                  <c:v>County Substance Use Disorder (SUD) Services</c:v>
                </c:pt>
                <c:pt idx="16">
                  <c:v>Other systems within your department/division</c:v>
                </c:pt>
              </c:strCache>
            </c:strRef>
          </c:cat>
          <c:val>
            <c:numRef>
              <c:f>SOGI!$E$22:$E$38</c:f>
              <c:numCache>
                <c:formatCode>0%</c:formatCode>
                <c:ptCount val="17"/>
                <c:pt idx="0">
                  <c:v>7.407407407407407E-2</c:v>
                </c:pt>
                <c:pt idx="1">
                  <c:v>0.14814814814814814</c:v>
                </c:pt>
                <c:pt idx="2">
                  <c:v>0.14814814814814814</c:v>
                </c:pt>
                <c:pt idx="3">
                  <c:v>0.14814814814814814</c:v>
                </c:pt>
                <c:pt idx="4">
                  <c:v>7.407407407407407E-2</c:v>
                </c:pt>
                <c:pt idx="5">
                  <c:v>0.1111111111111111</c:v>
                </c:pt>
                <c:pt idx="6">
                  <c:v>0.1111111111111111</c:v>
                </c:pt>
                <c:pt idx="7">
                  <c:v>0.1111111111111111</c:v>
                </c:pt>
                <c:pt idx="8">
                  <c:v>0.1111111111111111</c:v>
                </c:pt>
                <c:pt idx="9">
                  <c:v>0.1111111111111111</c:v>
                </c:pt>
                <c:pt idx="10">
                  <c:v>0.1111111111111111</c:v>
                </c:pt>
                <c:pt idx="11">
                  <c:v>7.407407407407407E-2</c:v>
                </c:pt>
                <c:pt idx="12">
                  <c:v>3.7037037037037035E-2</c:v>
                </c:pt>
                <c:pt idx="13">
                  <c:v>0.1111111111111111</c:v>
                </c:pt>
                <c:pt idx="14">
                  <c:v>7.407407407407407E-2</c:v>
                </c:pt>
                <c:pt idx="16">
                  <c:v>0.11538461538461539</c:v>
                </c:pt>
              </c:numCache>
            </c:numRef>
          </c:val>
          <c:extLst>
            <c:ext xmlns:c16="http://schemas.microsoft.com/office/drawing/2014/chart" uri="{C3380CC4-5D6E-409C-BE32-E72D297353CC}">
              <c16:uniqueId val="{00000003-C747-4751-82FF-4F2A503CF6C3}"/>
            </c:ext>
          </c:extLst>
        </c:ser>
        <c:ser>
          <c:idx val="4"/>
          <c:order val="4"/>
          <c:tx>
            <c:strRef>
              <c:f>SOGI!$F$21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SOGI!$A$22:$A$38</c:f>
              <c:strCache>
                <c:ptCount val="17"/>
                <c:pt idx="0">
                  <c:v>ECM/CS Providers</c:v>
                </c:pt>
                <c:pt idx="1">
                  <c:v>Housing CBOs</c:v>
                </c:pt>
                <c:pt idx="2">
                  <c:v>Continuum of Care (CoC)</c:v>
                </c:pt>
                <c:pt idx="3">
                  <c:v>211</c:v>
                </c:pt>
                <c:pt idx="4">
                  <c:v>Criminal / Legal Institutions</c:v>
                </c:pt>
                <c:pt idx="5">
                  <c:v>Schools/Local Education Agencies (LEAs)</c:v>
                </c:pt>
                <c:pt idx="6">
                  <c:v>Area Agencies on Aging</c:v>
                </c:pt>
                <c:pt idx="7">
                  <c:v>Regional Centers</c:v>
                </c:pt>
                <c:pt idx="8">
                  <c:v>SS-County Welfare</c:v>
                </c:pt>
                <c:pt idx="9">
                  <c:v>SS-Benefits</c:v>
                </c:pt>
                <c:pt idx="10">
                  <c:v>WIC</c:v>
                </c:pt>
                <c:pt idx="11">
                  <c:v>Hospitals</c:v>
                </c:pt>
                <c:pt idx="12">
                  <c:v>CBOs</c:v>
                </c:pt>
                <c:pt idx="13">
                  <c:v>County Public Health</c:v>
                </c:pt>
                <c:pt idx="14">
                  <c:v>MCPs</c:v>
                </c:pt>
                <c:pt idx="15">
                  <c:v>County Substance Use Disorder (SUD) Services</c:v>
                </c:pt>
                <c:pt idx="16">
                  <c:v>Other systems within your department/division</c:v>
                </c:pt>
              </c:strCache>
            </c:strRef>
          </c:cat>
          <c:val>
            <c:numRef>
              <c:f>SOGI!$F$22:$F$38</c:f>
              <c:numCache>
                <c:formatCode>0%</c:formatCode>
                <c:ptCount val="17"/>
                <c:pt idx="0">
                  <c:v>0.1111111111111111</c:v>
                </c:pt>
                <c:pt idx="1">
                  <c:v>7.407407407407407E-2</c:v>
                </c:pt>
                <c:pt idx="2">
                  <c:v>0.1111111111111111</c:v>
                </c:pt>
                <c:pt idx="3">
                  <c:v>0.14814814814814814</c:v>
                </c:pt>
                <c:pt idx="4">
                  <c:v>0.1111111111111111</c:v>
                </c:pt>
                <c:pt idx="5">
                  <c:v>0.1111111111111111</c:v>
                </c:pt>
                <c:pt idx="6">
                  <c:v>0.1111111111111111</c:v>
                </c:pt>
                <c:pt idx="7">
                  <c:v>0.1111111111111111</c:v>
                </c:pt>
                <c:pt idx="8">
                  <c:v>3.7037037037037035E-2</c:v>
                </c:pt>
                <c:pt idx="9">
                  <c:v>7.407407407407407E-2</c:v>
                </c:pt>
                <c:pt idx="10">
                  <c:v>7.407407407407407E-2</c:v>
                </c:pt>
                <c:pt idx="11">
                  <c:v>7.407407407407407E-2</c:v>
                </c:pt>
                <c:pt idx="12">
                  <c:v>0.1111111111111111</c:v>
                </c:pt>
                <c:pt idx="13">
                  <c:v>7.407407407407407E-2</c:v>
                </c:pt>
                <c:pt idx="14">
                  <c:v>7.407407407407407E-2</c:v>
                </c:pt>
                <c:pt idx="15">
                  <c:v>0.14285714285714285</c:v>
                </c:pt>
                <c:pt idx="16">
                  <c:v>3.8461538461538464E-2</c:v>
                </c:pt>
              </c:numCache>
            </c:numRef>
          </c:val>
          <c:extLst>
            <c:ext xmlns:c16="http://schemas.microsoft.com/office/drawing/2014/chart" uri="{C3380CC4-5D6E-409C-BE32-E72D297353CC}">
              <c16:uniqueId val="{00000004-C747-4751-82FF-4F2A503CF6C3}"/>
            </c:ext>
          </c:extLst>
        </c:ser>
        <c:dLbls>
          <c:dLblPos val="ctr"/>
          <c:showLegendKey val="0"/>
          <c:showVal val="1"/>
          <c:showCatName val="0"/>
          <c:showSerName val="0"/>
          <c:showPercent val="0"/>
          <c:showBubbleSize val="0"/>
        </c:dLbls>
        <c:gapWidth val="150"/>
        <c:overlap val="100"/>
        <c:axId val="1098295471"/>
        <c:axId val="1098285391"/>
      </c:barChart>
      <c:catAx>
        <c:axId val="1098295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98285391"/>
        <c:crosses val="autoZero"/>
        <c:auto val="1"/>
        <c:lblAlgn val="ctr"/>
        <c:lblOffset val="100"/>
        <c:noMultiLvlLbl val="0"/>
      </c:catAx>
      <c:valAx>
        <c:axId val="1098285391"/>
        <c:scaling>
          <c:orientation val="minMax"/>
          <c:max val="1"/>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98295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SOGI!$B$61</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SOGI!$A$62:$A$78</c:f>
              <c:strCache>
                <c:ptCount val="17"/>
                <c:pt idx="0">
                  <c:v>ECM/CS Providers</c:v>
                </c:pt>
                <c:pt idx="1">
                  <c:v>Housing CBOs</c:v>
                </c:pt>
                <c:pt idx="2">
                  <c:v>Continuum of Care (CoC)</c:v>
                </c:pt>
                <c:pt idx="3">
                  <c:v>211</c:v>
                </c:pt>
                <c:pt idx="4">
                  <c:v>Criminal / Legal Institutions</c:v>
                </c:pt>
                <c:pt idx="5">
                  <c:v>Schools/Local Education Agencies (LEAs)</c:v>
                </c:pt>
                <c:pt idx="6">
                  <c:v>Area Agencies on Aging</c:v>
                </c:pt>
                <c:pt idx="7">
                  <c:v>Regional Centers</c:v>
                </c:pt>
                <c:pt idx="8">
                  <c:v>SS-Benefits</c:v>
                </c:pt>
                <c:pt idx="9">
                  <c:v>Hospitals</c:v>
                </c:pt>
                <c:pt idx="10">
                  <c:v>WIC</c:v>
                </c:pt>
                <c:pt idx="11">
                  <c:v>SS-County Welfare</c:v>
                </c:pt>
                <c:pt idx="12">
                  <c:v>County Substance Use Disorder (SUD) Services</c:v>
                </c:pt>
                <c:pt idx="13">
                  <c:v>MCPs</c:v>
                </c:pt>
                <c:pt idx="14">
                  <c:v>CBOs</c:v>
                </c:pt>
                <c:pt idx="15">
                  <c:v>County Public Health</c:v>
                </c:pt>
                <c:pt idx="16">
                  <c:v>Other systems within your department/division</c:v>
                </c:pt>
              </c:strCache>
            </c:strRef>
          </c:cat>
          <c:val>
            <c:numRef>
              <c:f>SOGI!$B$62:$B$78</c:f>
              <c:numCache>
                <c:formatCode>0%</c:formatCode>
                <c:ptCount val="17"/>
                <c:pt idx="0">
                  <c:v>3.7037037037037035E-2</c:v>
                </c:pt>
                <c:pt idx="1">
                  <c:v>3.7037037037037035E-2</c:v>
                </c:pt>
                <c:pt idx="2">
                  <c:v>3.7037037037037035E-2</c:v>
                </c:pt>
                <c:pt idx="3">
                  <c:v>3.7037037037037035E-2</c:v>
                </c:pt>
                <c:pt idx="4">
                  <c:v>3.7037037037037035E-2</c:v>
                </c:pt>
                <c:pt idx="5">
                  <c:v>3.7037037037037035E-2</c:v>
                </c:pt>
                <c:pt idx="6">
                  <c:v>3.7037037037037035E-2</c:v>
                </c:pt>
                <c:pt idx="7">
                  <c:v>3.7037037037037035E-2</c:v>
                </c:pt>
                <c:pt idx="8">
                  <c:v>7.407407407407407E-2</c:v>
                </c:pt>
                <c:pt idx="9">
                  <c:v>0.1111111111111111</c:v>
                </c:pt>
                <c:pt idx="10">
                  <c:v>0.1111111111111111</c:v>
                </c:pt>
                <c:pt idx="11">
                  <c:v>0.11538461538461539</c:v>
                </c:pt>
                <c:pt idx="12">
                  <c:v>0.14285714285714285</c:v>
                </c:pt>
                <c:pt idx="13">
                  <c:v>0.14814814814814814</c:v>
                </c:pt>
                <c:pt idx="14">
                  <c:v>0.14814814814814814</c:v>
                </c:pt>
                <c:pt idx="15">
                  <c:v>0.14814814814814814</c:v>
                </c:pt>
                <c:pt idx="16">
                  <c:v>0.5</c:v>
                </c:pt>
              </c:numCache>
            </c:numRef>
          </c:val>
          <c:extLst>
            <c:ext xmlns:c16="http://schemas.microsoft.com/office/drawing/2014/chart" uri="{C3380CC4-5D6E-409C-BE32-E72D297353CC}">
              <c16:uniqueId val="{00000000-FD59-4B78-A2E9-6CCB6504FC87}"/>
            </c:ext>
          </c:extLst>
        </c:ser>
        <c:ser>
          <c:idx val="1"/>
          <c:order val="1"/>
          <c:tx>
            <c:strRef>
              <c:f>SOGI!$C$61</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SOGI!$A$62:$A$78</c:f>
              <c:strCache>
                <c:ptCount val="17"/>
                <c:pt idx="0">
                  <c:v>ECM/CS Providers</c:v>
                </c:pt>
                <c:pt idx="1">
                  <c:v>Housing CBOs</c:v>
                </c:pt>
                <c:pt idx="2">
                  <c:v>Continuum of Care (CoC)</c:v>
                </c:pt>
                <c:pt idx="3">
                  <c:v>211</c:v>
                </c:pt>
                <c:pt idx="4">
                  <c:v>Criminal / Legal Institutions</c:v>
                </c:pt>
                <c:pt idx="5">
                  <c:v>Schools/Local Education Agencies (LEAs)</c:v>
                </c:pt>
                <c:pt idx="6">
                  <c:v>Area Agencies on Aging</c:v>
                </c:pt>
                <c:pt idx="7">
                  <c:v>Regional Centers</c:v>
                </c:pt>
                <c:pt idx="8">
                  <c:v>SS-Benefits</c:v>
                </c:pt>
                <c:pt idx="9">
                  <c:v>Hospitals</c:v>
                </c:pt>
                <c:pt idx="10">
                  <c:v>WIC</c:v>
                </c:pt>
                <c:pt idx="11">
                  <c:v>SS-County Welfare</c:v>
                </c:pt>
                <c:pt idx="12">
                  <c:v>County Substance Use Disorder (SUD) Services</c:v>
                </c:pt>
                <c:pt idx="13">
                  <c:v>MCPs</c:v>
                </c:pt>
                <c:pt idx="14">
                  <c:v>CBOs</c:v>
                </c:pt>
                <c:pt idx="15">
                  <c:v>County Public Health</c:v>
                </c:pt>
                <c:pt idx="16">
                  <c:v>Other systems within your department/division</c:v>
                </c:pt>
              </c:strCache>
            </c:strRef>
          </c:cat>
          <c:val>
            <c:numRef>
              <c:f>SOGI!$C$62:$C$78</c:f>
              <c:numCache>
                <c:formatCode>0%</c:formatCode>
                <c:ptCount val="17"/>
                <c:pt idx="0">
                  <c:v>0.14814814814814814</c:v>
                </c:pt>
                <c:pt idx="1">
                  <c:v>7.407407407407407E-2</c:v>
                </c:pt>
                <c:pt idx="4">
                  <c:v>7.407407407407407E-2</c:v>
                </c:pt>
                <c:pt idx="5">
                  <c:v>3.7037037037037035E-2</c:v>
                </c:pt>
                <c:pt idx="6">
                  <c:v>0</c:v>
                </c:pt>
                <c:pt idx="7">
                  <c:v>0</c:v>
                </c:pt>
                <c:pt idx="8">
                  <c:v>3.7037037037037035E-2</c:v>
                </c:pt>
                <c:pt idx="9">
                  <c:v>0.1111111111111111</c:v>
                </c:pt>
                <c:pt idx="12">
                  <c:v>0.2857142857142857</c:v>
                </c:pt>
                <c:pt idx="14">
                  <c:v>0.1111111111111111</c:v>
                </c:pt>
              </c:numCache>
            </c:numRef>
          </c:val>
          <c:extLst>
            <c:ext xmlns:c16="http://schemas.microsoft.com/office/drawing/2014/chart" uri="{C3380CC4-5D6E-409C-BE32-E72D297353CC}">
              <c16:uniqueId val="{00000001-FD59-4B78-A2E9-6CCB6504FC87}"/>
            </c:ext>
          </c:extLst>
        </c:ser>
        <c:ser>
          <c:idx val="2"/>
          <c:order val="2"/>
          <c:tx>
            <c:strRef>
              <c:f>SOGI!$D$61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SOGI!$A$62:$A$78</c:f>
              <c:strCache>
                <c:ptCount val="17"/>
                <c:pt idx="0">
                  <c:v>ECM/CS Providers</c:v>
                </c:pt>
                <c:pt idx="1">
                  <c:v>Housing CBOs</c:v>
                </c:pt>
                <c:pt idx="2">
                  <c:v>Continuum of Care (CoC)</c:v>
                </c:pt>
                <c:pt idx="3">
                  <c:v>211</c:v>
                </c:pt>
                <c:pt idx="4">
                  <c:v>Criminal / Legal Institutions</c:v>
                </c:pt>
                <c:pt idx="5">
                  <c:v>Schools/Local Education Agencies (LEAs)</c:v>
                </c:pt>
                <c:pt idx="6">
                  <c:v>Area Agencies on Aging</c:v>
                </c:pt>
                <c:pt idx="7">
                  <c:v>Regional Centers</c:v>
                </c:pt>
                <c:pt idx="8">
                  <c:v>SS-Benefits</c:v>
                </c:pt>
                <c:pt idx="9">
                  <c:v>Hospitals</c:v>
                </c:pt>
                <c:pt idx="10">
                  <c:v>WIC</c:v>
                </c:pt>
                <c:pt idx="11">
                  <c:v>SS-County Welfare</c:v>
                </c:pt>
                <c:pt idx="12">
                  <c:v>County Substance Use Disorder (SUD) Services</c:v>
                </c:pt>
                <c:pt idx="13">
                  <c:v>MCPs</c:v>
                </c:pt>
                <c:pt idx="14">
                  <c:v>CBOs</c:v>
                </c:pt>
                <c:pt idx="15">
                  <c:v>County Public Health</c:v>
                </c:pt>
                <c:pt idx="16">
                  <c:v>Other systems within your department/division</c:v>
                </c:pt>
              </c:strCache>
            </c:strRef>
          </c:cat>
          <c:val>
            <c:numRef>
              <c:f>SOGI!$D$62:$D$78</c:f>
              <c:numCache>
                <c:formatCode>0%</c:formatCode>
                <c:ptCount val="17"/>
                <c:pt idx="0">
                  <c:v>0.62962962962962965</c:v>
                </c:pt>
                <c:pt idx="1">
                  <c:v>0.66666666666666663</c:v>
                </c:pt>
                <c:pt idx="2">
                  <c:v>0.70370370370370372</c:v>
                </c:pt>
                <c:pt idx="3">
                  <c:v>0.66666666666666663</c:v>
                </c:pt>
                <c:pt idx="4">
                  <c:v>0.70370370370370372</c:v>
                </c:pt>
                <c:pt idx="5">
                  <c:v>0.70370370370370372</c:v>
                </c:pt>
                <c:pt idx="6">
                  <c:v>0.7407407407407407</c:v>
                </c:pt>
                <c:pt idx="7">
                  <c:v>0.7407407407407407</c:v>
                </c:pt>
                <c:pt idx="8">
                  <c:v>0.70370370370370372</c:v>
                </c:pt>
                <c:pt idx="9">
                  <c:v>0.62962962962962965</c:v>
                </c:pt>
                <c:pt idx="10">
                  <c:v>0.70370370370370372</c:v>
                </c:pt>
                <c:pt idx="11">
                  <c:v>0.73076923076923073</c:v>
                </c:pt>
                <c:pt idx="12">
                  <c:v>0.42857142857142855</c:v>
                </c:pt>
                <c:pt idx="13">
                  <c:v>0.70370370370370372</c:v>
                </c:pt>
                <c:pt idx="14">
                  <c:v>0.55555555555555558</c:v>
                </c:pt>
                <c:pt idx="15">
                  <c:v>0.66666666666666663</c:v>
                </c:pt>
                <c:pt idx="16">
                  <c:v>0.26923076923076922</c:v>
                </c:pt>
              </c:numCache>
            </c:numRef>
          </c:val>
          <c:extLst>
            <c:ext xmlns:c16="http://schemas.microsoft.com/office/drawing/2014/chart" uri="{C3380CC4-5D6E-409C-BE32-E72D297353CC}">
              <c16:uniqueId val="{00000002-FD59-4B78-A2E9-6CCB6504FC87}"/>
            </c:ext>
          </c:extLst>
        </c:ser>
        <c:ser>
          <c:idx val="3"/>
          <c:order val="3"/>
          <c:tx>
            <c:strRef>
              <c:f>SOGI!$E$61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SOGI!$A$62:$A$78</c:f>
              <c:strCache>
                <c:ptCount val="17"/>
                <c:pt idx="0">
                  <c:v>ECM/CS Providers</c:v>
                </c:pt>
                <c:pt idx="1">
                  <c:v>Housing CBOs</c:v>
                </c:pt>
                <c:pt idx="2">
                  <c:v>Continuum of Care (CoC)</c:v>
                </c:pt>
                <c:pt idx="3">
                  <c:v>211</c:v>
                </c:pt>
                <c:pt idx="4">
                  <c:v>Criminal / Legal Institutions</c:v>
                </c:pt>
                <c:pt idx="5">
                  <c:v>Schools/Local Education Agencies (LEAs)</c:v>
                </c:pt>
                <c:pt idx="6">
                  <c:v>Area Agencies on Aging</c:v>
                </c:pt>
                <c:pt idx="7">
                  <c:v>Regional Centers</c:v>
                </c:pt>
                <c:pt idx="8">
                  <c:v>SS-Benefits</c:v>
                </c:pt>
                <c:pt idx="9">
                  <c:v>Hospitals</c:v>
                </c:pt>
                <c:pt idx="10">
                  <c:v>WIC</c:v>
                </c:pt>
                <c:pt idx="11">
                  <c:v>SS-County Welfare</c:v>
                </c:pt>
                <c:pt idx="12">
                  <c:v>County Substance Use Disorder (SUD) Services</c:v>
                </c:pt>
                <c:pt idx="13">
                  <c:v>MCPs</c:v>
                </c:pt>
                <c:pt idx="14">
                  <c:v>CBOs</c:v>
                </c:pt>
                <c:pt idx="15">
                  <c:v>County Public Health</c:v>
                </c:pt>
                <c:pt idx="16">
                  <c:v>Other systems within your department/division</c:v>
                </c:pt>
              </c:strCache>
            </c:strRef>
          </c:cat>
          <c:val>
            <c:numRef>
              <c:f>SOGI!$E$62:$E$78</c:f>
              <c:numCache>
                <c:formatCode>0%</c:formatCode>
                <c:ptCount val="17"/>
                <c:pt idx="0">
                  <c:v>7.407407407407407E-2</c:v>
                </c:pt>
                <c:pt idx="1">
                  <c:v>0.14814814814814814</c:v>
                </c:pt>
                <c:pt idx="2">
                  <c:v>0.14814814814814814</c:v>
                </c:pt>
                <c:pt idx="3">
                  <c:v>0.14814814814814814</c:v>
                </c:pt>
                <c:pt idx="4">
                  <c:v>7.407407407407407E-2</c:v>
                </c:pt>
                <c:pt idx="5">
                  <c:v>0.1111111111111111</c:v>
                </c:pt>
                <c:pt idx="6">
                  <c:v>0.1111111111111111</c:v>
                </c:pt>
                <c:pt idx="7">
                  <c:v>0.1111111111111111</c:v>
                </c:pt>
                <c:pt idx="8">
                  <c:v>0.1111111111111111</c:v>
                </c:pt>
                <c:pt idx="9">
                  <c:v>7.407407407407407E-2</c:v>
                </c:pt>
                <c:pt idx="10">
                  <c:v>0.1111111111111111</c:v>
                </c:pt>
                <c:pt idx="11">
                  <c:v>0.11538461538461539</c:v>
                </c:pt>
                <c:pt idx="13">
                  <c:v>7.407407407407407E-2</c:v>
                </c:pt>
                <c:pt idx="14">
                  <c:v>7.407407407407407E-2</c:v>
                </c:pt>
                <c:pt idx="15">
                  <c:v>0.1111111111111111</c:v>
                </c:pt>
                <c:pt idx="16">
                  <c:v>0.19230769230769232</c:v>
                </c:pt>
              </c:numCache>
            </c:numRef>
          </c:val>
          <c:extLst>
            <c:ext xmlns:c16="http://schemas.microsoft.com/office/drawing/2014/chart" uri="{C3380CC4-5D6E-409C-BE32-E72D297353CC}">
              <c16:uniqueId val="{00000003-FD59-4B78-A2E9-6CCB6504FC87}"/>
            </c:ext>
          </c:extLst>
        </c:ser>
        <c:ser>
          <c:idx val="4"/>
          <c:order val="4"/>
          <c:tx>
            <c:strRef>
              <c:f>SOGI!$F$61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SOGI!$A$62:$A$78</c:f>
              <c:strCache>
                <c:ptCount val="17"/>
                <c:pt idx="0">
                  <c:v>ECM/CS Providers</c:v>
                </c:pt>
                <c:pt idx="1">
                  <c:v>Housing CBOs</c:v>
                </c:pt>
                <c:pt idx="2">
                  <c:v>Continuum of Care (CoC)</c:v>
                </c:pt>
                <c:pt idx="3">
                  <c:v>211</c:v>
                </c:pt>
                <c:pt idx="4">
                  <c:v>Criminal / Legal Institutions</c:v>
                </c:pt>
                <c:pt idx="5">
                  <c:v>Schools/Local Education Agencies (LEAs)</c:v>
                </c:pt>
                <c:pt idx="6">
                  <c:v>Area Agencies on Aging</c:v>
                </c:pt>
                <c:pt idx="7">
                  <c:v>Regional Centers</c:v>
                </c:pt>
                <c:pt idx="8">
                  <c:v>SS-Benefits</c:v>
                </c:pt>
                <c:pt idx="9">
                  <c:v>Hospitals</c:v>
                </c:pt>
                <c:pt idx="10">
                  <c:v>WIC</c:v>
                </c:pt>
                <c:pt idx="11">
                  <c:v>SS-County Welfare</c:v>
                </c:pt>
                <c:pt idx="12">
                  <c:v>County Substance Use Disorder (SUD) Services</c:v>
                </c:pt>
                <c:pt idx="13">
                  <c:v>MCPs</c:v>
                </c:pt>
                <c:pt idx="14">
                  <c:v>CBOs</c:v>
                </c:pt>
                <c:pt idx="15">
                  <c:v>County Public Health</c:v>
                </c:pt>
                <c:pt idx="16">
                  <c:v>Other systems within your department/division</c:v>
                </c:pt>
              </c:strCache>
            </c:strRef>
          </c:cat>
          <c:val>
            <c:numRef>
              <c:f>SOGI!$F$62:$F$78</c:f>
              <c:numCache>
                <c:formatCode>0%</c:formatCode>
                <c:ptCount val="17"/>
                <c:pt idx="0">
                  <c:v>0.1111111111111111</c:v>
                </c:pt>
                <c:pt idx="1">
                  <c:v>7.407407407407407E-2</c:v>
                </c:pt>
                <c:pt idx="2">
                  <c:v>0.1111111111111111</c:v>
                </c:pt>
                <c:pt idx="3">
                  <c:v>0.14814814814814814</c:v>
                </c:pt>
                <c:pt idx="4">
                  <c:v>0.1111111111111111</c:v>
                </c:pt>
                <c:pt idx="5">
                  <c:v>0.1111111111111111</c:v>
                </c:pt>
                <c:pt idx="6">
                  <c:v>0.1111111111111111</c:v>
                </c:pt>
                <c:pt idx="7">
                  <c:v>0.1111111111111111</c:v>
                </c:pt>
                <c:pt idx="8">
                  <c:v>7.407407407407407E-2</c:v>
                </c:pt>
                <c:pt idx="9">
                  <c:v>7.407407407407407E-2</c:v>
                </c:pt>
                <c:pt idx="10">
                  <c:v>7.407407407407407E-2</c:v>
                </c:pt>
                <c:pt idx="11">
                  <c:v>3.8461538461538464E-2</c:v>
                </c:pt>
                <c:pt idx="12">
                  <c:v>0.14285714285714285</c:v>
                </c:pt>
                <c:pt idx="13">
                  <c:v>7.407407407407407E-2</c:v>
                </c:pt>
                <c:pt idx="14">
                  <c:v>0.1111111111111111</c:v>
                </c:pt>
                <c:pt idx="15">
                  <c:v>7.407407407407407E-2</c:v>
                </c:pt>
                <c:pt idx="16">
                  <c:v>3.8461538461538464E-2</c:v>
                </c:pt>
              </c:numCache>
            </c:numRef>
          </c:val>
          <c:extLst>
            <c:ext xmlns:c16="http://schemas.microsoft.com/office/drawing/2014/chart" uri="{C3380CC4-5D6E-409C-BE32-E72D297353CC}">
              <c16:uniqueId val="{00000004-FD59-4B78-A2E9-6CCB6504FC87}"/>
            </c:ext>
          </c:extLst>
        </c:ser>
        <c:dLbls>
          <c:dLblPos val="ctr"/>
          <c:showLegendKey val="0"/>
          <c:showVal val="1"/>
          <c:showCatName val="0"/>
          <c:showSerName val="0"/>
          <c:showPercent val="0"/>
          <c:showBubbleSize val="0"/>
        </c:dLbls>
        <c:gapWidth val="150"/>
        <c:overlap val="100"/>
        <c:axId val="1307769311"/>
        <c:axId val="1307769791"/>
      </c:barChart>
      <c:catAx>
        <c:axId val="130776931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307769791"/>
        <c:crosses val="autoZero"/>
        <c:auto val="1"/>
        <c:lblAlgn val="ctr"/>
        <c:lblOffset val="100"/>
        <c:noMultiLvlLbl val="0"/>
      </c:catAx>
      <c:valAx>
        <c:axId val="1307769791"/>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3077693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SOGI!$B$234</c:f>
              <c:strCache>
                <c:ptCount val="1"/>
                <c:pt idx="0">
                  <c:v>Major Barrier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SOGI!$A$235:$A$249</c:f>
              <c:strCache>
                <c:ptCount val="15"/>
                <c:pt idx="0">
                  <c:v>Previously obtained consent to share data is allowed but not readily availa...</c:v>
                </c:pt>
                <c:pt idx="1">
                  <c:v>Restrictions in how funding can be used (i.e., infrastructure development;...</c:v>
                </c:pt>
                <c:pt idx="2">
                  <c:v>Burdensome administrative processes to access grant funding for exchange</c:v>
                </c:pt>
                <c:pt idx="3">
                  <c:v>Unclear whether information is considered private by law / regulation</c:v>
                </c:pt>
                <c:pt idx="4">
                  <c:v>Lack of funding to purchase / configure electronic systems for exchange</c:v>
                </c:pt>
                <c:pt idx="5">
                  <c:v>Lack of funding to operate / maintain electronic systems and processes for...</c:v>
                </c:pt>
                <c:pt idx="6">
                  <c:v>Partner does not have electronic system</c:v>
                </c:pt>
                <c:pt idx="7">
                  <c:v>Data fields / elements do not align between systems</c:v>
                </c:pt>
                <c:pt idx="8">
                  <c:v>We do not have the authority to hire new staff needed to exchange data</c:v>
                </c:pt>
                <c:pt idx="9">
                  <c:v>Dearth of qualified technical staff with necessary skills to hire regardless of salary</c:v>
                </c:pt>
                <c:pt idx="10">
                  <c:v>Existing staff are not adequately trained in necessary skills (e.g., procur...</c:v>
                </c:pt>
                <c:pt idx="11">
                  <c:v>Dearth of qualified technical staff with necessary skills  to hire at existing salary scale</c:v>
                </c:pt>
                <c:pt idx="12">
                  <c:v>Partner has electronic system but systems are not interoperable</c:v>
                </c:pt>
                <c:pt idx="13">
                  <c:v>Privacy laws / regulations prevent sharing</c:v>
                </c:pt>
                <c:pt idx="14">
                  <c:v>Privacy laws / regulations prevent sharing without consent</c:v>
                </c:pt>
              </c:strCache>
            </c:strRef>
          </c:cat>
          <c:val>
            <c:numRef>
              <c:f>SOGI!$B$235:$B$249</c:f>
              <c:numCache>
                <c:formatCode>0%</c:formatCode>
                <c:ptCount val="15"/>
                <c:pt idx="0">
                  <c:v>0.24</c:v>
                </c:pt>
                <c:pt idx="1">
                  <c:v>0.24</c:v>
                </c:pt>
                <c:pt idx="2">
                  <c:v>0.28000000000000003</c:v>
                </c:pt>
                <c:pt idx="3">
                  <c:v>0.32</c:v>
                </c:pt>
                <c:pt idx="4">
                  <c:v>0.32</c:v>
                </c:pt>
                <c:pt idx="5">
                  <c:v>0.32</c:v>
                </c:pt>
                <c:pt idx="6">
                  <c:v>0.33333333333333331</c:v>
                </c:pt>
                <c:pt idx="7">
                  <c:v>0.36</c:v>
                </c:pt>
                <c:pt idx="8">
                  <c:v>0.375</c:v>
                </c:pt>
                <c:pt idx="9">
                  <c:v>0.4</c:v>
                </c:pt>
                <c:pt idx="10">
                  <c:v>0.4</c:v>
                </c:pt>
                <c:pt idx="11">
                  <c:v>0.44</c:v>
                </c:pt>
                <c:pt idx="12">
                  <c:v>0.48</c:v>
                </c:pt>
                <c:pt idx="13">
                  <c:v>0.63157894736842102</c:v>
                </c:pt>
                <c:pt idx="14">
                  <c:v>0.66666666666666663</c:v>
                </c:pt>
              </c:numCache>
            </c:numRef>
          </c:val>
          <c:extLst>
            <c:ext xmlns:c16="http://schemas.microsoft.com/office/drawing/2014/chart" uri="{C3380CC4-5D6E-409C-BE32-E72D297353CC}">
              <c16:uniqueId val="{00000000-C3E0-4D03-A3E8-F0B10BC2D564}"/>
            </c:ext>
          </c:extLst>
        </c:ser>
        <c:ser>
          <c:idx val="1"/>
          <c:order val="1"/>
          <c:tx>
            <c:strRef>
              <c:f>SOGI!$C$234</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SOGI!$A$235:$A$249</c:f>
              <c:strCache>
                <c:ptCount val="15"/>
                <c:pt idx="0">
                  <c:v>Previously obtained consent to share data is allowed but not readily availa...</c:v>
                </c:pt>
                <c:pt idx="1">
                  <c:v>Restrictions in how funding can be used (i.e., infrastructure development;...</c:v>
                </c:pt>
                <c:pt idx="2">
                  <c:v>Burdensome administrative processes to access grant funding for exchange</c:v>
                </c:pt>
                <c:pt idx="3">
                  <c:v>Unclear whether information is considered private by law / regulation</c:v>
                </c:pt>
                <c:pt idx="4">
                  <c:v>Lack of funding to purchase / configure electronic systems for exchange</c:v>
                </c:pt>
                <c:pt idx="5">
                  <c:v>Lack of funding to operate / maintain electronic systems and processes for...</c:v>
                </c:pt>
                <c:pt idx="6">
                  <c:v>Partner does not have electronic system</c:v>
                </c:pt>
                <c:pt idx="7">
                  <c:v>Data fields / elements do not align between systems</c:v>
                </c:pt>
                <c:pt idx="8">
                  <c:v>We do not have the authority to hire new staff needed to exchange data</c:v>
                </c:pt>
                <c:pt idx="9">
                  <c:v>Dearth of qualified technical staff with necessary skills to hire regardless of salary</c:v>
                </c:pt>
                <c:pt idx="10">
                  <c:v>Existing staff are not adequately trained in necessary skills (e.g., procur...</c:v>
                </c:pt>
                <c:pt idx="11">
                  <c:v>Dearth of qualified technical staff with necessary skills  to hire at existing salary scale</c:v>
                </c:pt>
                <c:pt idx="12">
                  <c:v>Partner has electronic system but systems are not interoperable</c:v>
                </c:pt>
                <c:pt idx="13">
                  <c:v>Privacy laws / regulations prevent sharing</c:v>
                </c:pt>
                <c:pt idx="14">
                  <c:v>Privacy laws / regulations prevent sharing without consent</c:v>
                </c:pt>
              </c:strCache>
            </c:strRef>
          </c:cat>
          <c:val>
            <c:numRef>
              <c:f>SOGI!$C$235:$C$249</c:f>
              <c:numCache>
                <c:formatCode>0%</c:formatCode>
                <c:ptCount val="15"/>
                <c:pt idx="0">
                  <c:v>0.52</c:v>
                </c:pt>
                <c:pt idx="1">
                  <c:v>0.52</c:v>
                </c:pt>
                <c:pt idx="2">
                  <c:v>0.48</c:v>
                </c:pt>
                <c:pt idx="3">
                  <c:v>0.48</c:v>
                </c:pt>
                <c:pt idx="4">
                  <c:v>0.48</c:v>
                </c:pt>
                <c:pt idx="5">
                  <c:v>0.48</c:v>
                </c:pt>
                <c:pt idx="6">
                  <c:v>0.33333333333333331</c:v>
                </c:pt>
                <c:pt idx="7">
                  <c:v>0.2</c:v>
                </c:pt>
                <c:pt idx="8">
                  <c:v>0.41666666666666669</c:v>
                </c:pt>
                <c:pt idx="9">
                  <c:v>0.4</c:v>
                </c:pt>
                <c:pt idx="10">
                  <c:v>0.44</c:v>
                </c:pt>
                <c:pt idx="11">
                  <c:v>0.4</c:v>
                </c:pt>
                <c:pt idx="12">
                  <c:v>0.2</c:v>
                </c:pt>
                <c:pt idx="13">
                  <c:v>0.26315789473684209</c:v>
                </c:pt>
                <c:pt idx="14">
                  <c:v>0.16666666666666666</c:v>
                </c:pt>
              </c:numCache>
            </c:numRef>
          </c:val>
          <c:extLst>
            <c:ext xmlns:c16="http://schemas.microsoft.com/office/drawing/2014/chart" uri="{C3380CC4-5D6E-409C-BE32-E72D297353CC}">
              <c16:uniqueId val="{00000001-C3E0-4D03-A3E8-F0B10BC2D564}"/>
            </c:ext>
          </c:extLst>
        </c:ser>
        <c:ser>
          <c:idx val="2"/>
          <c:order val="2"/>
          <c:tx>
            <c:strRef>
              <c:f>SOGI!$D$234</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SOGI!$A$235:$A$249</c:f>
              <c:strCache>
                <c:ptCount val="15"/>
                <c:pt idx="0">
                  <c:v>Previously obtained consent to share data is allowed but not readily availa...</c:v>
                </c:pt>
                <c:pt idx="1">
                  <c:v>Restrictions in how funding can be used (i.e., infrastructure development;...</c:v>
                </c:pt>
                <c:pt idx="2">
                  <c:v>Burdensome administrative processes to access grant funding for exchange</c:v>
                </c:pt>
                <c:pt idx="3">
                  <c:v>Unclear whether information is considered private by law / regulation</c:v>
                </c:pt>
                <c:pt idx="4">
                  <c:v>Lack of funding to purchase / configure electronic systems for exchange</c:v>
                </c:pt>
                <c:pt idx="5">
                  <c:v>Lack of funding to operate / maintain electronic systems and processes for...</c:v>
                </c:pt>
                <c:pt idx="6">
                  <c:v>Partner does not have electronic system</c:v>
                </c:pt>
                <c:pt idx="7">
                  <c:v>Data fields / elements do not align between systems</c:v>
                </c:pt>
                <c:pt idx="8">
                  <c:v>We do not have the authority to hire new staff needed to exchange data</c:v>
                </c:pt>
                <c:pt idx="9">
                  <c:v>Dearth of qualified technical staff with necessary skills to hire regardless of salary</c:v>
                </c:pt>
                <c:pt idx="10">
                  <c:v>Existing staff are not adequately trained in necessary skills (e.g., procur...</c:v>
                </c:pt>
                <c:pt idx="11">
                  <c:v>Dearth of qualified technical staff with necessary skills  to hire at existing salary scale</c:v>
                </c:pt>
                <c:pt idx="12">
                  <c:v>Partner has electronic system but systems are not interoperable</c:v>
                </c:pt>
                <c:pt idx="13">
                  <c:v>Privacy laws / regulations prevent sharing</c:v>
                </c:pt>
                <c:pt idx="14">
                  <c:v>Privacy laws / regulations prevent sharing without consent</c:v>
                </c:pt>
              </c:strCache>
            </c:strRef>
          </c:cat>
          <c:val>
            <c:numRef>
              <c:f>SOGI!$D$235:$D$249</c:f>
              <c:numCache>
                <c:formatCode>0%</c:formatCode>
                <c:ptCount val="15"/>
                <c:pt idx="0">
                  <c:v>0.24</c:v>
                </c:pt>
                <c:pt idx="1">
                  <c:v>0.24</c:v>
                </c:pt>
                <c:pt idx="2">
                  <c:v>0.24</c:v>
                </c:pt>
                <c:pt idx="3">
                  <c:v>0.2</c:v>
                </c:pt>
                <c:pt idx="4">
                  <c:v>0.2</c:v>
                </c:pt>
                <c:pt idx="5">
                  <c:v>0.2</c:v>
                </c:pt>
                <c:pt idx="6">
                  <c:v>0.33333333333333331</c:v>
                </c:pt>
                <c:pt idx="7">
                  <c:v>0.44</c:v>
                </c:pt>
                <c:pt idx="8">
                  <c:v>0.20833333333333334</c:v>
                </c:pt>
                <c:pt idx="9">
                  <c:v>0.2</c:v>
                </c:pt>
                <c:pt idx="10">
                  <c:v>0.16</c:v>
                </c:pt>
                <c:pt idx="11">
                  <c:v>0.16</c:v>
                </c:pt>
                <c:pt idx="12">
                  <c:v>0.32</c:v>
                </c:pt>
                <c:pt idx="13">
                  <c:v>0.10526315789473684</c:v>
                </c:pt>
                <c:pt idx="14">
                  <c:v>0.16666666666666666</c:v>
                </c:pt>
              </c:numCache>
            </c:numRef>
          </c:val>
          <c:extLst>
            <c:ext xmlns:c16="http://schemas.microsoft.com/office/drawing/2014/chart" uri="{C3380CC4-5D6E-409C-BE32-E72D297353CC}">
              <c16:uniqueId val="{00000002-C3E0-4D03-A3E8-F0B10BC2D564}"/>
            </c:ext>
          </c:extLst>
        </c:ser>
        <c:dLbls>
          <c:showLegendKey val="0"/>
          <c:showVal val="0"/>
          <c:showCatName val="0"/>
          <c:showSerName val="0"/>
          <c:showPercent val="0"/>
          <c:showBubbleSize val="0"/>
        </c:dLbls>
        <c:gapWidth val="150"/>
        <c:overlap val="100"/>
        <c:axId val="1086950080"/>
        <c:axId val="1086958240"/>
      </c:barChart>
      <c:catAx>
        <c:axId val="108695008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86958240"/>
        <c:crosses val="autoZero"/>
        <c:auto val="1"/>
        <c:lblAlgn val="ctr"/>
        <c:lblOffset val="100"/>
        <c:noMultiLvlLbl val="0"/>
      </c:catAx>
      <c:valAx>
        <c:axId val="1086958240"/>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869500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'REaL-D'!$B$20</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'REaL-D'!$A$21:$A$37</c:f>
              <c:strCache>
                <c:ptCount val="17"/>
                <c:pt idx="0">
                  <c:v>Housing CBOs</c:v>
                </c:pt>
                <c:pt idx="1">
                  <c:v>Continuum of Care (CoC)</c:v>
                </c:pt>
                <c:pt idx="2">
                  <c:v>211</c:v>
                </c:pt>
                <c:pt idx="3">
                  <c:v>Criminal / Legal Institutions</c:v>
                </c:pt>
                <c:pt idx="4">
                  <c:v>Schools/Local Education Agencies (LEAs)</c:v>
                </c:pt>
                <c:pt idx="5">
                  <c:v>Area Agencies on Aging</c:v>
                </c:pt>
                <c:pt idx="6">
                  <c:v>Regional Centers</c:v>
                </c:pt>
                <c:pt idx="7">
                  <c:v>Hospitals</c:v>
                </c:pt>
                <c:pt idx="8">
                  <c:v>MCPs</c:v>
                </c:pt>
                <c:pt idx="9">
                  <c:v>SS-County Welfare</c:v>
                </c:pt>
                <c:pt idx="10">
                  <c:v>WIC</c:v>
                </c:pt>
                <c:pt idx="11">
                  <c:v>ECM/CS Providers</c:v>
                </c:pt>
                <c:pt idx="12">
                  <c:v>SS-Benefits</c:v>
                </c:pt>
                <c:pt idx="13">
                  <c:v>CBOs</c:v>
                </c:pt>
                <c:pt idx="14">
                  <c:v>County Public Health</c:v>
                </c:pt>
                <c:pt idx="15">
                  <c:v>County Substance Use Disorder (SUD) Services</c:v>
                </c:pt>
                <c:pt idx="16">
                  <c:v>Other systems within your department/division</c:v>
                </c:pt>
              </c:strCache>
            </c:strRef>
          </c:cat>
          <c:val>
            <c:numRef>
              <c:f>'REaL-D'!$B$21:$B$37</c:f>
              <c:numCache>
                <c:formatCode>0%</c:formatCode>
                <c:ptCount val="17"/>
                <c:pt idx="0">
                  <c:v>3.7037037037037035E-2</c:v>
                </c:pt>
                <c:pt idx="1">
                  <c:v>3.7037037037037035E-2</c:v>
                </c:pt>
                <c:pt idx="2">
                  <c:v>3.7037037037037035E-2</c:v>
                </c:pt>
                <c:pt idx="3">
                  <c:v>3.7037037037037035E-2</c:v>
                </c:pt>
                <c:pt idx="4">
                  <c:v>3.7037037037037035E-2</c:v>
                </c:pt>
                <c:pt idx="5">
                  <c:v>3.7037037037037035E-2</c:v>
                </c:pt>
                <c:pt idx="6">
                  <c:v>3.7037037037037035E-2</c:v>
                </c:pt>
                <c:pt idx="7">
                  <c:v>7.407407407407407E-2</c:v>
                </c:pt>
                <c:pt idx="8">
                  <c:v>7.407407407407407E-2</c:v>
                </c:pt>
                <c:pt idx="9">
                  <c:v>7.407407407407407E-2</c:v>
                </c:pt>
                <c:pt idx="10">
                  <c:v>7.6923076923076927E-2</c:v>
                </c:pt>
                <c:pt idx="11">
                  <c:v>0.1111111111111111</c:v>
                </c:pt>
                <c:pt idx="12">
                  <c:v>0.1111111111111111</c:v>
                </c:pt>
                <c:pt idx="13">
                  <c:v>0.14814814814814814</c:v>
                </c:pt>
                <c:pt idx="14">
                  <c:v>0.15384615384615385</c:v>
                </c:pt>
                <c:pt idx="15">
                  <c:v>0.25</c:v>
                </c:pt>
                <c:pt idx="16">
                  <c:v>0.48148148148148145</c:v>
                </c:pt>
              </c:numCache>
            </c:numRef>
          </c:val>
          <c:extLst>
            <c:ext xmlns:c16="http://schemas.microsoft.com/office/drawing/2014/chart" uri="{C3380CC4-5D6E-409C-BE32-E72D297353CC}">
              <c16:uniqueId val="{00000000-86E4-439E-BC69-78FDEF6256E1}"/>
            </c:ext>
          </c:extLst>
        </c:ser>
        <c:ser>
          <c:idx val="1"/>
          <c:order val="1"/>
          <c:tx>
            <c:strRef>
              <c:f>'REaL-D'!$C$20</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'REaL-D'!$A$21:$A$37</c:f>
              <c:strCache>
                <c:ptCount val="17"/>
                <c:pt idx="0">
                  <c:v>Housing CBOs</c:v>
                </c:pt>
                <c:pt idx="1">
                  <c:v>Continuum of Care (CoC)</c:v>
                </c:pt>
                <c:pt idx="2">
                  <c:v>211</c:v>
                </c:pt>
                <c:pt idx="3">
                  <c:v>Criminal / Legal Institutions</c:v>
                </c:pt>
                <c:pt idx="4">
                  <c:v>Schools/Local Education Agencies (LEAs)</c:v>
                </c:pt>
                <c:pt idx="5">
                  <c:v>Area Agencies on Aging</c:v>
                </c:pt>
                <c:pt idx="6">
                  <c:v>Regional Centers</c:v>
                </c:pt>
                <c:pt idx="7">
                  <c:v>Hospitals</c:v>
                </c:pt>
                <c:pt idx="8">
                  <c:v>MCPs</c:v>
                </c:pt>
                <c:pt idx="9">
                  <c:v>SS-County Welfare</c:v>
                </c:pt>
                <c:pt idx="10">
                  <c:v>WIC</c:v>
                </c:pt>
                <c:pt idx="11">
                  <c:v>ECM/CS Providers</c:v>
                </c:pt>
                <c:pt idx="12">
                  <c:v>SS-Benefits</c:v>
                </c:pt>
                <c:pt idx="13">
                  <c:v>CBOs</c:v>
                </c:pt>
                <c:pt idx="14">
                  <c:v>County Public Health</c:v>
                </c:pt>
                <c:pt idx="15">
                  <c:v>County Substance Use Disorder (SUD) Services</c:v>
                </c:pt>
                <c:pt idx="16">
                  <c:v>Other systems within your department/division</c:v>
                </c:pt>
              </c:strCache>
            </c:strRef>
          </c:cat>
          <c:val>
            <c:numRef>
              <c:f>'REaL-D'!$C$21:$C$37</c:f>
              <c:numCache>
                <c:formatCode>General</c:formatCode>
                <c:ptCount val="17"/>
                <c:pt idx="0" formatCode="0%">
                  <c:v>3.7037037037037035E-2</c:v>
                </c:pt>
                <c:pt idx="3" formatCode="0%">
                  <c:v>0.1111111111111111</c:v>
                </c:pt>
                <c:pt idx="4" formatCode="0%">
                  <c:v>3.7037037037037035E-2</c:v>
                </c:pt>
                <c:pt idx="6" formatCode="0%">
                  <c:v>3.7037037037037035E-2</c:v>
                </c:pt>
                <c:pt idx="7" formatCode="0%">
                  <c:v>0.18518518518518517</c:v>
                </c:pt>
                <c:pt idx="8" formatCode="0%">
                  <c:v>0.18518518518518517</c:v>
                </c:pt>
                <c:pt idx="9" formatCode="0%">
                  <c:v>3.7037037037037035E-2</c:v>
                </c:pt>
                <c:pt idx="11" formatCode="0%">
                  <c:v>7.407407407407407E-2</c:v>
                </c:pt>
                <c:pt idx="13" formatCode="0%">
                  <c:v>0.14814814814814814</c:v>
                </c:pt>
                <c:pt idx="15" formatCode="0%">
                  <c:v>0.125</c:v>
                </c:pt>
              </c:numCache>
            </c:numRef>
          </c:val>
          <c:extLst>
            <c:ext xmlns:c16="http://schemas.microsoft.com/office/drawing/2014/chart" uri="{C3380CC4-5D6E-409C-BE32-E72D297353CC}">
              <c16:uniqueId val="{00000001-86E4-439E-BC69-78FDEF6256E1}"/>
            </c:ext>
          </c:extLst>
        </c:ser>
        <c:ser>
          <c:idx val="2"/>
          <c:order val="2"/>
          <c:tx>
            <c:strRef>
              <c:f>'REaL-D'!$D$20</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'REaL-D'!$A$21:$A$37</c:f>
              <c:strCache>
                <c:ptCount val="17"/>
                <c:pt idx="0">
                  <c:v>Housing CBOs</c:v>
                </c:pt>
                <c:pt idx="1">
                  <c:v>Continuum of Care (CoC)</c:v>
                </c:pt>
                <c:pt idx="2">
                  <c:v>211</c:v>
                </c:pt>
                <c:pt idx="3">
                  <c:v>Criminal / Legal Institutions</c:v>
                </c:pt>
                <c:pt idx="4">
                  <c:v>Schools/Local Education Agencies (LEAs)</c:v>
                </c:pt>
                <c:pt idx="5">
                  <c:v>Area Agencies on Aging</c:v>
                </c:pt>
                <c:pt idx="6">
                  <c:v>Regional Centers</c:v>
                </c:pt>
                <c:pt idx="7">
                  <c:v>Hospitals</c:v>
                </c:pt>
                <c:pt idx="8">
                  <c:v>MCPs</c:v>
                </c:pt>
                <c:pt idx="9">
                  <c:v>SS-County Welfare</c:v>
                </c:pt>
                <c:pt idx="10">
                  <c:v>WIC</c:v>
                </c:pt>
                <c:pt idx="11">
                  <c:v>ECM/CS Providers</c:v>
                </c:pt>
                <c:pt idx="12">
                  <c:v>SS-Benefits</c:v>
                </c:pt>
                <c:pt idx="13">
                  <c:v>CBOs</c:v>
                </c:pt>
                <c:pt idx="14">
                  <c:v>County Public Health</c:v>
                </c:pt>
                <c:pt idx="15">
                  <c:v>County Substance Use Disorder (SUD) Services</c:v>
                </c:pt>
                <c:pt idx="16">
                  <c:v>Other systems within your department/division</c:v>
                </c:pt>
              </c:strCache>
            </c:strRef>
          </c:cat>
          <c:val>
            <c:numRef>
              <c:f>'REaL-D'!$D$21:$D$37</c:f>
              <c:numCache>
                <c:formatCode>0%</c:formatCode>
                <c:ptCount val="17"/>
                <c:pt idx="0">
                  <c:v>0.66666666666666663</c:v>
                </c:pt>
                <c:pt idx="1">
                  <c:v>0.70370370370370372</c:v>
                </c:pt>
                <c:pt idx="2">
                  <c:v>0.62962962962962965</c:v>
                </c:pt>
                <c:pt idx="3">
                  <c:v>0.62962962962962965</c:v>
                </c:pt>
                <c:pt idx="4">
                  <c:v>0.66666666666666663</c:v>
                </c:pt>
                <c:pt idx="5">
                  <c:v>0.66666666666666663</c:v>
                </c:pt>
                <c:pt idx="6">
                  <c:v>0.66666666666666663</c:v>
                </c:pt>
                <c:pt idx="7">
                  <c:v>0.55555555555555558</c:v>
                </c:pt>
                <c:pt idx="8">
                  <c:v>0.55555555555555558</c:v>
                </c:pt>
                <c:pt idx="9">
                  <c:v>0.62962962962962965</c:v>
                </c:pt>
                <c:pt idx="10">
                  <c:v>0.65384615384615385</c:v>
                </c:pt>
                <c:pt idx="11">
                  <c:v>0.59259259259259256</c:v>
                </c:pt>
                <c:pt idx="12">
                  <c:v>0.62962962962962965</c:v>
                </c:pt>
                <c:pt idx="13">
                  <c:v>0.51851851851851849</c:v>
                </c:pt>
                <c:pt idx="14">
                  <c:v>0.61538461538461542</c:v>
                </c:pt>
                <c:pt idx="15">
                  <c:v>0.375</c:v>
                </c:pt>
                <c:pt idx="16">
                  <c:v>0.25925925925925924</c:v>
                </c:pt>
              </c:numCache>
            </c:numRef>
          </c:val>
          <c:extLst>
            <c:ext xmlns:c16="http://schemas.microsoft.com/office/drawing/2014/chart" uri="{C3380CC4-5D6E-409C-BE32-E72D297353CC}">
              <c16:uniqueId val="{00000002-86E4-439E-BC69-78FDEF6256E1}"/>
            </c:ext>
          </c:extLst>
        </c:ser>
        <c:ser>
          <c:idx val="3"/>
          <c:order val="3"/>
          <c:tx>
            <c:strRef>
              <c:f>'REaL-D'!$E$20</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'REaL-D'!$A$21:$A$37</c:f>
              <c:strCache>
                <c:ptCount val="17"/>
                <c:pt idx="0">
                  <c:v>Housing CBOs</c:v>
                </c:pt>
                <c:pt idx="1">
                  <c:v>Continuum of Care (CoC)</c:v>
                </c:pt>
                <c:pt idx="2">
                  <c:v>211</c:v>
                </c:pt>
                <c:pt idx="3">
                  <c:v>Criminal / Legal Institutions</c:v>
                </c:pt>
                <c:pt idx="4">
                  <c:v>Schools/Local Education Agencies (LEAs)</c:v>
                </c:pt>
                <c:pt idx="5">
                  <c:v>Area Agencies on Aging</c:v>
                </c:pt>
                <c:pt idx="6">
                  <c:v>Regional Centers</c:v>
                </c:pt>
                <c:pt idx="7">
                  <c:v>Hospitals</c:v>
                </c:pt>
                <c:pt idx="8">
                  <c:v>MCPs</c:v>
                </c:pt>
                <c:pt idx="9">
                  <c:v>SS-County Welfare</c:v>
                </c:pt>
                <c:pt idx="10">
                  <c:v>WIC</c:v>
                </c:pt>
                <c:pt idx="11">
                  <c:v>ECM/CS Providers</c:v>
                </c:pt>
                <c:pt idx="12">
                  <c:v>SS-Benefits</c:v>
                </c:pt>
                <c:pt idx="13">
                  <c:v>CBOs</c:v>
                </c:pt>
                <c:pt idx="14">
                  <c:v>County Public Health</c:v>
                </c:pt>
                <c:pt idx="15">
                  <c:v>County Substance Use Disorder (SUD) Services</c:v>
                </c:pt>
                <c:pt idx="16">
                  <c:v>Other systems within your department/division</c:v>
                </c:pt>
              </c:strCache>
            </c:strRef>
          </c:cat>
          <c:val>
            <c:numRef>
              <c:f>'REaL-D'!$E$21:$E$37</c:f>
              <c:numCache>
                <c:formatCode>0%</c:formatCode>
                <c:ptCount val="17"/>
                <c:pt idx="0">
                  <c:v>0.14814814814814814</c:v>
                </c:pt>
                <c:pt idx="1">
                  <c:v>0.14814814814814814</c:v>
                </c:pt>
                <c:pt idx="2">
                  <c:v>0.18518518518518517</c:v>
                </c:pt>
                <c:pt idx="3">
                  <c:v>0.1111111111111111</c:v>
                </c:pt>
                <c:pt idx="4">
                  <c:v>0.14814814814814814</c:v>
                </c:pt>
                <c:pt idx="5">
                  <c:v>0.18518518518518517</c:v>
                </c:pt>
                <c:pt idx="6">
                  <c:v>0.14814814814814814</c:v>
                </c:pt>
                <c:pt idx="7">
                  <c:v>0.1111111111111111</c:v>
                </c:pt>
                <c:pt idx="8">
                  <c:v>0.1111111111111111</c:v>
                </c:pt>
                <c:pt idx="9">
                  <c:v>0.14814814814814814</c:v>
                </c:pt>
                <c:pt idx="10">
                  <c:v>0.15384615384615385</c:v>
                </c:pt>
                <c:pt idx="11">
                  <c:v>0.1111111111111111</c:v>
                </c:pt>
                <c:pt idx="12">
                  <c:v>0.14814814814814814</c:v>
                </c:pt>
                <c:pt idx="13">
                  <c:v>7.407407407407407E-2</c:v>
                </c:pt>
                <c:pt idx="14">
                  <c:v>0.15384615384615385</c:v>
                </c:pt>
                <c:pt idx="15">
                  <c:v>0.125</c:v>
                </c:pt>
                <c:pt idx="16">
                  <c:v>0.22222222222222221</c:v>
                </c:pt>
              </c:numCache>
            </c:numRef>
          </c:val>
          <c:extLst>
            <c:ext xmlns:c16="http://schemas.microsoft.com/office/drawing/2014/chart" uri="{C3380CC4-5D6E-409C-BE32-E72D297353CC}">
              <c16:uniqueId val="{00000003-86E4-439E-BC69-78FDEF6256E1}"/>
            </c:ext>
          </c:extLst>
        </c:ser>
        <c:ser>
          <c:idx val="4"/>
          <c:order val="4"/>
          <c:tx>
            <c:strRef>
              <c:f>'REaL-D'!$F$20</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'REaL-D'!$A$21:$A$37</c:f>
              <c:strCache>
                <c:ptCount val="17"/>
                <c:pt idx="0">
                  <c:v>Housing CBOs</c:v>
                </c:pt>
                <c:pt idx="1">
                  <c:v>Continuum of Care (CoC)</c:v>
                </c:pt>
                <c:pt idx="2">
                  <c:v>211</c:v>
                </c:pt>
                <c:pt idx="3">
                  <c:v>Criminal / Legal Institutions</c:v>
                </c:pt>
                <c:pt idx="4">
                  <c:v>Schools/Local Education Agencies (LEAs)</c:v>
                </c:pt>
                <c:pt idx="5">
                  <c:v>Area Agencies on Aging</c:v>
                </c:pt>
                <c:pt idx="6">
                  <c:v>Regional Centers</c:v>
                </c:pt>
                <c:pt idx="7">
                  <c:v>Hospitals</c:v>
                </c:pt>
                <c:pt idx="8">
                  <c:v>MCPs</c:v>
                </c:pt>
                <c:pt idx="9">
                  <c:v>SS-County Welfare</c:v>
                </c:pt>
                <c:pt idx="10">
                  <c:v>WIC</c:v>
                </c:pt>
                <c:pt idx="11">
                  <c:v>ECM/CS Providers</c:v>
                </c:pt>
                <c:pt idx="12">
                  <c:v>SS-Benefits</c:v>
                </c:pt>
                <c:pt idx="13">
                  <c:v>CBOs</c:v>
                </c:pt>
                <c:pt idx="14">
                  <c:v>County Public Health</c:v>
                </c:pt>
                <c:pt idx="15">
                  <c:v>County Substance Use Disorder (SUD) Services</c:v>
                </c:pt>
                <c:pt idx="16">
                  <c:v>Other systems within your department/division</c:v>
                </c:pt>
              </c:strCache>
            </c:strRef>
          </c:cat>
          <c:val>
            <c:numRef>
              <c:f>'REaL-D'!$F$21:$F$37</c:f>
              <c:numCache>
                <c:formatCode>0%</c:formatCode>
                <c:ptCount val="17"/>
                <c:pt idx="0">
                  <c:v>0.1111111111111111</c:v>
                </c:pt>
                <c:pt idx="1">
                  <c:v>0.1111111111111111</c:v>
                </c:pt>
                <c:pt idx="2">
                  <c:v>0.14814814814814814</c:v>
                </c:pt>
                <c:pt idx="3">
                  <c:v>0.1111111111111111</c:v>
                </c:pt>
                <c:pt idx="4">
                  <c:v>0.1111111111111111</c:v>
                </c:pt>
                <c:pt idx="5">
                  <c:v>0.1111111111111111</c:v>
                </c:pt>
                <c:pt idx="6">
                  <c:v>0.1111111111111111</c:v>
                </c:pt>
                <c:pt idx="7">
                  <c:v>7.407407407407407E-2</c:v>
                </c:pt>
                <c:pt idx="8">
                  <c:v>7.407407407407407E-2</c:v>
                </c:pt>
                <c:pt idx="9">
                  <c:v>0.1111111111111111</c:v>
                </c:pt>
                <c:pt idx="10">
                  <c:v>0.11538461538461539</c:v>
                </c:pt>
                <c:pt idx="11">
                  <c:v>0.1111111111111111</c:v>
                </c:pt>
                <c:pt idx="12">
                  <c:v>0.1111111111111111</c:v>
                </c:pt>
                <c:pt idx="13">
                  <c:v>0.1111111111111111</c:v>
                </c:pt>
                <c:pt idx="14">
                  <c:v>7.6923076923076927E-2</c:v>
                </c:pt>
                <c:pt idx="15">
                  <c:v>0.125</c:v>
                </c:pt>
                <c:pt idx="16">
                  <c:v>3.7037037037037035E-2</c:v>
                </c:pt>
              </c:numCache>
            </c:numRef>
          </c:val>
          <c:extLst>
            <c:ext xmlns:c16="http://schemas.microsoft.com/office/drawing/2014/chart" uri="{C3380CC4-5D6E-409C-BE32-E72D297353CC}">
              <c16:uniqueId val="{00000004-86E4-439E-BC69-78FDEF6256E1}"/>
            </c:ext>
          </c:extLst>
        </c:ser>
        <c:dLbls>
          <c:dLblPos val="ctr"/>
          <c:showLegendKey val="0"/>
          <c:showVal val="1"/>
          <c:showCatName val="0"/>
          <c:showSerName val="0"/>
          <c:showPercent val="0"/>
          <c:showBubbleSize val="0"/>
        </c:dLbls>
        <c:gapWidth val="150"/>
        <c:overlap val="100"/>
        <c:axId val="1306543871"/>
        <c:axId val="1306545791"/>
      </c:barChart>
      <c:catAx>
        <c:axId val="13065438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306545791"/>
        <c:crosses val="autoZero"/>
        <c:auto val="1"/>
        <c:lblAlgn val="ctr"/>
        <c:lblOffset val="100"/>
        <c:noMultiLvlLbl val="0"/>
      </c:catAx>
      <c:valAx>
        <c:axId val="1306545791"/>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3065438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3-EA96-48CE-B726-4724971E20AF}"/>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1-EA96-48CE-B726-4724971E20AF}"/>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2-EA96-48CE-B726-4724971E20AF}"/>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Demographics!$A$11:$A$13</c:f>
              <c:strCache>
                <c:ptCount val="3"/>
                <c:pt idx="0">
                  <c:v>Some</c:v>
                </c:pt>
                <c:pt idx="1">
                  <c:v>All</c:v>
                </c:pt>
                <c:pt idx="2">
                  <c:v>Don't Know</c:v>
                </c:pt>
              </c:strCache>
            </c:strRef>
          </c:cat>
          <c:val>
            <c:numRef>
              <c:f>Demographics!$C$11:$C$13</c:f>
              <c:numCache>
                <c:formatCode>0%</c:formatCode>
                <c:ptCount val="3"/>
                <c:pt idx="0">
                  <c:v>0.89</c:v>
                </c:pt>
                <c:pt idx="1">
                  <c:v>7.0000000000000007E-2</c:v>
                </c:pt>
                <c:pt idx="2">
                  <c:v>0.04</c:v>
                </c:pt>
              </c:numCache>
            </c:numRef>
          </c:val>
          <c:extLst>
            <c:ext xmlns:c16="http://schemas.microsoft.com/office/drawing/2014/chart" uri="{C3380CC4-5D6E-409C-BE32-E72D297353CC}">
              <c16:uniqueId val="{00000000-EA96-48CE-B726-4724971E20AF}"/>
            </c:ext>
          </c:extLst>
        </c:ser>
        <c:dLbls>
          <c:showLegendKey val="0"/>
          <c:showVal val="0"/>
          <c:showCatName val="0"/>
          <c:showSerName val="0"/>
          <c:showPercent val="0"/>
          <c:showBubbleSize val="0"/>
        </c:dLbls>
        <c:gapWidth val="219"/>
        <c:overlap val="-27"/>
        <c:axId val="1666600607"/>
        <c:axId val="1666599167"/>
      </c:barChart>
      <c:catAx>
        <c:axId val="16666006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66599167"/>
        <c:crosses val="autoZero"/>
        <c:auto val="1"/>
        <c:lblAlgn val="ctr"/>
        <c:lblOffset val="100"/>
        <c:noMultiLvlLbl val="0"/>
      </c:catAx>
      <c:valAx>
        <c:axId val="1666599167"/>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6660060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'REaL-D'!$B$59</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'REaL-D'!$A$60:$A$76</c:f>
              <c:strCache>
                <c:ptCount val="17"/>
                <c:pt idx="0">
                  <c:v>Housing CBOs</c:v>
                </c:pt>
                <c:pt idx="1">
                  <c:v>211</c:v>
                </c:pt>
                <c:pt idx="2">
                  <c:v>Criminal / Legal Institutions</c:v>
                </c:pt>
                <c:pt idx="3">
                  <c:v>Schools/Local Education Agencies (LEAs)</c:v>
                </c:pt>
                <c:pt idx="4">
                  <c:v>Regional Centers</c:v>
                </c:pt>
                <c:pt idx="5">
                  <c:v>Continuum of Care (CoC)</c:v>
                </c:pt>
                <c:pt idx="6">
                  <c:v>Area Agencies on Aging</c:v>
                </c:pt>
                <c:pt idx="7">
                  <c:v>Hospitals</c:v>
                </c:pt>
                <c:pt idx="8">
                  <c:v>MCPs</c:v>
                </c:pt>
                <c:pt idx="9">
                  <c:v>SS-County Welfare</c:v>
                </c:pt>
                <c:pt idx="10">
                  <c:v>WIC</c:v>
                </c:pt>
                <c:pt idx="11">
                  <c:v>ECM/CS Providers</c:v>
                </c:pt>
                <c:pt idx="12">
                  <c:v>SS-Benefits</c:v>
                </c:pt>
                <c:pt idx="13">
                  <c:v>County Substance Use Disorder (SUD) Services</c:v>
                </c:pt>
                <c:pt idx="14">
                  <c:v>CBOs</c:v>
                </c:pt>
                <c:pt idx="15">
                  <c:v>County Public Health</c:v>
                </c:pt>
                <c:pt idx="16">
                  <c:v>Other systems within your department/division</c:v>
                </c:pt>
              </c:strCache>
            </c:strRef>
          </c:cat>
          <c:val>
            <c:numRef>
              <c:f>'REaL-D'!$B$60:$B$76</c:f>
              <c:numCache>
                <c:formatCode>0%</c:formatCode>
                <c:ptCount val="17"/>
                <c:pt idx="0">
                  <c:v>3.7037037037037035E-2</c:v>
                </c:pt>
                <c:pt idx="1">
                  <c:v>3.7037037037037035E-2</c:v>
                </c:pt>
                <c:pt idx="2">
                  <c:v>3.7037037037037035E-2</c:v>
                </c:pt>
                <c:pt idx="3">
                  <c:v>3.7037037037037035E-2</c:v>
                </c:pt>
                <c:pt idx="4">
                  <c:v>3.7037037037037035E-2</c:v>
                </c:pt>
                <c:pt idx="5">
                  <c:v>3.8461538461538464E-2</c:v>
                </c:pt>
                <c:pt idx="6">
                  <c:v>3.8461538461538464E-2</c:v>
                </c:pt>
                <c:pt idx="7">
                  <c:v>7.407407407407407E-2</c:v>
                </c:pt>
                <c:pt idx="8">
                  <c:v>7.407407407407407E-2</c:v>
                </c:pt>
                <c:pt idx="9">
                  <c:v>7.407407407407407E-2</c:v>
                </c:pt>
                <c:pt idx="10">
                  <c:v>7.6923076923076927E-2</c:v>
                </c:pt>
                <c:pt idx="11">
                  <c:v>0.1111111111111111</c:v>
                </c:pt>
                <c:pt idx="12">
                  <c:v>0.1111111111111111</c:v>
                </c:pt>
                <c:pt idx="13">
                  <c:v>0.125</c:v>
                </c:pt>
                <c:pt idx="14">
                  <c:v>0.14814814814814814</c:v>
                </c:pt>
                <c:pt idx="15">
                  <c:v>0.15384615384615385</c:v>
                </c:pt>
                <c:pt idx="16">
                  <c:v>0.44444444444444442</c:v>
                </c:pt>
              </c:numCache>
            </c:numRef>
          </c:val>
          <c:extLst>
            <c:ext xmlns:c16="http://schemas.microsoft.com/office/drawing/2014/chart" uri="{C3380CC4-5D6E-409C-BE32-E72D297353CC}">
              <c16:uniqueId val="{00000000-A467-4F98-982F-153B8168EE74}"/>
            </c:ext>
          </c:extLst>
        </c:ser>
        <c:ser>
          <c:idx val="1"/>
          <c:order val="1"/>
          <c:tx>
            <c:strRef>
              <c:f>'REaL-D'!$C$59</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'REaL-D'!$A$60:$A$76</c:f>
              <c:strCache>
                <c:ptCount val="17"/>
                <c:pt idx="0">
                  <c:v>Housing CBOs</c:v>
                </c:pt>
                <c:pt idx="1">
                  <c:v>211</c:v>
                </c:pt>
                <c:pt idx="2">
                  <c:v>Criminal / Legal Institutions</c:v>
                </c:pt>
                <c:pt idx="3">
                  <c:v>Schools/Local Education Agencies (LEAs)</c:v>
                </c:pt>
                <c:pt idx="4">
                  <c:v>Regional Centers</c:v>
                </c:pt>
                <c:pt idx="5">
                  <c:v>Continuum of Care (CoC)</c:v>
                </c:pt>
                <c:pt idx="6">
                  <c:v>Area Agencies on Aging</c:v>
                </c:pt>
                <c:pt idx="7">
                  <c:v>Hospitals</c:v>
                </c:pt>
                <c:pt idx="8">
                  <c:v>MCPs</c:v>
                </c:pt>
                <c:pt idx="9">
                  <c:v>SS-County Welfare</c:v>
                </c:pt>
                <c:pt idx="10">
                  <c:v>WIC</c:v>
                </c:pt>
                <c:pt idx="11">
                  <c:v>ECM/CS Providers</c:v>
                </c:pt>
                <c:pt idx="12">
                  <c:v>SS-Benefits</c:v>
                </c:pt>
                <c:pt idx="13">
                  <c:v>County Substance Use Disorder (SUD) Services</c:v>
                </c:pt>
                <c:pt idx="14">
                  <c:v>CBOs</c:v>
                </c:pt>
                <c:pt idx="15">
                  <c:v>County Public Health</c:v>
                </c:pt>
                <c:pt idx="16">
                  <c:v>Other systems within your department/division</c:v>
                </c:pt>
              </c:strCache>
            </c:strRef>
          </c:cat>
          <c:val>
            <c:numRef>
              <c:f>'REaL-D'!$C$60:$C$76</c:f>
              <c:numCache>
                <c:formatCode>General</c:formatCode>
                <c:ptCount val="17"/>
                <c:pt idx="0" formatCode="0%">
                  <c:v>3.7037037037037035E-2</c:v>
                </c:pt>
                <c:pt idx="2" formatCode="0%">
                  <c:v>0.1111111111111111</c:v>
                </c:pt>
                <c:pt idx="3" formatCode="0%">
                  <c:v>3.7037037037037035E-2</c:v>
                </c:pt>
                <c:pt idx="4" formatCode="0%">
                  <c:v>3.7037037037037035E-2</c:v>
                </c:pt>
                <c:pt idx="7" formatCode="0%">
                  <c:v>0.22222222222222221</c:v>
                </c:pt>
                <c:pt idx="8" formatCode="0%">
                  <c:v>0.18518518518518517</c:v>
                </c:pt>
                <c:pt idx="9" formatCode="0%">
                  <c:v>3.7037037037037035E-2</c:v>
                </c:pt>
                <c:pt idx="11" formatCode="0%">
                  <c:v>7.407407407407407E-2</c:v>
                </c:pt>
                <c:pt idx="13" formatCode="0%">
                  <c:v>0.25</c:v>
                </c:pt>
                <c:pt idx="14" formatCode="0%">
                  <c:v>0.1111111111111111</c:v>
                </c:pt>
              </c:numCache>
            </c:numRef>
          </c:val>
          <c:extLst>
            <c:ext xmlns:c16="http://schemas.microsoft.com/office/drawing/2014/chart" uri="{C3380CC4-5D6E-409C-BE32-E72D297353CC}">
              <c16:uniqueId val="{00000001-A467-4F98-982F-153B8168EE74}"/>
            </c:ext>
          </c:extLst>
        </c:ser>
        <c:ser>
          <c:idx val="2"/>
          <c:order val="2"/>
          <c:tx>
            <c:strRef>
              <c:f>'REaL-D'!$D$59</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'REaL-D'!$A$60:$A$76</c:f>
              <c:strCache>
                <c:ptCount val="17"/>
                <c:pt idx="0">
                  <c:v>Housing CBOs</c:v>
                </c:pt>
                <c:pt idx="1">
                  <c:v>211</c:v>
                </c:pt>
                <c:pt idx="2">
                  <c:v>Criminal / Legal Institutions</c:v>
                </c:pt>
                <c:pt idx="3">
                  <c:v>Schools/Local Education Agencies (LEAs)</c:v>
                </c:pt>
                <c:pt idx="4">
                  <c:v>Regional Centers</c:v>
                </c:pt>
                <c:pt idx="5">
                  <c:v>Continuum of Care (CoC)</c:v>
                </c:pt>
                <c:pt idx="6">
                  <c:v>Area Agencies on Aging</c:v>
                </c:pt>
                <c:pt idx="7">
                  <c:v>Hospitals</c:v>
                </c:pt>
                <c:pt idx="8">
                  <c:v>MCPs</c:v>
                </c:pt>
                <c:pt idx="9">
                  <c:v>SS-County Welfare</c:v>
                </c:pt>
                <c:pt idx="10">
                  <c:v>WIC</c:v>
                </c:pt>
                <c:pt idx="11">
                  <c:v>ECM/CS Providers</c:v>
                </c:pt>
                <c:pt idx="12">
                  <c:v>SS-Benefits</c:v>
                </c:pt>
                <c:pt idx="13">
                  <c:v>County Substance Use Disorder (SUD) Services</c:v>
                </c:pt>
                <c:pt idx="14">
                  <c:v>CBOs</c:v>
                </c:pt>
                <c:pt idx="15">
                  <c:v>County Public Health</c:v>
                </c:pt>
                <c:pt idx="16">
                  <c:v>Other systems within your department/division</c:v>
                </c:pt>
              </c:strCache>
            </c:strRef>
          </c:cat>
          <c:val>
            <c:numRef>
              <c:f>'REaL-D'!$D$60:$D$76</c:f>
              <c:numCache>
                <c:formatCode>0%</c:formatCode>
                <c:ptCount val="17"/>
                <c:pt idx="0">
                  <c:v>0.66666666666666663</c:v>
                </c:pt>
                <c:pt idx="1">
                  <c:v>0.62962962962962965</c:v>
                </c:pt>
                <c:pt idx="2">
                  <c:v>0.62962962962962965</c:v>
                </c:pt>
                <c:pt idx="3">
                  <c:v>0.66666666666666663</c:v>
                </c:pt>
                <c:pt idx="4">
                  <c:v>0.66666666666666663</c:v>
                </c:pt>
                <c:pt idx="5">
                  <c:v>0.69230769230769229</c:v>
                </c:pt>
                <c:pt idx="6">
                  <c:v>0.65384615384615385</c:v>
                </c:pt>
                <c:pt idx="7">
                  <c:v>0.51851851851851849</c:v>
                </c:pt>
                <c:pt idx="8">
                  <c:v>0.55555555555555558</c:v>
                </c:pt>
                <c:pt idx="9">
                  <c:v>0.62962962962962965</c:v>
                </c:pt>
                <c:pt idx="10">
                  <c:v>0.65384615384615385</c:v>
                </c:pt>
                <c:pt idx="11">
                  <c:v>0.59259259259259256</c:v>
                </c:pt>
                <c:pt idx="12">
                  <c:v>0.62962962962962965</c:v>
                </c:pt>
                <c:pt idx="13">
                  <c:v>0.375</c:v>
                </c:pt>
                <c:pt idx="14">
                  <c:v>0.51851851851851849</c:v>
                </c:pt>
                <c:pt idx="15">
                  <c:v>0.61538461538461542</c:v>
                </c:pt>
                <c:pt idx="16">
                  <c:v>0.25925925925925924</c:v>
                </c:pt>
              </c:numCache>
            </c:numRef>
          </c:val>
          <c:extLst>
            <c:ext xmlns:c16="http://schemas.microsoft.com/office/drawing/2014/chart" uri="{C3380CC4-5D6E-409C-BE32-E72D297353CC}">
              <c16:uniqueId val="{00000002-A467-4F98-982F-153B8168EE74}"/>
            </c:ext>
          </c:extLst>
        </c:ser>
        <c:ser>
          <c:idx val="3"/>
          <c:order val="3"/>
          <c:tx>
            <c:strRef>
              <c:f>'REaL-D'!$E$59</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'REaL-D'!$A$60:$A$76</c:f>
              <c:strCache>
                <c:ptCount val="17"/>
                <c:pt idx="0">
                  <c:v>Housing CBOs</c:v>
                </c:pt>
                <c:pt idx="1">
                  <c:v>211</c:v>
                </c:pt>
                <c:pt idx="2">
                  <c:v>Criminal / Legal Institutions</c:v>
                </c:pt>
                <c:pt idx="3">
                  <c:v>Schools/Local Education Agencies (LEAs)</c:v>
                </c:pt>
                <c:pt idx="4">
                  <c:v>Regional Centers</c:v>
                </c:pt>
                <c:pt idx="5">
                  <c:v>Continuum of Care (CoC)</c:v>
                </c:pt>
                <c:pt idx="6">
                  <c:v>Area Agencies on Aging</c:v>
                </c:pt>
                <c:pt idx="7">
                  <c:v>Hospitals</c:v>
                </c:pt>
                <c:pt idx="8">
                  <c:v>MCPs</c:v>
                </c:pt>
                <c:pt idx="9">
                  <c:v>SS-County Welfare</c:v>
                </c:pt>
                <c:pt idx="10">
                  <c:v>WIC</c:v>
                </c:pt>
                <c:pt idx="11">
                  <c:v>ECM/CS Providers</c:v>
                </c:pt>
                <c:pt idx="12">
                  <c:v>SS-Benefits</c:v>
                </c:pt>
                <c:pt idx="13">
                  <c:v>County Substance Use Disorder (SUD) Services</c:v>
                </c:pt>
                <c:pt idx="14">
                  <c:v>CBOs</c:v>
                </c:pt>
                <c:pt idx="15">
                  <c:v>County Public Health</c:v>
                </c:pt>
                <c:pt idx="16">
                  <c:v>Other systems within your department/division</c:v>
                </c:pt>
              </c:strCache>
            </c:strRef>
          </c:cat>
          <c:val>
            <c:numRef>
              <c:f>'REaL-D'!$E$60:$E$76</c:f>
              <c:numCache>
                <c:formatCode>0%</c:formatCode>
                <c:ptCount val="17"/>
                <c:pt idx="0">
                  <c:v>0.14814814814814814</c:v>
                </c:pt>
                <c:pt idx="1">
                  <c:v>0.18518518518518517</c:v>
                </c:pt>
                <c:pt idx="2">
                  <c:v>0.1111111111111111</c:v>
                </c:pt>
                <c:pt idx="3">
                  <c:v>0.14814814814814814</c:v>
                </c:pt>
                <c:pt idx="4">
                  <c:v>0.14814814814814814</c:v>
                </c:pt>
                <c:pt idx="5">
                  <c:v>0.15384615384615385</c:v>
                </c:pt>
                <c:pt idx="6">
                  <c:v>0.19230769230769232</c:v>
                </c:pt>
                <c:pt idx="7">
                  <c:v>0.1111111111111111</c:v>
                </c:pt>
                <c:pt idx="8">
                  <c:v>0.1111111111111111</c:v>
                </c:pt>
                <c:pt idx="9">
                  <c:v>0.14814814814814814</c:v>
                </c:pt>
                <c:pt idx="10">
                  <c:v>0.15384615384615385</c:v>
                </c:pt>
                <c:pt idx="11">
                  <c:v>0.1111111111111111</c:v>
                </c:pt>
                <c:pt idx="12">
                  <c:v>0.14814814814814814</c:v>
                </c:pt>
                <c:pt idx="13">
                  <c:v>0.125</c:v>
                </c:pt>
                <c:pt idx="14">
                  <c:v>0.1111111111111111</c:v>
                </c:pt>
                <c:pt idx="15">
                  <c:v>0.15384615384615385</c:v>
                </c:pt>
                <c:pt idx="16">
                  <c:v>0.25925925925925924</c:v>
                </c:pt>
              </c:numCache>
            </c:numRef>
          </c:val>
          <c:extLst>
            <c:ext xmlns:c16="http://schemas.microsoft.com/office/drawing/2014/chart" uri="{C3380CC4-5D6E-409C-BE32-E72D297353CC}">
              <c16:uniqueId val="{00000003-A467-4F98-982F-153B8168EE74}"/>
            </c:ext>
          </c:extLst>
        </c:ser>
        <c:ser>
          <c:idx val="4"/>
          <c:order val="4"/>
          <c:tx>
            <c:strRef>
              <c:f>'REaL-D'!$F$59</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'REaL-D'!$A$60:$A$76</c:f>
              <c:strCache>
                <c:ptCount val="17"/>
                <c:pt idx="0">
                  <c:v>Housing CBOs</c:v>
                </c:pt>
                <c:pt idx="1">
                  <c:v>211</c:v>
                </c:pt>
                <c:pt idx="2">
                  <c:v>Criminal / Legal Institutions</c:v>
                </c:pt>
                <c:pt idx="3">
                  <c:v>Schools/Local Education Agencies (LEAs)</c:v>
                </c:pt>
                <c:pt idx="4">
                  <c:v>Regional Centers</c:v>
                </c:pt>
                <c:pt idx="5">
                  <c:v>Continuum of Care (CoC)</c:v>
                </c:pt>
                <c:pt idx="6">
                  <c:v>Area Agencies on Aging</c:v>
                </c:pt>
                <c:pt idx="7">
                  <c:v>Hospitals</c:v>
                </c:pt>
                <c:pt idx="8">
                  <c:v>MCPs</c:v>
                </c:pt>
                <c:pt idx="9">
                  <c:v>SS-County Welfare</c:v>
                </c:pt>
                <c:pt idx="10">
                  <c:v>WIC</c:v>
                </c:pt>
                <c:pt idx="11">
                  <c:v>ECM/CS Providers</c:v>
                </c:pt>
                <c:pt idx="12">
                  <c:v>SS-Benefits</c:v>
                </c:pt>
                <c:pt idx="13">
                  <c:v>County Substance Use Disorder (SUD) Services</c:v>
                </c:pt>
                <c:pt idx="14">
                  <c:v>CBOs</c:v>
                </c:pt>
                <c:pt idx="15">
                  <c:v>County Public Health</c:v>
                </c:pt>
                <c:pt idx="16">
                  <c:v>Other systems within your department/division</c:v>
                </c:pt>
              </c:strCache>
            </c:strRef>
          </c:cat>
          <c:val>
            <c:numRef>
              <c:f>'REaL-D'!$F$60:$F$76</c:f>
              <c:numCache>
                <c:formatCode>0%</c:formatCode>
                <c:ptCount val="17"/>
                <c:pt idx="0">
                  <c:v>0.1111111111111111</c:v>
                </c:pt>
                <c:pt idx="1">
                  <c:v>0.14814814814814814</c:v>
                </c:pt>
                <c:pt idx="2">
                  <c:v>0.1111111111111111</c:v>
                </c:pt>
                <c:pt idx="3">
                  <c:v>0.1111111111111111</c:v>
                </c:pt>
                <c:pt idx="4">
                  <c:v>0.1111111111111111</c:v>
                </c:pt>
                <c:pt idx="5">
                  <c:v>0.11538461538461539</c:v>
                </c:pt>
                <c:pt idx="6">
                  <c:v>0.11538461538461539</c:v>
                </c:pt>
                <c:pt idx="7">
                  <c:v>7.407407407407407E-2</c:v>
                </c:pt>
                <c:pt idx="8">
                  <c:v>7.407407407407407E-2</c:v>
                </c:pt>
                <c:pt idx="9">
                  <c:v>0.1111111111111111</c:v>
                </c:pt>
                <c:pt idx="10">
                  <c:v>0.11538461538461539</c:v>
                </c:pt>
                <c:pt idx="11">
                  <c:v>0.1111111111111111</c:v>
                </c:pt>
                <c:pt idx="12">
                  <c:v>0.1111111111111111</c:v>
                </c:pt>
                <c:pt idx="13">
                  <c:v>0.125</c:v>
                </c:pt>
                <c:pt idx="14">
                  <c:v>0.1111111111111111</c:v>
                </c:pt>
                <c:pt idx="15">
                  <c:v>7.6923076923076927E-2</c:v>
                </c:pt>
                <c:pt idx="16">
                  <c:v>3.7037037037037035E-2</c:v>
                </c:pt>
              </c:numCache>
            </c:numRef>
          </c:val>
          <c:extLst>
            <c:ext xmlns:c16="http://schemas.microsoft.com/office/drawing/2014/chart" uri="{C3380CC4-5D6E-409C-BE32-E72D297353CC}">
              <c16:uniqueId val="{00000004-A467-4F98-982F-153B8168EE74}"/>
            </c:ext>
          </c:extLst>
        </c:ser>
        <c:dLbls>
          <c:dLblPos val="ctr"/>
          <c:showLegendKey val="0"/>
          <c:showVal val="1"/>
          <c:showCatName val="0"/>
          <c:showSerName val="0"/>
          <c:showPercent val="0"/>
          <c:showBubbleSize val="0"/>
        </c:dLbls>
        <c:gapWidth val="150"/>
        <c:overlap val="100"/>
        <c:axId val="1545530575"/>
        <c:axId val="1545538735"/>
      </c:barChart>
      <c:catAx>
        <c:axId val="154553057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45538735"/>
        <c:crosses val="autoZero"/>
        <c:auto val="1"/>
        <c:lblAlgn val="ctr"/>
        <c:lblOffset val="100"/>
        <c:noMultiLvlLbl val="0"/>
      </c:catAx>
      <c:valAx>
        <c:axId val="1545538735"/>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455305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'REaL-D'!$B$196</c:f>
              <c:strCache>
                <c:ptCount val="1"/>
                <c:pt idx="0">
                  <c:v>Major Barrier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'REaL-D'!$A$197:$A$211</c:f>
              <c:strCache>
                <c:ptCount val="15"/>
                <c:pt idx="0">
                  <c:v>Unclear whether information is considered private by law / regulation</c:v>
                </c:pt>
                <c:pt idx="1">
                  <c:v>Restrictions in how funding can be used (i.e., infrastructure development;...</c:v>
                </c:pt>
                <c:pt idx="2">
                  <c:v>Burdensome administrative processes to access grant funding for exchange</c:v>
                </c:pt>
                <c:pt idx="3">
                  <c:v>Existing staff are not adequately trained in necessary skills to hire, regardless of salary</c:v>
                </c:pt>
                <c:pt idx="4">
                  <c:v>Previously obtained consent to share data is allowed but not readily availa...</c:v>
                </c:pt>
                <c:pt idx="5">
                  <c:v>Lack of funding to purchase / configure electronic systems for exchange</c:v>
                </c:pt>
                <c:pt idx="6">
                  <c:v>Lack of funding to operate / maintain electronic systems and processes for...</c:v>
                </c:pt>
                <c:pt idx="7">
                  <c:v>We do not have the authority to hire new staff needed to exchange data</c:v>
                </c:pt>
                <c:pt idx="8">
                  <c:v>Partner does not have electronic system</c:v>
                </c:pt>
                <c:pt idx="9">
                  <c:v>Dearth of qualified technical staff with necessary skills to hire at existing salary scale</c:v>
                </c:pt>
                <c:pt idx="10">
                  <c:v>Dearth of qualified technical staff with necessary skills (e.g., procuremen...</c:v>
                </c:pt>
                <c:pt idx="11">
                  <c:v>Data fields / elements do not align between systems</c:v>
                </c:pt>
                <c:pt idx="12">
                  <c:v>Partner has electronic system but systems are not interoperable</c:v>
                </c:pt>
                <c:pt idx="13">
                  <c:v>Privacy laws / regulations prevent sharing without consent</c:v>
                </c:pt>
                <c:pt idx="14">
                  <c:v>Privacy laws / regulations prevent sharing</c:v>
                </c:pt>
              </c:strCache>
            </c:strRef>
          </c:cat>
          <c:val>
            <c:numRef>
              <c:f>'REaL-D'!$B$197:$B$211</c:f>
              <c:numCache>
                <c:formatCode>0%</c:formatCode>
                <c:ptCount val="15"/>
                <c:pt idx="0">
                  <c:v>0.21739130434782608</c:v>
                </c:pt>
                <c:pt idx="1">
                  <c:v>0.21739130434782608</c:v>
                </c:pt>
                <c:pt idx="2">
                  <c:v>0.2608695652173913</c:v>
                </c:pt>
                <c:pt idx="3">
                  <c:v>0.30434782608695654</c:v>
                </c:pt>
                <c:pt idx="4">
                  <c:v>0.30434782608695654</c:v>
                </c:pt>
                <c:pt idx="5">
                  <c:v>0.30434782608695654</c:v>
                </c:pt>
                <c:pt idx="6">
                  <c:v>0.30434782608695654</c:v>
                </c:pt>
                <c:pt idx="7">
                  <c:v>0.30434782608695654</c:v>
                </c:pt>
                <c:pt idx="8">
                  <c:v>0.34782608695652173</c:v>
                </c:pt>
                <c:pt idx="9">
                  <c:v>0.39130434782608697</c:v>
                </c:pt>
                <c:pt idx="10">
                  <c:v>0.39130434782608697</c:v>
                </c:pt>
                <c:pt idx="11">
                  <c:v>0.5</c:v>
                </c:pt>
                <c:pt idx="12">
                  <c:v>0.52173913043478259</c:v>
                </c:pt>
                <c:pt idx="13">
                  <c:v>0.6</c:v>
                </c:pt>
                <c:pt idx="14">
                  <c:v>0.61111111111111116</c:v>
                </c:pt>
              </c:numCache>
            </c:numRef>
          </c:val>
          <c:extLst>
            <c:ext xmlns:c16="http://schemas.microsoft.com/office/drawing/2014/chart" uri="{C3380CC4-5D6E-409C-BE32-E72D297353CC}">
              <c16:uniqueId val="{00000000-C2A7-4577-9424-5CAEF2460C8E}"/>
            </c:ext>
          </c:extLst>
        </c:ser>
        <c:ser>
          <c:idx val="1"/>
          <c:order val="1"/>
          <c:tx>
            <c:strRef>
              <c:f>'REaL-D'!$C$196</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'REaL-D'!$A$197:$A$211</c:f>
              <c:strCache>
                <c:ptCount val="15"/>
                <c:pt idx="0">
                  <c:v>Unclear whether information is considered private by law / regulation</c:v>
                </c:pt>
                <c:pt idx="1">
                  <c:v>Restrictions in how funding can be used (i.e., infrastructure development;...</c:v>
                </c:pt>
                <c:pt idx="2">
                  <c:v>Burdensome administrative processes to access grant funding for exchange</c:v>
                </c:pt>
                <c:pt idx="3">
                  <c:v>Existing staff are not adequately trained in necessary skills to hire, regardless of salary</c:v>
                </c:pt>
                <c:pt idx="4">
                  <c:v>Previously obtained consent to share data is allowed but not readily availa...</c:v>
                </c:pt>
                <c:pt idx="5">
                  <c:v>Lack of funding to purchase / configure electronic systems for exchange</c:v>
                </c:pt>
                <c:pt idx="6">
                  <c:v>Lack of funding to operate / maintain electronic systems and processes for...</c:v>
                </c:pt>
                <c:pt idx="7">
                  <c:v>We do not have the authority to hire new staff needed to exchange data</c:v>
                </c:pt>
                <c:pt idx="8">
                  <c:v>Partner does not have electronic system</c:v>
                </c:pt>
                <c:pt idx="9">
                  <c:v>Dearth of qualified technical staff with necessary skills to hire at existing salary scale</c:v>
                </c:pt>
                <c:pt idx="10">
                  <c:v>Dearth of qualified technical staff with necessary skills (e.g., procuremen...</c:v>
                </c:pt>
                <c:pt idx="11">
                  <c:v>Data fields / elements do not align between systems</c:v>
                </c:pt>
                <c:pt idx="12">
                  <c:v>Partner has electronic system but systems are not interoperable</c:v>
                </c:pt>
                <c:pt idx="13">
                  <c:v>Privacy laws / regulations prevent sharing without consent</c:v>
                </c:pt>
                <c:pt idx="14">
                  <c:v>Privacy laws / regulations prevent sharing</c:v>
                </c:pt>
              </c:strCache>
            </c:strRef>
          </c:cat>
          <c:val>
            <c:numRef>
              <c:f>'REaL-D'!$C$197:$C$211</c:f>
              <c:numCache>
                <c:formatCode>0%</c:formatCode>
                <c:ptCount val="15"/>
                <c:pt idx="0">
                  <c:v>0.47826086956521741</c:v>
                </c:pt>
                <c:pt idx="1">
                  <c:v>0.56521739130434778</c:v>
                </c:pt>
                <c:pt idx="2">
                  <c:v>0.52173913043478259</c:v>
                </c:pt>
                <c:pt idx="3">
                  <c:v>0.52173913043478259</c:v>
                </c:pt>
                <c:pt idx="4">
                  <c:v>0.52173913043478259</c:v>
                </c:pt>
                <c:pt idx="5">
                  <c:v>0.47826086956521741</c:v>
                </c:pt>
                <c:pt idx="6">
                  <c:v>0.47826086956521741</c:v>
                </c:pt>
                <c:pt idx="7">
                  <c:v>0.52173913043478259</c:v>
                </c:pt>
                <c:pt idx="8">
                  <c:v>0.39130434782608697</c:v>
                </c:pt>
                <c:pt idx="9">
                  <c:v>0.43478260869565216</c:v>
                </c:pt>
                <c:pt idx="10">
                  <c:v>0.43478260869565216</c:v>
                </c:pt>
                <c:pt idx="11">
                  <c:v>0.22727272727272727</c:v>
                </c:pt>
                <c:pt idx="12">
                  <c:v>0.21739130434782608</c:v>
                </c:pt>
                <c:pt idx="13">
                  <c:v>0.2</c:v>
                </c:pt>
                <c:pt idx="14">
                  <c:v>0.27777777777777779</c:v>
                </c:pt>
              </c:numCache>
            </c:numRef>
          </c:val>
          <c:extLst>
            <c:ext xmlns:c16="http://schemas.microsoft.com/office/drawing/2014/chart" uri="{C3380CC4-5D6E-409C-BE32-E72D297353CC}">
              <c16:uniqueId val="{00000001-C2A7-4577-9424-5CAEF2460C8E}"/>
            </c:ext>
          </c:extLst>
        </c:ser>
        <c:ser>
          <c:idx val="2"/>
          <c:order val="2"/>
          <c:tx>
            <c:strRef>
              <c:f>'REaL-D'!$D$196</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'REaL-D'!$A$197:$A$211</c:f>
              <c:strCache>
                <c:ptCount val="15"/>
                <c:pt idx="0">
                  <c:v>Unclear whether information is considered private by law / regulation</c:v>
                </c:pt>
                <c:pt idx="1">
                  <c:v>Restrictions in how funding can be used (i.e., infrastructure development;...</c:v>
                </c:pt>
                <c:pt idx="2">
                  <c:v>Burdensome administrative processes to access grant funding for exchange</c:v>
                </c:pt>
                <c:pt idx="3">
                  <c:v>Existing staff are not adequately trained in necessary skills to hire, regardless of salary</c:v>
                </c:pt>
                <c:pt idx="4">
                  <c:v>Previously obtained consent to share data is allowed but not readily availa...</c:v>
                </c:pt>
                <c:pt idx="5">
                  <c:v>Lack of funding to purchase / configure electronic systems for exchange</c:v>
                </c:pt>
                <c:pt idx="6">
                  <c:v>Lack of funding to operate / maintain electronic systems and processes for...</c:v>
                </c:pt>
                <c:pt idx="7">
                  <c:v>We do not have the authority to hire new staff needed to exchange data</c:v>
                </c:pt>
                <c:pt idx="8">
                  <c:v>Partner does not have electronic system</c:v>
                </c:pt>
                <c:pt idx="9">
                  <c:v>Dearth of qualified technical staff with necessary skills to hire at existing salary scale</c:v>
                </c:pt>
                <c:pt idx="10">
                  <c:v>Dearth of qualified technical staff with necessary skills (e.g., procuremen...</c:v>
                </c:pt>
                <c:pt idx="11">
                  <c:v>Data fields / elements do not align between systems</c:v>
                </c:pt>
                <c:pt idx="12">
                  <c:v>Partner has electronic system but systems are not interoperable</c:v>
                </c:pt>
                <c:pt idx="13">
                  <c:v>Privacy laws / regulations prevent sharing without consent</c:v>
                </c:pt>
                <c:pt idx="14">
                  <c:v>Privacy laws / regulations prevent sharing</c:v>
                </c:pt>
              </c:strCache>
            </c:strRef>
          </c:cat>
          <c:val>
            <c:numRef>
              <c:f>'REaL-D'!$D$197:$D$211</c:f>
              <c:numCache>
                <c:formatCode>0%</c:formatCode>
                <c:ptCount val="15"/>
                <c:pt idx="0">
                  <c:v>0.30434782608695654</c:v>
                </c:pt>
                <c:pt idx="1">
                  <c:v>0.21739130434782608</c:v>
                </c:pt>
                <c:pt idx="2">
                  <c:v>0.21739130434782608</c:v>
                </c:pt>
                <c:pt idx="3">
                  <c:v>0.17391304347826086</c:v>
                </c:pt>
                <c:pt idx="4">
                  <c:v>0.17391304347826086</c:v>
                </c:pt>
                <c:pt idx="5">
                  <c:v>0.21739130434782608</c:v>
                </c:pt>
                <c:pt idx="6">
                  <c:v>0.21739130434782608</c:v>
                </c:pt>
                <c:pt idx="7">
                  <c:v>0.17391304347826086</c:v>
                </c:pt>
                <c:pt idx="8">
                  <c:v>0.2608695652173913</c:v>
                </c:pt>
                <c:pt idx="9">
                  <c:v>0.17391304347826086</c:v>
                </c:pt>
                <c:pt idx="10">
                  <c:v>0.17391304347826086</c:v>
                </c:pt>
                <c:pt idx="11">
                  <c:v>0.27272727272727271</c:v>
                </c:pt>
                <c:pt idx="12">
                  <c:v>0.2608695652173913</c:v>
                </c:pt>
                <c:pt idx="13">
                  <c:v>0.2</c:v>
                </c:pt>
                <c:pt idx="14">
                  <c:v>0.1111111111111111</c:v>
                </c:pt>
              </c:numCache>
            </c:numRef>
          </c:val>
          <c:extLst>
            <c:ext xmlns:c16="http://schemas.microsoft.com/office/drawing/2014/chart" uri="{C3380CC4-5D6E-409C-BE32-E72D297353CC}">
              <c16:uniqueId val="{00000002-C2A7-4577-9424-5CAEF2460C8E}"/>
            </c:ext>
          </c:extLst>
        </c:ser>
        <c:dLbls>
          <c:showLegendKey val="0"/>
          <c:showVal val="0"/>
          <c:showCatName val="0"/>
          <c:showSerName val="0"/>
          <c:showPercent val="0"/>
          <c:showBubbleSize val="0"/>
        </c:dLbls>
        <c:gapWidth val="150"/>
        <c:overlap val="100"/>
        <c:axId val="1087028800"/>
        <c:axId val="1087045600"/>
      </c:barChart>
      <c:catAx>
        <c:axId val="10870288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87045600"/>
        <c:crosses val="autoZero"/>
        <c:auto val="1"/>
        <c:lblAlgn val="ctr"/>
        <c:lblOffset val="100"/>
        <c:noMultiLvlLbl val="0"/>
      </c:catAx>
      <c:valAx>
        <c:axId val="1087045600"/>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87028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Consent!$B$21</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Consent!$A$22:$A$38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Hospitals</c:v>
                </c:pt>
                <c:pt idx="10">
                  <c:v>MCPs</c:v>
                </c:pt>
                <c:pt idx="11">
                  <c:v>SS-County Welfare</c:v>
                </c:pt>
                <c:pt idx="12">
                  <c:v>CBOs</c:v>
                </c:pt>
                <c:pt idx="13">
                  <c:v>County Public Health</c:v>
                </c:pt>
                <c:pt idx="14">
                  <c:v>WIC</c:v>
                </c:pt>
                <c:pt idx="15">
                  <c:v>County Substance Use Disorder (SUD) Services</c:v>
                </c:pt>
                <c:pt idx="16">
                  <c:v>Other systems within your department/division</c:v>
                </c:pt>
              </c:strCache>
            </c:strRef>
          </c:cat>
          <c:val>
            <c:numRef>
              <c:f>Consent!$B$22:$B$38</c:f>
              <c:numCache>
                <c:formatCode>0%</c:formatCode>
                <c:ptCount val="17"/>
                <c:pt idx="0">
                  <c:v>9.5238095238095233E-2</c:v>
                </c:pt>
                <c:pt idx="1">
                  <c:v>9.5238095238095233E-2</c:v>
                </c:pt>
                <c:pt idx="2">
                  <c:v>9.5238095238095233E-2</c:v>
                </c:pt>
                <c:pt idx="3">
                  <c:v>9.5238095238095233E-2</c:v>
                </c:pt>
                <c:pt idx="4">
                  <c:v>9.5238095238095233E-2</c:v>
                </c:pt>
                <c:pt idx="5">
                  <c:v>9.5238095238095233E-2</c:v>
                </c:pt>
                <c:pt idx="6">
                  <c:v>9.5238095238095233E-2</c:v>
                </c:pt>
                <c:pt idx="7">
                  <c:v>9.5238095238095233E-2</c:v>
                </c:pt>
                <c:pt idx="8">
                  <c:v>9.5238095238095233E-2</c:v>
                </c:pt>
                <c:pt idx="9">
                  <c:v>0.14285714285714285</c:v>
                </c:pt>
                <c:pt idx="10">
                  <c:v>0.14285714285714285</c:v>
                </c:pt>
                <c:pt idx="11">
                  <c:v>0.14285714285714285</c:v>
                </c:pt>
                <c:pt idx="12">
                  <c:v>0.14285714285714285</c:v>
                </c:pt>
                <c:pt idx="13">
                  <c:v>0.14285714285714285</c:v>
                </c:pt>
                <c:pt idx="14">
                  <c:v>0.14285714285714285</c:v>
                </c:pt>
                <c:pt idx="15">
                  <c:v>0.2857142857142857</c:v>
                </c:pt>
                <c:pt idx="16">
                  <c:v>0.52380952380952384</c:v>
                </c:pt>
              </c:numCache>
            </c:numRef>
          </c:val>
          <c:extLst>
            <c:ext xmlns:c16="http://schemas.microsoft.com/office/drawing/2014/chart" uri="{C3380CC4-5D6E-409C-BE32-E72D297353CC}">
              <c16:uniqueId val="{00000000-3AEF-4E9F-A500-3F04F0B556F6}"/>
            </c:ext>
          </c:extLst>
        </c:ser>
        <c:ser>
          <c:idx val="1"/>
          <c:order val="1"/>
          <c:tx>
            <c:strRef>
              <c:f>Consent!$C$21</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Consent!$A$22:$A$38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Hospitals</c:v>
                </c:pt>
                <c:pt idx="10">
                  <c:v>MCPs</c:v>
                </c:pt>
                <c:pt idx="11">
                  <c:v>SS-County Welfare</c:v>
                </c:pt>
                <c:pt idx="12">
                  <c:v>CBOs</c:v>
                </c:pt>
                <c:pt idx="13">
                  <c:v>County Public Health</c:v>
                </c:pt>
                <c:pt idx="14">
                  <c:v>WIC</c:v>
                </c:pt>
                <c:pt idx="15">
                  <c:v>County Substance Use Disorder (SUD) Services</c:v>
                </c:pt>
                <c:pt idx="16">
                  <c:v>Other systems within your department/division</c:v>
                </c:pt>
              </c:strCache>
            </c:strRef>
          </c:cat>
          <c:val>
            <c:numRef>
              <c:f>Consent!$C$22:$C$38</c:f>
              <c:numCache>
                <c:formatCode>General</c:formatCode>
                <c:ptCount val="17"/>
                <c:pt idx="0" formatCode="0%">
                  <c:v>9.5238095238095233E-2</c:v>
                </c:pt>
                <c:pt idx="2" formatCode="0%">
                  <c:v>4.7619047619047616E-2</c:v>
                </c:pt>
                <c:pt idx="3" formatCode="0%">
                  <c:v>4.7619047619047616E-2</c:v>
                </c:pt>
                <c:pt idx="5" formatCode="0%">
                  <c:v>4.7619047619047616E-2</c:v>
                </c:pt>
                <c:pt idx="9" formatCode="0%">
                  <c:v>9.5238095238095233E-2</c:v>
                </c:pt>
                <c:pt idx="10" formatCode="0%">
                  <c:v>9.5238095238095233E-2</c:v>
                </c:pt>
                <c:pt idx="12" formatCode="0%">
                  <c:v>0.14285714285714285</c:v>
                </c:pt>
                <c:pt idx="15" formatCode="0%">
                  <c:v>0.14285714285714285</c:v>
                </c:pt>
              </c:numCache>
            </c:numRef>
          </c:val>
          <c:extLst>
            <c:ext xmlns:c16="http://schemas.microsoft.com/office/drawing/2014/chart" uri="{C3380CC4-5D6E-409C-BE32-E72D297353CC}">
              <c16:uniqueId val="{00000001-3AEF-4E9F-A500-3F04F0B556F6}"/>
            </c:ext>
          </c:extLst>
        </c:ser>
        <c:ser>
          <c:idx val="2"/>
          <c:order val="2"/>
          <c:tx>
            <c:strRef>
              <c:f>Consent!$D$21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Consent!$A$22:$A$38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Hospitals</c:v>
                </c:pt>
                <c:pt idx="10">
                  <c:v>MCPs</c:v>
                </c:pt>
                <c:pt idx="11">
                  <c:v>SS-County Welfare</c:v>
                </c:pt>
                <c:pt idx="12">
                  <c:v>CBOs</c:v>
                </c:pt>
                <c:pt idx="13">
                  <c:v>County Public Health</c:v>
                </c:pt>
                <c:pt idx="14">
                  <c:v>WIC</c:v>
                </c:pt>
                <c:pt idx="15">
                  <c:v>County Substance Use Disorder (SUD) Services</c:v>
                </c:pt>
                <c:pt idx="16">
                  <c:v>Other systems within your department/division</c:v>
                </c:pt>
              </c:strCache>
            </c:strRef>
          </c:cat>
          <c:val>
            <c:numRef>
              <c:f>Consent!$D$22:$D$38</c:f>
              <c:numCache>
                <c:formatCode>0%</c:formatCode>
                <c:ptCount val="17"/>
                <c:pt idx="0">
                  <c:v>0.61904761904761907</c:v>
                </c:pt>
                <c:pt idx="1">
                  <c:v>0.7142857142857143</c:v>
                </c:pt>
                <c:pt idx="2">
                  <c:v>0.66666666666666663</c:v>
                </c:pt>
                <c:pt idx="3">
                  <c:v>0.66666666666666663</c:v>
                </c:pt>
                <c:pt idx="4">
                  <c:v>0.66666666666666663</c:v>
                </c:pt>
                <c:pt idx="5">
                  <c:v>0.66666666666666663</c:v>
                </c:pt>
                <c:pt idx="6">
                  <c:v>0.7142857142857143</c:v>
                </c:pt>
                <c:pt idx="7">
                  <c:v>0.7142857142857143</c:v>
                </c:pt>
                <c:pt idx="8">
                  <c:v>0.7142857142857143</c:v>
                </c:pt>
                <c:pt idx="9">
                  <c:v>0.61904761904761907</c:v>
                </c:pt>
                <c:pt idx="10">
                  <c:v>0.61904761904761907</c:v>
                </c:pt>
                <c:pt idx="11">
                  <c:v>0.7142857142857143</c:v>
                </c:pt>
                <c:pt idx="12">
                  <c:v>0.5714285714285714</c:v>
                </c:pt>
                <c:pt idx="13">
                  <c:v>0.7142857142857143</c:v>
                </c:pt>
                <c:pt idx="14">
                  <c:v>0.7142857142857143</c:v>
                </c:pt>
                <c:pt idx="15">
                  <c:v>0.5714285714285714</c:v>
                </c:pt>
                <c:pt idx="16">
                  <c:v>0.2857142857142857</c:v>
                </c:pt>
              </c:numCache>
            </c:numRef>
          </c:val>
          <c:extLst>
            <c:ext xmlns:c16="http://schemas.microsoft.com/office/drawing/2014/chart" uri="{C3380CC4-5D6E-409C-BE32-E72D297353CC}">
              <c16:uniqueId val="{00000002-3AEF-4E9F-A500-3F04F0B556F6}"/>
            </c:ext>
          </c:extLst>
        </c:ser>
        <c:ser>
          <c:idx val="3"/>
          <c:order val="3"/>
          <c:tx>
            <c:strRef>
              <c:f>Consent!$E$21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Consent!$A$22:$A$38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Hospitals</c:v>
                </c:pt>
                <c:pt idx="10">
                  <c:v>MCPs</c:v>
                </c:pt>
                <c:pt idx="11">
                  <c:v>SS-County Welfare</c:v>
                </c:pt>
                <c:pt idx="12">
                  <c:v>CBOs</c:v>
                </c:pt>
                <c:pt idx="13">
                  <c:v>County Public Health</c:v>
                </c:pt>
                <c:pt idx="14">
                  <c:v>WIC</c:v>
                </c:pt>
                <c:pt idx="15">
                  <c:v>County Substance Use Disorder (SUD) Services</c:v>
                </c:pt>
                <c:pt idx="16">
                  <c:v>Other systems within your department/division</c:v>
                </c:pt>
              </c:strCache>
            </c:strRef>
          </c:cat>
          <c:val>
            <c:numRef>
              <c:f>Consent!$E$22:$E$38</c:f>
              <c:numCache>
                <c:formatCode>0%</c:formatCode>
                <c:ptCount val="17"/>
                <c:pt idx="0">
                  <c:v>9.5238095238095233E-2</c:v>
                </c:pt>
                <c:pt idx="1">
                  <c:v>9.5238095238095233E-2</c:v>
                </c:pt>
                <c:pt idx="2">
                  <c:v>9.5238095238095233E-2</c:v>
                </c:pt>
                <c:pt idx="3">
                  <c:v>9.5238095238095233E-2</c:v>
                </c:pt>
                <c:pt idx="4">
                  <c:v>9.5238095238095233E-2</c:v>
                </c:pt>
                <c:pt idx="5">
                  <c:v>9.5238095238095233E-2</c:v>
                </c:pt>
                <c:pt idx="6">
                  <c:v>9.5238095238095233E-2</c:v>
                </c:pt>
                <c:pt idx="7">
                  <c:v>9.5238095238095233E-2</c:v>
                </c:pt>
                <c:pt idx="8">
                  <c:v>9.5238095238095233E-2</c:v>
                </c:pt>
                <c:pt idx="9">
                  <c:v>9.5238095238095233E-2</c:v>
                </c:pt>
                <c:pt idx="10">
                  <c:v>9.5238095238095233E-2</c:v>
                </c:pt>
                <c:pt idx="11">
                  <c:v>9.5238095238095233E-2</c:v>
                </c:pt>
                <c:pt idx="12">
                  <c:v>4.7619047619047616E-2</c:v>
                </c:pt>
                <c:pt idx="13">
                  <c:v>9.5238095238095233E-2</c:v>
                </c:pt>
                <c:pt idx="14">
                  <c:v>9.5238095238095233E-2</c:v>
                </c:pt>
                <c:pt idx="16">
                  <c:v>0.14285714285714285</c:v>
                </c:pt>
              </c:numCache>
            </c:numRef>
          </c:val>
          <c:extLst>
            <c:ext xmlns:c16="http://schemas.microsoft.com/office/drawing/2014/chart" uri="{C3380CC4-5D6E-409C-BE32-E72D297353CC}">
              <c16:uniqueId val="{00000003-3AEF-4E9F-A500-3F04F0B556F6}"/>
            </c:ext>
          </c:extLst>
        </c:ser>
        <c:ser>
          <c:idx val="4"/>
          <c:order val="4"/>
          <c:tx>
            <c:strRef>
              <c:f>Consent!$F$21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Consent!$A$22:$A$38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Hospitals</c:v>
                </c:pt>
                <c:pt idx="10">
                  <c:v>MCPs</c:v>
                </c:pt>
                <c:pt idx="11">
                  <c:v>SS-County Welfare</c:v>
                </c:pt>
                <c:pt idx="12">
                  <c:v>CBOs</c:v>
                </c:pt>
                <c:pt idx="13">
                  <c:v>County Public Health</c:v>
                </c:pt>
                <c:pt idx="14">
                  <c:v>WIC</c:v>
                </c:pt>
                <c:pt idx="15">
                  <c:v>County Substance Use Disorder (SUD) Services</c:v>
                </c:pt>
                <c:pt idx="16">
                  <c:v>Other systems within your department/division</c:v>
                </c:pt>
              </c:strCache>
            </c:strRef>
          </c:cat>
          <c:val>
            <c:numRef>
              <c:f>Consent!$F$22:$F$38</c:f>
              <c:numCache>
                <c:formatCode>0%</c:formatCode>
                <c:ptCount val="17"/>
                <c:pt idx="0">
                  <c:v>9.5238095238095233E-2</c:v>
                </c:pt>
                <c:pt idx="1">
                  <c:v>9.5238095238095233E-2</c:v>
                </c:pt>
                <c:pt idx="2">
                  <c:v>9.5238095238095233E-2</c:v>
                </c:pt>
                <c:pt idx="3">
                  <c:v>9.5238095238095233E-2</c:v>
                </c:pt>
                <c:pt idx="4">
                  <c:v>0.14285714285714285</c:v>
                </c:pt>
                <c:pt idx="5">
                  <c:v>9.5238095238095233E-2</c:v>
                </c:pt>
                <c:pt idx="6">
                  <c:v>9.5238095238095233E-2</c:v>
                </c:pt>
                <c:pt idx="7">
                  <c:v>9.5238095238095233E-2</c:v>
                </c:pt>
                <c:pt idx="8">
                  <c:v>9.5238095238095233E-2</c:v>
                </c:pt>
                <c:pt idx="9">
                  <c:v>4.7619047619047616E-2</c:v>
                </c:pt>
                <c:pt idx="10">
                  <c:v>4.7619047619047616E-2</c:v>
                </c:pt>
                <c:pt idx="11">
                  <c:v>4.7619047619047616E-2</c:v>
                </c:pt>
                <c:pt idx="12">
                  <c:v>9.5238095238095233E-2</c:v>
                </c:pt>
                <c:pt idx="13">
                  <c:v>4.7619047619047616E-2</c:v>
                </c:pt>
                <c:pt idx="14">
                  <c:v>4.7619047619047616E-2</c:v>
                </c:pt>
                <c:pt idx="16">
                  <c:v>4.7619047619047616E-2</c:v>
                </c:pt>
              </c:numCache>
            </c:numRef>
          </c:val>
          <c:extLst>
            <c:ext xmlns:c16="http://schemas.microsoft.com/office/drawing/2014/chart" uri="{C3380CC4-5D6E-409C-BE32-E72D297353CC}">
              <c16:uniqueId val="{00000004-3AEF-4E9F-A500-3F04F0B556F6}"/>
            </c:ext>
          </c:extLst>
        </c:ser>
        <c:dLbls>
          <c:dLblPos val="ctr"/>
          <c:showLegendKey val="0"/>
          <c:showVal val="1"/>
          <c:showCatName val="0"/>
          <c:showSerName val="0"/>
          <c:showPercent val="0"/>
          <c:showBubbleSize val="0"/>
        </c:dLbls>
        <c:gapWidth val="150"/>
        <c:overlap val="100"/>
        <c:axId val="1543746847"/>
        <c:axId val="1543737247"/>
      </c:barChart>
      <c:catAx>
        <c:axId val="154374684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43737247"/>
        <c:crosses val="autoZero"/>
        <c:auto val="1"/>
        <c:lblAlgn val="ctr"/>
        <c:lblOffset val="100"/>
        <c:noMultiLvlLbl val="0"/>
      </c:catAx>
      <c:valAx>
        <c:axId val="1543737247"/>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437468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Consent!$B$61</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Consent!$A$62:$A$78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Hospitals</c:v>
                </c:pt>
                <c:pt idx="10">
                  <c:v>MCPs</c:v>
                </c:pt>
                <c:pt idx="11">
                  <c:v>CBOs</c:v>
                </c:pt>
                <c:pt idx="12">
                  <c:v>County Substance Use Disorder (SUD) Services</c:v>
                </c:pt>
                <c:pt idx="13">
                  <c:v>WIC</c:v>
                </c:pt>
                <c:pt idx="14">
                  <c:v>SS-County Welfare</c:v>
                </c:pt>
                <c:pt idx="15">
                  <c:v>County Public Health</c:v>
                </c:pt>
                <c:pt idx="16">
                  <c:v>Other systems within your department/division</c:v>
                </c:pt>
              </c:strCache>
            </c:strRef>
          </c:cat>
          <c:val>
            <c:numRef>
              <c:f>Consent!$B$62:$B$78</c:f>
              <c:numCache>
                <c:formatCode>0%</c:formatCode>
                <c:ptCount val="17"/>
                <c:pt idx="0">
                  <c:v>9.5238095238095233E-2</c:v>
                </c:pt>
                <c:pt idx="1">
                  <c:v>9.5238095238095233E-2</c:v>
                </c:pt>
                <c:pt idx="2">
                  <c:v>9.5238095238095233E-2</c:v>
                </c:pt>
                <c:pt idx="3">
                  <c:v>9.5238095238095233E-2</c:v>
                </c:pt>
                <c:pt idx="4">
                  <c:v>9.5238095238095233E-2</c:v>
                </c:pt>
                <c:pt idx="5">
                  <c:v>9.5238095238095233E-2</c:v>
                </c:pt>
                <c:pt idx="6">
                  <c:v>9.5238095238095233E-2</c:v>
                </c:pt>
                <c:pt idx="7">
                  <c:v>0.1</c:v>
                </c:pt>
                <c:pt idx="8">
                  <c:v>0.1</c:v>
                </c:pt>
                <c:pt idx="9">
                  <c:v>0.14285714285714285</c:v>
                </c:pt>
                <c:pt idx="10">
                  <c:v>0.14285714285714285</c:v>
                </c:pt>
                <c:pt idx="11">
                  <c:v>0.14285714285714285</c:v>
                </c:pt>
                <c:pt idx="12">
                  <c:v>0.14285714285714285</c:v>
                </c:pt>
                <c:pt idx="13">
                  <c:v>0.14285714285714285</c:v>
                </c:pt>
                <c:pt idx="14">
                  <c:v>0.15</c:v>
                </c:pt>
                <c:pt idx="15">
                  <c:v>0.15</c:v>
                </c:pt>
                <c:pt idx="16">
                  <c:v>0.47619047619047616</c:v>
                </c:pt>
              </c:numCache>
            </c:numRef>
          </c:val>
          <c:extLst>
            <c:ext xmlns:c16="http://schemas.microsoft.com/office/drawing/2014/chart" uri="{C3380CC4-5D6E-409C-BE32-E72D297353CC}">
              <c16:uniqueId val="{00000000-CD8F-43AC-983F-F33830AF9960}"/>
            </c:ext>
          </c:extLst>
        </c:ser>
        <c:ser>
          <c:idx val="1"/>
          <c:order val="1"/>
          <c:tx>
            <c:strRef>
              <c:f>Consent!$C$61</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Consent!$A$62:$A$78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Hospitals</c:v>
                </c:pt>
                <c:pt idx="10">
                  <c:v>MCPs</c:v>
                </c:pt>
                <c:pt idx="11">
                  <c:v>CBOs</c:v>
                </c:pt>
                <c:pt idx="12">
                  <c:v>County Substance Use Disorder (SUD) Services</c:v>
                </c:pt>
                <c:pt idx="13">
                  <c:v>WIC</c:v>
                </c:pt>
                <c:pt idx="14">
                  <c:v>SS-County Welfare</c:v>
                </c:pt>
                <c:pt idx="15">
                  <c:v>County Public Health</c:v>
                </c:pt>
                <c:pt idx="16">
                  <c:v>Other systems within your department/division</c:v>
                </c:pt>
              </c:strCache>
            </c:strRef>
          </c:cat>
          <c:val>
            <c:numRef>
              <c:f>Consent!$C$62:$C$78</c:f>
              <c:numCache>
                <c:formatCode>General</c:formatCode>
                <c:ptCount val="17"/>
                <c:pt idx="0" formatCode="0%">
                  <c:v>9.5238095238095233E-2</c:v>
                </c:pt>
                <c:pt idx="2" formatCode="0%">
                  <c:v>4.7619047619047616E-2</c:v>
                </c:pt>
                <c:pt idx="3" formatCode="0%">
                  <c:v>4.7619047619047616E-2</c:v>
                </c:pt>
                <c:pt idx="5" formatCode="0%">
                  <c:v>4.7619047619047616E-2</c:v>
                </c:pt>
                <c:pt idx="9" formatCode="0%">
                  <c:v>0.14285714285714285</c:v>
                </c:pt>
                <c:pt idx="10" formatCode="0%">
                  <c:v>4.7619047619047616E-2</c:v>
                </c:pt>
                <c:pt idx="11" formatCode="0%">
                  <c:v>9.5238095238095233E-2</c:v>
                </c:pt>
                <c:pt idx="12" formatCode="0%">
                  <c:v>0.2857142857142857</c:v>
                </c:pt>
              </c:numCache>
            </c:numRef>
          </c:val>
          <c:extLst>
            <c:ext xmlns:c16="http://schemas.microsoft.com/office/drawing/2014/chart" uri="{C3380CC4-5D6E-409C-BE32-E72D297353CC}">
              <c16:uniqueId val="{00000001-CD8F-43AC-983F-F33830AF9960}"/>
            </c:ext>
          </c:extLst>
        </c:ser>
        <c:ser>
          <c:idx val="2"/>
          <c:order val="2"/>
          <c:tx>
            <c:strRef>
              <c:f>Consent!$D$61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Consent!$A$62:$A$78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Hospitals</c:v>
                </c:pt>
                <c:pt idx="10">
                  <c:v>MCPs</c:v>
                </c:pt>
                <c:pt idx="11">
                  <c:v>CBOs</c:v>
                </c:pt>
                <c:pt idx="12">
                  <c:v>County Substance Use Disorder (SUD) Services</c:v>
                </c:pt>
                <c:pt idx="13">
                  <c:v>WIC</c:v>
                </c:pt>
                <c:pt idx="14">
                  <c:v>SS-County Welfare</c:v>
                </c:pt>
                <c:pt idx="15">
                  <c:v>County Public Health</c:v>
                </c:pt>
                <c:pt idx="16">
                  <c:v>Other systems within your department/division</c:v>
                </c:pt>
              </c:strCache>
            </c:strRef>
          </c:cat>
          <c:val>
            <c:numRef>
              <c:f>Consent!$D$62:$D$78</c:f>
              <c:numCache>
                <c:formatCode>0%</c:formatCode>
                <c:ptCount val="17"/>
                <c:pt idx="0">
                  <c:v>0.61904761904761907</c:v>
                </c:pt>
                <c:pt idx="1">
                  <c:v>0.7142857142857143</c:v>
                </c:pt>
                <c:pt idx="2">
                  <c:v>0.66666666666666663</c:v>
                </c:pt>
                <c:pt idx="3">
                  <c:v>0.66666666666666663</c:v>
                </c:pt>
                <c:pt idx="4">
                  <c:v>0.66666666666666663</c:v>
                </c:pt>
                <c:pt idx="5">
                  <c:v>0.66666666666666663</c:v>
                </c:pt>
                <c:pt idx="6">
                  <c:v>0.7142857142857143</c:v>
                </c:pt>
                <c:pt idx="7">
                  <c:v>0.7</c:v>
                </c:pt>
                <c:pt idx="8">
                  <c:v>0.7</c:v>
                </c:pt>
                <c:pt idx="9">
                  <c:v>0.5714285714285714</c:v>
                </c:pt>
                <c:pt idx="10">
                  <c:v>0.66666666666666663</c:v>
                </c:pt>
                <c:pt idx="11">
                  <c:v>0.5714285714285714</c:v>
                </c:pt>
                <c:pt idx="12">
                  <c:v>0.5714285714285714</c:v>
                </c:pt>
                <c:pt idx="13">
                  <c:v>0.7142857142857143</c:v>
                </c:pt>
                <c:pt idx="14">
                  <c:v>0.7</c:v>
                </c:pt>
                <c:pt idx="15">
                  <c:v>0.7</c:v>
                </c:pt>
                <c:pt idx="16">
                  <c:v>0.2857142857142857</c:v>
                </c:pt>
              </c:numCache>
            </c:numRef>
          </c:val>
          <c:extLst>
            <c:ext xmlns:c16="http://schemas.microsoft.com/office/drawing/2014/chart" uri="{C3380CC4-5D6E-409C-BE32-E72D297353CC}">
              <c16:uniqueId val="{00000002-CD8F-43AC-983F-F33830AF9960}"/>
            </c:ext>
          </c:extLst>
        </c:ser>
        <c:ser>
          <c:idx val="3"/>
          <c:order val="3"/>
          <c:tx>
            <c:strRef>
              <c:f>Consent!$E$61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Consent!$A$62:$A$78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Hospitals</c:v>
                </c:pt>
                <c:pt idx="10">
                  <c:v>MCPs</c:v>
                </c:pt>
                <c:pt idx="11">
                  <c:v>CBOs</c:v>
                </c:pt>
                <c:pt idx="12">
                  <c:v>County Substance Use Disorder (SUD) Services</c:v>
                </c:pt>
                <c:pt idx="13">
                  <c:v>WIC</c:v>
                </c:pt>
                <c:pt idx="14">
                  <c:v>SS-County Welfare</c:v>
                </c:pt>
                <c:pt idx="15">
                  <c:v>County Public Health</c:v>
                </c:pt>
                <c:pt idx="16">
                  <c:v>Other systems within your department/division</c:v>
                </c:pt>
              </c:strCache>
            </c:strRef>
          </c:cat>
          <c:val>
            <c:numRef>
              <c:f>Consent!$E$62:$E$78</c:f>
              <c:numCache>
                <c:formatCode>0%</c:formatCode>
                <c:ptCount val="17"/>
                <c:pt idx="0">
                  <c:v>9.5238095238095233E-2</c:v>
                </c:pt>
                <c:pt idx="1">
                  <c:v>9.5238095238095233E-2</c:v>
                </c:pt>
                <c:pt idx="2">
                  <c:v>9.5238095238095233E-2</c:v>
                </c:pt>
                <c:pt idx="3">
                  <c:v>9.5238095238095233E-2</c:v>
                </c:pt>
                <c:pt idx="4">
                  <c:v>9.5238095238095233E-2</c:v>
                </c:pt>
                <c:pt idx="5">
                  <c:v>9.5238095238095233E-2</c:v>
                </c:pt>
                <c:pt idx="6">
                  <c:v>9.5238095238095233E-2</c:v>
                </c:pt>
                <c:pt idx="7">
                  <c:v>0.1</c:v>
                </c:pt>
                <c:pt idx="8">
                  <c:v>0.1</c:v>
                </c:pt>
                <c:pt idx="9">
                  <c:v>9.5238095238095233E-2</c:v>
                </c:pt>
                <c:pt idx="10">
                  <c:v>9.5238095238095233E-2</c:v>
                </c:pt>
                <c:pt idx="11">
                  <c:v>9.5238095238095233E-2</c:v>
                </c:pt>
                <c:pt idx="13">
                  <c:v>9.5238095238095233E-2</c:v>
                </c:pt>
                <c:pt idx="14">
                  <c:v>0.1</c:v>
                </c:pt>
                <c:pt idx="15">
                  <c:v>0.1</c:v>
                </c:pt>
                <c:pt idx="16">
                  <c:v>0.19047619047619047</c:v>
                </c:pt>
              </c:numCache>
            </c:numRef>
          </c:val>
          <c:extLst>
            <c:ext xmlns:c16="http://schemas.microsoft.com/office/drawing/2014/chart" uri="{C3380CC4-5D6E-409C-BE32-E72D297353CC}">
              <c16:uniqueId val="{00000003-CD8F-43AC-983F-F33830AF9960}"/>
            </c:ext>
          </c:extLst>
        </c:ser>
        <c:ser>
          <c:idx val="4"/>
          <c:order val="4"/>
          <c:tx>
            <c:strRef>
              <c:f>Consent!$F$61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Consent!$A$62:$A$78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Hospitals</c:v>
                </c:pt>
                <c:pt idx="10">
                  <c:v>MCPs</c:v>
                </c:pt>
                <c:pt idx="11">
                  <c:v>CBOs</c:v>
                </c:pt>
                <c:pt idx="12">
                  <c:v>County Substance Use Disorder (SUD) Services</c:v>
                </c:pt>
                <c:pt idx="13">
                  <c:v>WIC</c:v>
                </c:pt>
                <c:pt idx="14">
                  <c:v>SS-County Welfare</c:v>
                </c:pt>
                <c:pt idx="15">
                  <c:v>County Public Health</c:v>
                </c:pt>
                <c:pt idx="16">
                  <c:v>Other systems within your department/division</c:v>
                </c:pt>
              </c:strCache>
            </c:strRef>
          </c:cat>
          <c:val>
            <c:numRef>
              <c:f>Consent!$F$62:$F$78</c:f>
              <c:numCache>
                <c:formatCode>0%</c:formatCode>
                <c:ptCount val="17"/>
                <c:pt idx="0">
                  <c:v>9.5238095238095233E-2</c:v>
                </c:pt>
                <c:pt idx="1">
                  <c:v>9.5238095238095233E-2</c:v>
                </c:pt>
                <c:pt idx="2">
                  <c:v>9.5238095238095233E-2</c:v>
                </c:pt>
                <c:pt idx="3">
                  <c:v>9.5238095238095233E-2</c:v>
                </c:pt>
                <c:pt idx="4">
                  <c:v>0.14285714285714285</c:v>
                </c:pt>
                <c:pt idx="5">
                  <c:v>9.5238095238095233E-2</c:v>
                </c:pt>
                <c:pt idx="6">
                  <c:v>9.5238095238095233E-2</c:v>
                </c:pt>
                <c:pt idx="7">
                  <c:v>0.1</c:v>
                </c:pt>
                <c:pt idx="8">
                  <c:v>0.1</c:v>
                </c:pt>
                <c:pt idx="9">
                  <c:v>4.7619047619047616E-2</c:v>
                </c:pt>
                <c:pt idx="10">
                  <c:v>4.7619047619047616E-2</c:v>
                </c:pt>
                <c:pt idx="11">
                  <c:v>9.5238095238095233E-2</c:v>
                </c:pt>
                <c:pt idx="13">
                  <c:v>4.7619047619047616E-2</c:v>
                </c:pt>
                <c:pt idx="14">
                  <c:v>0.05</c:v>
                </c:pt>
                <c:pt idx="15">
                  <c:v>0.05</c:v>
                </c:pt>
                <c:pt idx="16">
                  <c:v>4.7619047619047616E-2</c:v>
                </c:pt>
              </c:numCache>
            </c:numRef>
          </c:val>
          <c:extLst>
            <c:ext xmlns:c16="http://schemas.microsoft.com/office/drawing/2014/chart" uri="{C3380CC4-5D6E-409C-BE32-E72D297353CC}">
              <c16:uniqueId val="{00000004-CD8F-43AC-983F-F33830AF9960}"/>
            </c:ext>
          </c:extLst>
        </c:ser>
        <c:dLbls>
          <c:dLblPos val="ctr"/>
          <c:showLegendKey val="0"/>
          <c:showVal val="1"/>
          <c:showCatName val="0"/>
          <c:showSerName val="0"/>
          <c:showPercent val="0"/>
          <c:showBubbleSize val="0"/>
        </c:dLbls>
        <c:gapWidth val="150"/>
        <c:overlap val="100"/>
        <c:axId val="1515440575"/>
        <c:axId val="1515448735"/>
      </c:barChart>
      <c:catAx>
        <c:axId val="151544057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15448735"/>
        <c:crosses val="autoZero"/>
        <c:auto val="1"/>
        <c:lblAlgn val="ctr"/>
        <c:lblOffset val="100"/>
        <c:noMultiLvlLbl val="0"/>
      </c:catAx>
      <c:valAx>
        <c:axId val="1515448735"/>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154405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Consent!$B$215</c:f>
              <c:strCache>
                <c:ptCount val="1"/>
                <c:pt idx="0">
                  <c:v>Major Barrier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Consent!$A$216:$A$227</c:f>
              <c:strCache>
                <c:ptCount val="12"/>
                <c:pt idx="0">
                  <c:v>Restrictions in how funding can be used (i.e., infrastructure development;...</c:v>
                </c:pt>
                <c:pt idx="1">
                  <c:v>Burdensome administrative processes to access grant funding for exchange</c:v>
                </c:pt>
                <c:pt idx="2">
                  <c:v>Existing staff are not adequately trained in necessary skills (e.g., procur...</c:v>
                </c:pt>
                <c:pt idx="3">
                  <c:v>Lack of funding to operate / maintain electronic systems and processes for...</c:v>
                </c:pt>
                <c:pt idx="4">
                  <c:v>We do not have the authority to hire new staff needed to exchange data</c:v>
                </c:pt>
                <c:pt idx="5">
                  <c:v>Unclear whether information is considered private by law / regulation</c:v>
                </c:pt>
                <c:pt idx="6">
                  <c:v>Lack of funding to purchase / configure electronic systems for exchange</c:v>
                </c:pt>
                <c:pt idx="7">
                  <c:v>Dearth of qualified technical staff with necessary skills to hire at existing salary scale</c:v>
                </c:pt>
                <c:pt idx="8">
                  <c:v>Dearth of qualified technical staff with necessary skills to hire regardless of salary</c:v>
                </c:pt>
                <c:pt idx="9">
                  <c:v>Partner does not have electronic system</c:v>
                </c:pt>
                <c:pt idx="10">
                  <c:v>Partner has electronic system but systems are not interoperable</c:v>
                </c:pt>
                <c:pt idx="11">
                  <c:v>Data fields / elements do not align between systems</c:v>
                </c:pt>
              </c:strCache>
            </c:strRef>
          </c:cat>
          <c:val>
            <c:numRef>
              <c:f>Consent!$B$216:$B$227</c:f>
              <c:numCache>
                <c:formatCode>0%</c:formatCode>
                <c:ptCount val="12"/>
                <c:pt idx="0">
                  <c:v>0.15789473684210525</c:v>
                </c:pt>
                <c:pt idx="1">
                  <c:v>0.15789473684210525</c:v>
                </c:pt>
                <c:pt idx="2">
                  <c:v>0.21052631578947367</c:v>
                </c:pt>
                <c:pt idx="3">
                  <c:v>0.26315789473684209</c:v>
                </c:pt>
                <c:pt idx="4">
                  <c:v>0.26315789473684209</c:v>
                </c:pt>
                <c:pt idx="5">
                  <c:v>0.31578947368421051</c:v>
                </c:pt>
                <c:pt idx="6">
                  <c:v>0.31578947368421051</c:v>
                </c:pt>
                <c:pt idx="7">
                  <c:v>0.36842105263157893</c:v>
                </c:pt>
                <c:pt idx="8">
                  <c:v>0.36842105263157893</c:v>
                </c:pt>
                <c:pt idx="9">
                  <c:v>0.36842105263157893</c:v>
                </c:pt>
                <c:pt idx="10">
                  <c:v>0.36842105263157893</c:v>
                </c:pt>
                <c:pt idx="11">
                  <c:v>0.36842105263157893</c:v>
                </c:pt>
              </c:numCache>
            </c:numRef>
          </c:val>
          <c:extLst>
            <c:ext xmlns:c16="http://schemas.microsoft.com/office/drawing/2014/chart" uri="{C3380CC4-5D6E-409C-BE32-E72D297353CC}">
              <c16:uniqueId val="{00000000-33D4-410D-8C80-20BD8FF05985}"/>
            </c:ext>
          </c:extLst>
        </c:ser>
        <c:ser>
          <c:idx val="1"/>
          <c:order val="1"/>
          <c:tx>
            <c:strRef>
              <c:f>Consent!$C$215</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Consent!$A$216:$A$227</c:f>
              <c:strCache>
                <c:ptCount val="12"/>
                <c:pt idx="0">
                  <c:v>Restrictions in how funding can be used (i.e., infrastructure development;...</c:v>
                </c:pt>
                <c:pt idx="1">
                  <c:v>Burdensome administrative processes to access grant funding for exchange</c:v>
                </c:pt>
                <c:pt idx="2">
                  <c:v>Existing staff are not adequately trained in necessary skills (e.g., procur...</c:v>
                </c:pt>
                <c:pt idx="3">
                  <c:v>Lack of funding to operate / maintain electronic systems and processes for...</c:v>
                </c:pt>
                <c:pt idx="4">
                  <c:v>We do not have the authority to hire new staff needed to exchange data</c:v>
                </c:pt>
                <c:pt idx="5">
                  <c:v>Unclear whether information is considered private by law / regulation</c:v>
                </c:pt>
                <c:pt idx="6">
                  <c:v>Lack of funding to purchase / configure electronic systems for exchange</c:v>
                </c:pt>
                <c:pt idx="7">
                  <c:v>Dearth of qualified technical staff with necessary skills to hire at existing salary scale</c:v>
                </c:pt>
                <c:pt idx="8">
                  <c:v>Dearth of qualified technical staff with necessary skills to hire regardless of salary</c:v>
                </c:pt>
                <c:pt idx="9">
                  <c:v>Partner does not have electronic system</c:v>
                </c:pt>
                <c:pt idx="10">
                  <c:v>Partner has electronic system but systems are not interoperable</c:v>
                </c:pt>
                <c:pt idx="11">
                  <c:v>Data fields / elements do not align between systems</c:v>
                </c:pt>
              </c:strCache>
            </c:strRef>
          </c:cat>
          <c:val>
            <c:numRef>
              <c:f>Consent!$C$216:$C$227</c:f>
              <c:numCache>
                <c:formatCode>0%</c:formatCode>
                <c:ptCount val="12"/>
                <c:pt idx="0">
                  <c:v>0.63157894736842102</c:v>
                </c:pt>
                <c:pt idx="1">
                  <c:v>0.63157894736842102</c:v>
                </c:pt>
                <c:pt idx="2">
                  <c:v>0.63157894736842102</c:v>
                </c:pt>
                <c:pt idx="3">
                  <c:v>0.57894736842105265</c:v>
                </c:pt>
                <c:pt idx="4">
                  <c:v>0.57894736842105265</c:v>
                </c:pt>
                <c:pt idx="5">
                  <c:v>0.52631578947368418</c:v>
                </c:pt>
                <c:pt idx="6">
                  <c:v>0.52631578947368418</c:v>
                </c:pt>
                <c:pt idx="7">
                  <c:v>0.47368421052631576</c:v>
                </c:pt>
                <c:pt idx="8">
                  <c:v>0.47368421052631576</c:v>
                </c:pt>
                <c:pt idx="9">
                  <c:v>0.36842105263157893</c:v>
                </c:pt>
                <c:pt idx="10">
                  <c:v>0.36842105263157893</c:v>
                </c:pt>
                <c:pt idx="11">
                  <c:v>0.31578947368421051</c:v>
                </c:pt>
              </c:numCache>
            </c:numRef>
          </c:val>
          <c:extLst>
            <c:ext xmlns:c16="http://schemas.microsoft.com/office/drawing/2014/chart" uri="{C3380CC4-5D6E-409C-BE32-E72D297353CC}">
              <c16:uniqueId val="{00000001-33D4-410D-8C80-20BD8FF05985}"/>
            </c:ext>
          </c:extLst>
        </c:ser>
        <c:ser>
          <c:idx val="2"/>
          <c:order val="2"/>
          <c:tx>
            <c:strRef>
              <c:f>Consent!$D$215</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Consent!$A$216:$A$227</c:f>
              <c:strCache>
                <c:ptCount val="12"/>
                <c:pt idx="0">
                  <c:v>Restrictions in how funding can be used (i.e., infrastructure development;...</c:v>
                </c:pt>
                <c:pt idx="1">
                  <c:v>Burdensome administrative processes to access grant funding for exchange</c:v>
                </c:pt>
                <c:pt idx="2">
                  <c:v>Existing staff are not adequately trained in necessary skills (e.g., procur...</c:v>
                </c:pt>
                <c:pt idx="3">
                  <c:v>Lack of funding to operate / maintain electronic systems and processes for...</c:v>
                </c:pt>
                <c:pt idx="4">
                  <c:v>We do not have the authority to hire new staff needed to exchange data</c:v>
                </c:pt>
                <c:pt idx="5">
                  <c:v>Unclear whether information is considered private by law / regulation</c:v>
                </c:pt>
                <c:pt idx="6">
                  <c:v>Lack of funding to purchase / configure electronic systems for exchange</c:v>
                </c:pt>
                <c:pt idx="7">
                  <c:v>Dearth of qualified technical staff with necessary skills to hire at existing salary scale</c:v>
                </c:pt>
                <c:pt idx="8">
                  <c:v>Dearth of qualified technical staff with necessary skills to hire regardless of salary</c:v>
                </c:pt>
                <c:pt idx="9">
                  <c:v>Partner does not have electronic system</c:v>
                </c:pt>
                <c:pt idx="10">
                  <c:v>Partner has electronic system but systems are not interoperable</c:v>
                </c:pt>
                <c:pt idx="11">
                  <c:v>Data fields / elements do not align between systems</c:v>
                </c:pt>
              </c:strCache>
            </c:strRef>
          </c:cat>
          <c:val>
            <c:numRef>
              <c:f>Consent!$D$216:$D$227</c:f>
              <c:numCache>
                <c:formatCode>0%</c:formatCode>
                <c:ptCount val="12"/>
                <c:pt idx="0">
                  <c:v>0.21052631578947367</c:v>
                </c:pt>
                <c:pt idx="1">
                  <c:v>0.21052631578947367</c:v>
                </c:pt>
                <c:pt idx="2">
                  <c:v>0.15789473684210525</c:v>
                </c:pt>
                <c:pt idx="3">
                  <c:v>0.15789473684210525</c:v>
                </c:pt>
                <c:pt idx="4">
                  <c:v>0.15789473684210525</c:v>
                </c:pt>
                <c:pt idx="5">
                  <c:v>0.15789473684210525</c:v>
                </c:pt>
                <c:pt idx="6">
                  <c:v>0.15789473684210525</c:v>
                </c:pt>
                <c:pt idx="7">
                  <c:v>0.15789473684210525</c:v>
                </c:pt>
                <c:pt idx="8">
                  <c:v>0.15789473684210525</c:v>
                </c:pt>
                <c:pt idx="9">
                  <c:v>0.26315789473684209</c:v>
                </c:pt>
                <c:pt idx="10">
                  <c:v>0.26315789473684209</c:v>
                </c:pt>
                <c:pt idx="11">
                  <c:v>0.31578947368421051</c:v>
                </c:pt>
              </c:numCache>
            </c:numRef>
          </c:val>
          <c:extLst>
            <c:ext xmlns:c16="http://schemas.microsoft.com/office/drawing/2014/chart" uri="{C3380CC4-5D6E-409C-BE32-E72D297353CC}">
              <c16:uniqueId val="{00000002-33D4-410D-8C80-20BD8FF05985}"/>
            </c:ext>
          </c:extLst>
        </c:ser>
        <c:dLbls>
          <c:showLegendKey val="0"/>
          <c:showVal val="0"/>
          <c:showCatName val="0"/>
          <c:showSerName val="0"/>
          <c:showPercent val="0"/>
          <c:showBubbleSize val="0"/>
        </c:dLbls>
        <c:gapWidth val="150"/>
        <c:overlap val="100"/>
        <c:axId val="1087055200"/>
        <c:axId val="1087060000"/>
      </c:barChart>
      <c:catAx>
        <c:axId val="10870552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87060000"/>
        <c:crosses val="autoZero"/>
        <c:auto val="1"/>
        <c:lblAlgn val="ctr"/>
        <c:lblOffset val="100"/>
        <c:noMultiLvlLbl val="0"/>
      </c:catAx>
      <c:valAx>
        <c:axId val="1087060000"/>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8705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Eligibility!$B$15</c:f>
              <c:strCache>
                <c:ptCount val="1"/>
                <c:pt idx="0">
                  <c:v>Yes: Query via login to external system</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Eligibility!$A$16:$A$26</c:f>
              <c:strCache>
                <c:ptCount val="11"/>
                <c:pt idx="0">
                  <c:v>Other Child and Youth Services</c:v>
                </c:pt>
                <c:pt idx="1">
                  <c:v>Other</c:v>
                </c:pt>
                <c:pt idx="2">
                  <c:v>Refugee Services</c:v>
                </c:pt>
                <c:pt idx="3">
                  <c:v>Maternal, Child and Adolescent Health (MCAH) Programs</c:v>
                </c:pt>
                <c:pt idx="4">
                  <c:v>Continuum of Care (CoC) or other Housing Services</c:v>
                </c:pt>
                <c:pt idx="5">
                  <c:v>WIC</c:v>
                </c:pt>
                <c:pt idx="6">
                  <c:v>Adult Welfare</c:v>
                </c:pt>
                <c:pt idx="7">
                  <c:v>CalFresh</c:v>
                </c:pt>
                <c:pt idx="8">
                  <c:v>CalWORKS</c:v>
                </c:pt>
                <c:pt idx="9">
                  <c:v>Child Welfare</c:v>
                </c:pt>
                <c:pt idx="10">
                  <c:v>Medi-Cal</c:v>
                </c:pt>
              </c:strCache>
            </c:strRef>
          </c:cat>
          <c:val>
            <c:numRef>
              <c:f>Eligibility!$B$16:$B$26</c:f>
              <c:numCache>
                <c:formatCode>General</c:formatCode>
                <c:ptCount val="11"/>
                <c:pt idx="3" formatCode="0%">
                  <c:v>0.04</c:v>
                </c:pt>
                <c:pt idx="4" formatCode="0%">
                  <c:v>4.3478260869565216E-2</c:v>
                </c:pt>
                <c:pt idx="5" formatCode="0%">
                  <c:v>0.08</c:v>
                </c:pt>
                <c:pt idx="6" formatCode="0%">
                  <c:v>0.08</c:v>
                </c:pt>
                <c:pt idx="7" formatCode="0%">
                  <c:v>0.12</c:v>
                </c:pt>
                <c:pt idx="8" formatCode="0%">
                  <c:v>0.12</c:v>
                </c:pt>
                <c:pt idx="9" formatCode="0%">
                  <c:v>0.16</c:v>
                </c:pt>
                <c:pt idx="10" formatCode="0%">
                  <c:v>0.4</c:v>
                </c:pt>
              </c:numCache>
            </c:numRef>
          </c:val>
          <c:extLst>
            <c:ext xmlns:c16="http://schemas.microsoft.com/office/drawing/2014/chart" uri="{C3380CC4-5D6E-409C-BE32-E72D297353CC}">
              <c16:uniqueId val="{00000000-55A4-458C-B555-B40BC7E31671}"/>
            </c:ext>
          </c:extLst>
        </c:ser>
        <c:ser>
          <c:idx val="1"/>
          <c:order val="1"/>
          <c:tx>
            <c:strRef>
              <c:f>Eligibility!$C$15</c:f>
              <c:strCache>
                <c:ptCount val="1"/>
                <c:pt idx="0">
                  <c:v>Yes: Automatically pulled or able to query from within own system (e.g., single sign on)</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Eligibility!$A$16:$A$26</c:f>
              <c:strCache>
                <c:ptCount val="11"/>
                <c:pt idx="0">
                  <c:v>Other Child and Youth Services</c:v>
                </c:pt>
                <c:pt idx="1">
                  <c:v>Other</c:v>
                </c:pt>
                <c:pt idx="2">
                  <c:v>Refugee Services</c:v>
                </c:pt>
                <c:pt idx="3">
                  <c:v>Maternal, Child and Adolescent Health (MCAH) Programs</c:v>
                </c:pt>
                <c:pt idx="4">
                  <c:v>Continuum of Care (CoC) or other Housing Services</c:v>
                </c:pt>
                <c:pt idx="5">
                  <c:v>WIC</c:v>
                </c:pt>
                <c:pt idx="6">
                  <c:v>Adult Welfare</c:v>
                </c:pt>
                <c:pt idx="7">
                  <c:v>CalFresh</c:v>
                </c:pt>
                <c:pt idx="8">
                  <c:v>CalWORKS</c:v>
                </c:pt>
                <c:pt idx="9">
                  <c:v>Child Welfare</c:v>
                </c:pt>
                <c:pt idx="10">
                  <c:v>Medi-Cal</c:v>
                </c:pt>
              </c:strCache>
            </c:strRef>
          </c:cat>
          <c:val>
            <c:numRef>
              <c:f>Eligibility!$C$16:$C$26</c:f>
              <c:numCache>
                <c:formatCode>General</c:formatCode>
                <c:ptCount val="11"/>
                <c:pt idx="10" formatCode="0%">
                  <c:v>0.52</c:v>
                </c:pt>
              </c:numCache>
            </c:numRef>
          </c:val>
          <c:extLst>
            <c:ext xmlns:c16="http://schemas.microsoft.com/office/drawing/2014/chart" uri="{C3380CC4-5D6E-409C-BE32-E72D297353CC}">
              <c16:uniqueId val="{00000001-55A4-458C-B555-B40BC7E31671}"/>
            </c:ext>
          </c:extLst>
        </c:ser>
        <c:ser>
          <c:idx val="2"/>
          <c:order val="2"/>
          <c:tx>
            <c:strRef>
              <c:f>Eligibility!$D$15</c:f>
              <c:strCache>
                <c:ptCount val="1"/>
                <c:pt idx="0">
                  <c:v>No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Eligibility!$A$16:$A$26</c:f>
              <c:strCache>
                <c:ptCount val="11"/>
                <c:pt idx="0">
                  <c:v>Other Child and Youth Services</c:v>
                </c:pt>
                <c:pt idx="1">
                  <c:v>Other</c:v>
                </c:pt>
                <c:pt idx="2">
                  <c:v>Refugee Services</c:v>
                </c:pt>
                <c:pt idx="3">
                  <c:v>Maternal, Child and Adolescent Health (MCAH) Programs</c:v>
                </c:pt>
                <c:pt idx="4">
                  <c:v>Continuum of Care (CoC) or other Housing Services</c:v>
                </c:pt>
                <c:pt idx="5">
                  <c:v>WIC</c:v>
                </c:pt>
                <c:pt idx="6">
                  <c:v>Adult Welfare</c:v>
                </c:pt>
                <c:pt idx="7">
                  <c:v>CalFresh</c:v>
                </c:pt>
                <c:pt idx="8">
                  <c:v>CalWORKS</c:v>
                </c:pt>
                <c:pt idx="9">
                  <c:v>Child Welfare</c:v>
                </c:pt>
                <c:pt idx="10">
                  <c:v>Medi-Cal</c:v>
                </c:pt>
              </c:strCache>
            </c:strRef>
          </c:cat>
          <c:val>
            <c:numRef>
              <c:f>Eligibility!$D$16:$D$26</c:f>
              <c:numCache>
                <c:formatCode>0%</c:formatCode>
                <c:ptCount val="11"/>
                <c:pt idx="0">
                  <c:v>0.76</c:v>
                </c:pt>
                <c:pt idx="1">
                  <c:v>0.2857142857142857</c:v>
                </c:pt>
                <c:pt idx="2">
                  <c:v>0.76</c:v>
                </c:pt>
                <c:pt idx="3">
                  <c:v>0.8</c:v>
                </c:pt>
                <c:pt idx="4">
                  <c:v>0.78260869565217395</c:v>
                </c:pt>
                <c:pt idx="5">
                  <c:v>0.8</c:v>
                </c:pt>
                <c:pt idx="6">
                  <c:v>0.76</c:v>
                </c:pt>
                <c:pt idx="7">
                  <c:v>0.76</c:v>
                </c:pt>
                <c:pt idx="8">
                  <c:v>0.76</c:v>
                </c:pt>
                <c:pt idx="9">
                  <c:v>0.68</c:v>
                </c:pt>
                <c:pt idx="10">
                  <c:v>0.08</c:v>
                </c:pt>
              </c:numCache>
            </c:numRef>
          </c:val>
          <c:extLst>
            <c:ext xmlns:c16="http://schemas.microsoft.com/office/drawing/2014/chart" uri="{C3380CC4-5D6E-409C-BE32-E72D297353CC}">
              <c16:uniqueId val="{00000002-55A4-458C-B555-B40BC7E31671}"/>
            </c:ext>
          </c:extLst>
        </c:ser>
        <c:ser>
          <c:idx val="3"/>
          <c:order val="3"/>
          <c:tx>
            <c:strRef>
              <c:f>Eligibility!$E$15</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Eligibility!$A$16:$A$26</c:f>
              <c:strCache>
                <c:ptCount val="11"/>
                <c:pt idx="0">
                  <c:v>Other Child and Youth Services</c:v>
                </c:pt>
                <c:pt idx="1">
                  <c:v>Other</c:v>
                </c:pt>
                <c:pt idx="2">
                  <c:v>Refugee Services</c:v>
                </c:pt>
                <c:pt idx="3">
                  <c:v>Maternal, Child and Adolescent Health (MCAH) Programs</c:v>
                </c:pt>
                <c:pt idx="4">
                  <c:v>Continuum of Care (CoC) or other Housing Services</c:v>
                </c:pt>
                <c:pt idx="5">
                  <c:v>WIC</c:v>
                </c:pt>
                <c:pt idx="6">
                  <c:v>Adult Welfare</c:v>
                </c:pt>
                <c:pt idx="7">
                  <c:v>CalFresh</c:v>
                </c:pt>
                <c:pt idx="8">
                  <c:v>CalWORKS</c:v>
                </c:pt>
                <c:pt idx="9">
                  <c:v>Child Welfare</c:v>
                </c:pt>
                <c:pt idx="10">
                  <c:v>Medi-Cal</c:v>
                </c:pt>
              </c:strCache>
            </c:strRef>
          </c:cat>
          <c:val>
            <c:numRef>
              <c:f>Eligibility!$E$16:$E$26</c:f>
              <c:numCache>
                <c:formatCode>0%</c:formatCode>
                <c:ptCount val="11"/>
                <c:pt idx="0">
                  <c:v>0.04</c:v>
                </c:pt>
                <c:pt idx="1">
                  <c:v>0.42857142857142855</c:v>
                </c:pt>
                <c:pt idx="2">
                  <c:v>0.08</c:v>
                </c:pt>
                <c:pt idx="3">
                  <c:v>0.08</c:v>
                </c:pt>
                <c:pt idx="4">
                  <c:v>8.6956521739130432E-2</c:v>
                </c:pt>
                <c:pt idx="5">
                  <c:v>0.08</c:v>
                </c:pt>
                <c:pt idx="6">
                  <c:v>0.08</c:v>
                </c:pt>
                <c:pt idx="7">
                  <c:v>0.08</c:v>
                </c:pt>
                <c:pt idx="8">
                  <c:v>0.08</c:v>
                </c:pt>
                <c:pt idx="9">
                  <c:v>0.04</c:v>
                </c:pt>
              </c:numCache>
            </c:numRef>
          </c:val>
          <c:extLst>
            <c:ext xmlns:c16="http://schemas.microsoft.com/office/drawing/2014/chart" uri="{C3380CC4-5D6E-409C-BE32-E72D297353CC}">
              <c16:uniqueId val="{00000003-55A4-458C-B555-B40BC7E31671}"/>
            </c:ext>
          </c:extLst>
        </c:ser>
        <c:ser>
          <c:idx val="4"/>
          <c:order val="4"/>
          <c:tx>
            <c:strRef>
              <c:f>Eligibility!$F$15</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Eligibility!$A$16:$A$26</c:f>
              <c:strCache>
                <c:ptCount val="11"/>
                <c:pt idx="0">
                  <c:v>Other Child and Youth Services</c:v>
                </c:pt>
                <c:pt idx="1">
                  <c:v>Other</c:v>
                </c:pt>
                <c:pt idx="2">
                  <c:v>Refugee Services</c:v>
                </c:pt>
                <c:pt idx="3">
                  <c:v>Maternal, Child and Adolescent Health (MCAH) Programs</c:v>
                </c:pt>
                <c:pt idx="4">
                  <c:v>Continuum of Care (CoC) or other Housing Services</c:v>
                </c:pt>
                <c:pt idx="5">
                  <c:v>WIC</c:v>
                </c:pt>
                <c:pt idx="6">
                  <c:v>Adult Welfare</c:v>
                </c:pt>
                <c:pt idx="7">
                  <c:v>CalFresh</c:v>
                </c:pt>
                <c:pt idx="8">
                  <c:v>CalWORKS</c:v>
                </c:pt>
                <c:pt idx="9">
                  <c:v>Child Welfare</c:v>
                </c:pt>
                <c:pt idx="10">
                  <c:v>Medi-Cal</c:v>
                </c:pt>
              </c:strCache>
            </c:strRef>
          </c:cat>
          <c:val>
            <c:numRef>
              <c:f>Eligibility!$F$16:$F$26</c:f>
              <c:numCache>
                <c:formatCode>0%</c:formatCode>
                <c:ptCount val="11"/>
                <c:pt idx="0">
                  <c:v>0.2</c:v>
                </c:pt>
                <c:pt idx="1">
                  <c:v>0.2857142857142857</c:v>
                </c:pt>
                <c:pt idx="2">
                  <c:v>0.16</c:v>
                </c:pt>
                <c:pt idx="3">
                  <c:v>0.08</c:v>
                </c:pt>
                <c:pt idx="4">
                  <c:v>8.6956521739130432E-2</c:v>
                </c:pt>
                <c:pt idx="5">
                  <c:v>0.04</c:v>
                </c:pt>
                <c:pt idx="6">
                  <c:v>0.08</c:v>
                </c:pt>
                <c:pt idx="7">
                  <c:v>0.04</c:v>
                </c:pt>
                <c:pt idx="8">
                  <c:v>0.04</c:v>
                </c:pt>
                <c:pt idx="9">
                  <c:v>0.12</c:v>
                </c:pt>
              </c:numCache>
            </c:numRef>
          </c:val>
          <c:extLst>
            <c:ext xmlns:c16="http://schemas.microsoft.com/office/drawing/2014/chart" uri="{C3380CC4-5D6E-409C-BE32-E72D297353CC}">
              <c16:uniqueId val="{00000004-55A4-458C-B555-B40BC7E31671}"/>
            </c:ext>
          </c:extLst>
        </c:ser>
        <c:dLbls>
          <c:dLblPos val="ctr"/>
          <c:showLegendKey val="0"/>
          <c:showVal val="1"/>
          <c:showCatName val="0"/>
          <c:showSerName val="0"/>
          <c:showPercent val="0"/>
          <c:showBubbleSize val="0"/>
        </c:dLbls>
        <c:gapWidth val="150"/>
        <c:overlap val="100"/>
        <c:axId val="1577270463"/>
        <c:axId val="1577275743"/>
      </c:barChart>
      <c:catAx>
        <c:axId val="15772704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77275743"/>
        <c:crosses val="autoZero"/>
        <c:auto val="1"/>
        <c:lblAlgn val="ctr"/>
        <c:lblOffset val="100"/>
        <c:noMultiLvlLbl val="0"/>
      </c:catAx>
      <c:valAx>
        <c:axId val="1577275743"/>
        <c:scaling>
          <c:orientation val="minMax"/>
          <c:max val="1"/>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77270463"/>
        <c:crosses val="autoZero"/>
        <c:crossBetween val="between"/>
      </c:valAx>
      <c:spPr>
        <a:noFill/>
        <a:ln>
          <a:noFill/>
        </a:ln>
        <a:effectLst/>
      </c:spPr>
    </c:plotArea>
    <c:legend>
      <c:legendPos val="b"/>
      <c:layout>
        <c:manualLayout>
          <c:xMode val="edge"/>
          <c:yMode val="edge"/>
          <c:x val="9.2770609696118486E-2"/>
          <c:y val="0.76718756581227632"/>
          <c:w val="0.85641102185333706"/>
          <c:h val="0.2134778974782385"/>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Eligibility!$B$42</c:f>
              <c:strCache>
                <c:ptCount val="1"/>
                <c:pt idx="0">
                  <c:v>Yes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Eligibility!$A$43:$A$50</c:f>
              <c:strCache>
                <c:ptCount val="8"/>
                <c:pt idx="0">
                  <c:v>WIC</c:v>
                </c:pt>
                <c:pt idx="1">
                  <c:v>CalFresh</c:v>
                </c:pt>
                <c:pt idx="2">
                  <c:v>CalWORKS</c:v>
                </c:pt>
                <c:pt idx="3">
                  <c:v>Maternal, Child and Adolescent Health (MCAH) Programs</c:v>
                </c:pt>
                <c:pt idx="4">
                  <c:v>Continuum of Care (CoC) or other Housing Services</c:v>
                </c:pt>
                <c:pt idx="5">
                  <c:v>Child Welfare</c:v>
                </c:pt>
                <c:pt idx="6">
                  <c:v>Adult Welfare</c:v>
                </c:pt>
                <c:pt idx="7">
                  <c:v>Medi-Cal</c:v>
                </c:pt>
              </c:strCache>
            </c:strRef>
          </c:cat>
          <c:val>
            <c:numRef>
              <c:f>Eligibility!$B$43:$B$50</c:f>
              <c:numCache>
                <c:formatCode>General</c:formatCode>
                <c:ptCount val="8"/>
                <c:pt idx="7" formatCode="0%">
                  <c:v>0.13043478260869565</c:v>
                </c:pt>
              </c:numCache>
            </c:numRef>
          </c:val>
          <c:extLst>
            <c:ext xmlns:c16="http://schemas.microsoft.com/office/drawing/2014/chart" uri="{C3380CC4-5D6E-409C-BE32-E72D297353CC}">
              <c16:uniqueId val="{00000000-5482-4722-B5DC-8DA3B9C9EADA}"/>
            </c:ext>
          </c:extLst>
        </c:ser>
        <c:ser>
          <c:idx val="1"/>
          <c:order val="1"/>
          <c:tx>
            <c:strRef>
              <c:f>Eligibility!$C$42</c:f>
              <c:strCache>
                <c:ptCount val="1"/>
                <c:pt idx="0">
                  <c:v>No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Eligibility!$A$43:$A$50</c:f>
              <c:strCache>
                <c:ptCount val="8"/>
                <c:pt idx="0">
                  <c:v>WIC</c:v>
                </c:pt>
                <c:pt idx="1">
                  <c:v>CalFresh</c:v>
                </c:pt>
                <c:pt idx="2">
                  <c:v>CalWORKS</c:v>
                </c:pt>
                <c:pt idx="3">
                  <c:v>Maternal, Child and Adolescent Health (MCAH) Programs</c:v>
                </c:pt>
                <c:pt idx="4">
                  <c:v>Continuum of Care (CoC) or other Housing Services</c:v>
                </c:pt>
                <c:pt idx="5">
                  <c:v>Child Welfare</c:v>
                </c:pt>
                <c:pt idx="6">
                  <c:v>Adult Welfare</c:v>
                </c:pt>
                <c:pt idx="7">
                  <c:v>Medi-Cal</c:v>
                </c:pt>
              </c:strCache>
            </c:strRef>
          </c:cat>
          <c:val>
            <c:numRef>
              <c:f>Eligibility!$C$43:$C$50</c:f>
              <c:numCache>
                <c:formatCode>0%</c:formatCode>
                <c:ptCount val="8"/>
                <c:pt idx="0">
                  <c:v>0.5</c:v>
                </c:pt>
                <c:pt idx="1">
                  <c:v>0.66666666666666663</c:v>
                </c:pt>
                <c:pt idx="2">
                  <c:v>0.66666666666666663</c:v>
                </c:pt>
                <c:pt idx="5">
                  <c:v>0.5</c:v>
                </c:pt>
                <c:pt idx="6">
                  <c:v>0.5</c:v>
                </c:pt>
                <c:pt idx="7">
                  <c:v>0.73913043478260865</c:v>
                </c:pt>
              </c:numCache>
            </c:numRef>
          </c:val>
          <c:extLst>
            <c:ext xmlns:c16="http://schemas.microsoft.com/office/drawing/2014/chart" uri="{C3380CC4-5D6E-409C-BE32-E72D297353CC}">
              <c16:uniqueId val="{00000001-5482-4722-B5DC-8DA3B9C9EADA}"/>
            </c:ext>
          </c:extLst>
        </c:ser>
        <c:ser>
          <c:idx val="2"/>
          <c:order val="2"/>
          <c:tx>
            <c:strRef>
              <c:f>Eligibility!$D$42</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Eligibility!$A$43:$A$50</c:f>
              <c:strCache>
                <c:ptCount val="8"/>
                <c:pt idx="0">
                  <c:v>WIC</c:v>
                </c:pt>
                <c:pt idx="1">
                  <c:v>CalFresh</c:v>
                </c:pt>
                <c:pt idx="2">
                  <c:v>CalWORKS</c:v>
                </c:pt>
                <c:pt idx="3">
                  <c:v>Maternal, Child and Adolescent Health (MCAH) Programs</c:v>
                </c:pt>
                <c:pt idx="4">
                  <c:v>Continuum of Care (CoC) or other Housing Services</c:v>
                </c:pt>
                <c:pt idx="5">
                  <c:v>Child Welfare</c:v>
                </c:pt>
                <c:pt idx="6">
                  <c:v>Adult Welfare</c:v>
                </c:pt>
                <c:pt idx="7">
                  <c:v>Medi-Cal</c:v>
                </c:pt>
              </c:strCache>
            </c:strRef>
          </c:cat>
          <c:val>
            <c:numRef>
              <c:f>Eligibility!$D$43:$D$50</c:f>
              <c:numCache>
                <c:formatCode>General</c:formatCode>
                <c:ptCount val="8"/>
                <c:pt idx="5" formatCode="0%">
                  <c:v>0.25</c:v>
                </c:pt>
                <c:pt idx="7" formatCode="0%">
                  <c:v>8.6956521739130432E-2</c:v>
                </c:pt>
              </c:numCache>
            </c:numRef>
          </c:val>
          <c:extLst>
            <c:ext xmlns:c16="http://schemas.microsoft.com/office/drawing/2014/chart" uri="{C3380CC4-5D6E-409C-BE32-E72D297353CC}">
              <c16:uniqueId val="{00000002-5482-4722-B5DC-8DA3B9C9EADA}"/>
            </c:ext>
          </c:extLst>
        </c:ser>
        <c:ser>
          <c:idx val="3"/>
          <c:order val="3"/>
          <c:tx>
            <c:strRef>
              <c:f>Eligibility!$E$42</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Eligibility!$A$43:$A$50</c:f>
              <c:strCache>
                <c:ptCount val="8"/>
                <c:pt idx="0">
                  <c:v>WIC</c:v>
                </c:pt>
                <c:pt idx="1">
                  <c:v>CalFresh</c:v>
                </c:pt>
                <c:pt idx="2">
                  <c:v>CalWORKS</c:v>
                </c:pt>
                <c:pt idx="3">
                  <c:v>Maternal, Child and Adolescent Health (MCAH) Programs</c:v>
                </c:pt>
                <c:pt idx="4">
                  <c:v>Continuum of Care (CoC) or other Housing Services</c:v>
                </c:pt>
                <c:pt idx="5">
                  <c:v>Child Welfare</c:v>
                </c:pt>
                <c:pt idx="6">
                  <c:v>Adult Welfare</c:v>
                </c:pt>
                <c:pt idx="7">
                  <c:v>Medi-Cal</c:v>
                </c:pt>
              </c:strCache>
            </c:strRef>
          </c:cat>
          <c:val>
            <c:numRef>
              <c:f>Eligibility!$E$43:$E$50</c:f>
              <c:numCache>
                <c:formatCode>0%</c:formatCode>
                <c:ptCount val="8"/>
                <c:pt idx="0">
                  <c:v>0.5</c:v>
                </c:pt>
                <c:pt idx="1">
                  <c:v>0.33333333333333331</c:v>
                </c:pt>
                <c:pt idx="2">
                  <c:v>0.33333333333333331</c:v>
                </c:pt>
                <c:pt idx="3">
                  <c:v>1</c:v>
                </c:pt>
                <c:pt idx="4">
                  <c:v>1</c:v>
                </c:pt>
                <c:pt idx="5">
                  <c:v>0.25</c:v>
                </c:pt>
                <c:pt idx="6">
                  <c:v>0.5</c:v>
                </c:pt>
                <c:pt idx="7">
                  <c:v>4.3478260869565216E-2</c:v>
                </c:pt>
              </c:numCache>
            </c:numRef>
          </c:val>
          <c:extLst>
            <c:ext xmlns:c16="http://schemas.microsoft.com/office/drawing/2014/chart" uri="{C3380CC4-5D6E-409C-BE32-E72D297353CC}">
              <c16:uniqueId val="{00000003-5482-4722-B5DC-8DA3B9C9EADA}"/>
            </c:ext>
          </c:extLst>
        </c:ser>
        <c:dLbls>
          <c:dLblPos val="ctr"/>
          <c:showLegendKey val="0"/>
          <c:showVal val="1"/>
          <c:showCatName val="0"/>
          <c:showSerName val="0"/>
          <c:showPercent val="0"/>
          <c:showBubbleSize val="0"/>
        </c:dLbls>
        <c:gapWidth val="150"/>
        <c:overlap val="100"/>
        <c:axId val="1297484095"/>
        <c:axId val="1297487455"/>
      </c:barChart>
      <c:catAx>
        <c:axId val="129748409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97487455"/>
        <c:crosses val="autoZero"/>
        <c:auto val="1"/>
        <c:lblAlgn val="ctr"/>
        <c:lblOffset val="100"/>
        <c:noMultiLvlLbl val="0"/>
      </c:catAx>
      <c:valAx>
        <c:axId val="1297487455"/>
        <c:scaling>
          <c:orientation val="minMax"/>
          <c:max val="1"/>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974840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Eligibility!$B$55</c:f>
              <c:strCache>
                <c:ptCount val="1"/>
                <c:pt idx="0">
                  <c:v>Percentage</c:v>
                </c:pt>
              </c:strCache>
            </c:strRef>
          </c:tx>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2-4673-4309-A668-7941FC44CCF6}"/>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1-4673-4309-A668-7941FC44CCF6}"/>
              </c:ext>
            </c:extLst>
          </c:dPt>
          <c:dPt>
            <c:idx val="2"/>
            <c:invertIfNegative val="0"/>
            <c:bubble3D val="0"/>
            <c:spPr>
              <a:solidFill>
                <a:schemeClr val="accent6"/>
              </a:solidFill>
              <a:ln>
                <a:noFill/>
              </a:ln>
              <a:effectLst/>
            </c:spPr>
            <c:extLst>
              <c:ext xmlns:c16="http://schemas.microsoft.com/office/drawing/2014/chart" uri="{C3380CC4-5D6E-409C-BE32-E72D297353CC}">
                <c16:uniqueId val="{00000003-4673-4309-A668-7941FC44CCF6}"/>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Eligibility!$A$56:$A$58</c:f>
              <c:strCache>
                <c:ptCount val="3"/>
                <c:pt idx="0">
                  <c:v>Yes</c:v>
                </c:pt>
                <c:pt idx="1">
                  <c:v>No</c:v>
                </c:pt>
                <c:pt idx="2">
                  <c:v>Don't Know</c:v>
                </c:pt>
              </c:strCache>
            </c:strRef>
          </c:cat>
          <c:val>
            <c:numRef>
              <c:f>Eligibility!$B$56:$B$58</c:f>
              <c:numCache>
                <c:formatCode>0%</c:formatCode>
                <c:ptCount val="3"/>
                <c:pt idx="0">
                  <c:v>0.4</c:v>
                </c:pt>
                <c:pt idx="1">
                  <c:v>0.56000000000000005</c:v>
                </c:pt>
                <c:pt idx="2">
                  <c:v>0.04</c:v>
                </c:pt>
              </c:numCache>
            </c:numRef>
          </c:val>
          <c:extLst>
            <c:ext xmlns:c16="http://schemas.microsoft.com/office/drawing/2014/chart" uri="{C3380CC4-5D6E-409C-BE32-E72D297353CC}">
              <c16:uniqueId val="{00000000-4673-4309-A668-7941FC44CCF6}"/>
            </c:ext>
          </c:extLst>
        </c:ser>
        <c:dLbls>
          <c:showLegendKey val="0"/>
          <c:showVal val="0"/>
          <c:showCatName val="0"/>
          <c:showSerName val="0"/>
          <c:showPercent val="0"/>
          <c:showBubbleSize val="0"/>
        </c:dLbls>
        <c:gapWidth val="219"/>
        <c:overlap val="-27"/>
        <c:axId val="1455133327"/>
        <c:axId val="1455134287"/>
      </c:barChart>
      <c:catAx>
        <c:axId val="14551333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455134287"/>
        <c:crosses val="autoZero"/>
        <c:auto val="1"/>
        <c:lblAlgn val="ctr"/>
        <c:lblOffset val="100"/>
        <c:noMultiLvlLbl val="0"/>
      </c:catAx>
      <c:valAx>
        <c:axId val="1455134287"/>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455133327"/>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'Service Auth'!$B$5</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Auth'!$A$6</c:f>
              <c:strCache>
                <c:ptCount val="1"/>
                <c:pt idx="0">
                  <c:v>MCPs</c:v>
                </c:pt>
              </c:strCache>
            </c:strRef>
          </c:cat>
          <c:val>
            <c:numRef>
              <c:f>'Service Auth'!$B$6</c:f>
              <c:numCache>
                <c:formatCode>0%</c:formatCode>
                <c:ptCount val="1"/>
                <c:pt idx="0">
                  <c:v>0.21428571428571427</c:v>
                </c:pt>
              </c:numCache>
            </c:numRef>
          </c:val>
          <c:extLst>
            <c:ext xmlns:c16="http://schemas.microsoft.com/office/drawing/2014/chart" uri="{C3380CC4-5D6E-409C-BE32-E72D297353CC}">
              <c16:uniqueId val="{00000000-B798-42BB-8F1D-EB397C1D7807}"/>
            </c:ext>
          </c:extLst>
        </c:ser>
        <c:ser>
          <c:idx val="1"/>
          <c:order val="1"/>
          <c:tx>
            <c:strRef>
              <c:f>'Service Auth'!$C$5</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Auth'!$A$6</c:f>
              <c:strCache>
                <c:ptCount val="1"/>
                <c:pt idx="0">
                  <c:v>MCPs</c:v>
                </c:pt>
              </c:strCache>
            </c:strRef>
          </c:cat>
          <c:val>
            <c:numRef>
              <c:f>'Service Auth'!$C$6</c:f>
              <c:numCache>
                <c:formatCode>0%</c:formatCode>
                <c:ptCount val="1"/>
                <c:pt idx="0">
                  <c:v>7.1428571428571425E-2</c:v>
                </c:pt>
              </c:numCache>
            </c:numRef>
          </c:val>
          <c:extLst>
            <c:ext xmlns:c16="http://schemas.microsoft.com/office/drawing/2014/chart" uri="{C3380CC4-5D6E-409C-BE32-E72D297353CC}">
              <c16:uniqueId val="{00000001-B798-42BB-8F1D-EB397C1D7807}"/>
            </c:ext>
          </c:extLst>
        </c:ser>
        <c:ser>
          <c:idx val="2"/>
          <c:order val="2"/>
          <c:tx>
            <c:strRef>
              <c:f>'Service Auth'!$D$5</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Auth'!$A$6</c:f>
              <c:strCache>
                <c:ptCount val="1"/>
                <c:pt idx="0">
                  <c:v>MCPs</c:v>
                </c:pt>
              </c:strCache>
            </c:strRef>
          </c:cat>
          <c:val>
            <c:numRef>
              <c:f>'Service Auth'!$D$6</c:f>
              <c:numCache>
                <c:formatCode>0%</c:formatCode>
                <c:ptCount val="1"/>
                <c:pt idx="0">
                  <c:v>0.42857142857142855</c:v>
                </c:pt>
              </c:numCache>
            </c:numRef>
          </c:val>
          <c:extLst>
            <c:ext xmlns:c16="http://schemas.microsoft.com/office/drawing/2014/chart" uri="{C3380CC4-5D6E-409C-BE32-E72D297353CC}">
              <c16:uniqueId val="{00000002-B798-42BB-8F1D-EB397C1D7807}"/>
            </c:ext>
          </c:extLst>
        </c:ser>
        <c:ser>
          <c:idx val="3"/>
          <c:order val="3"/>
          <c:tx>
            <c:strRef>
              <c:f>'Service Auth'!$E$5</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Auth'!$A$6</c:f>
              <c:strCache>
                <c:ptCount val="1"/>
                <c:pt idx="0">
                  <c:v>MCPs</c:v>
                </c:pt>
              </c:strCache>
            </c:strRef>
          </c:cat>
          <c:val>
            <c:numRef>
              <c:f>'Service Auth'!$E$6</c:f>
              <c:numCache>
                <c:formatCode>0%</c:formatCode>
                <c:ptCount val="1"/>
                <c:pt idx="0">
                  <c:v>0.14285714285714285</c:v>
                </c:pt>
              </c:numCache>
            </c:numRef>
          </c:val>
          <c:extLst>
            <c:ext xmlns:c16="http://schemas.microsoft.com/office/drawing/2014/chart" uri="{C3380CC4-5D6E-409C-BE32-E72D297353CC}">
              <c16:uniqueId val="{00000003-B798-42BB-8F1D-EB397C1D7807}"/>
            </c:ext>
          </c:extLst>
        </c:ser>
        <c:ser>
          <c:idx val="4"/>
          <c:order val="4"/>
          <c:tx>
            <c:strRef>
              <c:f>'Service Auth'!$F$5</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Auth'!$A$6</c:f>
              <c:strCache>
                <c:ptCount val="1"/>
                <c:pt idx="0">
                  <c:v>MCPs</c:v>
                </c:pt>
              </c:strCache>
            </c:strRef>
          </c:cat>
          <c:val>
            <c:numRef>
              <c:f>'Service Auth'!$F$6</c:f>
              <c:numCache>
                <c:formatCode>0%</c:formatCode>
                <c:ptCount val="1"/>
                <c:pt idx="0">
                  <c:v>0.14285714285714285</c:v>
                </c:pt>
              </c:numCache>
            </c:numRef>
          </c:val>
          <c:extLst>
            <c:ext xmlns:c16="http://schemas.microsoft.com/office/drawing/2014/chart" uri="{C3380CC4-5D6E-409C-BE32-E72D297353CC}">
              <c16:uniqueId val="{00000004-B798-42BB-8F1D-EB397C1D7807}"/>
            </c:ext>
          </c:extLst>
        </c:ser>
        <c:dLbls>
          <c:dLblPos val="ctr"/>
          <c:showLegendKey val="0"/>
          <c:showVal val="1"/>
          <c:showCatName val="0"/>
          <c:showSerName val="0"/>
          <c:showPercent val="0"/>
          <c:showBubbleSize val="0"/>
        </c:dLbls>
        <c:gapWidth val="150"/>
        <c:overlap val="100"/>
        <c:axId val="1454151839"/>
        <c:axId val="1454152319"/>
      </c:barChart>
      <c:catAx>
        <c:axId val="145415183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454152319"/>
        <c:crosses val="autoZero"/>
        <c:auto val="1"/>
        <c:lblAlgn val="ctr"/>
        <c:lblOffset val="100"/>
        <c:noMultiLvlLbl val="0"/>
      </c:catAx>
      <c:valAx>
        <c:axId val="1454152319"/>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45415183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'Service Auth'!$B$5</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Auth'!$A$6</c:f>
              <c:strCache>
                <c:ptCount val="1"/>
                <c:pt idx="0">
                  <c:v>MCPs</c:v>
                </c:pt>
              </c:strCache>
            </c:strRef>
          </c:cat>
          <c:val>
            <c:numRef>
              <c:f>'Service Auth'!$B$6</c:f>
              <c:numCache>
                <c:formatCode>0%</c:formatCode>
                <c:ptCount val="1"/>
                <c:pt idx="0">
                  <c:v>0.21428571428571427</c:v>
                </c:pt>
              </c:numCache>
            </c:numRef>
          </c:val>
          <c:extLst>
            <c:ext xmlns:c16="http://schemas.microsoft.com/office/drawing/2014/chart" uri="{C3380CC4-5D6E-409C-BE32-E72D297353CC}">
              <c16:uniqueId val="{00000000-0AF5-4B9E-A812-DD487479A09F}"/>
            </c:ext>
          </c:extLst>
        </c:ser>
        <c:ser>
          <c:idx val="1"/>
          <c:order val="1"/>
          <c:tx>
            <c:strRef>
              <c:f>'Service Auth'!$C$5</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Auth'!$A$6</c:f>
              <c:strCache>
                <c:ptCount val="1"/>
                <c:pt idx="0">
                  <c:v>MCPs</c:v>
                </c:pt>
              </c:strCache>
            </c:strRef>
          </c:cat>
          <c:val>
            <c:numRef>
              <c:f>'Service Auth'!$C$6</c:f>
              <c:numCache>
                <c:formatCode>0%</c:formatCode>
                <c:ptCount val="1"/>
                <c:pt idx="0">
                  <c:v>7.1428571428571425E-2</c:v>
                </c:pt>
              </c:numCache>
            </c:numRef>
          </c:val>
          <c:extLst>
            <c:ext xmlns:c16="http://schemas.microsoft.com/office/drawing/2014/chart" uri="{C3380CC4-5D6E-409C-BE32-E72D297353CC}">
              <c16:uniqueId val="{00000001-0AF5-4B9E-A812-DD487479A09F}"/>
            </c:ext>
          </c:extLst>
        </c:ser>
        <c:ser>
          <c:idx val="2"/>
          <c:order val="2"/>
          <c:tx>
            <c:strRef>
              <c:f>'Service Auth'!$D$5</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Auth'!$A$6</c:f>
              <c:strCache>
                <c:ptCount val="1"/>
                <c:pt idx="0">
                  <c:v>MCPs</c:v>
                </c:pt>
              </c:strCache>
            </c:strRef>
          </c:cat>
          <c:val>
            <c:numRef>
              <c:f>'Service Auth'!$D$6</c:f>
              <c:numCache>
                <c:formatCode>0%</c:formatCode>
                <c:ptCount val="1"/>
                <c:pt idx="0">
                  <c:v>0.42857142857142855</c:v>
                </c:pt>
              </c:numCache>
            </c:numRef>
          </c:val>
          <c:extLst>
            <c:ext xmlns:c16="http://schemas.microsoft.com/office/drawing/2014/chart" uri="{C3380CC4-5D6E-409C-BE32-E72D297353CC}">
              <c16:uniqueId val="{00000002-0AF5-4B9E-A812-DD487479A09F}"/>
            </c:ext>
          </c:extLst>
        </c:ser>
        <c:ser>
          <c:idx val="3"/>
          <c:order val="3"/>
          <c:tx>
            <c:strRef>
              <c:f>'Service Auth'!$E$5</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Auth'!$A$6</c:f>
              <c:strCache>
                <c:ptCount val="1"/>
                <c:pt idx="0">
                  <c:v>MCPs</c:v>
                </c:pt>
              </c:strCache>
            </c:strRef>
          </c:cat>
          <c:val>
            <c:numRef>
              <c:f>'Service Auth'!$E$6</c:f>
              <c:numCache>
                <c:formatCode>0%</c:formatCode>
                <c:ptCount val="1"/>
                <c:pt idx="0">
                  <c:v>0.14285714285714285</c:v>
                </c:pt>
              </c:numCache>
            </c:numRef>
          </c:val>
          <c:extLst>
            <c:ext xmlns:c16="http://schemas.microsoft.com/office/drawing/2014/chart" uri="{C3380CC4-5D6E-409C-BE32-E72D297353CC}">
              <c16:uniqueId val="{00000003-0AF5-4B9E-A812-DD487479A09F}"/>
            </c:ext>
          </c:extLst>
        </c:ser>
        <c:ser>
          <c:idx val="4"/>
          <c:order val="4"/>
          <c:tx>
            <c:strRef>
              <c:f>'Service Auth'!$F$5</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Auth'!$A$6</c:f>
              <c:strCache>
                <c:ptCount val="1"/>
                <c:pt idx="0">
                  <c:v>MCPs</c:v>
                </c:pt>
              </c:strCache>
            </c:strRef>
          </c:cat>
          <c:val>
            <c:numRef>
              <c:f>'Service Auth'!$F$6</c:f>
              <c:numCache>
                <c:formatCode>0%</c:formatCode>
                <c:ptCount val="1"/>
                <c:pt idx="0">
                  <c:v>0.14285714285714285</c:v>
                </c:pt>
              </c:numCache>
            </c:numRef>
          </c:val>
          <c:extLst>
            <c:ext xmlns:c16="http://schemas.microsoft.com/office/drawing/2014/chart" uri="{C3380CC4-5D6E-409C-BE32-E72D297353CC}">
              <c16:uniqueId val="{00000004-0AF5-4B9E-A812-DD487479A09F}"/>
            </c:ext>
          </c:extLst>
        </c:ser>
        <c:dLbls>
          <c:dLblPos val="ctr"/>
          <c:showLegendKey val="0"/>
          <c:showVal val="1"/>
          <c:showCatName val="0"/>
          <c:showSerName val="0"/>
          <c:showPercent val="0"/>
          <c:showBubbleSize val="0"/>
        </c:dLbls>
        <c:gapWidth val="150"/>
        <c:overlap val="100"/>
        <c:axId val="1454151839"/>
        <c:axId val="1454152319"/>
      </c:barChart>
      <c:catAx>
        <c:axId val="145415183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454152319"/>
        <c:crosses val="autoZero"/>
        <c:auto val="1"/>
        <c:lblAlgn val="ctr"/>
        <c:lblOffset val="100"/>
        <c:noMultiLvlLbl val="0"/>
      </c:catAx>
      <c:valAx>
        <c:axId val="1454152319"/>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45415183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8246-4499-8322-AF02DB5370AF}"/>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8246-4499-8322-AF02DB5370AF}"/>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5-8246-4499-8322-AF02DB5370AF}"/>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7-8246-4499-8322-AF02DB5370AF}"/>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9-8246-4499-8322-AF02DB5370AF}"/>
              </c:ext>
            </c:extLst>
          </c:dPt>
          <c:dPt>
            <c:idx val="5"/>
            <c:invertIfNegative val="0"/>
            <c:bubble3D val="0"/>
            <c:spPr>
              <a:solidFill>
                <a:schemeClr val="tx1"/>
              </a:solidFill>
              <a:ln>
                <a:noFill/>
              </a:ln>
              <a:effectLst/>
            </c:spPr>
            <c:extLst>
              <c:ext xmlns:c16="http://schemas.microsoft.com/office/drawing/2014/chart" uri="{C3380CC4-5D6E-409C-BE32-E72D297353CC}">
                <c16:uniqueId val="{0000000B-8246-4499-8322-AF02DB5370AF}"/>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Demographics!$A$16:$A$21</c:f>
              <c:strCache>
                <c:ptCount val="6"/>
                <c:pt idx="0">
                  <c:v>Qualified Health Information Organization (QHIO)</c:v>
                </c:pt>
                <c:pt idx="1">
                  <c:v>Social Health Information Exchange (SHIE)</c:v>
                </c:pt>
                <c:pt idx="2">
                  <c:v>Community Information Exchange (CIE)</c:v>
                </c:pt>
                <c:pt idx="3">
                  <c:v>Other health/social information exchange</c:v>
                </c:pt>
                <c:pt idx="4">
                  <c:v>None</c:v>
                </c:pt>
                <c:pt idx="5">
                  <c:v>Don't Know</c:v>
                </c:pt>
              </c:strCache>
            </c:strRef>
          </c:cat>
          <c:val>
            <c:numRef>
              <c:f>Demographics!$C$16:$C$21</c:f>
              <c:numCache>
                <c:formatCode>0%</c:formatCode>
                <c:ptCount val="6"/>
                <c:pt idx="0">
                  <c:v>0.18</c:v>
                </c:pt>
                <c:pt idx="1">
                  <c:v>0.04</c:v>
                </c:pt>
                <c:pt idx="2">
                  <c:v>0.11</c:v>
                </c:pt>
                <c:pt idx="3">
                  <c:v>0.46</c:v>
                </c:pt>
                <c:pt idx="4">
                  <c:v>0.28999999999999998</c:v>
                </c:pt>
                <c:pt idx="5">
                  <c:v>7.0000000000000007E-2</c:v>
                </c:pt>
              </c:numCache>
            </c:numRef>
          </c:val>
          <c:extLst>
            <c:ext xmlns:c16="http://schemas.microsoft.com/office/drawing/2014/chart" uri="{C3380CC4-5D6E-409C-BE32-E72D297353CC}">
              <c16:uniqueId val="{0000000C-8246-4499-8322-AF02DB5370AF}"/>
            </c:ext>
          </c:extLst>
        </c:ser>
        <c:dLbls>
          <c:showLegendKey val="0"/>
          <c:showVal val="0"/>
          <c:showCatName val="0"/>
          <c:showSerName val="0"/>
          <c:showPercent val="0"/>
          <c:showBubbleSize val="0"/>
        </c:dLbls>
        <c:gapWidth val="219"/>
        <c:overlap val="-27"/>
        <c:axId val="1655447952"/>
        <c:axId val="1655450352"/>
      </c:barChart>
      <c:catAx>
        <c:axId val="1655447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55450352"/>
        <c:crosses val="autoZero"/>
        <c:auto val="1"/>
        <c:lblAlgn val="ctr"/>
        <c:lblOffset val="100"/>
        <c:noMultiLvlLbl val="0"/>
      </c:catAx>
      <c:valAx>
        <c:axId val="1655450352"/>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554479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'Service Auth'!$B$41</c:f>
              <c:strCache>
                <c:ptCount val="1"/>
                <c:pt idx="0">
                  <c:v>Major Barrier for exchange with MCPs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Auth'!$A$42:$A$54</c:f>
              <c:strCache>
                <c:ptCount val="13"/>
                <c:pt idx="0">
                  <c:v>Unclear whether information is considered private by law / regulation</c:v>
                </c:pt>
                <c:pt idx="1">
                  <c:v>Lack of funding to purchase / configure electronic systems for exchange</c:v>
                </c:pt>
                <c:pt idx="2">
                  <c:v>Partner does not have electronic system</c:v>
                </c:pt>
                <c:pt idx="3">
                  <c:v>Lack of funding to operate / maintain electronic systems and processes for...</c:v>
                </c:pt>
                <c:pt idx="4">
                  <c:v>Restrictions in how funding can be used (i.e., infrastructure development;...</c:v>
                </c:pt>
                <c:pt idx="5">
                  <c:v>Burdensome administrative processes to access grant funding for exchange</c:v>
                </c:pt>
                <c:pt idx="6">
                  <c:v>We do not have the authority to hire new staff needed to exchange data</c:v>
                </c:pt>
                <c:pt idx="7">
                  <c:v>Privacy laws / regulations prevent sharing</c:v>
                </c:pt>
                <c:pt idx="8">
                  <c:v>Existing staff are not adequately trained in necessary skills (e.g., procur...</c:v>
                </c:pt>
                <c:pt idx="9">
                  <c:v>Partner has electronic system but systems are not interoperable</c:v>
                </c:pt>
                <c:pt idx="10">
                  <c:v>Data fields / elements do not align between systems</c:v>
                </c:pt>
                <c:pt idx="11">
                  <c:v>Dearth of qualified technical staff with necessary skills to hire at existing salary scale</c:v>
                </c:pt>
                <c:pt idx="12">
                  <c:v>Dearth of qualified technical staff with necessary skills to hire regardless of salary</c:v>
                </c:pt>
              </c:strCache>
            </c:strRef>
          </c:cat>
          <c:val>
            <c:numRef>
              <c:f>'Service Auth'!$B$42:$B$54</c:f>
              <c:numCache>
                <c:formatCode>0%</c:formatCode>
                <c:ptCount val="13"/>
                <c:pt idx="0">
                  <c:v>0.1</c:v>
                </c:pt>
                <c:pt idx="1">
                  <c:v>0.1</c:v>
                </c:pt>
                <c:pt idx="2">
                  <c:v>0.2</c:v>
                </c:pt>
                <c:pt idx="3">
                  <c:v>0.2</c:v>
                </c:pt>
                <c:pt idx="4">
                  <c:v>0.2</c:v>
                </c:pt>
                <c:pt idx="5">
                  <c:v>0.2</c:v>
                </c:pt>
                <c:pt idx="6">
                  <c:v>0.2</c:v>
                </c:pt>
                <c:pt idx="7">
                  <c:v>0.3</c:v>
                </c:pt>
                <c:pt idx="8">
                  <c:v>0.3</c:v>
                </c:pt>
                <c:pt idx="9">
                  <c:v>0.3</c:v>
                </c:pt>
                <c:pt idx="10">
                  <c:v>0.3</c:v>
                </c:pt>
                <c:pt idx="11">
                  <c:v>0.4</c:v>
                </c:pt>
                <c:pt idx="12">
                  <c:v>0.4</c:v>
                </c:pt>
              </c:numCache>
            </c:numRef>
          </c:val>
          <c:extLst>
            <c:ext xmlns:c16="http://schemas.microsoft.com/office/drawing/2014/chart" uri="{C3380CC4-5D6E-409C-BE32-E72D297353CC}">
              <c16:uniqueId val="{00000000-DDE6-408B-95BA-61F5F4C11AFC}"/>
            </c:ext>
          </c:extLst>
        </c:ser>
        <c:ser>
          <c:idx val="1"/>
          <c:order val="1"/>
          <c:tx>
            <c:strRef>
              <c:f>'Service Auth'!$C$41</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Auth'!$A$42:$A$54</c:f>
              <c:strCache>
                <c:ptCount val="13"/>
                <c:pt idx="0">
                  <c:v>Unclear whether information is considered private by law / regulation</c:v>
                </c:pt>
                <c:pt idx="1">
                  <c:v>Lack of funding to purchase / configure electronic systems for exchange</c:v>
                </c:pt>
                <c:pt idx="2">
                  <c:v>Partner does not have electronic system</c:v>
                </c:pt>
                <c:pt idx="3">
                  <c:v>Lack of funding to operate / maintain electronic systems and processes for...</c:v>
                </c:pt>
                <c:pt idx="4">
                  <c:v>Restrictions in how funding can be used (i.e., infrastructure development;...</c:v>
                </c:pt>
                <c:pt idx="5">
                  <c:v>Burdensome administrative processes to access grant funding for exchange</c:v>
                </c:pt>
                <c:pt idx="6">
                  <c:v>We do not have the authority to hire new staff needed to exchange data</c:v>
                </c:pt>
                <c:pt idx="7">
                  <c:v>Privacy laws / regulations prevent sharing</c:v>
                </c:pt>
                <c:pt idx="8">
                  <c:v>Existing staff are not adequately trained in necessary skills (e.g., procur...</c:v>
                </c:pt>
                <c:pt idx="9">
                  <c:v>Partner has electronic system but systems are not interoperable</c:v>
                </c:pt>
                <c:pt idx="10">
                  <c:v>Data fields / elements do not align between systems</c:v>
                </c:pt>
                <c:pt idx="11">
                  <c:v>Dearth of qualified technical staff with necessary skills to hire at existing salary scale</c:v>
                </c:pt>
                <c:pt idx="12">
                  <c:v>Dearth of qualified technical staff with necessary skills to hire regardless of salary</c:v>
                </c:pt>
              </c:strCache>
            </c:strRef>
          </c:cat>
          <c:val>
            <c:numRef>
              <c:f>'Service Auth'!$C$42:$C$54</c:f>
              <c:numCache>
                <c:formatCode>0%</c:formatCode>
                <c:ptCount val="13"/>
                <c:pt idx="0">
                  <c:v>0.7</c:v>
                </c:pt>
                <c:pt idx="1">
                  <c:v>0.4</c:v>
                </c:pt>
                <c:pt idx="2">
                  <c:v>0.4</c:v>
                </c:pt>
                <c:pt idx="3">
                  <c:v>0.3</c:v>
                </c:pt>
                <c:pt idx="4">
                  <c:v>0.4</c:v>
                </c:pt>
                <c:pt idx="5">
                  <c:v>0.4</c:v>
                </c:pt>
                <c:pt idx="6">
                  <c:v>0.4</c:v>
                </c:pt>
                <c:pt idx="7">
                  <c:v>0.4</c:v>
                </c:pt>
                <c:pt idx="8">
                  <c:v>0.3</c:v>
                </c:pt>
                <c:pt idx="9">
                  <c:v>0.2</c:v>
                </c:pt>
                <c:pt idx="10">
                  <c:v>0.2</c:v>
                </c:pt>
                <c:pt idx="11">
                  <c:v>0.2</c:v>
                </c:pt>
                <c:pt idx="12">
                  <c:v>0.2</c:v>
                </c:pt>
              </c:numCache>
            </c:numRef>
          </c:val>
          <c:extLst>
            <c:ext xmlns:c16="http://schemas.microsoft.com/office/drawing/2014/chart" uri="{C3380CC4-5D6E-409C-BE32-E72D297353CC}">
              <c16:uniqueId val="{00000001-DDE6-408B-95BA-61F5F4C11AFC}"/>
            </c:ext>
          </c:extLst>
        </c:ser>
        <c:ser>
          <c:idx val="2"/>
          <c:order val="2"/>
          <c:tx>
            <c:strRef>
              <c:f>'Service Auth'!$D$41</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'Service Auth'!$A$42:$A$54</c:f>
              <c:strCache>
                <c:ptCount val="13"/>
                <c:pt idx="0">
                  <c:v>Unclear whether information is considered private by law / regulation</c:v>
                </c:pt>
                <c:pt idx="1">
                  <c:v>Lack of funding to purchase / configure electronic systems for exchange</c:v>
                </c:pt>
                <c:pt idx="2">
                  <c:v>Partner does not have electronic system</c:v>
                </c:pt>
                <c:pt idx="3">
                  <c:v>Lack of funding to operate / maintain electronic systems and processes for...</c:v>
                </c:pt>
                <c:pt idx="4">
                  <c:v>Restrictions in how funding can be used (i.e., infrastructure development;...</c:v>
                </c:pt>
                <c:pt idx="5">
                  <c:v>Burdensome administrative processes to access grant funding for exchange</c:v>
                </c:pt>
                <c:pt idx="6">
                  <c:v>We do not have the authority to hire new staff needed to exchange data</c:v>
                </c:pt>
                <c:pt idx="7">
                  <c:v>Privacy laws / regulations prevent sharing</c:v>
                </c:pt>
                <c:pt idx="8">
                  <c:v>Existing staff are not adequately trained in necessary skills (e.g., procur...</c:v>
                </c:pt>
                <c:pt idx="9">
                  <c:v>Partner has electronic system but systems are not interoperable</c:v>
                </c:pt>
                <c:pt idx="10">
                  <c:v>Data fields / elements do not align between systems</c:v>
                </c:pt>
                <c:pt idx="11">
                  <c:v>Dearth of qualified technical staff with necessary skills to hire at existing salary scale</c:v>
                </c:pt>
                <c:pt idx="12">
                  <c:v>Dearth of qualified technical staff with necessary skills to hire regardless of salary</c:v>
                </c:pt>
              </c:strCache>
            </c:strRef>
          </c:cat>
          <c:val>
            <c:numRef>
              <c:f>'Service Auth'!$D$42:$D$54</c:f>
              <c:numCache>
                <c:formatCode>0%</c:formatCode>
                <c:ptCount val="13"/>
                <c:pt idx="0">
                  <c:v>0.2</c:v>
                </c:pt>
                <c:pt idx="1">
                  <c:v>0.5</c:v>
                </c:pt>
                <c:pt idx="2">
                  <c:v>0.4</c:v>
                </c:pt>
                <c:pt idx="3">
                  <c:v>0.5</c:v>
                </c:pt>
                <c:pt idx="4">
                  <c:v>0.4</c:v>
                </c:pt>
                <c:pt idx="5">
                  <c:v>0.4</c:v>
                </c:pt>
                <c:pt idx="6">
                  <c:v>0.4</c:v>
                </c:pt>
                <c:pt idx="7">
                  <c:v>0.3</c:v>
                </c:pt>
                <c:pt idx="8">
                  <c:v>0.4</c:v>
                </c:pt>
                <c:pt idx="9">
                  <c:v>0.5</c:v>
                </c:pt>
                <c:pt idx="10">
                  <c:v>0.5</c:v>
                </c:pt>
                <c:pt idx="11">
                  <c:v>0.4</c:v>
                </c:pt>
                <c:pt idx="12">
                  <c:v>0.4</c:v>
                </c:pt>
              </c:numCache>
            </c:numRef>
          </c:val>
          <c:extLst>
            <c:ext xmlns:c16="http://schemas.microsoft.com/office/drawing/2014/chart" uri="{C3380CC4-5D6E-409C-BE32-E72D297353CC}">
              <c16:uniqueId val="{00000002-DDE6-408B-95BA-61F5F4C11AFC}"/>
            </c:ext>
          </c:extLst>
        </c:ser>
        <c:dLbls>
          <c:showLegendKey val="0"/>
          <c:showVal val="0"/>
          <c:showCatName val="0"/>
          <c:showSerName val="0"/>
          <c:showPercent val="0"/>
          <c:showBubbleSize val="0"/>
        </c:dLbls>
        <c:gapWidth val="150"/>
        <c:overlap val="100"/>
        <c:axId val="1579593215"/>
        <c:axId val="1579583615"/>
      </c:barChart>
      <c:catAx>
        <c:axId val="157959321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79583615"/>
        <c:crosses val="autoZero"/>
        <c:auto val="1"/>
        <c:lblAlgn val="ctr"/>
        <c:lblOffset val="100"/>
        <c:noMultiLvlLbl val="0"/>
      </c:catAx>
      <c:valAx>
        <c:axId val="1579583615"/>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7959321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Billing!$B$4</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Billing!$A$5</c:f>
              <c:strCache>
                <c:ptCount val="1"/>
                <c:pt idx="0">
                  <c:v>MCPs</c:v>
                </c:pt>
              </c:strCache>
            </c:strRef>
          </c:cat>
          <c:val>
            <c:numRef>
              <c:f>Billing!$B$5</c:f>
              <c:numCache>
                <c:formatCode>0%</c:formatCode>
                <c:ptCount val="1"/>
                <c:pt idx="0">
                  <c:v>0.1111111111111111</c:v>
                </c:pt>
              </c:numCache>
            </c:numRef>
          </c:val>
          <c:extLst>
            <c:ext xmlns:c16="http://schemas.microsoft.com/office/drawing/2014/chart" uri="{C3380CC4-5D6E-409C-BE32-E72D297353CC}">
              <c16:uniqueId val="{00000000-BBD1-42EE-B624-AADB8C057090}"/>
            </c:ext>
          </c:extLst>
        </c:ser>
        <c:ser>
          <c:idx val="1"/>
          <c:order val="1"/>
          <c:tx>
            <c:strRef>
              <c:f>Billing!$C$4</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Billing!$A$5</c:f>
              <c:strCache>
                <c:ptCount val="1"/>
                <c:pt idx="0">
                  <c:v>MCPs</c:v>
                </c:pt>
              </c:strCache>
            </c:strRef>
          </c:cat>
          <c:val>
            <c:numRef>
              <c:f>Billing!$C$5</c:f>
              <c:numCache>
                <c:formatCode>0%</c:formatCode>
                <c:ptCount val="1"/>
                <c:pt idx="0">
                  <c:v>0.1111111111111111</c:v>
                </c:pt>
              </c:numCache>
            </c:numRef>
          </c:val>
          <c:extLst>
            <c:ext xmlns:c16="http://schemas.microsoft.com/office/drawing/2014/chart" uri="{C3380CC4-5D6E-409C-BE32-E72D297353CC}">
              <c16:uniqueId val="{00000001-BBD1-42EE-B624-AADB8C057090}"/>
            </c:ext>
          </c:extLst>
        </c:ser>
        <c:ser>
          <c:idx val="2"/>
          <c:order val="2"/>
          <c:tx>
            <c:strRef>
              <c:f>Billing!$D$4</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Billing!$A$5</c:f>
              <c:strCache>
                <c:ptCount val="1"/>
                <c:pt idx="0">
                  <c:v>MCPs</c:v>
                </c:pt>
              </c:strCache>
            </c:strRef>
          </c:cat>
          <c:val>
            <c:numRef>
              <c:f>Billing!$D$5</c:f>
              <c:numCache>
                <c:formatCode>0%</c:formatCode>
                <c:ptCount val="1"/>
                <c:pt idx="0">
                  <c:v>0.66666666666666663</c:v>
                </c:pt>
              </c:numCache>
            </c:numRef>
          </c:val>
          <c:extLst>
            <c:ext xmlns:c16="http://schemas.microsoft.com/office/drawing/2014/chart" uri="{C3380CC4-5D6E-409C-BE32-E72D297353CC}">
              <c16:uniqueId val="{00000002-BBD1-42EE-B624-AADB8C057090}"/>
            </c:ext>
          </c:extLst>
        </c:ser>
        <c:ser>
          <c:idx val="3"/>
          <c:order val="3"/>
          <c:tx>
            <c:strRef>
              <c:f>Billing!$E$4</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Billing!$A$5</c:f>
              <c:strCache>
                <c:ptCount val="1"/>
                <c:pt idx="0">
                  <c:v>MCPs</c:v>
                </c:pt>
              </c:strCache>
            </c:strRef>
          </c:cat>
          <c:val>
            <c:numRef>
              <c:f>Billing!$E$5</c:f>
              <c:numCache>
                <c:formatCode>0%</c:formatCode>
                <c:ptCount val="1"/>
                <c:pt idx="0">
                  <c:v>7.407407407407407E-2</c:v>
                </c:pt>
              </c:numCache>
            </c:numRef>
          </c:val>
          <c:extLst>
            <c:ext xmlns:c16="http://schemas.microsoft.com/office/drawing/2014/chart" uri="{C3380CC4-5D6E-409C-BE32-E72D297353CC}">
              <c16:uniqueId val="{00000003-BBD1-42EE-B624-AADB8C057090}"/>
            </c:ext>
          </c:extLst>
        </c:ser>
        <c:ser>
          <c:idx val="4"/>
          <c:order val="4"/>
          <c:tx>
            <c:strRef>
              <c:f>Billing!$F$4</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Billing!$A$5</c:f>
              <c:strCache>
                <c:ptCount val="1"/>
                <c:pt idx="0">
                  <c:v>MCPs</c:v>
                </c:pt>
              </c:strCache>
            </c:strRef>
          </c:cat>
          <c:val>
            <c:numRef>
              <c:f>Billing!$F$5</c:f>
              <c:numCache>
                <c:formatCode>0%</c:formatCode>
                <c:ptCount val="1"/>
                <c:pt idx="0">
                  <c:v>3.7037037037037035E-2</c:v>
                </c:pt>
              </c:numCache>
            </c:numRef>
          </c:val>
          <c:extLst>
            <c:ext xmlns:c16="http://schemas.microsoft.com/office/drawing/2014/chart" uri="{C3380CC4-5D6E-409C-BE32-E72D297353CC}">
              <c16:uniqueId val="{00000004-BBD1-42EE-B624-AADB8C057090}"/>
            </c:ext>
          </c:extLst>
        </c:ser>
        <c:dLbls>
          <c:dLblPos val="ctr"/>
          <c:showLegendKey val="0"/>
          <c:showVal val="1"/>
          <c:showCatName val="0"/>
          <c:showSerName val="0"/>
          <c:showPercent val="0"/>
          <c:showBubbleSize val="0"/>
        </c:dLbls>
        <c:gapWidth val="150"/>
        <c:overlap val="100"/>
        <c:axId val="1455113263"/>
        <c:axId val="1455115183"/>
      </c:barChart>
      <c:catAx>
        <c:axId val="14551132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455115183"/>
        <c:crosses val="autoZero"/>
        <c:auto val="1"/>
        <c:lblAlgn val="ctr"/>
        <c:lblOffset val="100"/>
        <c:noMultiLvlLbl val="0"/>
      </c:catAx>
      <c:valAx>
        <c:axId val="1455115183"/>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4551132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Billing!$B$10</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Billing!$A$11</c:f>
              <c:strCache>
                <c:ptCount val="1"/>
                <c:pt idx="0">
                  <c:v>MCPs</c:v>
                </c:pt>
              </c:strCache>
            </c:strRef>
          </c:cat>
          <c:val>
            <c:numRef>
              <c:f>Billing!$B$11</c:f>
              <c:numCache>
                <c:formatCode>0%</c:formatCode>
                <c:ptCount val="1"/>
                <c:pt idx="0">
                  <c:v>7.407407407407407E-2</c:v>
                </c:pt>
              </c:numCache>
            </c:numRef>
          </c:val>
          <c:extLst>
            <c:ext xmlns:c16="http://schemas.microsoft.com/office/drawing/2014/chart" uri="{C3380CC4-5D6E-409C-BE32-E72D297353CC}">
              <c16:uniqueId val="{00000000-9124-49A2-8B05-E68FF0AD78BC}"/>
            </c:ext>
          </c:extLst>
        </c:ser>
        <c:ser>
          <c:idx val="1"/>
          <c:order val="1"/>
          <c:tx>
            <c:strRef>
              <c:f>Billing!$C$10</c:f>
              <c:strCache>
                <c:ptCount val="1"/>
                <c:pt idx="0">
                  <c:v>Some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Billing!$A$11</c:f>
              <c:strCache>
                <c:ptCount val="1"/>
                <c:pt idx="0">
                  <c:v>MCPs</c:v>
                </c:pt>
              </c:strCache>
            </c:strRef>
          </c:cat>
          <c:val>
            <c:numRef>
              <c:f>Billing!$C$11</c:f>
              <c:numCache>
                <c:formatCode>0%</c:formatCode>
                <c:ptCount val="1"/>
                <c:pt idx="0">
                  <c:v>0.1111111111111111</c:v>
                </c:pt>
              </c:numCache>
            </c:numRef>
          </c:val>
          <c:extLst>
            <c:ext xmlns:c16="http://schemas.microsoft.com/office/drawing/2014/chart" uri="{C3380CC4-5D6E-409C-BE32-E72D297353CC}">
              <c16:uniqueId val="{00000001-9124-49A2-8B05-E68FF0AD78BC}"/>
            </c:ext>
          </c:extLst>
        </c:ser>
        <c:ser>
          <c:idx val="2"/>
          <c:order val="2"/>
          <c:tx>
            <c:strRef>
              <c:f>Billing!$D$10</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Billing!$A$11</c:f>
              <c:strCache>
                <c:ptCount val="1"/>
                <c:pt idx="0">
                  <c:v>MCPs</c:v>
                </c:pt>
              </c:strCache>
            </c:strRef>
          </c:cat>
          <c:val>
            <c:numRef>
              <c:f>Billing!$D$11</c:f>
              <c:numCache>
                <c:formatCode>0%</c:formatCode>
                <c:ptCount val="1"/>
                <c:pt idx="0">
                  <c:v>0.66666666666666663</c:v>
                </c:pt>
              </c:numCache>
            </c:numRef>
          </c:val>
          <c:extLst>
            <c:ext xmlns:c16="http://schemas.microsoft.com/office/drawing/2014/chart" uri="{C3380CC4-5D6E-409C-BE32-E72D297353CC}">
              <c16:uniqueId val="{00000002-9124-49A2-8B05-E68FF0AD78BC}"/>
            </c:ext>
          </c:extLst>
        </c:ser>
        <c:ser>
          <c:idx val="3"/>
          <c:order val="3"/>
          <c:tx>
            <c:strRef>
              <c:f>Billing!$E$10</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Billing!$A$11</c:f>
              <c:strCache>
                <c:ptCount val="1"/>
                <c:pt idx="0">
                  <c:v>MCPs</c:v>
                </c:pt>
              </c:strCache>
            </c:strRef>
          </c:cat>
          <c:val>
            <c:numRef>
              <c:f>Billing!$E$11</c:f>
              <c:numCache>
                <c:formatCode>0%</c:formatCode>
                <c:ptCount val="1"/>
                <c:pt idx="0">
                  <c:v>7.407407407407407E-2</c:v>
                </c:pt>
              </c:numCache>
            </c:numRef>
          </c:val>
          <c:extLst>
            <c:ext xmlns:c16="http://schemas.microsoft.com/office/drawing/2014/chart" uri="{C3380CC4-5D6E-409C-BE32-E72D297353CC}">
              <c16:uniqueId val="{00000003-9124-49A2-8B05-E68FF0AD78BC}"/>
            </c:ext>
          </c:extLst>
        </c:ser>
        <c:ser>
          <c:idx val="4"/>
          <c:order val="4"/>
          <c:tx>
            <c:strRef>
              <c:f>Billing!$F$10</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Billing!$A$11</c:f>
              <c:strCache>
                <c:ptCount val="1"/>
                <c:pt idx="0">
                  <c:v>MCPs</c:v>
                </c:pt>
              </c:strCache>
            </c:strRef>
          </c:cat>
          <c:val>
            <c:numRef>
              <c:f>Billing!$F$11</c:f>
              <c:numCache>
                <c:formatCode>0%</c:formatCode>
                <c:ptCount val="1"/>
                <c:pt idx="0">
                  <c:v>7.407407407407407E-2</c:v>
                </c:pt>
              </c:numCache>
            </c:numRef>
          </c:val>
          <c:extLst>
            <c:ext xmlns:c16="http://schemas.microsoft.com/office/drawing/2014/chart" uri="{C3380CC4-5D6E-409C-BE32-E72D297353CC}">
              <c16:uniqueId val="{00000004-9124-49A2-8B05-E68FF0AD78BC}"/>
            </c:ext>
          </c:extLst>
        </c:ser>
        <c:dLbls>
          <c:dLblPos val="ctr"/>
          <c:showLegendKey val="0"/>
          <c:showVal val="1"/>
          <c:showCatName val="0"/>
          <c:showSerName val="0"/>
          <c:showPercent val="0"/>
          <c:showBubbleSize val="0"/>
        </c:dLbls>
        <c:gapWidth val="150"/>
        <c:overlap val="100"/>
        <c:axId val="1553514319"/>
        <c:axId val="1553514799"/>
      </c:barChart>
      <c:catAx>
        <c:axId val="155351431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53514799"/>
        <c:crosses val="autoZero"/>
        <c:auto val="1"/>
        <c:lblAlgn val="ctr"/>
        <c:lblOffset val="100"/>
        <c:noMultiLvlLbl val="0"/>
      </c:catAx>
      <c:valAx>
        <c:axId val="1553514799"/>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535143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Billing!$B$50</c:f>
              <c:strCache>
                <c:ptCount val="1"/>
                <c:pt idx="0">
                  <c:v>Major Barrier for exchange with MCPs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Billing!$A$51:$A$61</c:f>
              <c:strCache>
                <c:ptCount val="11"/>
                <c:pt idx="0">
                  <c:v>Partner does not have electronic system</c:v>
                </c:pt>
                <c:pt idx="1">
                  <c:v>Restrictions in how funding can be used (i.e., infrastructure development;...</c:v>
                </c:pt>
                <c:pt idx="2">
                  <c:v>Lack of funding to purchase / configure electronic systems for exchange</c:v>
                </c:pt>
                <c:pt idx="3">
                  <c:v>Lack of funding to operate / maintain electronic systems and processes for...</c:v>
                </c:pt>
                <c:pt idx="4">
                  <c:v>Burdensome administrative processes to access grant funding for exchange</c:v>
                </c:pt>
                <c:pt idx="5">
                  <c:v>We do not have the authority to hire new staff needed to exchange data</c:v>
                </c:pt>
                <c:pt idx="6">
                  <c:v>Existing staff are not adequately trained in necessary skills (e.g., procur...</c:v>
                </c:pt>
                <c:pt idx="7">
                  <c:v>Data fields / elements do not align between systems</c:v>
                </c:pt>
                <c:pt idx="8">
                  <c:v>Dearth of qualified technical staff with necessary skills to hire, regardless of salary</c:v>
                </c:pt>
                <c:pt idx="9">
                  <c:v>Partner has electronic system but systems are not interoperable</c:v>
                </c:pt>
                <c:pt idx="10">
                  <c:v>Dearth of qualified technical staff with necessary skills to hire at existing salary scale</c:v>
                </c:pt>
              </c:strCache>
            </c:strRef>
          </c:cat>
          <c:val>
            <c:numRef>
              <c:f>Billing!$B$51:$B$61</c:f>
              <c:numCache>
                <c:formatCode>0%</c:formatCode>
                <c:ptCount val="11"/>
                <c:pt idx="1">
                  <c:v>0.125</c:v>
                </c:pt>
                <c:pt idx="2">
                  <c:v>0.16666666666666666</c:v>
                </c:pt>
                <c:pt idx="3">
                  <c:v>0.16666666666666666</c:v>
                </c:pt>
                <c:pt idx="4">
                  <c:v>0.16666666666666666</c:v>
                </c:pt>
                <c:pt idx="5">
                  <c:v>0.16666666666666666</c:v>
                </c:pt>
                <c:pt idx="6">
                  <c:v>0.25</c:v>
                </c:pt>
                <c:pt idx="7">
                  <c:v>0.25</c:v>
                </c:pt>
                <c:pt idx="8">
                  <c:v>0.29166666666666669</c:v>
                </c:pt>
                <c:pt idx="9">
                  <c:v>0.29166666666666669</c:v>
                </c:pt>
                <c:pt idx="10">
                  <c:v>0.33333333333333331</c:v>
                </c:pt>
              </c:numCache>
            </c:numRef>
          </c:val>
          <c:extLst>
            <c:ext xmlns:c16="http://schemas.microsoft.com/office/drawing/2014/chart" uri="{C3380CC4-5D6E-409C-BE32-E72D297353CC}">
              <c16:uniqueId val="{00000000-C61A-40DC-8F0B-7DE30FAEFB99}"/>
            </c:ext>
          </c:extLst>
        </c:ser>
        <c:ser>
          <c:idx val="1"/>
          <c:order val="1"/>
          <c:tx>
            <c:strRef>
              <c:f>Billing!$C$50</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Billing!$A$51:$A$61</c:f>
              <c:strCache>
                <c:ptCount val="11"/>
                <c:pt idx="0">
                  <c:v>Partner does not have electronic system</c:v>
                </c:pt>
                <c:pt idx="1">
                  <c:v>Restrictions in how funding can be used (i.e., infrastructure development;...</c:v>
                </c:pt>
                <c:pt idx="2">
                  <c:v>Lack of funding to purchase / configure electronic systems for exchange</c:v>
                </c:pt>
                <c:pt idx="3">
                  <c:v>Lack of funding to operate / maintain electronic systems and processes for...</c:v>
                </c:pt>
                <c:pt idx="4">
                  <c:v>Burdensome administrative processes to access grant funding for exchange</c:v>
                </c:pt>
                <c:pt idx="5">
                  <c:v>We do not have the authority to hire new staff needed to exchange data</c:v>
                </c:pt>
                <c:pt idx="6">
                  <c:v>Existing staff are not adequately trained in necessary skills (e.g., procur...</c:v>
                </c:pt>
                <c:pt idx="7">
                  <c:v>Data fields / elements do not align between systems</c:v>
                </c:pt>
                <c:pt idx="8">
                  <c:v>Dearth of qualified technical staff with necessary skills to hire, regardless of salary</c:v>
                </c:pt>
                <c:pt idx="9">
                  <c:v>Partner has electronic system but systems are not interoperable</c:v>
                </c:pt>
                <c:pt idx="10">
                  <c:v>Dearth of qualified technical staff with necessary skills to hire at existing salary scale</c:v>
                </c:pt>
              </c:strCache>
            </c:strRef>
          </c:cat>
          <c:val>
            <c:numRef>
              <c:f>Billing!$C$51:$C$61</c:f>
              <c:numCache>
                <c:formatCode>0%</c:formatCode>
                <c:ptCount val="11"/>
                <c:pt idx="0">
                  <c:v>0.78260869565217395</c:v>
                </c:pt>
                <c:pt idx="1">
                  <c:v>0.75</c:v>
                </c:pt>
                <c:pt idx="2">
                  <c:v>0.70833333333333337</c:v>
                </c:pt>
                <c:pt idx="3">
                  <c:v>0.70833333333333337</c:v>
                </c:pt>
                <c:pt idx="4">
                  <c:v>0.66666666666666663</c:v>
                </c:pt>
                <c:pt idx="5">
                  <c:v>0.66666666666666663</c:v>
                </c:pt>
                <c:pt idx="6">
                  <c:v>0.58333333333333337</c:v>
                </c:pt>
                <c:pt idx="7">
                  <c:v>0.41666666666666669</c:v>
                </c:pt>
                <c:pt idx="8">
                  <c:v>0.54166666666666663</c:v>
                </c:pt>
                <c:pt idx="9">
                  <c:v>0.45833333333333331</c:v>
                </c:pt>
                <c:pt idx="10">
                  <c:v>0.5</c:v>
                </c:pt>
              </c:numCache>
            </c:numRef>
          </c:val>
          <c:extLst>
            <c:ext xmlns:c16="http://schemas.microsoft.com/office/drawing/2014/chart" uri="{C3380CC4-5D6E-409C-BE32-E72D297353CC}">
              <c16:uniqueId val="{00000001-C61A-40DC-8F0B-7DE30FAEFB99}"/>
            </c:ext>
          </c:extLst>
        </c:ser>
        <c:ser>
          <c:idx val="2"/>
          <c:order val="2"/>
          <c:tx>
            <c:strRef>
              <c:f>Billing!$D$50</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Billing!$A$51:$A$61</c:f>
              <c:strCache>
                <c:ptCount val="11"/>
                <c:pt idx="0">
                  <c:v>Partner does not have electronic system</c:v>
                </c:pt>
                <c:pt idx="1">
                  <c:v>Restrictions in how funding can be used (i.e., infrastructure development;...</c:v>
                </c:pt>
                <c:pt idx="2">
                  <c:v>Lack of funding to purchase / configure electronic systems for exchange</c:v>
                </c:pt>
                <c:pt idx="3">
                  <c:v>Lack of funding to operate / maintain electronic systems and processes for...</c:v>
                </c:pt>
                <c:pt idx="4">
                  <c:v>Burdensome administrative processes to access grant funding for exchange</c:v>
                </c:pt>
                <c:pt idx="5">
                  <c:v>We do not have the authority to hire new staff needed to exchange data</c:v>
                </c:pt>
                <c:pt idx="6">
                  <c:v>Existing staff are not adequately trained in necessary skills (e.g., procur...</c:v>
                </c:pt>
                <c:pt idx="7">
                  <c:v>Data fields / elements do not align between systems</c:v>
                </c:pt>
                <c:pt idx="8">
                  <c:v>Dearth of qualified technical staff with necessary skills to hire, regardless of salary</c:v>
                </c:pt>
                <c:pt idx="9">
                  <c:v>Partner has electronic system but systems are not interoperable</c:v>
                </c:pt>
                <c:pt idx="10">
                  <c:v>Dearth of qualified technical staff with necessary skills to hire at existing salary scale</c:v>
                </c:pt>
              </c:strCache>
            </c:strRef>
          </c:cat>
          <c:val>
            <c:numRef>
              <c:f>Billing!$D$51:$D$61</c:f>
              <c:numCache>
                <c:formatCode>0%</c:formatCode>
                <c:ptCount val="11"/>
                <c:pt idx="0">
                  <c:v>0.21739130434782608</c:v>
                </c:pt>
                <c:pt idx="1">
                  <c:v>0.125</c:v>
                </c:pt>
                <c:pt idx="2">
                  <c:v>0.125</c:v>
                </c:pt>
                <c:pt idx="3">
                  <c:v>0.125</c:v>
                </c:pt>
                <c:pt idx="4">
                  <c:v>0.16666666666666666</c:v>
                </c:pt>
                <c:pt idx="5">
                  <c:v>0.16666666666666666</c:v>
                </c:pt>
                <c:pt idx="6">
                  <c:v>0.16666666666666666</c:v>
                </c:pt>
                <c:pt idx="7">
                  <c:v>0.33333333333333331</c:v>
                </c:pt>
                <c:pt idx="8">
                  <c:v>0.16666666666666666</c:v>
                </c:pt>
                <c:pt idx="9">
                  <c:v>0.25</c:v>
                </c:pt>
                <c:pt idx="10">
                  <c:v>0.16666666666666666</c:v>
                </c:pt>
              </c:numCache>
            </c:numRef>
          </c:val>
          <c:extLst>
            <c:ext xmlns:c16="http://schemas.microsoft.com/office/drawing/2014/chart" uri="{C3380CC4-5D6E-409C-BE32-E72D297353CC}">
              <c16:uniqueId val="{00000002-C61A-40DC-8F0B-7DE30FAEFB99}"/>
            </c:ext>
          </c:extLst>
        </c:ser>
        <c:dLbls>
          <c:showLegendKey val="0"/>
          <c:showVal val="0"/>
          <c:showCatName val="0"/>
          <c:showSerName val="0"/>
          <c:showPercent val="0"/>
          <c:showBubbleSize val="0"/>
        </c:dLbls>
        <c:gapWidth val="150"/>
        <c:overlap val="100"/>
        <c:axId val="1451851007"/>
        <c:axId val="1451850047"/>
      </c:barChart>
      <c:catAx>
        <c:axId val="145185100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451850047"/>
        <c:crosses val="autoZero"/>
        <c:auto val="1"/>
        <c:lblAlgn val="ctr"/>
        <c:lblOffset val="100"/>
        <c:noMultiLvlLbl val="0"/>
      </c:catAx>
      <c:valAx>
        <c:axId val="1451850047"/>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4518510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Referral!$B$21</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Referral!$A$22:$A$38</c:f>
              <c:strCache>
                <c:ptCount val="17"/>
                <c:pt idx="0">
                  <c:v>Housing CBOs</c:v>
                </c:pt>
                <c:pt idx="1">
                  <c:v>Continuum of Care (CoC)</c:v>
                </c:pt>
                <c:pt idx="2">
                  <c:v>211</c:v>
                </c:pt>
                <c:pt idx="3">
                  <c:v>Schools/Local Education Agencies (LEAs)</c:v>
                </c:pt>
                <c:pt idx="4">
                  <c:v>Area Agencies on Aging</c:v>
                </c:pt>
                <c:pt idx="5">
                  <c:v>Regional Centers</c:v>
                </c:pt>
                <c:pt idx="6">
                  <c:v>Hospitals</c:v>
                </c:pt>
                <c:pt idx="7">
                  <c:v>MCPs</c:v>
                </c:pt>
                <c:pt idx="8">
                  <c:v>ECM/CS Providers</c:v>
                </c:pt>
                <c:pt idx="9">
                  <c:v>SS-County Welfare</c:v>
                </c:pt>
                <c:pt idx="10">
                  <c:v>SS-Benefits</c:v>
                </c:pt>
                <c:pt idx="11">
                  <c:v>Criminal / Legal Institutions</c:v>
                </c:pt>
                <c:pt idx="12">
                  <c:v>CBOs</c:v>
                </c:pt>
                <c:pt idx="13">
                  <c:v>County Public Health</c:v>
                </c:pt>
                <c:pt idx="14">
                  <c:v>WIC</c:v>
                </c:pt>
                <c:pt idx="15">
                  <c:v>County Substance Use Disorder (SUD) Services</c:v>
                </c:pt>
                <c:pt idx="16">
                  <c:v>Other systems within your department/division</c:v>
                </c:pt>
              </c:strCache>
            </c:strRef>
          </c:cat>
          <c:val>
            <c:numRef>
              <c:f>Referral!$B$22:$B$38</c:f>
              <c:numCache>
                <c:formatCode>General</c:formatCode>
                <c:ptCount val="17"/>
                <c:pt idx="6" formatCode="0%">
                  <c:v>5.2631578947368418E-2</c:v>
                </c:pt>
                <c:pt idx="7" formatCode="0%">
                  <c:v>5.2631578947368418E-2</c:v>
                </c:pt>
                <c:pt idx="8" formatCode="0%">
                  <c:v>5.2631578947368418E-2</c:v>
                </c:pt>
                <c:pt idx="9" formatCode="0%">
                  <c:v>5.2631578947368418E-2</c:v>
                </c:pt>
                <c:pt idx="10" formatCode="0%">
                  <c:v>5.2631578947368418E-2</c:v>
                </c:pt>
                <c:pt idx="11" formatCode="0%">
                  <c:v>5.2631578947368418E-2</c:v>
                </c:pt>
                <c:pt idx="12" formatCode="0%">
                  <c:v>0.10526315789473684</c:v>
                </c:pt>
                <c:pt idx="13" formatCode="0%">
                  <c:v>0.10526315789473684</c:v>
                </c:pt>
                <c:pt idx="14" formatCode="0%">
                  <c:v>0.1111111111111111</c:v>
                </c:pt>
                <c:pt idx="15" formatCode="0%">
                  <c:v>0.2</c:v>
                </c:pt>
                <c:pt idx="16" formatCode="0%">
                  <c:v>0.42105263157894735</c:v>
                </c:pt>
              </c:numCache>
            </c:numRef>
          </c:val>
          <c:extLst>
            <c:ext xmlns:c16="http://schemas.microsoft.com/office/drawing/2014/chart" uri="{C3380CC4-5D6E-409C-BE32-E72D297353CC}">
              <c16:uniqueId val="{00000000-EB22-457B-9870-60F5BF2D048C}"/>
            </c:ext>
          </c:extLst>
        </c:ser>
        <c:ser>
          <c:idx val="1"/>
          <c:order val="1"/>
          <c:tx>
            <c:strRef>
              <c:f>Referral!$C$21</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Referral!$A$22:$A$38</c:f>
              <c:strCache>
                <c:ptCount val="17"/>
                <c:pt idx="0">
                  <c:v>Housing CBOs</c:v>
                </c:pt>
                <c:pt idx="1">
                  <c:v>Continuum of Care (CoC)</c:v>
                </c:pt>
                <c:pt idx="2">
                  <c:v>211</c:v>
                </c:pt>
                <c:pt idx="3">
                  <c:v>Schools/Local Education Agencies (LEAs)</c:v>
                </c:pt>
                <c:pt idx="4">
                  <c:v>Area Agencies on Aging</c:v>
                </c:pt>
                <c:pt idx="5">
                  <c:v>Regional Centers</c:v>
                </c:pt>
                <c:pt idx="6">
                  <c:v>Hospitals</c:v>
                </c:pt>
                <c:pt idx="7">
                  <c:v>MCPs</c:v>
                </c:pt>
                <c:pt idx="8">
                  <c:v>ECM/CS Providers</c:v>
                </c:pt>
                <c:pt idx="9">
                  <c:v>SS-County Welfare</c:v>
                </c:pt>
                <c:pt idx="10">
                  <c:v>SS-Benefits</c:v>
                </c:pt>
                <c:pt idx="11">
                  <c:v>Criminal / Legal Institutions</c:v>
                </c:pt>
                <c:pt idx="12">
                  <c:v>CBOs</c:v>
                </c:pt>
                <c:pt idx="13">
                  <c:v>County Public Health</c:v>
                </c:pt>
                <c:pt idx="14">
                  <c:v>WIC</c:v>
                </c:pt>
                <c:pt idx="15">
                  <c:v>County Substance Use Disorder (SUD) Services</c:v>
                </c:pt>
                <c:pt idx="16">
                  <c:v>Other systems within your department/division</c:v>
                </c:pt>
              </c:strCache>
            </c:strRef>
          </c:cat>
          <c:val>
            <c:numRef>
              <c:f>Referral!$C$22:$C$38</c:f>
              <c:numCache>
                <c:formatCode>General</c:formatCode>
                <c:ptCount val="17"/>
                <c:pt idx="0" formatCode="0%">
                  <c:v>5.2631578947368418E-2</c:v>
                </c:pt>
                <c:pt idx="6" formatCode="0%">
                  <c:v>0.21052631578947367</c:v>
                </c:pt>
                <c:pt idx="7" formatCode="0%">
                  <c:v>0.21052631578947367</c:v>
                </c:pt>
                <c:pt idx="8" formatCode="0%">
                  <c:v>0.15789473684210525</c:v>
                </c:pt>
                <c:pt idx="11" formatCode="0%">
                  <c:v>0.10526315789473684</c:v>
                </c:pt>
                <c:pt idx="12" formatCode="0%">
                  <c:v>0.21052631578947367</c:v>
                </c:pt>
                <c:pt idx="15" formatCode="0%">
                  <c:v>0.4</c:v>
                </c:pt>
                <c:pt idx="16" formatCode="0%">
                  <c:v>0.15789473684210525</c:v>
                </c:pt>
              </c:numCache>
            </c:numRef>
          </c:val>
          <c:extLst>
            <c:ext xmlns:c16="http://schemas.microsoft.com/office/drawing/2014/chart" uri="{C3380CC4-5D6E-409C-BE32-E72D297353CC}">
              <c16:uniqueId val="{00000001-EB22-457B-9870-60F5BF2D048C}"/>
            </c:ext>
          </c:extLst>
        </c:ser>
        <c:ser>
          <c:idx val="2"/>
          <c:order val="2"/>
          <c:tx>
            <c:strRef>
              <c:f>Referral!$D$21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Referral!$A$22:$A$38</c:f>
              <c:strCache>
                <c:ptCount val="17"/>
                <c:pt idx="0">
                  <c:v>Housing CBOs</c:v>
                </c:pt>
                <c:pt idx="1">
                  <c:v>Continuum of Care (CoC)</c:v>
                </c:pt>
                <c:pt idx="2">
                  <c:v>211</c:v>
                </c:pt>
                <c:pt idx="3">
                  <c:v>Schools/Local Education Agencies (LEAs)</c:v>
                </c:pt>
                <c:pt idx="4">
                  <c:v>Area Agencies on Aging</c:v>
                </c:pt>
                <c:pt idx="5">
                  <c:v>Regional Centers</c:v>
                </c:pt>
                <c:pt idx="6">
                  <c:v>Hospitals</c:v>
                </c:pt>
                <c:pt idx="7">
                  <c:v>MCPs</c:v>
                </c:pt>
                <c:pt idx="8">
                  <c:v>ECM/CS Providers</c:v>
                </c:pt>
                <c:pt idx="9">
                  <c:v>SS-County Welfare</c:v>
                </c:pt>
                <c:pt idx="10">
                  <c:v>SS-Benefits</c:v>
                </c:pt>
                <c:pt idx="11">
                  <c:v>Criminal / Legal Institutions</c:v>
                </c:pt>
                <c:pt idx="12">
                  <c:v>CBOs</c:v>
                </c:pt>
                <c:pt idx="13">
                  <c:v>County Public Health</c:v>
                </c:pt>
                <c:pt idx="14">
                  <c:v>WIC</c:v>
                </c:pt>
                <c:pt idx="15">
                  <c:v>County Substance Use Disorder (SUD) Services</c:v>
                </c:pt>
                <c:pt idx="16">
                  <c:v>Other systems within your department/division</c:v>
                </c:pt>
              </c:strCache>
            </c:strRef>
          </c:cat>
          <c:val>
            <c:numRef>
              <c:f>Referral!$D$22:$D$38</c:f>
              <c:numCache>
                <c:formatCode>0%</c:formatCode>
                <c:ptCount val="17"/>
                <c:pt idx="0">
                  <c:v>0.68421052631578949</c:v>
                </c:pt>
                <c:pt idx="1">
                  <c:v>0.78947368421052633</c:v>
                </c:pt>
                <c:pt idx="2">
                  <c:v>0.68421052631578949</c:v>
                </c:pt>
                <c:pt idx="3">
                  <c:v>0.73684210526315785</c:v>
                </c:pt>
                <c:pt idx="4">
                  <c:v>0.73684210526315785</c:v>
                </c:pt>
                <c:pt idx="5">
                  <c:v>0.73684210526315785</c:v>
                </c:pt>
                <c:pt idx="6">
                  <c:v>0.63157894736842102</c:v>
                </c:pt>
                <c:pt idx="7">
                  <c:v>0.63157894736842102</c:v>
                </c:pt>
                <c:pt idx="8">
                  <c:v>0.57894736842105265</c:v>
                </c:pt>
                <c:pt idx="9">
                  <c:v>0.78947368421052633</c:v>
                </c:pt>
                <c:pt idx="10">
                  <c:v>0.73684210526315785</c:v>
                </c:pt>
                <c:pt idx="11">
                  <c:v>0.57894736842105265</c:v>
                </c:pt>
                <c:pt idx="12">
                  <c:v>0.47368421052631576</c:v>
                </c:pt>
                <c:pt idx="13">
                  <c:v>0.68421052631578949</c:v>
                </c:pt>
                <c:pt idx="14">
                  <c:v>0.72222222222222221</c:v>
                </c:pt>
                <c:pt idx="15">
                  <c:v>0.4</c:v>
                </c:pt>
                <c:pt idx="16">
                  <c:v>0.31578947368421051</c:v>
                </c:pt>
              </c:numCache>
            </c:numRef>
          </c:val>
          <c:extLst>
            <c:ext xmlns:c16="http://schemas.microsoft.com/office/drawing/2014/chart" uri="{C3380CC4-5D6E-409C-BE32-E72D297353CC}">
              <c16:uniqueId val="{00000002-EB22-457B-9870-60F5BF2D048C}"/>
            </c:ext>
          </c:extLst>
        </c:ser>
        <c:ser>
          <c:idx val="3"/>
          <c:order val="3"/>
          <c:tx>
            <c:strRef>
              <c:f>Referral!$E$21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Referral!$A$22:$A$38</c:f>
              <c:strCache>
                <c:ptCount val="17"/>
                <c:pt idx="0">
                  <c:v>Housing CBOs</c:v>
                </c:pt>
                <c:pt idx="1">
                  <c:v>Continuum of Care (CoC)</c:v>
                </c:pt>
                <c:pt idx="2">
                  <c:v>211</c:v>
                </c:pt>
                <c:pt idx="3">
                  <c:v>Schools/Local Education Agencies (LEAs)</c:v>
                </c:pt>
                <c:pt idx="4">
                  <c:v>Area Agencies on Aging</c:v>
                </c:pt>
                <c:pt idx="5">
                  <c:v>Regional Centers</c:v>
                </c:pt>
                <c:pt idx="6">
                  <c:v>Hospitals</c:v>
                </c:pt>
                <c:pt idx="7">
                  <c:v>MCPs</c:v>
                </c:pt>
                <c:pt idx="8">
                  <c:v>ECM/CS Providers</c:v>
                </c:pt>
                <c:pt idx="9">
                  <c:v>SS-County Welfare</c:v>
                </c:pt>
                <c:pt idx="10">
                  <c:v>SS-Benefits</c:v>
                </c:pt>
                <c:pt idx="11">
                  <c:v>Criminal / Legal Institutions</c:v>
                </c:pt>
                <c:pt idx="12">
                  <c:v>CBOs</c:v>
                </c:pt>
                <c:pt idx="13">
                  <c:v>County Public Health</c:v>
                </c:pt>
                <c:pt idx="14">
                  <c:v>WIC</c:v>
                </c:pt>
                <c:pt idx="15">
                  <c:v>County Substance Use Disorder (SUD) Services</c:v>
                </c:pt>
                <c:pt idx="16">
                  <c:v>Other systems within your department/division</c:v>
                </c:pt>
              </c:strCache>
            </c:strRef>
          </c:cat>
          <c:val>
            <c:numRef>
              <c:f>Referral!$E$22:$E$38</c:f>
              <c:numCache>
                <c:formatCode>0%</c:formatCode>
                <c:ptCount val="17"/>
                <c:pt idx="0">
                  <c:v>0.10526315789473684</c:v>
                </c:pt>
                <c:pt idx="1">
                  <c:v>0.10526315789473684</c:v>
                </c:pt>
                <c:pt idx="2">
                  <c:v>0.10526315789473684</c:v>
                </c:pt>
                <c:pt idx="3">
                  <c:v>0.10526315789473684</c:v>
                </c:pt>
                <c:pt idx="4">
                  <c:v>0.10526315789473684</c:v>
                </c:pt>
                <c:pt idx="5">
                  <c:v>0.10526315789473684</c:v>
                </c:pt>
                <c:pt idx="6">
                  <c:v>0.10526315789473684</c:v>
                </c:pt>
                <c:pt idx="7">
                  <c:v>0.10526315789473684</c:v>
                </c:pt>
                <c:pt idx="8">
                  <c:v>0.10526315789473684</c:v>
                </c:pt>
                <c:pt idx="9">
                  <c:v>0.10526315789473684</c:v>
                </c:pt>
                <c:pt idx="10">
                  <c:v>0.10526315789473684</c:v>
                </c:pt>
                <c:pt idx="11">
                  <c:v>0.10526315789473684</c:v>
                </c:pt>
                <c:pt idx="12">
                  <c:v>5.2631578947368418E-2</c:v>
                </c:pt>
                <c:pt idx="13">
                  <c:v>0.15789473684210525</c:v>
                </c:pt>
                <c:pt idx="14">
                  <c:v>0.1111111111111111</c:v>
                </c:pt>
                <c:pt idx="16">
                  <c:v>0.10526315789473684</c:v>
                </c:pt>
              </c:numCache>
            </c:numRef>
          </c:val>
          <c:extLst>
            <c:ext xmlns:c16="http://schemas.microsoft.com/office/drawing/2014/chart" uri="{C3380CC4-5D6E-409C-BE32-E72D297353CC}">
              <c16:uniqueId val="{00000003-EB22-457B-9870-60F5BF2D048C}"/>
            </c:ext>
          </c:extLst>
        </c:ser>
        <c:ser>
          <c:idx val="4"/>
          <c:order val="4"/>
          <c:tx>
            <c:strRef>
              <c:f>Referral!$F$21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Referral!$A$22:$A$38</c:f>
              <c:strCache>
                <c:ptCount val="17"/>
                <c:pt idx="0">
                  <c:v>Housing CBOs</c:v>
                </c:pt>
                <c:pt idx="1">
                  <c:v>Continuum of Care (CoC)</c:v>
                </c:pt>
                <c:pt idx="2">
                  <c:v>211</c:v>
                </c:pt>
                <c:pt idx="3">
                  <c:v>Schools/Local Education Agencies (LEAs)</c:v>
                </c:pt>
                <c:pt idx="4">
                  <c:v>Area Agencies on Aging</c:v>
                </c:pt>
                <c:pt idx="5">
                  <c:v>Regional Centers</c:v>
                </c:pt>
                <c:pt idx="6">
                  <c:v>Hospitals</c:v>
                </c:pt>
                <c:pt idx="7">
                  <c:v>MCPs</c:v>
                </c:pt>
                <c:pt idx="8">
                  <c:v>ECM/CS Providers</c:v>
                </c:pt>
                <c:pt idx="9">
                  <c:v>SS-County Welfare</c:v>
                </c:pt>
                <c:pt idx="10">
                  <c:v>SS-Benefits</c:v>
                </c:pt>
                <c:pt idx="11">
                  <c:v>Criminal / Legal Institutions</c:v>
                </c:pt>
                <c:pt idx="12">
                  <c:v>CBOs</c:v>
                </c:pt>
                <c:pt idx="13">
                  <c:v>County Public Health</c:v>
                </c:pt>
                <c:pt idx="14">
                  <c:v>WIC</c:v>
                </c:pt>
                <c:pt idx="15">
                  <c:v>County Substance Use Disorder (SUD) Services</c:v>
                </c:pt>
                <c:pt idx="16">
                  <c:v>Other systems within your department/division</c:v>
                </c:pt>
              </c:strCache>
            </c:strRef>
          </c:cat>
          <c:val>
            <c:numRef>
              <c:f>Referral!$F$22:$F$38</c:f>
              <c:numCache>
                <c:formatCode>0%</c:formatCode>
                <c:ptCount val="17"/>
                <c:pt idx="0">
                  <c:v>0.15789473684210525</c:v>
                </c:pt>
                <c:pt idx="1">
                  <c:v>0.10526315789473684</c:v>
                </c:pt>
                <c:pt idx="2">
                  <c:v>0.21052631578947367</c:v>
                </c:pt>
                <c:pt idx="3">
                  <c:v>0.15789473684210525</c:v>
                </c:pt>
                <c:pt idx="4">
                  <c:v>0.15789473684210525</c:v>
                </c:pt>
                <c:pt idx="5">
                  <c:v>0.15789473684210525</c:v>
                </c:pt>
                <c:pt idx="8">
                  <c:v>0.10526315789473684</c:v>
                </c:pt>
                <c:pt idx="9">
                  <c:v>5.2631578947368418E-2</c:v>
                </c:pt>
                <c:pt idx="10">
                  <c:v>0.10526315789473684</c:v>
                </c:pt>
                <c:pt idx="11">
                  <c:v>0.15789473684210525</c:v>
                </c:pt>
                <c:pt idx="12">
                  <c:v>0.15789473684210525</c:v>
                </c:pt>
                <c:pt idx="13">
                  <c:v>5.2631578947368418E-2</c:v>
                </c:pt>
                <c:pt idx="14">
                  <c:v>5.5555555555555552E-2</c:v>
                </c:pt>
              </c:numCache>
            </c:numRef>
          </c:val>
          <c:extLst>
            <c:ext xmlns:c16="http://schemas.microsoft.com/office/drawing/2014/chart" uri="{C3380CC4-5D6E-409C-BE32-E72D297353CC}">
              <c16:uniqueId val="{00000004-EB22-457B-9870-60F5BF2D048C}"/>
            </c:ext>
          </c:extLst>
        </c:ser>
        <c:dLbls>
          <c:dLblPos val="ctr"/>
          <c:showLegendKey val="0"/>
          <c:showVal val="1"/>
          <c:showCatName val="0"/>
          <c:showSerName val="0"/>
          <c:showPercent val="0"/>
          <c:showBubbleSize val="0"/>
        </c:dLbls>
        <c:gapWidth val="150"/>
        <c:overlap val="100"/>
        <c:axId val="1560075999"/>
        <c:axId val="1560073119"/>
      </c:barChart>
      <c:catAx>
        <c:axId val="156007599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60073119"/>
        <c:crosses val="autoZero"/>
        <c:auto val="1"/>
        <c:lblAlgn val="ctr"/>
        <c:lblOffset val="100"/>
        <c:noMultiLvlLbl val="0"/>
      </c:catAx>
      <c:valAx>
        <c:axId val="1560073119"/>
        <c:scaling>
          <c:orientation val="minMax"/>
          <c:max val="1"/>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600759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Referral!$B$61</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Referral!$A$62:$A$78</c:f>
              <c:strCache>
                <c:ptCount val="17"/>
                <c:pt idx="0">
                  <c:v>Housing CBOs</c:v>
                </c:pt>
                <c:pt idx="1">
                  <c:v>Continuum of Care (CoC)</c:v>
                </c:pt>
                <c:pt idx="2">
                  <c:v>211</c:v>
                </c:pt>
                <c:pt idx="3">
                  <c:v>Schools/Local Education Agencies (LEAs)</c:v>
                </c:pt>
                <c:pt idx="4">
                  <c:v>Area Agencies on Aging</c:v>
                </c:pt>
                <c:pt idx="5">
                  <c:v>Regional Centers</c:v>
                </c:pt>
                <c:pt idx="6">
                  <c:v>County Substance Use Disorder (SUD) Services</c:v>
                </c:pt>
                <c:pt idx="7">
                  <c:v>Hospitals</c:v>
                </c:pt>
                <c:pt idx="8">
                  <c:v>MCPs</c:v>
                </c:pt>
                <c:pt idx="9">
                  <c:v>ECM/CS Providers</c:v>
                </c:pt>
                <c:pt idx="10">
                  <c:v>SS-County Welfare</c:v>
                </c:pt>
                <c:pt idx="11">
                  <c:v>SS-Benefits</c:v>
                </c:pt>
                <c:pt idx="12">
                  <c:v>Criminal / Legal Institutions</c:v>
                </c:pt>
                <c:pt idx="13">
                  <c:v>CBOs</c:v>
                </c:pt>
                <c:pt idx="14">
                  <c:v>County Public Health</c:v>
                </c:pt>
                <c:pt idx="15">
                  <c:v>WIC</c:v>
                </c:pt>
                <c:pt idx="16">
                  <c:v>Other systems within your department/division</c:v>
                </c:pt>
              </c:strCache>
            </c:strRef>
          </c:cat>
          <c:val>
            <c:numRef>
              <c:f>Referral!$B$62:$B$78</c:f>
              <c:numCache>
                <c:formatCode>General</c:formatCode>
                <c:ptCount val="17"/>
                <c:pt idx="7" formatCode="0%">
                  <c:v>5.2631578947368418E-2</c:v>
                </c:pt>
                <c:pt idx="8" formatCode="0%">
                  <c:v>5.2631578947368418E-2</c:v>
                </c:pt>
                <c:pt idx="9" formatCode="0%">
                  <c:v>5.2631578947368418E-2</c:v>
                </c:pt>
                <c:pt idx="10" formatCode="0%">
                  <c:v>5.2631578947368418E-2</c:v>
                </c:pt>
                <c:pt idx="11" formatCode="0%">
                  <c:v>5.2631578947368418E-2</c:v>
                </c:pt>
                <c:pt idx="12" formatCode="0%">
                  <c:v>5.2631578947368418E-2</c:v>
                </c:pt>
                <c:pt idx="13" formatCode="0%">
                  <c:v>0.10526315789473684</c:v>
                </c:pt>
                <c:pt idx="14" formatCode="0%">
                  <c:v>0.10526315789473684</c:v>
                </c:pt>
                <c:pt idx="15" formatCode="0%">
                  <c:v>0.10526315789473684</c:v>
                </c:pt>
                <c:pt idx="16" formatCode="0%">
                  <c:v>0.42105263157894735</c:v>
                </c:pt>
              </c:numCache>
            </c:numRef>
          </c:val>
          <c:extLst>
            <c:ext xmlns:c16="http://schemas.microsoft.com/office/drawing/2014/chart" uri="{C3380CC4-5D6E-409C-BE32-E72D297353CC}">
              <c16:uniqueId val="{00000000-ED3B-4103-8405-C55DB553B2B7}"/>
            </c:ext>
          </c:extLst>
        </c:ser>
        <c:ser>
          <c:idx val="1"/>
          <c:order val="1"/>
          <c:tx>
            <c:strRef>
              <c:f>Referral!$C$61</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Referral!$A$62:$A$78</c:f>
              <c:strCache>
                <c:ptCount val="17"/>
                <c:pt idx="0">
                  <c:v>Housing CBOs</c:v>
                </c:pt>
                <c:pt idx="1">
                  <c:v>Continuum of Care (CoC)</c:v>
                </c:pt>
                <c:pt idx="2">
                  <c:v>211</c:v>
                </c:pt>
                <c:pt idx="3">
                  <c:v>Schools/Local Education Agencies (LEAs)</c:v>
                </c:pt>
                <c:pt idx="4">
                  <c:v>Area Agencies on Aging</c:v>
                </c:pt>
                <c:pt idx="5">
                  <c:v>Regional Centers</c:v>
                </c:pt>
                <c:pt idx="6">
                  <c:v>County Substance Use Disorder (SUD) Services</c:v>
                </c:pt>
                <c:pt idx="7">
                  <c:v>Hospitals</c:v>
                </c:pt>
                <c:pt idx="8">
                  <c:v>MCPs</c:v>
                </c:pt>
                <c:pt idx="9">
                  <c:v>ECM/CS Providers</c:v>
                </c:pt>
                <c:pt idx="10">
                  <c:v>SS-County Welfare</c:v>
                </c:pt>
                <c:pt idx="11">
                  <c:v>SS-Benefits</c:v>
                </c:pt>
                <c:pt idx="12">
                  <c:v>Criminal / Legal Institutions</c:v>
                </c:pt>
                <c:pt idx="13">
                  <c:v>CBOs</c:v>
                </c:pt>
                <c:pt idx="14">
                  <c:v>County Public Health</c:v>
                </c:pt>
                <c:pt idx="15">
                  <c:v>WIC</c:v>
                </c:pt>
                <c:pt idx="16">
                  <c:v>Other systems within your department/division</c:v>
                </c:pt>
              </c:strCache>
            </c:strRef>
          </c:cat>
          <c:val>
            <c:numRef>
              <c:f>Referral!$C$62:$C$78</c:f>
              <c:numCache>
                <c:formatCode>General</c:formatCode>
                <c:ptCount val="17"/>
                <c:pt idx="0" formatCode="0%">
                  <c:v>5.2631578947368418E-2</c:v>
                </c:pt>
                <c:pt idx="6" formatCode="0%">
                  <c:v>0.75</c:v>
                </c:pt>
                <c:pt idx="7" formatCode="0%">
                  <c:v>0.21052631578947367</c:v>
                </c:pt>
                <c:pt idx="8" formatCode="0%">
                  <c:v>0.21052631578947367</c:v>
                </c:pt>
                <c:pt idx="9" formatCode="0%">
                  <c:v>0.15789473684210525</c:v>
                </c:pt>
                <c:pt idx="12" formatCode="0%">
                  <c:v>0.10526315789473684</c:v>
                </c:pt>
                <c:pt idx="13" formatCode="0%">
                  <c:v>0.15789473684210525</c:v>
                </c:pt>
                <c:pt idx="15" formatCode="0%">
                  <c:v>5.2631578947368418E-2</c:v>
                </c:pt>
                <c:pt idx="16" formatCode="0%">
                  <c:v>0.10526315789473684</c:v>
                </c:pt>
              </c:numCache>
            </c:numRef>
          </c:val>
          <c:extLst>
            <c:ext xmlns:c16="http://schemas.microsoft.com/office/drawing/2014/chart" uri="{C3380CC4-5D6E-409C-BE32-E72D297353CC}">
              <c16:uniqueId val="{00000001-ED3B-4103-8405-C55DB553B2B7}"/>
            </c:ext>
          </c:extLst>
        </c:ser>
        <c:ser>
          <c:idx val="2"/>
          <c:order val="2"/>
          <c:tx>
            <c:strRef>
              <c:f>Referral!$D$61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Referral!$A$62:$A$78</c:f>
              <c:strCache>
                <c:ptCount val="17"/>
                <c:pt idx="0">
                  <c:v>Housing CBOs</c:v>
                </c:pt>
                <c:pt idx="1">
                  <c:v>Continuum of Care (CoC)</c:v>
                </c:pt>
                <c:pt idx="2">
                  <c:v>211</c:v>
                </c:pt>
                <c:pt idx="3">
                  <c:v>Schools/Local Education Agencies (LEAs)</c:v>
                </c:pt>
                <c:pt idx="4">
                  <c:v>Area Agencies on Aging</c:v>
                </c:pt>
                <c:pt idx="5">
                  <c:v>Regional Centers</c:v>
                </c:pt>
                <c:pt idx="6">
                  <c:v>County Substance Use Disorder (SUD) Services</c:v>
                </c:pt>
                <c:pt idx="7">
                  <c:v>Hospitals</c:v>
                </c:pt>
                <c:pt idx="8">
                  <c:v>MCPs</c:v>
                </c:pt>
                <c:pt idx="9">
                  <c:v>ECM/CS Providers</c:v>
                </c:pt>
                <c:pt idx="10">
                  <c:v>SS-County Welfare</c:v>
                </c:pt>
                <c:pt idx="11">
                  <c:v>SS-Benefits</c:v>
                </c:pt>
                <c:pt idx="12">
                  <c:v>Criminal / Legal Institutions</c:v>
                </c:pt>
                <c:pt idx="13">
                  <c:v>CBOs</c:v>
                </c:pt>
                <c:pt idx="14">
                  <c:v>County Public Health</c:v>
                </c:pt>
                <c:pt idx="15">
                  <c:v>WIC</c:v>
                </c:pt>
                <c:pt idx="16">
                  <c:v>Other systems within your department/division</c:v>
                </c:pt>
              </c:strCache>
            </c:strRef>
          </c:cat>
          <c:val>
            <c:numRef>
              <c:f>Referral!$D$62:$D$78</c:f>
              <c:numCache>
                <c:formatCode>0%</c:formatCode>
                <c:ptCount val="17"/>
                <c:pt idx="0">
                  <c:v>0.63157894736842102</c:v>
                </c:pt>
                <c:pt idx="1">
                  <c:v>0.68421052631578949</c:v>
                </c:pt>
                <c:pt idx="2">
                  <c:v>0.63157894736842102</c:v>
                </c:pt>
                <c:pt idx="3">
                  <c:v>0.68421052631578949</c:v>
                </c:pt>
                <c:pt idx="4">
                  <c:v>0.68421052631578949</c:v>
                </c:pt>
                <c:pt idx="5">
                  <c:v>0.68421052631578949</c:v>
                </c:pt>
                <c:pt idx="6">
                  <c:v>0.25</c:v>
                </c:pt>
                <c:pt idx="7">
                  <c:v>0.57894736842105265</c:v>
                </c:pt>
                <c:pt idx="8">
                  <c:v>0.63157894736842102</c:v>
                </c:pt>
                <c:pt idx="9">
                  <c:v>0.57894736842105265</c:v>
                </c:pt>
                <c:pt idx="10">
                  <c:v>0.68421052631578949</c:v>
                </c:pt>
                <c:pt idx="11">
                  <c:v>0.63157894736842102</c:v>
                </c:pt>
                <c:pt idx="12">
                  <c:v>0.57894736842105265</c:v>
                </c:pt>
                <c:pt idx="13">
                  <c:v>0.47368421052631576</c:v>
                </c:pt>
                <c:pt idx="14">
                  <c:v>0.68421052631578949</c:v>
                </c:pt>
                <c:pt idx="15">
                  <c:v>0.68421052631578949</c:v>
                </c:pt>
                <c:pt idx="16">
                  <c:v>0.31578947368421051</c:v>
                </c:pt>
              </c:numCache>
            </c:numRef>
          </c:val>
          <c:extLst>
            <c:ext xmlns:c16="http://schemas.microsoft.com/office/drawing/2014/chart" uri="{C3380CC4-5D6E-409C-BE32-E72D297353CC}">
              <c16:uniqueId val="{00000002-ED3B-4103-8405-C55DB553B2B7}"/>
            </c:ext>
          </c:extLst>
        </c:ser>
        <c:ser>
          <c:idx val="3"/>
          <c:order val="3"/>
          <c:tx>
            <c:strRef>
              <c:f>Referral!$E$61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Referral!$A$62:$A$78</c:f>
              <c:strCache>
                <c:ptCount val="17"/>
                <c:pt idx="0">
                  <c:v>Housing CBOs</c:v>
                </c:pt>
                <c:pt idx="1">
                  <c:v>Continuum of Care (CoC)</c:v>
                </c:pt>
                <c:pt idx="2">
                  <c:v>211</c:v>
                </c:pt>
                <c:pt idx="3">
                  <c:v>Schools/Local Education Agencies (LEAs)</c:v>
                </c:pt>
                <c:pt idx="4">
                  <c:v>Area Agencies on Aging</c:v>
                </c:pt>
                <c:pt idx="5">
                  <c:v>Regional Centers</c:v>
                </c:pt>
                <c:pt idx="6">
                  <c:v>County Substance Use Disorder (SUD) Services</c:v>
                </c:pt>
                <c:pt idx="7">
                  <c:v>Hospitals</c:v>
                </c:pt>
                <c:pt idx="8">
                  <c:v>MCPs</c:v>
                </c:pt>
                <c:pt idx="9">
                  <c:v>ECM/CS Providers</c:v>
                </c:pt>
                <c:pt idx="10">
                  <c:v>SS-County Welfare</c:v>
                </c:pt>
                <c:pt idx="11">
                  <c:v>SS-Benefits</c:v>
                </c:pt>
                <c:pt idx="12">
                  <c:v>Criminal / Legal Institutions</c:v>
                </c:pt>
                <c:pt idx="13">
                  <c:v>CBOs</c:v>
                </c:pt>
                <c:pt idx="14">
                  <c:v>County Public Health</c:v>
                </c:pt>
                <c:pt idx="15">
                  <c:v>WIC</c:v>
                </c:pt>
                <c:pt idx="16">
                  <c:v>Other systems within your department/division</c:v>
                </c:pt>
              </c:strCache>
            </c:strRef>
          </c:cat>
          <c:val>
            <c:numRef>
              <c:f>Referral!$E$62:$E$78</c:f>
              <c:numCache>
                <c:formatCode>0%</c:formatCode>
                <c:ptCount val="17"/>
                <c:pt idx="0">
                  <c:v>0.10526315789473684</c:v>
                </c:pt>
                <c:pt idx="1">
                  <c:v>0.10526315789473684</c:v>
                </c:pt>
                <c:pt idx="2">
                  <c:v>0.10526315789473684</c:v>
                </c:pt>
                <c:pt idx="3">
                  <c:v>0.10526315789473684</c:v>
                </c:pt>
                <c:pt idx="4">
                  <c:v>0.10526315789473684</c:v>
                </c:pt>
                <c:pt idx="5">
                  <c:v>0.10526315789473684</c:v>
                </c:pt>
                <c:pt idx="7">
                  <c:v>0.10526315789473684</c:v>
                </c:pt>
                <c:pt idx="8">
                  <c:v>0.10526315789473684</c:v>
                </c:pt>
                <c:pt idx="9">
                  <c:v>0.10526315789473684</c:v>
                </c:pt>
                <c:pt idx="10">
                  <c:v>0.10526315789473684</c:v>
                </c:pt>
                <c:pt idx="11">
                  <c:v>0.10526315789473684</c:v>
                </c:pt>
                <c:pt idx="12">
                  <c:v>0.10526315789473684</c:v>
                </c:pt>
                <c:pt idx="13">
                  <c:v>0.10526315789473684</c:v>
                </c:pt>
                <c:pt idx="14">
                  <c:v>0.10526315789473684</c:v>
                </c:pt>
                <c:pt idx="15">
                  <c:v>0.10526315789473684</c:v>
                </c:pt>
                <c:pt idx="16">
                  <c:v>0.15789473684210525</c:v>
                </c:pt>
              </c:numCache>
            </c:numRef>
          </c:val>
          <c:extLst>
            <c:ext xmlns:c16="http://schemas.microsoft.com/office/drawing/2014/chart" uri="{C3380CC4-5D6E-409C-BE32-E72D297353CC}">
              <c16:uniqueId val="{00000003-ED3B-4103-8405-C55DB553B2B7}"/>
            </c:ext>
          </c:extLst>
        </c:ser>
        <c:ser>
          <c:idx val="4"/>
          <c:order val="4"/>
          <c:tx>
            <c:strRef>
              <c:f>Referral!$F$61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Referral!$A$62:$A$78</c:f>
              <c:strCache>
                <c:ptCount val="17"/>
                <c:pt idx="0">
                  <c:v>Housing CBOs</c:v>
                </c:pt>
                <c:pt idx="1">
                  <c:v>Continuum of Care (CoC)</c:v>
                </c:pt>
                <c:pt idx="2">
                  <c:v>211</c:v>
                </c:pt>
                <c:pt idx="3">
                  <c:v>Schools/Local Education Agencies (LEAs)</c:v>
                </c:pt>
                <c:pt idx="4">
                  <c:v>Area Agencies on Aging</c:v>
                </c:pt>
                <c:pt idx="5">
                  <c:v>Regional Centers</c:v>
                </c:pt>
                <c:pt idx="6">
                  <c:v>County Substance Use Disorder (SUD) Services</c:v>
                </c:pt>
                <c:pt idx="7">
                  <c:v>Hospitals</c:v>
                </c:pt>
                <c:pt idx="8">
                  <c:v>MCPs</c:v>
                </c:pt>
                <c:pt idx="9">
                  <c:v>ECM/CS Providers</c:v>
                </c:pt>
                <c:pt idx="10">
                  <c:v>SS-County Welfare</c:v>
                </c:pt>
                <c:pt idx="11">
                  <c:v>SS-Benefits</c:v>
                </c:pt>
                <c:pt idx="12">
                  <c:v>Criminal / Legal Institutions</c:v>
                </c:pt>
                <c:pt idx="13">
                  <c:v>CBOs</c:v>
                </c:pt>
                <c:pt idx="14">
                  <c:v>County Public Health</c:v>
                </c:pt>
                <c:pt idx="15">
                  <c:v>WIC</c:v>
                </c:pt>
                <c:pt idx="16">
                  <c:v>Other systems within your department/division</c:v>
                </c:pt>
              </c:strCache>
            </c:strRef>
          </c:cat>
          <c:val>
            <c:numRef>
              <c:f>Referral!$F$62:$F$78</c:f>
              <c:numCache>
                <c:formatCode>0%</c:formatCode>
                <c:ptCount val="17"/>
                <c:pt idx="0">
                  <c:v>0.21052631578947367</c:v>
                </c:pt>
                <c:pt idx="1">
                  <c:v>0.21052631578947367</c:v>
                </c:pt>
                <c:pt idx="2">
                  <c:v>0.26315789473684209</c:v>
                </c:pt>
                <c:pt idx="3">
                  <c:v>0.21052631578947367</c:v>
                </c:pt>
                <c:pt idx="4">
                  <c:v>0.21052631578947367</c:v>
                </c:pt>
                <c:pt idx="5">
                  <c:v>0.21052631578947367</c:v>
                </c:pt>
                <c:pt idx="7">
                  <c:v>5.2631578947368418E-2</c:v>
                </c:pt>
                <c:pt idx="9">
                  <c:v>0.10526315789473684</c:v>
                </c:pt>
                <c:pt idx="10">
                  <c:v>0.15789473684210525</c:v>
                </c:pt>
                <c:pt idx="11">
                  <c:v>0.21052631578947367</c:v>
                </c:pt>
                <c:pt idx="12">
                  <c:v>0.15789473684210525</c:v>
                </c:pt>
                <c:pt idx="13">
                  <c:v>0.15789473684210525</c:v>
                </c:pt>
                <c:pt idx="14">
                  <c:v>0.10526315789473684</c:v>
                </c:pt>
                <c:pt idx="15">
                  <c:v>5.2631578947368418E-2</c:v>
                </c:pt>
              </c:numCache>
            </c:numRef>
          </c:val>
          <c:extLst>
            <c:ext xmlns:c16="http://schemas.microsoft.com/office/drawing/2014/chart" uri="{C3380CC4-5D6E-409C-BE32-E72D297353CC}">
              <c16:uniqueId val="{00000004-ED3B-4103-8405-C55DB553B2B7}"/>
            </c:ext>
          </c:extLst>
        </c:ser>
        <c:dLbls>
          <c:dLblPos val="ctr"/>
          <c:showLegendKey val="0"/>
          <c:showVal val="1"/>
          <c:showCatName val="0"/>
          <c:showSerName val="0"/>
          <c:showPercent val="0"/>
          <c:showBubbleSize val="0"/>
        </c:dLbls>
        <c:gapWidth val="150"/>
        <c:overlap val="100"/>
        <c:axId val="1106056496"/>
        <c:axId val="1106056976"/>
      </c:barChart>
      <c:catAx>
        <c:axId val="11060564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106056976"/>
        <c:crosses val="autoZero"/>
        <c:auto val="1"/>
        <c:lblAlgn val="ctr"/>
        <c:lblOffset val="100"/>
        <c:noMultiLvlLbl val="0"/>
      </c:catAx>
      <c:valAx>
        <c:axId val="1106056976"/>
        <c:scaling>
          <c:orientation val="minMax"/>
          <c:max val="1"/>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106056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Referral!$B$224</c:f>
              <c:strCache>
                <c:ptCount val="1"/>
                <c:pt idx="0">
                  <c:v>Major Barrier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Referral!$A$225:$A$239</c:f>
              <c:strCache>
                <c:ptCount val="15"/>
                <c:pt idx="0">
                  <c:v>Restrictions in how funding can be used (i.e., infrastructure development;...</c:v>
                </c:pt>
                <c:pt idx="1">
                  <c:v>Unclear whether information is considered private by law / regulation</c:v>
                </c:pt>
                <c:pt idx="2">
                  <c:v>Burdensome administrative processes to access grant funding for exchange</c:v>
                </c:pt>
                <c:pt idx="3">
                  <c:v>Partner does not have electronic system</c:v>
                </c:pt>
                <c:pt idx="4">
                  <c:v>We do not have the authority to hire new staff needed to exchange data</c:v>
                </c:pt>
                <c:pt idx="5">
                  <c:v>Lack of funding to operate / maintain electronic systems and processes for...</c:v>
                </c:pt>
                <c:pt idx="6">
                  <c:v>Lack of funding to purchase / configure electronic systems for exchange</c:v>
                </c:pt>
                <c:pt idx="7">
                  <c:v>Previously obtained consent to share data is allowed but not readily availa...</c:v>
                </c:pt>
                <c:pt idx="8">
                  <c:v>Dearth of qualified technical staff with necessary skills to hire at existing salary scale</c:v>
                </c:pt>
                <c:pt idx="9">
                  <c:v>Dearth of qualified technical staff with necessary skills to hire, regardless of salary</c:v>
                </c:pt>
                <c:pt idx="10">
                  <c:v>Existing staff are not adequately trained in necessary skills (e.g., procur...</c:v>
                </c:pt>
                <c:pt idx="11">
                  <c:v>Data fields / elements do not align between systems</c:v>
                </c:pt>
                <c:pt idx="12">
                  <c:v>Partner has electronic system but systems are not interoperable</c:v>
                </c:pt>
                <c:pt idx="13">
                  <c:v>Privacy laws / regulations prevent sharing</c:v>
                </c:pt>
                <c:pt idx="14">
                  <c:v>Privacy laws / regulations prevent sharing without consent</c:v>
                </c:pt>
              </c:strCache>
            </c:strRef>
          </c:cat>
          <c:val>
            <c:numRef>
              <c:f>Referral!$B$225:$B$239</c:f>
              <c:numCache>
                <c:formatCode>0%</c:formatCode>
                <c:ptCount val="15"/>
                <c:pt idx="0">
                  <c:v>0.16666666666666666</c:v>
                </c:pt>
                <c:pt idx="1">
                  <c:v>0.22222222222222221</c:v>
                </c:pt>
                <c:pt idx="2">
                  <c:v>0.22222222222222221</c:v>
                </c:pt>
                <c:pt idx="3">
                  <c:v>0.27777777777777779</c:v>
                </c:pt>
                <c:pt idx="4">
                  <c:v>0.27777777777777779</c:v>
                </c:pt>
                <c:pt idx="5">
                  <c:v>0.29411764705882354</c:v>
                </c:pt>
                <c:pt idx="6">
                  <c:v>0.3125</c:v>
                </c:pt>
                <c:pt idx="7">
                  <c:v>0.33333333333333331</c:v>
                </c:pt>
                <c:pt idx="8">
                  <c:v>0.3888888888888889</c:v>
                </c:pt>
                <c:pt idx="9">
                  <c:v>0.3888888888888889</c:v>
                </c:pt>
                <c:pt idx="10">
                  <c:v>0.3888888888888889</c:v>
                </c:pt>
                <c:pt idx="11">
                  <c:v>0.3888888888888889</c:v>
                </c:pt>
                <c:pt idx="12">
                  <c:v>0.44444444444444442</c:v>
                </c:pt>
                <c:pt idx="13">
                  <c:v>0.5</c:v>
                </c:pt>
                <c:pt idx="14">
                  <c:v>1</c:v>
                </c:pt>
              </c:numCache>
            </c:numRef>
          </c:val>
          <c:extLst>
            <c:ext xmlns:c16="http://schemas.microsoft.com/office/drawing/2014/chart" uri="{C3380CC4-5D6E-409C-BE32-E72D297353CC}">
              <c16:uniqueId val="{00000000-6780-4907-884E-FC302889995D}"/>
            </c:ext>
          </c:extLst>
        </c:ser>
        <c:ser>
          <c:idx val="1"/>
          <c:order val="1"/>
          <c:tx>
            <c:strRef>
              <c:f>Referral!$C$224</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Referral!$A$225:$A$239</c:f>
              <c:strCache>
                <c:ptCount val="15"/>
                <c:pt idx="0">
                  <c:v>Restrictions in how funding can be used (i.e., infrastructure development;...</c:v>
                </c:pt>
                <c:pt idx="1">
                  <c:v>Unclear whether information is considered private by law / regulation</c:v>
                </c:pt>
                <c:pt idx="2">
                  <c:v>Burdensome administrative processes to access grant funding for exchange</c:v>
                </c:pt>
                <c:pt idx="3">
                  <c:v>Partner does not have electronic system</c:v>
                </c:pt>
                <c:pt idx="4">
                  <c:v>We do not have the authority to hire new staff needed to exchange data</c:v>
                </c:pt>
                <c:pt idx="5">
                  <c:v>Lack of funding to operate / maintain electronic systems and processes for...</c:v>
                </c:pt>
                <c:pt idx="6">
                  <c:v>Lack of funding to purchase / configure electronic systems for exchange</c:v>
                </c:pt>
                <c:pt idx="7">
                  <c:v>Previously obtained consent to share data is allowed but not readily availa...</c:v>
                </c:pt>
                <c:pt idx="8">
                  <c:v>Dearth of qualified technical staff with necessary skills to hire at existing salary scale</c:v>
                </c:pt>
                <c:pt idx="9">
                  <c:v>Dearth of qualified technical staff with necessary skills to hire, regardless of salary</c:v>
                </c:pt>
                <c:pt idx="10">
                  <c:v>Existing staff are not adequately trained in necessary skills (e.g., procur...</c:v>
                </c:pt>
                <c:pt idx="11">
                  <c:v>Data fields / elements do not align between systems</c:v>
                </c:pt>
                <c:pt idx="12">
                  <c:v>Partner has electronic system but systems are not interoperable</c:v>
                </c:pt>
                <c:pt idx="13">
                  <c:v>Privacy laws / regulations prevent sharing</c:v>
                </c:pt>
                <c:pt idx="14">
                  <c:v>Privacy laws / regulations prevent sharing without consent</c:v>
                </c:pt>
              </c:strCache>
            </c:strRef>
          </c:cat>
          <c:val>
            <c:numRef>
              <c:f>Referral!$C$225:$C$239</c:f>
              <c:numCache>
                <c:formatCode>0%</c:formatCode>
                <c:ptCount val="15"/>
                <c:pt idx="0">
                  <c:v>0.55555555555555558</c:v>
                </c:pt>
                <c:pt idx="1">
                  <c:v>0.3888888888888889</c:v>
                </c:pt>
                <c:pt idx="2">
                  <c:v>0.44444444444444442</c:v>
                </c:pt>
                <c:pt idx="3">
                  <c:v>0.5</c:v>
                </c:pt>
                <c:pt idx="4">
                  <c:v>0.5</c:v>
                </c:pt>
                <c:pt idx="5">
                  <c:v>0.47058823529411764</c:v>
                </c:pt>
                <c:pt idx="6">
                  <c:v>0.4375</c:v>
                </c:pt>
                <c:pt idx="7">
                  <c:v>0.44444444444444442</c:v>
                </c:pt>
                <c:pt idx="8">
                  <c:v>0.44444444444444442</c:v>
                </c:pt>
                <c:pt idx="9">
                  <c:v>0.44444444444444442</c:v>
                </c:pt>
                <c:pt idx="10">
                  <c:v>0.44444444444444442</c:v>
                </c:pt>
                <c:pt idx="11">
                  <c:v>0.16666666666666666</c:v>
                </c:pt>
                <c:pt idx="12">
                  <c:v>0.27777777777777779</c:v>
                </c:pt>
                <c:pt idx="13">
                  <c:v>0.25</c:v>
                </c:pt>
              </c:numCache>
            </c:numRef>
          </c:val>
          <c:extLst>
            <c:ext xmlns:c16="http://schemas.microsoft.com/office/drawing/2014/chart" uri="{C3380CC4-5D6E-409C-BE32-E72D297353CC}">
              <c16:uniqueId val="{00000001-6780-4907-884E-FC302889995D}"/>
            </c:ext>
          </c:extLst>
        </c:ser>
        <c:ser>
          <c:idx val="2"/>
          <c:order val="2"/>
          <c:tx>
            <c:strRef>
              <c:f>Referral!$D$224</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Referral!$A$225:$A$239</c:f>
              <c:strCache>
                <c:ptCount val="15"/>
                <c:pt idx="0">
                  <c:v>Restrictions in how funding can be used (i.e., infrastructure development;...</c:v>
                </c:pt>
                <c:pt idx="1">
                  <c:v>Unclear whether information is considered private by law / regulation</c:v>
                </c:pt>
                <c:pt idx="2">
                  <c:v>Burdensome administrative processes to access grant funding for exchange</c:v>
                </c:pt>
                <c:pt idx="3">
                  <c:v>Partner does not have electronic system</c:v>
                </c:pt>
                <c:pt idx="4">
                  <c:v>We do not have the authority to hire new staff needed to exchange data</c:v>
                </c:pt>
                <c:pt idx="5">
                  <c:v>Lack of funding to operate / maintain electronic systems and processes for...</c:v>
                </c:pt>
                <c:pt idx="6">
                  <c:v>Lack of funding to purchase / configure electronic systems for exchange</c:v>
                </c:pt>
                <c:pt idx="7">
                  <c:v>Previously obtained consent to share data is allowed but not readily availa...</c:v>
                </c:pt>
                <c:pt idx="8">
                  <c:v>Dearth of qualified technical staff with necessary skills to hire at existing salary scale</c:v>
                </c:pt>
                <c:pt idx="9">
                  <c:v>Dearth of qualified technical staff with necessary skills to hire, regardless of salary</c:v>
                </c:pt>
                <c:pt idx="10">
                  <c:v>Existing staff are not adequately trained in necessary skills (e.g., procur...</c:v>
                </c:pt>
                <c:pt idx="11">
                  <c:v>Data fields / elements do not align between systems</c:v>
                </c:pt>
                <c:pt idx="12">
                  <c:v>Partner has electronic system but systems are not interoperable</c:v>
                </c:pt>
                <c:pt idx="13">
                  <c:v>Privacy laws / regulations prevent sharing</c:v>
                </c:pt>
                <c:pt idx="14">
                  <c:v>Privacy laws / regulations prevent sharing without consent</c:v>
                </c:pt>
              </c:strCache>
            </c:strRef>
          </c:cat>
          <c:val>
            <c:numRef>
              <c:f>Referral!$D$225:$D$239</c:f>
              <c:numCache>
                <c:formatCode>0%</c:formatCode>
                <c:ptCount val="15"/>
                <c:pt idx="0">
                  <c:v>0.27777777777777779</c:v>
                </c:pt>
                <c:pt idx="1">
                  <c:v>0.3888888888888889</c:v>
                </c:pt>
                <c:pt idx="2">
                  <c:v>0.33333333333333331</c:v>
                </c:pt>
                <c:pt idx="3">
                  <c:v>0.22222222222222221</c:v>
                </c:pt>
                <c:pt idx="4">
                  <c:v>0.22222222222222221</c:v>
                </c:pt>
                <c:pt idx="5">
                  <c:v>0.23529411764705882</c:v>
                </c:pt>
                <c:pt idx="6">
                  <c:v>0.25</c:v>
                </c:pt>
                <c:pt idx="7">
                  <c:v>0.22222222222222221</c:v>
                </c:pt>
                <c:pt idx="8">
                  <c:v>0.16666666666666666</c:v>
                </c:pt>
                <c:pt idx="9">
                  <c:v>0.16666666666666666</c:v>
                </c:pt>
                <c:pt idx="10">
                  <c:v>0.16666666666666666</c:v>
                </c:pt>
                <c:pt idx="11">
                  <c:v>0.44444444444444442</c:v>
                </c:pt>
                <c:pt idx="12">
                  <c:v>0.27777777777777779</c:v>
                </c:pt>
                <c:pt idx="13">
                  <c:v>0.25</c:v>
                </c:pt>
              </c:numCache>
            </c:numRef>
          </c:val>
          <c:extLst>
            <c:ext xmlns:c16="http://schemas.microsoft.com/office/drawing/2014/chart" uri="{C3380CC4-5D6E-409C-BE32-E72D297353CC}">
              <c16:uniqueId val="{00000002-6780-4907-884E-FC302889995D}"/>
            </c:ext>
          </c:extLst>
        </c:ser>
        <c:dLbls>
          <c:showLegendKey val="0"/>
          <c:showVal val="0"/>
          <c:showCatName val="0"/>
          <c:showSerName val="0"/>
          <c:showPercent val="0"/>
          <c:showBubbleSize val="0"/>
        </c:dLbls>
        <c:gapWidth val="150"/>
        <c:overlap val="100"/>
        <c:axId val="1607729407"/>
        <c:axId val="1607725567"/>
      </c:barChart>
      <c:catAx>
        <c:axId val="160772940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07725567"/>
        <c:crosses val="autoZero"/>
        <c:auto val="1"/>
        <c:lblAlgn val="ctr"/>
        <c:lblOffset val="100"/>
        <c:noMultiLvlLbl val="0"/>
      </c:catAx>
      <c:valAx>
        <c:axId val="1607725567"/>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077294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Referral!$B$182</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Referral!$A$183:$A$199</c:f>
              <c:strCache>
                <c:ptCount val="17"/>
                <c:pt idx="0">
                  <c:v>SS-Benefits</c:v>
                </c:pt>
                <c:pt idx="1">
                  <c:v>Continuum of Care (CoC)</c:v>
                </c:pt>
                <c:pt idx="2">
                  <c:v>211</c:v>
                </c:pt>
                <c:pt idx="3">
                  <c:v>Schools/Local Education Agencies (LEAs)</c:v>
                </c:pt>
                <c:pt idx="4">
                  <c:v>Area Agencies on Aging</c:v>
                </c:pt>
                <c:pt idx="5">
                  <c:v>Regional Centers</c:v>
                </c:pt>
                <c:pt idx="6">
                  <c:v>County Substance Use Disorder (SUD) Services</c:v>
                </c:pt>
                <c:pt idx="7">
                  <c:v>Hospitals</c:v>
                </c:pt>
                <c:pt idx="8">
                  <c:v>Criminal / Legal Institutions</c:v>
                </c:pt>
                <c:pt idx="9">
                  <c:v>CBOs</c:v>
                </c:pt>
                <c:pt idx="10">
                  <c:v>MCPs</c:v>
                </c:pt>
                <c:pt idx="11">
                  <c:v>ECM/CS Providers</c:v>
                </c:pt>
                <c:pt idx="12">
                  <c:v>SS-County Welfare</c:v>
                </c:pt>
                <c:pt idx="13">
                  <c:v>Housing CBOs</c:v>
                </c:pt>
                <c:pt idx="14">
                  <c:v>WIC</c:v>
                </c:pt>
                <c:pt idx="15">
                  <c:v>County Public Health</c:v>
                </c:pt>
                <c:pt idx="16">
                  <c:v>Other systems within your department/division</c:v>
                </c:pt>
              </c:strCache>
            </c:strRef>
          </c:cat>
          <c:val>
            <c:numRef>
              <c:f>Referral!$B$183:$B$199</c:f>
              <c:numCache>
                <c:formatCode>General</c:formatCode>
                <c:ptCount val="17"/>
                <c:pt idx="7" formatCode="0%">
                  <c:v>5.5555555555555552E-2</c:v>
                </c:pt>
                <c:pt idx="8" formatCode="0%">
                  <c:v>5.5555555555555552E-2</c:v>
                </c:pt>
                <c:pt idx="9" formatCode="0%">
                  <c:v>5.5555555555555552E-2</c:v>
                </c:pt>
                <c:pt idx="10" formatCode="0%">
                  <c:v>0.1111111111111111</c:v>
                </c:pt>
                <c:pt idx="11" formatCode="0%">
                  <c:v>0.1111111111111111</c:v>
                </c:pt>
                <c:pt idx="12" formatCode="0%">
                  <c:v>0.1111111111111111</c:v>
                </c:pt>
                <c:pt idx="13" formatCode="0%">
                  <c:v>0.1111111111111111</c:v>
                </c:pt>
                <c:pt idx="14" formatCode="0%">
                  <c:v>0.1111111111111111</c:v>
                </c:pt>
                <c:pt idx="15" formatCode="0%">
                  <c:v>0.11764705882352941</c:v>
                </c:pt>
                <c:pt idx="16" formatCode="0%">
                  <c:v>0.3888888888888889</c:v>
                </c:pt>
              </c:numCache>
            </c:numRef>
          </c:val>
          <c:extLst>
            <c:ext xmlns:c16="http://schemas.microsoft.com/office/drawing/2014/chart" uri="{C3380CC4-5D6E-409C-BE32-E72D297353CC}">
              <c16:uniqueId val="{00000000-2590-49C4-913E-6A61FDE32CD5}"/>
            </c:ext>
          </c:extLst>
        </c:ser>
        <c:ser>
          <c:idx val="1"/>
          <c:order val="1"/>
          <c:tx>
            <c:strRef>
              <c:f>Referral!$C$182</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Referral!$A$183:$A$199</c:f>
              <c:strCache>
                <c:ptCount val="17"/>
                <c:pt idx="0">
                  <c:v>SS-Benefits</c:v>
                </c:pt>
                <c:pt idx="1">
                  <c:v>Continuum of Care (CoC)</c:v>
                </c:pt>
                <c:pt idx="2">
                  <c:v>211</c:v>
                </c:pt>
                <c:pt idx="3">
                  <c:v>Schools/Local Education Agencies (LEAs)</c:v>
                </c:pt>
                <c:pt idx="4">
                  <c:v>Area Agencies on Aging</c:v>
                </c:pt>
                <c:pt idx="5">
                  <c:v>Regional Centers</c:v>
                </c:pt>
                <c:pt idx="6">
                  <c:v>County Substance Use Disorder (SUD) Services</c:v>
                </c:pt>
                <c:pt idx="7">
                  <c:v>Hospitals</c:v>
                </c:pt>
                <c:pt idx="8">
                  <c:v>Criminal / Legal Institutions</c:v>
                </c:pt>
                <c:pt idx="9">
                  <c:v>CBOs</c:v>
                </c:pt>
                <c:pt idx="10">
                  <c:v>MCPs</c:v>
                </c:pt>
                <c:pt idx="11">
                  <c:v>ECM/CS Providers</c:v>
                </c:pt>
                <c:pt idx="12">
                  <c:v>SS-County Welfare</c:v>
                </c:pt>
                <c:pt idx="13">
                  <c:v>Housing CBOs</c:v>
                </c:pt>
                <c:pt idx="14">
                  <c:v>WIC</c:v>
                </c:pt>
                <c:pt idx="15">
                  <c:v>County Public Health</c:v>
                </c:pt>
                <c:pt idx="16">
                  <c:v>Other systems within your department/division</c:v>
                </c:pt>
              </c:strCache>
            </c:strRef>
          </c:cat>
          <c:val>
            <c:numRef>
              <c:f>Referral!$C$183:$C$199</c:f>
              <c:numCache>
                <c:formatCode>General</c:formatCode>
                <c:ptCount val="17"/>
                <c:pt idx="0" formatCode="0%">
                  <c:v>5.5555555555555552E-2</c:v>
                </c:pt>
                <c:pt idx="6" formatCode="0%">
                  <c:v>0.5</c:v>
                </c:pt>
                <c:pt idx="7" formatCode="0%">
                  <c:v>0.16666666666666666</c:v>
                </c:pt>
                <c:pt idx="8" formatCode="0%">
                  <c:v>0.1111111111111111</c:v>
                </c:pt>
                <c:pt idx="9" formatCode="0%">
                  <c:v>0.1111111111111111</c:v>
                </c:pt>
                <c:pt idx="10" formatCode="0%">
                  <c:v>0.16666666666666666</c:v>
                </c:pt>
                <c:pt idx="11" formatCode="0%">
                  <c:v>5.5555555555555552E-2</c:v>
                </c:pt>
                <c:pt idx="12" formatCode="0%">
                  <c:v>0.1111111111111111</c:v>
                </c:pt>
                <c:pt idx="15" formatCode="0%">
                  <c:v>5.8823529411764705E-2</c:v>
                </c:pt>
                <c:pt idx="16" formatCode="0%">
                  <c:v>5.5555555555555552E-2</c:v>
                </c:pt>
              </c:numCache>
            </c:numRef>
          </c:val>
          <c:extLst>
            <c:ext xmlns:c16="http://schemas.microsoft.com/office/drawing/2014/chart" uri="{C3380CC4-5D6E-409C-BE32-E72D297353CC}">
              <c16:uniqueId val="{00000001-2590-49C4-913E-6A61FDE32CD5}"/>
            </c:ext>
          </c:extLst>
        </c:ser>
        <c:ser>
          <c:idx val="2"/>
          <c:order val="2"/>
          <c:tx>
            <c:strRef>
              <c:f>Referral!$D$182</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Referral!$A$183:$A$199</c:f>
              <c:strCache>
                <c:ptCount val="17"/>
                <c:pt idx="0">
                  <c:v>SS-Benefits</c:v>
                </c:pt>
                <c:pt idx="1">
                  <c:v>Continuum of Care (CoC)</c:v>
                </c:pt>
                <c:pt idx="2">
                  <c:v>211</c:v>
                </c:pt>
                <c:pt idx="3">
                  <c:v>Schools/Local Education Agencies (LEAs)</c:v>
                </c:pt>
                <c:pt idx="4">
                  <c:v>Area Agencies on Aging</c:v>
                </c:pt>
                <c:pt idx="5">
                  <c:v>Regional Centers</c:v>
                </c:pt>
                <c:pt idx="6">
                  <c:v>County Substance Use Disorder (SUD) Services</c:v>
                </c:pt>
                <c:pt idx="7">
                  <c:v>Hospitals</c:v>
                </c:pt>
                <c:pt idx="8">
                  <c:v>Criminal / Legal Institutions</c:v>
                </c:pt>
                <c:pt idx="9">
                  <c:v>CBOs</c:v>
                </c:pt>
                <c:pt idx="10">
                  <c:v>MCPs</c:v>
                </c:pt>
                <c:pt idx="11">
                  <c:v>ECM/CS Providers</c:v>
                </c:pt>
                <c:pt idx="12">
                  <c:v>SS-County Welfare</c:v>
                </c:pt>
                <c:pt idx="13">
                  <c:v>Housing CBOs</c:v>
                </c:pt>
                <c:pt idx="14">
                  <c:v>WIC</c:v>
                </c:pt>
                <c:pt idx="15">
                  <c:v>County Public Health</c:v>
                </c:pt>
                <c:pt idx="16">
                  <c:v>Other systems within your department/division</c:v>
                </c:pt>
              </c:strCache>
            </c:strRef>
          </c:cat>
          <c:val>
            <c:numRef>
              <c:f>Referral!$D$183:$D$199</c:f>
              <c:numCache>
                <c:formatCode>0%</c:formatCode>
                <c:ptCount val="17"/>
                <c:pt idx="0">
                  <c:v>0.66666666666666663</c:v>
                </c:pt>
                <c:pt idx="1">
                  <c:v>0.72222222222222221</c:v>
                </c:pt>
                <c:pt idx="2">
                  <c:v>0.66666666666666663</c:v>
                </c:pt>
                <c:pt idx="3">
                  <c:v>0.72222222222222221</c:v>
                </c:pt>
                <c:pt idx="4">
                  <c:v>0.72222222222222221</c:v>
                </c:pt>
                <c:pt idx="5">
                  <c:v>0.72222222222222221</c:v>
                </c:pt>
                <c:pt idx="6">
                  <c:v>0.25</c:v>
                </c:pt>
                <c:pt idx="7">
                  <c:v>0.55555555555555558</c:v>
                </c:pt>
                <c:pt idx="8">
                  <c:v>0.61111111111111116</c:v>
                </c:pt>
                <c:pt idx="9">
                  <c:v>0.61111111111111116</c:v>
                </c:pt>
                <c:pt idx="10">
                  <c:v>0.55555555555555558</c:v>
                </c:pt>
                <c:pt idx="11">
                  <c:v>0.55555555555555558</c:v>
                </c:pt>
                <c:pt idx="12">
                  <c:v>0.61111111111111116</c:v>
                </c:pt>
                <c:pt idx="13">
                  <c:v>0.66666666666666663</c:v>
                </c:pt>
                <c:pt idx="14">
                  <c:v>0.66666666666666663</c:v>
                </c:pt>
                <c:pt idx="15">
                  <c:v>0.6470588235294118</c:v>
                </c:pt>
                <c:pt idx="16">
                  <c:v>0.33333333333333331</c:v>
                </c:pt>
              </c:numCache>
            </c:numRef>
          </c:val>
          <c:extLst>
            <c:ext xmlns:c16="http://schemas.microsoft.com/office/drawing/2014/chart" uri="{C3380CC4-5D6E-409C-BE32-E72D297353CC}">
              <c16:uniqueId val="{00000002-2590-49C4-913E-6A61FDE32CD5}"/>
            </c:ext>
          </c:extLst>
        </c:ser>
        <c:ser>
          <c:idx val="3"/>
          <c:order val="3"/>
          <c:tx>
            <c:strRef>
              <c:f>Referral!$E$182</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Referral!$A$183:$A$199</c:f>
              <c:strCache>
                <c:ptCount val="17"/>
                <c:pt idx="0">
                  <c:v>SS-Benefits</c:v>
                </c:pt>
                <c:pt idx="1">
                  <c:v>Continuum of Care (CoC)</c:v>
                </c:pt>
                <c:pt idx="2">
                  <c:v>211</c:v>
                </c:pt>
                <c:pt idx="3">
                  <c:v>Schools/Local Education Agencies (LEAs)</c:v>
                </c:pt>
                <c:pt idx="4">
                  <c:v>Area Agencies on Aging</c:v>
                </c:pt>
                <c:pt idx="5">
                  <c:v>Regional Centers</c:v>
                </c:pt>
                <c:pt idx="6">
                  <c:v>County Substance Use Disorder (SUD) Services</c:v>
                </c:pt>
                <c:pt idx="7">
                  <c:v>Hospitals</c:v>
                </c:pt>
                <c:pt idx="8">
                  <c:v>Criminal / Legal Institutions</c:v>
                </c:pt>
                <c:pt idx="9">
                  <c:v>CBOs</c:v>
                </c:pt>
                <c:pt idx="10">
                  <c:v>MCPs</c:v>
                </c:pt>
                <c:pt idx="11">
                  <c:v>ECM/CS Providers</c:v>
                </c:pt>
                <c:pt idx="12">
                  <c:v>SS-County Welfare</c:v>
                </c:pt>
                <c:pt idx="13">
                  <c:v>Housing CBOs</c:v>
                </c:pt>
                <c:pt idx="14">
                  <c:v>WIC</c:v>
                </c:pt>
                <c:pt idx="15">
                  <c:v>County Public Health</c:v>
                </c:pt>
                <c:pt idx="16">
                  <c:v>Other systems within your department/division</c:v>
                </c:pt>
              </c:strCache>
            </c:strRef>
          </c:cat>
          <c:val>
            <c:numRef>
              <c:f>Referral!$E$183:$E$199</c:f>
              <c:numCache>
                <c:formatCode>0%</c:formatCode>
                <c:ptCount val="17"/>
                <c:pt idx="0">
                  <c:v>0.16666666666666666</c:v>
                </c:pt>
                <c:pt idx="1">
                  <c:v>0.16666666666666666</c:v>
                </c:pt>
                <c:pt idx="2">
                  <c:v>0.22222222222222221</c:v>
                </c:pt>
                <c:pt idx="3">
                  <c:v>0.16666666666666666</c:v>
                </c:pt>
                <c:pt idx="4">
                  <c:v>0.16666666666666666</c:v>
                </c:pt>
                <c:pt idx="5">
                  <c:v>0.16666666666666666</c:v>
                </c:pt>
                <c:pt idx="6">
                  <c:v>0.25</c:v>
                </c:pt>
                <c:pt idx="7">
                  <c:v>0.22222222222222221</c:v>
                </c:pt>
                <c:pt idx="8">
                  <c:v>0.16666666666666666</c:v>
                </c:pt>
                <c:pt idx="9">
                  <c:v>0.16666666666666666</c:v>
                </c:pt>
                <c:pt idx="10">
                  <c:v>0.16666666666666666</c:v>
                </c:pt>
                <c:pt idx="11">
                  <c:v>0.16666666666666666</c:v>
                </c:pt>
                <c:pt idx="12">
                  <c:v>0.16666666666666666</c:v>
                </c:pt>
                <c:pt idx="13">
                  <c:v>0.16666666666666666</c:v>
                </c:pt>
                <c:pt idx="14">
                  <c:v>0.22222222222222221</c:v>
                </c:pt>
                <c:pt idx="15">
                  <c:v>0.11764705882352941</c:v>
                </c:pt>
                <c:pt idx="16">
                  <c:v>0.22222222222222221</c:v>
                </c:pt>
              </c:numCache>
            </c:numRef>
          </c:val>
          <c:extLst>
            <c:ext xmlns:c16="http://schemas.microsoft.com/office/drawing/2014/chart" uri="{C3380CC4-5D6E-409C-BE32-E72D297353CC}">
              <c16:uniqueId val="{00000003-2590-49C4-913E-6A61FDE32CD5}"/>
            </c:ext>
          </c:extLst>
        </c:ser>
        <c:ser>
          <c:idx val="4"/>
          <c:order val="4"/>
          <c:tx>
            <c:strRef>
              <c:f>Referral!$F$182</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Referral!$A$183:$A$199</c:f>
              <c:strCache>
                <c:ptCount val="17"/>
                <c:pt idx="0">
                  <c:v>SS-Benefits</c:v>
                </c:pt>
                <c:pt idx="1">
                  <c:v>Continuum of Care (CoC)</c:v>
                </c:pt>
                <c:pt idx="2">
                  <c:v>211</c:v>
                </c:pt>
                <c:pt idx="3">
                  <c:v>Schools/Local Education Agencies (LEAs)</c:v>
                </c:pt>
                <c:pt idx="4">
                  <c:v>Area Agencies on Aging</c:v>
                </c:pt>
                <c:pt idx="5">
                  <c:v>Regional Centers</c:v>
                </c:pt>
                <c:pt idx="6">
                  <c:v>County Substance Use Disorder (SUD) Services</c:v>
                </c:pt>
                <c:pt idx="7">
                  <c:v>Hospitals</c:v>
                </c:pt>
                <c:pt idx="8">
                  <c:v>Criminal / Legal Institutions</c:v>
                </c:pt>
                <c:pt idx="9">
                  <c:v>CBOs</c:v>
                </c:pt>
                <c:pt idx="10">
                  <c:v>MCPs</c:v>
                </c:pt>
                <c:pt idx="11">
                  <c:v>ECM/CS Providers</c:v>
                </c:pt>
                <c:pt idx="12">
                  <c:v>SS-County Welfare</c:v>
                </c:pt>
                <c:pt idx="13">
                  <c:v>Housing CBOs</c:v>
                </c:pt>
                <c:pt idx="14">
                  <c:v>WIC</c:v>
                </c:pt>
                <c:pt idx="15">
                  <c:v>County Public Health</c:v>
                </c:pt>
                <c:pt idx="16">
                  <c:v>Other systems within your department/division</c:v>
                </c:pt>
              </c:strCache>
            </c:strRef>
          </c:cat>
          <c:val>
            <c:numRef>
              <c:f>Referral!$F$183:$F$199</c:f>
              <c:numCache>
                <c:formatCode>0%</c:formatCode>
                <c:ptCount val="17"/>
                <c:pt idx="0">
                  <c:v>0.1111111111111111</c:v>
                </c:pt>
                <c:pt idx="1">
                  <c:v>0.1111111111111111</c:v>
                </c:pt>
                <c:pt idx="2">
                  <c:v>0.1111111111111111</c:v>
                </c:pt>
                <c:pt idx="3">
                  <c:v>0.1111111111111111</c:v>
                </c:pt>
                <c:pt idx="4">
                  <c:v>0.1111111111111111</c:v>
                </c:pt>
                <c:pt idx="5">
                  <c:v>0.1111111111111111</c:v>
                </c:pt>
                <c:pt idx="8">
                  <c:v>5.5555555555555552E-2</c:v>
                </c:pt>
                <c:pt idx="9">
                  <c:v>5.5555555555555552E-2</c:v>
                </c:pt>
                <c:pt idx="11">
                  <c:v>0.1111111111111111</c:v>
                </c:pt>
                <c:pt idx="13">
                  <c:v>5.5555555555555552E-2</c:v>
                </c:pt>
                <c:pt idx="15">
                  <c:v>5.8823529411764705E-2</c:v>
                </c:pt>
              </c:numCache>
            </c:numRef>
          </c:val>
          <c:extLst>
            <c:ext xmlns:c16="http://schemas.microsoft.com/office/drawing/2014/chart" uri="{C3380CC4-5D6E-409C-BE32-E72D297353CC}">
              <c16:uniqueId val="{00000004-2590-49C4-913E-6A61FDE32CD5}"/>
            </c:ext>
          </c:extLst>
        </c:ser>
        <c:dLbls>
          <c:dLblPos val="ctr"/>
          <c:showLegendKey val="0"/>
          <c:showVal val="1"/>
          <c:showCatName val="0"/>
          <c:showSerName val="0"/>
          <c:showPercent val="0"/>
          <c:showBubbleSize val="0"/>
        </c:dLbls>
        <c:gapWidth val="150"/>
        <c:overlap val="100"/>
        <c:axId val="1509266511"/>
        <c:axId val="1509268911"/>
      </c:barChart>
      <c:catAx>
        <c:axId val="150926651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09268911"/>
        <c:crosses val="autoZero"/>
        <c:auto val="1"/>
        <c:lblAlgn val="ctr"/>
        <c:lblOffset val="100"/>
        <c:noMultiLvlLbl val="0"/>
      </c:catAx>
      <c:valAx>
        <c:axId val="1509268911"/>
        <c:scaling>
          <c:orientation val="minMax"/>
          <c:max val="1"/>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092665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Alerts!$B$21</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Alerts!$A$22:$A$38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County Substance Use Disorder (SUD) Services</c:v>
                </c:pt>
                <c:pt idx="10">
                  <c:v>MCPs</c:v>
                </c:pt>
                <c:pt idx="11">
                  <c:v>SS-County Welfare</c:v>
                </c:pt>
                <c:pt idx="12">
                  <c:v>CBOs</c:v>
                </c:pt>
                <c:pt idx="13">
                  <c:v>WIC</c:v>
                </c:pt>
                <c:pt idx="14">
                  <c:v>Hospitals</c:v>
                </c:pt>
                <c:pt idx="15">
                  <c:v>County Public Health</c:v>
                </c:pt>
                <c:pt idx="16">
                  <c:v>Other systems within your department/division</c:v>
                </c:pt>
              </c:strCache>
            </c:strRef>
          </c:cat>
          <c:val>
            <c:numRef>
              <c:f>Alerts!$B$22:$B$38</c:f>
              <c:numCache>
                <c:formatCode>General</c:formatCode>
                <c:ptCount val="17"/>
                <c:pt idx="10" formatCode="0%">
                  <c:v>4.1666666666666664E-2</c:v>
                </c:pt>
                <c:pt idx="11" formatCode="0%">
                  <c:v>4.1666666666666664E-2</c:v>
                </c:pt>
                <c:pt idx="12" formatCode="0%">
                  <c:v>4.1666666666666664E-2</c:v>
                </c:pt>
                <c:pt idx="13" formatCode="0%">
                  <c:v>4.1666666666666664E-2</c:v>
                </c:pt>
                <c:pt idx="14" formatCode="0%">
                  <c:v>8.3333333333333329E-2</c:v>
                </c:pt>
                <c:pt idx="15" formatCode="0%">
                  <c:v>8.3333333333333329E-2</c:v>
                </c:pt>
                <c:pt idx="16" formatCode="0%">
                  <c:v>0.45833333333333331</c:v>
                </c:pt>
              </c:numCache>
            </c:numRef>
          </c:val>
          <c:extLst>
            <c:ext xmlns:c16="http://schemas.microsoft.com/office/drawing/2014/chart" uri="{C3380CC4-5D6E-409C-BE32-E72D297353CC}">
              <c16:uniqueId val="{00000000-5971-4AA9-82E8-8BE175D3A512}"/>
            </c:ext>
          </c:extLst>
        </c:ser>
        <c:ser>
          <c:idx val="1"/>
          <c:order val="1"/>
          <c:tx>
            <c:strRef>
              <c:f>Alerts!$C$21</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Alerts!$A$22:$A$38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County Substance Use Disorder (SUD) Services</c:v>
                </c:pt>
                <c:pt idx="10">
                  <c:v>MCPs</c:v>
                </c:pt>
                <c:pt idx="11">
                  <c:v>SS-County Welfare</c:v>
                </c:pt>
                <c:pt idx="12">
                  <c:v>CBOs</c:v>
                </c:pt>
                <c:pt idx="13">
                  <c:v>WIC</c:v>
                </c:pt>
                <c:pt idx="14">
                  <c:v>Hospitals</c:v>
                </c:pt>
                <c:pt idx="15">
                  <c:v>County Public Health</c:v>
                </c:pt>
                <c:pt idx="16">
                  <c:v>Other systems within your department/division</c:v>
                </c:pt>
              </c:strCache>
            </c:strRef>
          </c:cat>
          <c:val>
            <c:numRef>
              <c:f>Alerts!$C$22:$C$38</c:f>
              <c:numCache>
                <c:formatCode>0%</c:formatCode>
                <c:ptCount val="17"/>
                <c:pt idx="0">
                  <c:v>8.3333333333333329E-2</c:v>
                </c:pt>
                <c:pt idx="1">
                  <c:v>4.1666666666666664E-2</c:v>
                </c:pt>
                <c:pt idx="2">
                  <c:v>4.1666666666666664E-2</c:v>
                </c:pt>
                <c:pt idx="9">
                  <c:v>0.125</c:v>
                </c:pt>
                <c:pt idx="10">
                  <c:v>8.3333333333333329E-2</c:v>
                </c:pt>
                <c:pt idx="11">
                  <c:v>8.3333333333333329E-2</c:v>
                </c:pt>
                <c:pt idx="12">
                  <c:v>0.125</c:v>
                </c:pt>
                <c:pt idx="14">
                  <c:v>4.1666666666666664E-2</c:v>
                </c:pt>
                <c:pt idx="16">
                  <c:v>8.3333333333333329E-2</c:v>
                </c:pt>
              </c:numCache>
            </c:numRef>
          </c:val>
          <c:extLst>
            <c:ext xmlns:c16="http://schemas.microsoft.com/office/drawing/2014/chart" uri="{C3380CC4-5D6E-409C-BE32-E72D297353CC}">
              <c16:uniqueId val="{00000001-5971-4AA9-82E8-8BE175D3A512}"/>
            </c:ext>
          </c:extLst>
        </c:ser>
        <c:ser>
          <c:idx val="2"/>
          <c:order val="2"/>
          <c:tx>
            <c:strRef>
              <c:f>Alerts!$D$21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Alerts!$A$22:$A$38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County Substance Use Disorder (SUD) Services</c:v>
                </c:pt>
                <c:pt idx="10">
                  <c:v>MCPs</c:v>
                </c:pt>
                <c:pt idx="11">
                  <c:v>SS-County Welfare</c:v>
                </c:pt>
                <c:pt idx="12">
                  <c:v>CBOs</c:v>
                </c:pt>
                <c:pt idx="13">
                  <c:v>WIC</c:v>
                </c:pt>
                <c:pt idx="14">
                  <c:v>Hospitals</c:v>
                </c:pt>
                <c:pt idx="15">
                  <c:v>County Public Health</c:v>
                </c:pt>
                <c:pt idx="16">
                  <c:v>Other systems within your department/division</c:v>
                </c:pt>
              </c:strCache>
            </c:strRef>
          </c:cat>
          <c:val>
            <c:numRef>
              <c:f>Alerts!$D$22:$D$38</c:f>
              <c:numCache>
                <c:formatCode>0%</c:formatCode>
                <c:ptCount val="17"/>
                <c:pt idx="0">
                  <c:v>0.70833333333333337</c:v>
                </c:pt>
                <c:pt idx="1">
                  <c:v>0.75</c:v>
                </c:pt>
                <c:pt idx="2">
                  <c:v>0.75</c:v>
                </c:pt>
                <c:pt idx="3">
                  <c:v>0.75</c:v>
                </c:pt>
                <c:pt idx="4">
                  <c:v>0.66666666666666663</c:v>
                </c:pt>
                <c:pt idx="5">
                  <c:v>0.79166666666666663</c:v>
                </c:pt>
                <c:pt idx="6">
                  <c:v>0.75</c:v>
                </c:pt>
                <c:pt idx="7">
                  <c:v>0.75</c:v>
                </c:pt>
                <c:pt idx="8">
                  <c:v>0.75</c:v>
                </c:pt>
                <c:pt idx="9">
                  <c:v>0.5</c:v>
                </c:pt>
                <c:pt idx="10">
                  <c:v>0.75</c:v>
                </c:pt>
                <c:pt idx="11">
                  <c:v>0.70833333333333337</c:v>
                </c:pt>
                <c:pt idx="12">
                  <c:v>0.66666666666666663</c:v>
                </c:pt>
                <c:pt idx="13">
                  <c:v>0.75</c:v>
                </c:pt>
                <c:pt idx="14">
                  <c:v>0.79166666666666663</c:v>
                </c:pt>
                <c:pt idx="15">
                  <c:v>0.75</c:v>
                </c:pt>
                <c:pt idx="16">
                  <c:v>0.29166666666666669</c:v>
                </c:pt>
              </c:numCache>
            </c:numRef>
          </c:val>
          <c:extLst>
            <c:ext xmlns:c16="http://schemas.microsoft.com/office/drawing/2014/chart" uri="{C3380CC4-5D6E-409C-BE32-E72D297353CC}">
              <c16:uniqueId val="{00000002-5971-4AA9-82E8-8BE175D3A512}"/>
            </c:ext>
          </c:extLst>
        </c:ser>
        <c:ser>
          <c:idx val="3"/>
          <c:order val="3"/>
          <c:tx>
            <c:strRef>
              <c:f>Alerts!$E$21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Alerts!$A$22:$A$38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County Substance Use Disorder (SUD) Services</c:v>
                </c:pt>
                <c:pt idx="10">
                  <c:v>MCPs</c:v>
                </c:pt>
                <c:pt idx="11">
                  <c:v>SS-County Welfare</c:v>
                </c:pt>
                <c:pt idx="12">
                  <c:v>CBOs</c:v>
                </c:pt>
                <c:pt idx="13">
                  <c:v>WIC</c:v>
                </c:pt>
                <c:pt idx="14">
                  <c:v>Hospitals</c:v>
                </c:pt>
                <c:pt idx="15">
                  <c:v>County Public Health</c:v>
                </c:pt>
                <c:pt idx="16">
                  <c:v>Other systems within your department/division</c:v>
                </c:pt>
              </c:strCache>
            </c:strRef>
          </c:cat>
          <c:val>
            <c:numRef>
              <c:f>Alerts!$E$22:$E$38</c:f>
              <c:numCache>
                <c:formatCode>0%</c:formatCode>
                <c:ptCount val="17"/>
                <c:pt idx="0">
                  <c:v>0.16666666666666666</c:v>
                </c:pt>
                <c:pt idx="1">
                  <c:v>0.16666666666666666</c:v>
                </c:pt>
                <c:pt idx="2">
                  <c:v>0.16666666666666666</c:v>
                </c:pt>
                <c:pt idx="3">
                  <c:v>0.16666666666666666</c:v>
                </c:pt>
                <c:pt idx="4">
                  <c:v>0.20833333333333334</c:v>
                </c:pt>
                <c:pt idx="5">
                  <c:v>0.125</c:v>
                </c:pt>
                <c:pt idx="6">
                  <c:v>0.16666666666666666</c:v>
                </c:pt>
                <c:pt idx="7">
                  <c:v>0.20833333333333334</c:v>
                </c:pt>
                <c:pt idx="8">
                  <c:v>0.20833333333333334</c:v>
                </c:pt>
                <c:pt idx="9">
                  <c:v>0.375</c:v>
                </c:pt>
                <c:pt idx="10">
                  <c:v>0.125</c:v>
                </c:pt>
                <c:pt idx="11">
                  <c:v>0.16666666666666666</c:v>
                </c:pt>
                <c:pt idx="12">
                  <c:v>0.125</c:v>
                </c:pt>
                <c:pt idx="13">
                  <c:v>0.20833333333333334</c:v>
                </c:pt>
                <c:pt idx="14">
                  <c:v>8.3333333333333329E-2</c:v>
                </c:pt>
                <c:pt idx="15">
                  <c:v>0.16666666666666666</c:v>
                </c:pt>
                <c:pt idx="16">
                  <c:v>0.16666666666666666</c:v>
                </c:pt>
              </c:numCache>
            </c:numRef>
          </c:val>
          <c:extLst>
            <c:ext xmlns:c16="http://schemas.microsoft.com/office/drawing/2014/chart" uri="{C3380CC4-5D6E-409C-BE32-E72D297353CC}">
              <c16:uniqueId val="{00000003-5971-4AA9-82E8-8BE175D3A512}"/>
            </c:ext>
          </c:extLst>
        </c:ser>
        <c:ser>
          <c:idx val="4"/>
          <c:order val="4"/>
          <c:tx>
            <c:strRef>
              <c:f>Alerts!$F$21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Alerts!$A$22:$A$38</c:f>
              <c:strCache>
                <c:ptCount val="17"/>
                <c:pt idx="0">
                  <c:v>ECM/CS Providers</c:v>
                </c:pt>
                <c:pt idx="1">
                  <c:v>SS-Benefits</c:v>
                </c:pt>
                <c:pt idx="2">
                  <c:v>Housing CBOs</c:v>
                </c:pt>
                <c:pt idx="3">
                  <c:v>Continuum of Care (CoC)</c:v>
                </c:pt>
                <c:pt idx="4">
                  <c:v>211</c:v>
                </c:pt>
                <c:pt idx="5">
                  <c:v>Criminal / Legal Institutions</c:v>
                </c:pt>
                <c:pt idx="6">
                  <c:v>Schools/Local Education Agencies (LEAs)</c:v>
                </c:pt>
                <c:pt idx="7">
                  <c:v>Area Agencies on Aging</c:v>
                </c:pt>
                <c:pt idx="8">
                  <c:v>Regional Centers</c:v>
                </c:pt>
                <c:pt idx="9">
                  <c:v>County Substance Use Disorder (SUD) Services</c:v>
                </c:pt>
                <c:pt idx="10">
                  <c:v>MCPs</c:v>
                </c:pt>
                <c:pt idx="11">
                  <c:v>SS-County Welfare</c:v>
                </c:pt>
                <c:pt idx="12">
                  <c:v>CBOs</c:v>
                </c:pt>
                <c:pt idx="13">
                  <c:v>WIC</c:v>
                </c:pt>
                <c:pt idx="14">
                  <c:v>Hospitals</c:v>
                </c:pt>
                <c:pt idx="15">
                  <c:v>County Public Health</c:v>
                </c:pt>
                <c:pt idx="16">
                  <c:v>Other systems within your department/division</c:v>
                </c:pt>
              </c:strCache>
            </c:strRef>
          </c:cat>
          <c:val>
            <c:numRef>
              <c:f>Alerts!$F$22:$F$38</c:f>
              <c:numCache>
                <c:formatCode>0%</c:formatCode>
                <c:ptCount val="17"/>
                <c:pt idx="0">
                  <c:v>4.1666666666666664E-2</c:v>
                </c:pt>
                <c:pt idx="1">
                  <c:v>4.1666666666666664E-2</c:v>
                </c:pt>
                <c:pt idx="2">
                  <c:v>4.1666666666666664E-2</c:v>
                </c:pt>
                <c:pt idx="3">
                  <c:v>8.3333333333333329E-2</c:v>
                </c:pt>
                <c:pt idx="4">
                  <c:v>0.125</c:v>
                </c:pt>
                <c:pt idx="5">
                  <c:v>8.3333333333333329E-2</c:v>
                </c:pt>
                <c:pt idx="6">
                  <c:v>8.3333333333333329E-2</c:v>
                </c:pt>
                <c:pt idx="7">
                  <c:v>4.1666666666666664E-2</c:v>
                </c:pt>
                <c:pt idx="8">
                  <c:v>4.1666666666666664E-2</c:v>
                </c:pt>
              </c:numCache>
            </c:numRef>
          </c:val>
          <c:extLst>
            <c:ext xmlns:c16="http://schemas.microsoft.com/office/drawing/2014/chart" uri="{C3380CC4-5D6E-409C-BE32-E72D297353CC}">
              <c16:uniqueId val="{00000004-5971-4AA9-82E8-8BE175D3A512}"/>
            </c:ext>
          </c:extLst>
        </c:ser>
        <c:dLbls>
          <c:dLblPos val="ctr"/>
          <c:showLegendKey val="0"/>
          <c:showVal val="1"/>
          <c:showCatName val="0"/>
          <c:showSerName val="0"/>
          <c:showPercent val="0"/>
          <c:showBubbleSize val="0"/>
        </c:dLbls>
        <c:gapWidth val="150"/>
        <c:overlap val="100"/>
        <c:axId val="1612578751"/>
        <c:axId val="1612575871"/>
      </c:barChart>
      <c:catAx>
        <c:axId val="16125787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12575871"/>
        <c:crosses val="autoZero"/>
        <c:auto val="1"/>
        <c:lblAlgn val="ctr"/>
        <c:lblOffset val="100"/>
        <c:noMultiLvlLbl val="0"/>
      </c:catAx>
      <c:valAx>
        <c:axId val="1612575871"/>
        <c:scaling>
          <c:orientation val="minMax"/>
          <c:max val="1"/>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125787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Alerts!$B$62</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Alerts!$A$63:$A$79</c:f>
              <c:strCache>
                <c:ptCount val="17"/>
                <c:pt idx="0">
                  <c:v>ECM/CS Providers</c:v>
                </c:pt>
                <c:pt idx="1">
                  <c:v>SS-Benefits</c:v>
                </c:pt>
                <c:pt idx="2">
                  <c:v>Housing CBOs</c:v>
                </c:pt>
                <c:pt idx="3">
                  <c:v>Continuum of Care (CoC)</c:v>
                </c:pt>
                <c:pt idx="4">
                  <c:v>211</c:v>
                </c:pt>
                <c:pt idx="5">
                  <c:v>Criminal / Legal Institutions</c:v>
                </c:pt>
                <c:pt idx="6">
                  <c:v>CBOs</c:v>
                </c:pt>
                <c:pt idx="7">
                  <c:v>Schools/Local Education Agencies (LEAs)</c:v>
                </c:pt>
                <c:pt idx="8">
                  <c:v>Area Agencies on Aging</c:v>
                </c:pt>
                <c:pt idx="9">
                  <c:v>Regional Centers</c:v>
                </c:pt>
                <c:pt idx="10">
                  <c:v>County Substance Use Disorder (SUD) Services</c:v>
                </c:pt>
                <c:pt idx="11">
                  <c:v>MCPs</c:v>
                </c:pt>
                <c:pt idx="12">
                  <c:v>SS-County Welfare</c:v>
                </c:pt>
                <c:pt idx="13">
                  <c:v>County Public Health</c:v>
                </c:pt>
                <c:pt idx="14">
                  <c:v>WIC</c:v>
                </c:pt>
                <c:pt idx="15">
                  <c:v>Hospitals</c:v>
                </c:pt>
                <c:pt idx="16">
                  <c:v>Other systems within your department/division</c:v>
                </c:pt>
              </c:strCache>
            </c:strRef>
          </c:cat>
          <c:val>
            <c:numRef>
              <c:f>Alerts!$B$63:$B$79</c:f>
              <c:numCache>
                <c:formatCode>General</c:formatCode>
                <c:ptCount val="17"/>
                <c:pt idx="11" formatCode="0%">
                  <c:v>4.1666666666666664E-2</c:v>
                </c:pt>
                <c:pt idx="12" formatCode="0%">
                  <c:v>4.1666666666666664E-2</c:v>
                </c:pt>
                <c:pt idx="13" formatCode="0%">
                  <c:v>4.1666666666666664E-2</c:v>
                </c:pt>
                <c:pt idx="14" formatCode="0%">
                  <c:v>4.1666666666666664E-2</c:v>
                </c:pt>
                <c:pt idx="15" formatCode="0%">
                  <c:v>8.3333333333333329E-2</c:v>
                </c:pt>
                <c:pt idx="16" formatCode="0%">
                  <c:v>0.41666666666666669</c:v>
                </c:pt>
              </c:numCache>
            </c:numRef>
          </c:val>
          <c:extLst>
            <c:ext xmlns:c16="http://schemas.microsoft.com/office/drawing/2014/chart" uri="{C3380CC4-5D6E-409C-BE32-E72D297353CC}">
              <c16:uniqueId val="{00000000-67E8-4582-827B-1E4F59C8AB34}"/>
            </c:ext>
          </c:extLst>
        </c:ser>
        <c:ser>
          <c:idx val="1"/>
          <c:order val="1"/>
          <c:tx>
            <c:strRef>
              <c:f>Alerts!$C$62</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Alerts!$A$63:$A$79</c:f>
              <c:strCache>
                <c:ptCount val="17"/>
                <c:pt idx="0">
                  <c:v>ECM/CS Providers</c:v>
                </c:pt>
                <c:pt idx="1">
                  <c:v>SS-Benefits</c:v>
                </c:pt>
                <c:pt idx="2">
                  <c:v>Housing CBOs</c:v>
                </c:pt>
                <c:pt idx="3">
                  <c:v>Continuum of Care (CoC)</c:v>
                </c:pt>
                <c:pt idx="4">
                  <c:v>211</c:v>
                </c:pt>
                <c:pt idx="5">
                  <c:v>Criminal / Legal Institutions</c:v>
                </c:pt>
                <c:pt idx="6">
                  <c:v>CBOs</c:v>
                </c:pt>
                <c:pt idx="7">
                  <c:v>Schools/Local Education Agencies (LEAs)</c:v>
                </c:pt>
                <c:pt idx="8">
                  <c:v>Area Agencies on Aging</c:v>
                </c:pt>
                <c:pt idx="9">
                  <c:v>Regional Centers</c:v>
                </c:pt>
                <c:pt idx="10">
                  <c:v>County Substance Use Disorder (SUD) Services</c:v>
                </c:pt>
                <c:pt idx="11">
                  <c:v>MCPs</c:v>
                </c:pt>
                <c:pt idx="12">
                  <c:v>SS-County Welfare</c:v>
                </c:pt>
                <c:pt idx="13">
                  <c:v>County Public Health</c:v>
                </c:pt>
                <c:pt idx="14">
                  <c:v>WIC</c:v>
                </c:pt>
                <c:pt idx="15">
                  <c:v>Hospitals</c:v>
                </c:pt>
                <c:pt idx="16">
                  <c:v>Other systems within your department/division</c:v>
                </c:pt>
              </c:strCache>
            </c:strRef>
          </c:cat>
          <c:val>
            <c:numRef>
              <c:f>Alerts!$C$63:$C$79</c:f>
              <c:numCache>
                <c:formatCode>General</c:formatCode>
                <c:ptCount val="17"/>
                <c:pt idx="0" formatCode="0%">
                  <c:v>8.3333333333333329E-2</c:v>
                </c:pt>
                <c:pt idx="6" formatCode="0%">
                  <c:v>0.125</c:v>
                </c:pt>
                <c:pt idx="10" formatCode="0%">
                  <c:v>0.125</c:v>
                </c:pt>
                <c:pt idx="11" formatCode="0%">
                  <c:v>4.1666666666666664E-2</c:v>
                </c:pt>
                <c:pt idx="12" formatCode="0%">
                  <c:v>4.1666666666666664E-2</c:v>
                </c:pt>
                <c:pt idx="15" formatCode="0%">
                  <c:v>8.3333333333333329E-2</c:v>
                </c:pt>
                <c:pt idx="16" formatCode="0%">
                  <c:v>8.3333333333333329E-2</c:v>
                </c:pt>
              </c:numCache>
            </c:numRef>
          </c:val>
          <c:extLst>
            <c:ext xmlns:c16="http://schemas.microsoft.com/office/drawing/2014/chart" uri="{C3380CC4-5D6E-409C-BE32-E72D297353CC}">
              <c16:uniqueId val="{00000001-67E8-4582-827B-1E4F59C8AB34}"/>
            </c:ext>
          </c:extLst>
        </c:ser>
        <c:ser>
          <c:idx val="2"/>
          <c:order val="2"/>
          <c:tx>
            <c:strRef>
              <c:f>Alerts!$D$62</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Alerts!$A$63:$A$79</c:f>
              <c:strCache>
                <c:ptCount val="17"/>
                <c:pt idx="0">
                  <c:v>ECM/CS Providers</c:v>
                </c:pt>
                <c:pt idx="1">
                  <c:v>SS-Benefits</c:v>
                </c:pt>
                <c:pt idx="2">
                  <c:v>Housing CBOs</c:v>
                </c:pt>
                <c:pt idx="3">
                  <c:v>Continuum of Care (CoC)</c:v>
                </c:pt>
                <c:pt idx="4">
                  <c:v>211</c:v>
                </c:pt>
                <c:pt idx="5">
                  <c:v>Criminal / Legal Institutions</c:v>
                </c:pt>
                <c:pt idx="6">
                  <c:v>CBOs</c:v>
                </c:pt>
                <c:pt idx="7">
                  <c:v>Schools/Local Education Agencies (LEAs)</c:v>
                </c:pt>
                <c:pt idx="8">
                  <c:v>Area Agencies on Aging</c:v>
                </c:pt>
                <c:pt idx="9">
                  <c:v>Regional Centers</c:v>
                </c:pt>
                <c:pt idx="10">
                  <c:v>County Substance Use Disorder (SUD) Services</c:v>
                </c:pt>
                <c:pt idx="11">
                  <c:v>MCPs</c:v>
                </c:pt>
                <c:pt idx="12">
                  <c:v>SS-County Welfare</c:v>
                </c:pt>
                <c:pt idx="13">
                  <c:v>County Public Health</c:v>
                </c:pt>
                <c:pt idx="14">
                  <c:v>WIC</c:v>
                </c:pt>
                <c:pt idx="15">
                  <c:v>Hospitals</c:v>
                </c:pt>
                <c:pt idx="16">
                  <c:v>Other systems within your department/division</c:v>
                </c:pt>
              </c:strCache>
            </c:strRef>
          </c:cat>
          <c:val>
            <c:numRef>
              <c:f>Alerts!$D$63:$D$79</c:f>
              <c:numCache>
                <c:formatCode>0%</c:formatCode>
                <c:ptCount val="17"/>
                <c:pt idx="0">
                  <c:v>0.70833333333333337</c:v>
                </c:pt>
                <c:pt idx="1">
                  <c:v>0.75</c:v>
                </c:pt>
                <c:pt idx="2">
                  <c:v>0.75</c:v>
                </c:pt>
                <c:pt idx="3">
                  <c:v>0.75</c:v>
                </c:pt>
                <c:pt idx="4">
                  <c:v>0.70833333333333337</c:v>
                </c:pt>
                <c:pt idx="5">
                  <c:v>0.79166666666666663</c:v>
                </c:pt>
                <c:pt idx="6">
                  <c:v>0.66666666666666663</c:v>
                </c:pt>
                <c:pt idx="7">
                  <c:v>0.75</c:v>
                </c:pt>
                <c:pt idx="8">
                  <c:v>0.75</c:v>
                </c:pt>
                <c:pt idx="9">
                  <c:v>0.75</c:v>
                </c:pt>
                <c:pt idx="10">
                  <c:v>0.5</c:v>
                </c:pt>
                <c:pt idx="11">
                  <c:v>0.75</c:v>
                </c:pt>
                <c:pt idx="12">
                  <c:v>0.70833333333333337</c:v>
                </c:pt>
                <c:pt idx="13">
                  <c:v>0.75</c:v>
                </c:pt>
                <c:pt idx="14">
                  <c:v>0.75</c:v>
                </c:pt>
                <c:pt idx="15">
                  <c:v>0.70833333333333337</c:v>
                </c:pt>
                <c:pt idx="16">
                  <c:v>0.29166666666666669</c:v>
                </c:pt>
              </c:numCache>
            </c:numRef>
          </c:val>
          <c:extLst>
            <c:ext xmlns:c16="http://schemas.microsoft.com/office/drawing/2014/chart" uri="{C3380CC4-5D6E-409C-BE32-E72D297353CC}">
              <c16:uniqueId val="{00000002-67E8-4582-827B-1E4F59C8AB34}"/>
            </c:ext>
          </c:extLst>
        </c:ser>
        <c:ser>
          <c:idx val="3"/>
          <c:order val="3"/>
          <c:tx>
            <c:strRef>
              <c:f>Alerts!$E$62</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Alerts!$A$63:$A$79</c:f>
              <c:strCache>
                <c:ptCount val="17"/>
                <c:pt idx="0">
                  <c:v>ECM/CS Providers</c:v>
                </c:pt>
                <c:pt idx="1">
                  <c:v>SS-Benefits</c:v>
                </c:pt>
                <c:pt idx="2">
                  <c:v>Housing CBOs</c:v>
                </c:pt>
                <c:pt idx="3">
                  <c:v>Continuum of Care (CoC)</c:v>
                </c:pt>
                <c:pt idx="4">
                  <c:v>211</c:v>
                </c:pt>
                <c:pt idx="5">
                  <c:v>Criminal / Legal Institutions</c:v>
                </c:pt>
                <c:pt idx="6">
                  <c:v>CBOs</c:v>
                </c:pt>
                <c:pt idx="7">
                  <c:v>Schools/Local Education Agencies (LEAs)</c:v>
                </c:pt>
                <c:pt idx="8">
                  <c:v>Area Agencies on Aging</c:v>
                </c:pt>
                <c:pt idx="9">
                  <c:v>Regional Centers</c:v>
                </c:pt>
                <c:pt idx="10">
                  <c:v>County Substance Use Disorder (SUD) Services</c:v>
                </c:pt>
                <c:pt idx="11">
                  <c:v>MCPs</c:v>
                </c:pt>
                <c:pt idx="12">
                  <c:v>SS-County Welfare</c:v>
                </c:pt>
                <c:pt idx="13">
                  <c:v>County Public Health</c:v>
                </c:pt>
                <c:pt idx="14">
                  <c:v>WIC</c:v>
                </c:pt>
                <c:pt idx="15">
                  <c:v>Hospitals</c:v>
                </c:pt>
                <c:pt idx="16">
                  <c:v>Other systems within your department/division</c:v>
                </c:pt>
              </c:strCache>
            </c:strRef>
          </c:cat>
          <c:val>
            <c:numRef>
              <c:f>Alerts!$E$63:$E$79</c:f>
              <c:numCache>
                <c:formatCode>0%</c:formatCode>
                <c:ptCount val="17"/>
                <c:pt idx="0">
                  <c:v>0.125</c:v>
                </c:pt>
                <c:pt idx="1">
                  <c:v>0.16666666666666666</c:v>
                </c:pt>
                <c:pt idx="2">
                  <c:v>0.125</c:v>
                </c:pt>
                <c:pt idx="3">
                  <c:v>0.125</c:v>
                </c:pt>
                <c:pt idx="4">
                  <c:v>0.16666666666666666</c:v>
                </c:pt>
                <c:pt idx="5">
                  <c:v>8.3333333333333329E-2</c:v>
                </c:pt>
                <c:pt idx="6">
                  <c:v>8.3333333333333329E-2</c:v>
                </c:pt>
                <c:pt idx="7">
                  <c:v>0.125</c:v>
                </c:pt>
                <c:pt idx="8">
                  <c:v>0.16666666666666666</c:v>
                </c:pt>
                <c:pt idx="9">
                  <c:v>0.16666666666666666</c:v>
                </c:pt>
                <c:pt idx="10">
                  <c:v>0.375</c:v>
                </c:pt>
                <c:pt idx="11">
                  <c:v>0.125</c:v>
                </c:pt>
                <c:pt idx="12">
                  <c:v>0.16666666666666666</c:v>
                </c:pt>
                <c:pt idx="13">
                  <c:v>0.16666666666666666</c:v>
                </c:pt>
                <c:pt idx="14">
                  <c:v>0.16666666666666666</c:v>
                </c:pt>
                <c:pt idx="15">
                  <c:v>8.3333333333333329E-2</c:v>
                </c:pt>
                <c:pt idx="16">
                  <c:v>0.16666666666666666</c:v>
                </c:pt>
              </c:numCache>
            </c:numRef>
          </c:val>
          <c:extLst>
            <c:ext xmlns:c16="http://schemas.microsoft.com/office/drawing/2014/chart" uri="{C3380CC4-5D6E-409C-BE32-E72D297353CC}">
              <c16:uniqueId val="{00000003-67E8-4582-827B-1E4F59C8AB34}"/>
            </c:ext>
          </c:extLst>
        </c:ser>
        <c:ser>
          <c:idx val="4"/>
          <c:order val="4"/>
          <c:tx>
            <c:strRef>
              <c:f>Alerts!$F$62</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Alerts!$A$63:$A$79</c:f>
              <c:strCache>
                <c:ptCount val="17"/>
                <c:pt idx="0">
                  <c:v>ECM/CS Providers</c:v>
                </c:pt>
                <c:pt idx="1">
                  <c:v>SS-Benefits</c:v>
                </c:pt>
                <c:pt idx="2">
                  <c:v>Housing CBOs</c:v>
                </c:pt>
                <c:pt idx="3">
                  <c:v>Continuum of Care (CoC)</c:v>
                </c:pt>
                <c:pt idx="4">
                  <c:v>211</c:v>
                </c:pt>
                <c:pt idx="5">
                  <c:v>Criminal / Legal Institutions</c:v>
                </c:pt>
                <c:pt idx="6">
                  <c:v>CBOs</c:v>
                </c:pt>
                <c:pt idx="7">
                  <c:v>Schools/Local Education Agencies (LEAs)</c:v>
                </c:pt>
                <c:pt idx="8">
                  <c:v>Area Agencies on Aging</c:v>
                </c:pt>
                <c:pt idx="9">
                  <c:v>Regional Centers</c:v>
                </c:pt>
                <c:pt idx="10">
                  <c:v>County Substance Use Disorder (SUD) Services</c:v>
                </c:pt>
                <c:pt idx="11">
                  <c:v>MCPs</c:v>
                </c:pt>
                <c:pt idx="12">
                  <c:v>SS-County Welfare</c:v>
                </c:pt>
                <c:pt idx="13">
                  <c:v>County Public Health</c:v>
                </c:pt>
                <c:pt idx="14">
                  <c:v>WIC</c:v>
                </c:pt>
                <c:pt idx="15">
                  <c:v>Hospitals</c:v>
                </c:pt>
                <c:pt idx="16">
                  <c:v>Other systems within your department/division</c:v>
                </c:pt>
              </c:strCache>
            </c:strRef>
          </c:cat>
          <c:val>
            <c:numRef>
              <c:f>Alerts!$F$63:$F$79</c:f>
              <c:numCache>
                <c:formatCode>0%</c:formatCode>
                <c:ptCount val="17"/>
                <c:pt idx="0">
                  <c:v>8.3333333333333329E-2</c:v>
                </c:pt>
                <c:pt idx="1">
                  <c:v>8.3333333333333329E-2</c:v>
                </c:pt>
                <c:pt idx="2">
                  <c:v>0.125</c:v>
                </c:pt>
                <c:pt idx="3">
                  <c:v>0.125</c:v>
                </c:pt>
                <c:pt idx="4">
                  <c:v>0.125</c:v>
                </c:pt>
                <c:pt idx="5">
                  <c:v>0.125</c:v>
                </c:pt>
                <c:pt idx="6">
                  <c:v>0.125</c:v>
                </c:pt>
                <c:pt idx="7">
                  <c:v>0.125</c:v>
                </c:pt>
                <c:pt idx="8">
                  <c:v>8.3333333333333329E-2</c:v>
                </c:pt>
                <c:pt idx="9">
                  <c:v>8.3333333333333329E-2</c:v>
                </c:pt>
                <c:pt idx="11">
                  <c:v>4.1666666666666664E-2</c:v>
                </c:pt>
                <c:pt idx="12">
                  <c:v>4.1666666666666664E-2</c:v>
                </c:pt>
                <c:pt idx="13">
                  <c:v>4.1666666666666664E-2</c:v>
                </c:pt>
                <c:pt idx="14">
                  <c:v>4.1666666666666664E-2</c:v>
                </c:pt>
                <c:pt idx="15">
                  <c:v>4.1666666666666664E-2</c:v>
                </c:pt>
                <c:pt idx="16">
                  <c:v>4.1666666666666664E-2</c:v>
                </c:pt>
              </c:numCache>
            </c:numRef>
          </c:val>
          <c:extLst>
            <c:ext xmlns:c16="http://schemas.microsoft.com/office/drawing/2014/chart" uri="{C3380CC4-5D6E-409C-BE32-E72D297353CC}">
              <c16:uniqueId val="{00000004-67E8-4582-827B-1E4F59C8AB34}"/>
            </c:ext>
          </c:extLst>
        </c:ser>
        <c:dLbls>
          <c:dLblPos val="ctr"/>
          <c:showLegendKey val="0"/>
          <c:showVal val="1"/>
          <c:showCatName val="0"/>
          <c:showSerName val="0"/>
          <c:showPercent val="0"/>
          <c:showBubbleSize val="0"/>
        </c:dLbls>
        <c:gapWidth val="150"/>
        <c:overlap val="100"/>
        <c:axId val="1297488415"/>
        <c:axId val="1297476415"/>
      </c:barChart>
      <c:catAx>
        <c:axId val="129748841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97476415"/>
        <c:crosses val="autoZero"/>
        <c:auto val="1"/>
        <c:lblAlgn val="ctr"/>
        <c:lblOffset val="100"/>
        <c:noMultiLvlLbl val="0"/>
      </c:catAx>
      <c:valAx>
        <c:axId val="1297476415"/>
        <c:scaling>
          <c:orientation val="minMax"/>
          <c:max val="1"/>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29748841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083143582206908E-2"/>
          <c:y val="4.9037861234919107E-2"/>
          <c:w val="0.88554485380227621"/>
          <c:h val="0.87843750701359669"/>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6-A586-4691-AC57-37FCC7A465FA}"/>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1-8C57-4C11-A283-967BA0FC4CFF}"/>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2-8C57-4C11-A283-967BA0FC4CFF}"/>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3-8C57-4C11-A283-967BA0FC4CFF}"/>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Demographics!$A$24:$A$27</c:f>
              <c:strCache>
                <c:ptCount val="4"/>
                <c:pt idx="0">
                  <c:v>Cost</c:v>
                </c:pt>
                <c:pt idx="1">
                  <c:v>Staff</c:v>
                </c:pt>
                <c:pt idx="2">
                  <c:v>Procurement</c:v>
                </c:pt>
                <c:pt idx="3">
                  <c:v>Other</c:v>
                </c:pt>
              </c:strCache>
            </c:strRef>
          </c:cat>
          <c:val>
            <c:numRef>
              <c:f>Demographics!$C$24:$C$27</c:f>
              <c:numCache>
                <c:formatCode>0%</c:formatCode>
                <c:ptCount val="4"/>
                <c:pt idx="0">
                  <c:v>0.25</c:v>
                </c:pt>
                <c:pt idx="1">
                  <c:v>0.38</c:v>
                </c:pt>
                <c:pt idx="2">
                  <c:v>0.13</c:v>
                </c:pt>
                <c:pt idx="3">
                  <c:v>0.75</c:v>
                </c:pt>
              </c:numCache>
            </c:numRef>
          </c:val>
          <c:extLst>
            <c:ext xmlns:c16="http://schemas.microsoft.com/office/drawing/2014/chart" uri="{C3380CC4-5D6E-409C-BE32-E72D297353CC}">
              <c16:uniqueId val="{00000000-8C57-4C11-A283-967BA0FC4CFF}"/>
            </c:ext>
          </c:extLst>
        </c:ser>
        <c:dLbls>
          <c:showLegendKey val="0"/>
          <c:showVal val="0"/>
          <c:showCatName val="0"/>
          <c:showSerName val="0"/>
          <c:showPercent val="0"/>
          <c:showBubbleSize val="0"/>
        </c:dLbls>
        <c:gapWidth val="219"/>
        <c:overlap val="-27"/>
        <c:axId val="1761916703"/>
        <c:axId val="1761917183"/>
      </c:barChart>
      <c:catAx>
        <c:axId val="17619167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761917183"/>
        <c:crosses val="autoZero"/>
        <c:auto val="1"/>
        <c:lblAlgn val="ctr"/>
        <c:lblOffset val="100"/>
        <c:noMultiLvlLbl val="0"/>
      </c:catAx>
      <c:valAx>
        <c:axId val="1761917183"/>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7619167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Alerts!$B$197</c:f>
              <c:strCache>
                <c:ptCount val="1"/>
                <c:pt idx="0">
                  <c:v>Major Barrier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Alerts!$A$198:$A$212</c:f>
              <c:strCache>
                <c:ptCount val="15"/>
                <c:pt idx="0">
                  <c:v>Unclear whether information is considered private by law / regulation</c:v>
                </c:pt>
                <c:pt idx="1">
                  <c:v>Restrictions in how funding can be used (i.e., infrastructure development;...</c:v>
                </c:pt>
                <c:pt idx="2">
                  <c:v>We do not have the authority to hire new staff needed to exchange data</c:v>
                </c:pt>
                <c:pt idx="3">
                  <c:v>Existing staff are not adequately trained in necessary skills (e.g., procur...</c:v>
                </c:pt>
                <c:pt idx="4">
                  <c:v>Previously obtained consent to share data is allowed but not readily availa...</c:v>
                </c:pt>
                <c:pt idx="5">
                  <c:v>Burdensome administrative processes to access grant funding for exchange</c:v>
                </c:pt>
                <c:pt idx="6">
                  <c:v>Partner does not have electronic system</c:v>
                </c:pt>
                <c:pt idx="7">
                  <c:v>Lack of funding to operate / maintain electronic systems and processes for...</c:v>
                </c:pt>
                <c:pt idx="8">
                  <c:v>Privacy laws / regulations prevent sharing without consent</c:v>
                </c:pt>
                <c:pt idx="9">
                  <c:v>Data fields / elements do not align between systems</c:v>
                </c:pt>
                <c:pt idx="10">
                  <c:v>Lack of funding to purchase / configure electronic systems for exchange</c:v>
                </c:pt>
                <c:pt idx="11">
                  <c:v>Dearth of qualified technical staff with necessary skills to hire at existing salary scale</c:v>
                </c:pt>
                <c:pt idx="12">
                  <c:v>Dearth of qualified technical staff with necessary skills to hire, regardless of salary</c:v>
                </c:pt>
                <c:pt idx="13">
                  <c:v>Partner has electronic system but systems are not interoperable</c:v>
                </c:pt>
                <c:pt idx="14">
                  <c:v>Privacy laws / regulations prevent sharing</c:v>
                </c:pt>
              </c:strCache>
            </c:strRef>
          </c:cat>
          <c:val>
            <c:numRef>
              <c:f>Alerts!$B$198:$B$212</c:f>
              <c:numCache>
                <c:formatCode>0%</c:formatCode>
                <c:ptCount val="15"/>
                <c:pt idx="0">
                  <c:v>0.2608695652173913</c:v>
                </c:pt>
                <c:pt idx="1">
                  <c:v>0.2608695652173913</c:v>
                </c:pt>
                <c:pt idx="2">
                  <c:v>0.2608695652173913</c:v>
                </c:pt>
                <c:pt idx="3">
                  <c:v>0.30434782608695654</c:v>
                </c:pt>
                <c:pt idx="4">
                  <c:v>0.30434782608695654</c:v>
                </c:pt>
                <c:pt idx="5">
                  <c:v>0.30434782608695654</c:v>
                </c:pt>
                <c:pt idx="6">
                  <c:v>0.31818181818181818</c:v>
                </c:pt>
                <c:pt idx="7">
                  <c:v>0.31818181818181818</c:v>
                </c:pt>
                <c:pt idx="8">
                  <c:v>0.33333333333333331</c:v>
                </c:pt>
                <c:pt idx="9">
                  <c:v>0.34782608695652173</c:v>
                </c:pt>
                <c:pt idx="10">
                  <c:v>0.36363636363636365</c:v>
                </c:pt>
                <c:pt idx="11">
                  <c:v>0.39130434782608697</c:v>
                </c:pt>
                <c:pt idx="12">
                  <c:v>0.39130434782608697</c:v>
                </c:pt>
                <c:pt idx="13">
                  <c:v>0.43478260869565216</c:v>
                </c:pt>
                <c:pt idx="14">
                  <c:v>0.58823529411764708</c:v>
                </c:pt>
              </c:numCache>
            </c:numRef>
          </c:val>
          <c:extLst>
            <c:ext xmlns:c16="http://schemas.microsoft.com/office/drawing/2014/chart" uri="{C3380CC4-5D6E-409C-BE32-E72D297353CC}">
              <c16:uniqueId val="{00000000-8357-4936-973D-F5368A32B36A}"/>
            </c:ext>
          </c:extLst>
        </c:ser>
        <c:ser>
          <c:idx val="1"/>
          <c:order val="1"/>
          <c:tx>
            <c:strRef>
              <c:f>Alerts!$C$197</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Alerts!$A$198:$A$212</c:f>
              <c:strCache>
                <c:ptCount val="15"/>
                <c:pt idx="0">
                  <c:v>Unclear whether information is considered private by law / regulation</c:v>
                </c:pt>
                <c:pt idx="1">
                  <c:v>Restrictions in how funding can be used (i.e., infrastructure development;...</c:v>
                </c:pt>
                <c:pt idx="2">
                  <c:v>We do not have the authority to hire new staff needed to exchange data</c:v>
                </c:pt>
                <c:pt idx="3">
                  <c:v>Existing staff are not adequately trained in necessary skills (e.g., procur...</c:v>
                </c:pt>
                <c:pt idx="4">
                  <c:v>Previously obtained consent to share data is allowed but not readily availa...</c:v>
                </c:pt>
                <c:pt idx="5">
                  <c:v>Burdensome administrative processes to access grant funding for exchange</c:v>
                </c:pt>
                <c:pt idx="6">
                  <c:v>Partner does not have electronic system</c:v>
                </c:pt>
                <c:pt idx="7">
                  <c:v>Lack of funding to operate / maintain electronic systems and processes for...</c:v>
                </c:pt>
                <c:pt idx="8">
                  <c:v>Privacy laws / regulations prevent sharing without consent</c:v>
                </c:pt>
                <c:pt idx="9">
                  <c:v>Data fields / elements do not align between systems</c:v>
                </c:pt>
                <c:pt idx="10">
                  <c:v>Lack of funding to purchase / configure electronic systems for exchange</c:v>
                </c:pt>
                <c:pt idx="11">
                  <c:v>Dearth of qualified technical staff with necessary skills to hire at existing salary scale</c:v>
                </c:pt>
                <c:pt idx="12">
                  <c:v>Dearth of qualified technical staff with necessary skills to hire, regardless of salary</c:v>
                </c:pt>
                <c:pt idx="13">
                  <c:v>Partner has electronic system but systems are not interoperable</c:v>
                </c:pt>
                <c:pt idx="14">
                  <c:v>Privacy laws / regulations prevent sharing</c:v>
                </c:pt>
              </c:strCache>
            </c:strRef>
          </c:cat>
          <c:val>
            <c:numRef>
              <c:f>Alerts!$C$198:$C$212</c:f>
              <c:numCache>
                <c:formatCode>0%</c:formatCode>
                <c:ptCount val="15"/>
                <c:pt idx="0">
                  <c:v>0.30434782608695654</c:v>
                </c:pt>
                <c:pt idx="1">
                  <c:v>0.52173913043478259</c:v>
                </c:pt>
                <c:pt idx="2">
                  <c:v>0.47826086956521741</c:v>
                </c:pt>
                <c:pt idx="3">
                  <c:v>0.47826086956521741</c:v>
                </c:pt>
                <c:pt idx="4">
                  <c:v>0.34782608695652173</c:v>
                </c:pt>
                <c:pt idx="5">
                  <c:v>0.43478260869565216</c:v>
                </c:pt>
                <c:pt idx="6">
                  <c:v>0.27272727272727271</c:v>
                </c:pt>
                <c:pt idx="7">
                  <c:v>0.45454545454545453</c:v>
                </c:pt>
                <c:pt idx="8">
                  <c:v>0.5</c:v>
                </c:pt>
                <c:pt idx="9">
                  <c:v>0.13043478260869565</c:v>
                </c:pt>
                <c:pt idx="10">
                  <c:v>0.40909090909090912</c:v>
                </c:pt>
                <c:pt idx="11">
                  <c:v>0.34782608695652173</c:v>
                </c:pt>
                <c:pt idx="12">
                  <c:v>0.34782608695652173</c:v>
                </c:pt>
                <c:pt idx="13">
                  <c:v>0.17391304347826086</c:v>
                </c:pt>
                <c:pt idx="14">
                  <c:v>5.8823529411764705E-2</c:v>
                </c:pt>
              </c:numCache>
            </c:numRef>
          </c:val>
          <c:extLst>
            <c:ext xmlns:c16="http://schemas.microsoft.com/office/drawing/2014/chart" uri="{C3380CC4-5D6E-409C-BE32-E72D297353CC}">
              <c16:uniqueId val="{00000001-8357-4936-973D-F5368A32B36A}"/>
            </c:ext>
          </c:extLst>
        </c:ser>
        <c:ser>
          <c:idx val="2"/>
          <c:order val="2"/>
          <c:tx>
            <c:strRef>
              <c:f>Alerts!$D$197</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Alerts!$A$198:$A$212</c:f>
              <c:strCache>
                <c:ptCount val="15"/>
                <c:pt idx="0">
                  <c:v>Unclear whether information is considered private by law / regulation</c:v>
                </c:pt>
                <c:pt idx="1">
                  <c:v>Restrictions in how funding can be used (i.e., infrastructure development;...</c:v>
                </c:pt>
                <c:pt idx="2">
                  <c:v>We do not have the authority to hire new staff needed to exchange data</c:v>
                </c:pt>
                <c:pt idx="3">
                  <c:v>Existing staff are not adequately trained in necessary skills (e.g., procur...</c:v>
                </c:pt>
                <c:pt idx="4">
                  <c:v>Previously obtained consent to share data is allowed but not readily availa...</c:v>
                </c:pt>
                <c:pt idx="5">
                  <c:v>Burdensome administrative processes to access grant funding for exchange</c:v>
                </c:pt>
                <c:pt idx="6">
                  <c:v>Partner does not have electronic system</c:v>
                </c:pt>
                <c:pt idx="7">
                  <c:v>Lack of funding to operate / maintain electronic systems and processes for...</c:v>
                </c:pt>
                <c:pt idx="8">
                  <c:v>Privacy laws / regulations prevent sharing without consent</c:v>
                </c:pt>
                <c:pt idx="9">
                  <c:v>Data fields / elements do not align between systems</c:v>
                </c:pt>
                <c:pt idx="10">
                  <c:v>Lack of funding to purchase / configure electronic systems for exchange</c:v>
                </c:pt>
                <c:pt idx="11">
                  <c:v>Dearth of qualified technical staff with necessary skills to hire at existing salary scale</c:v>
                </c:pt>
                <c:pt idx="12">
                  <c:v>Dearth of qualified technical staff with necessary skills to hire, regardless of salary</c:v>
                </c:pt>
                <c:pt idx="13">
                  <c:v>Partner has electronic system but systems are not interoperable</c:v>
                </c:pt>
                <c:pt idx="14">
                  <c:v>Privacy laws / regulations prevent sharing</c:v>
                </c:pt>
              </c:strCache>
            </c:strRef>
          </c:cat>
          <c:val>
            <c:numRef>
              <c:f>Alerts!$D$198:$D$212</c:f>
              <c:numCache>
                <c:formatCode>0%</c:formatCode>
                <c:ptCount val="15"/>
                <c:pt idx="0">
                  <c:v>0.43478260869565216</c:v>
                </c:pt>
                <c:pt idx="1">
                  <c:v>0.21739130434782608</c:v>
                </c:pt>
                <c:pt idx="2">
                  <c:v>0.2608695652173913</c:v>
                </c:pt>
                <c:pt idx="3">
                  <c:v>0.21739130434782608</c:v>
                </c:pt>
                <c:pt idx="4">
                  <c:v>0.34782608695652173</c:v>
                </c:pt>
                <c:pt idx="5">
                  <c:v>0.2608695652173913</c:v>
                </c:pt>
                <c:pt idx="6">
                  <c:v>0.40909090909090912</c:v>
                </c:pt>
                <c:pt idx="7">
                  <c:v>0.22727272727272727</c:v>
                </c:pt>
                <c:pt idx="8">
                  <c:v>0.16666666666666666</c:v>
                </c:pt>
                <c:pt idx="9">
                  <c:v>0.52173913043478259</c:v>
                </c:pt>
                <c:pt idx="10">
                  <c:v>0.22727272727272727</c:v>
                </c:pt>
                <c:pt idx="11">
                  <c:v>0.2608695652173913</c:v>
                </c:pt>
                <c:pt idx="12">
                  <c:v>0.2608695652173913</c:v>
                </c:pt>
                <c:pt idx="13">
                  <c:v>0.39130434782608697</c:v>
                </c:pt>
                <c:pt idx="14">
                  <c:v>0.35294117647058826</c:v>
                </c:pt>
              </c:numCache>
            </c:numRef>
          </c:val>
          <c:extLst>
            <c:ext xmlns:c16="http://schemas.microsoft.com/office/drawing/2014/chart" uri="{C3380CC4-5D6E-409C-BE32-E72D297353CC}">
              <c16:uniqueId val="{00000002-8357-4936-973D-F5368A32B36A}"/>
            </c:ext>
          </c:extLst>
        </c:ser>
        <c:dLbls>
          <c:showLegendKey val="0"/>
          <c:showVal val="0"/>
          <c:showCatName val="0"/>
          <c:showSerName val="0"/>
          <c:showPercent val="0"/>
          <c:showBubbleSize val="0"/>
        </c:dLbls>
        <c:gapWidth val="150"/>
        <c:overlap val="100"/>
        <c:axId val="1607664607"/>
        <c:axId val="1607646847"/>
      </c:barChart>
      <c:catAx>
        <c:axId val="160766460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07646847"/>
        <c:crosses val="autoZero"/>
        <c:auto val="1"/>
        <c:lblAlgn val="ctr"/>
        <c:lblOffset val="100"/>
        <c:noMultiLvlLbl val="0"/>
      </c:catAx>
      <c:valAx>
        <c:axId val="1607646847"/>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076646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HSSI!$B$21</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HSSI!$A$22:$A$38</c:f>
              <c:strCache>
                <c:ptCount val="17"/>
                <c:pt idx="0">
                  <c:v>SS-Benefits</c:v>
                </c:pt>
                <c:pt idx="1">
                  <c:v>CBOs</c:v>
                </c:pt>
                <c:pt idx="2">
                  <c:v>Schools/Local Education Agencies (LEAs)</c:v>
                </c:pt>
                <c:pt idx="3">
                  <c:v>Area Agencies on Aging</c:v>
                </c:pt>
                <c:pt idx="4">
                  <c:v>Regional Centers</c:v>
                </c:pt>
                <c:pt idx="5">
                  <c:v>MCPs</c:v>
                </c:pt>
                <c:pt idx="6">
                  <c:v>ECM/CS Providers</c:v>
                </c:pt>
                <c:pt idx="7">
                  <c:v>Continuum of Care (CoC)</c:v>
                </c:pt>
                <c:pt idx="8">
                  <c:v>211</c:v>
                </c:pt>
                <c:pt idx="9">
                  <c:v>Criminal / Legal Institutions</c:v>
                </c:pt>
                <c:pt idx="10">
                  <c:v>Hospitals</c:v>
                </c:pt>
                <c:pt idx="11">
                  <c:v>SS-County Welfare</c:v>
                </c:pt>
                <c:pt idx="12">
                  <c:v>Housing CBOs</c:v>
                </c:pt>
                <c:pt idx="13">
                  <c:v>County Public Health</c:v>
                </c:pt>
                <c:pt idx="14">
                  <c:v>WIC</c:v>
                </c:pt>
                <c:pt idx="15">
                  <c:v>County Substance Use Disorder (SUD) Servi...</c:v>
                </c:pt>
                <c:pt idx="16">
                  <c:v>Other systems within your department/division</c:v>
                </c:pt>
              </c:strCache>
            </c:strRef>
          </c:cat>
          <c:val>
            <c:numRef>
              <c:f>HSSI!$B$22:$B$38</c:f>
              <c:numCache>
                <c:formatCode>General</c:formatCode>
                <c:ptCount val="17"/>
                <c:pt idx="5" formatCode="0%">
                  <c:v>0.14285714285714285</c:v>
                </c:pt>
                <c:pt idx="6" formatCode="0%">
                  <c:v>0.14285714285714285</c:v>
                </c:pt>
                <c:pt idx="7" formatCode="0%">
                  <c:v>0.14285714285714285</c:v>
                </c:pt>
                <c:pt idx="8" formatCode="0%">
                  <c:v>0.14285714285714285</c:v>
                </c:pt>
                <c:pt idx="9" formatCode="0%">
                  <c:v>0.14285714285714285</c:v>
                </c:pt>
                <c:pt idx="10" formatCode="0%">
                  <c:v>0.2857142857142857</c:v>
                </c:pt>
                <c:pt idx="11" formatCode="0%">
                  <c:v>0.2857142857142857</c:v>
                </c:pt>
                <c:pt idx="12" formatCode="0%">
                  <c:v>0.2857142857142857</c:v>
                </c:pt>
                <c:pt idx="13" formatCode="0%">
                  <c:v>0.2857142857142857</c:v>
                </c:pt>
                <c:pt idx="14" formatCode="0%">
                  <c:v>0.2857142857142857</c:v>
                </c:pt>
                <c:pt idx="15" formatCode="0%">
                  <c:v>0.33333333333333331</c:v>
                </c:pt>
                <c:pt idx="16" formatCode="0%">
                  <c:v>0.42857142857142855</c:v>
                </c:pt>
              </c:numCache>
            </c:numRef>
          </c:val>
          <c:extLst>
            <c:ext xmlns:c16="http://schemas.microsoft.com/office/drawing/2014/chart" uri="{C3380CC4-5D6E-409C-BE32-E72D297353CC}">
              <c16:uniqueId val="{00000000-FC2A-4D13-8A87-FBB6420AF987}"/>
            </c:ext>
          </c:extLst>
        </c:ser>
        <c:ser>
          <c:idx val="1"/>
          <c:order val="1"/>
          <c:tx>
            <c:strRef>
              <c:f>HSSI!$C$21</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HSSI!$A$22:$A$38</c:f>
              <c:strCache>
                <c:ptCount val="17"/>
                <c:pt idx="0">
                  <c:v>SS-Benefits</c:v>
                </c:pt>
                <c:pt idx="1">
                  <c:v>CBOs</c:v>
                </c:pt>
                <c:pt idx="2">
                  <c:v>Schools/Local Education Agencies (LEAs)</c:v>
                </c:pt>
                <c:pt idx="3">
                  <c:v>Area Agencies on Aging</c:v>
                </c:pt>
                <c:pt idx="4">
                  <c:v>Regional Centers</c:v>
                </c:pt>
                <c:pt idx="5">
                  <c:v>MCPs</c:v>
                </c:pt>
                <c:pt idx="6">
                  <c:v>ECM/CS Providers</c:v>
                </c:pt>
                <c:pt idx="7">
                  <c:v>Continuum of Care (CoC)</c:v>
                </c:pt>
                <c:pt idx="8">
                  <c:v>211</c:v>
                </c:pt>
                <c:pt idx="9">
                  <c:v>Criminal / Legal Institutions</c:v>
                </c:pt>
                <c:pt idx="10">
                  <c:v>Hospitals</c:v>
                </c:pt>
                <c:pt idx="11">
                  <c:v>SS-County Welfare</c:v>
                </c:pt>
                <c:pt idx="12">
                  <c:v>Housing CBOs</c:v>
                </c:pt>
                <c:pt idx="13">
                  <c:v>County Public Health</c:v>
                </c:pt>
                <c:pt idx="14">
                  <c:v>WIC</c:v>
                </c:pt>
                <c:pt idx="15">
                  <c:v>County Substance Use Disorder (SUD) Servi...</c:v>
                </c:pt>
                <c:pt idx="16">
                  <c:v>Other systems within your department/division</c:v>
                </c:pt>
              </c:strCache>
            </c:strRef>
          </c:cat>
          <c:val>
            <c:numRef>
              <c:f>HSSI!$C$22:$C$38</c:f>
              <c:numCache>
                <c:formatCode>0%</c:formatCode>
                <c:ptCount val="17"/>
                <c:pt idx="0">
                  <c:v>0.2857142857142857</c:v>
                </c:pt>
                <c:pt idx="1">
                  <c:v>0.2857142857142857</c:v>
                </c:pt>
                <c:pt idx="5">
                  <c:v>0.42857142857142855</c:v>
                </c:pt>
                <c:pt idx="6">
                  <c:v>0.14285714285714285</c:v>
                </c:pt>
                <c:pt idx="10">
                  <c:v>0.2857142857142857</c:v>
                </c:pt>
                <c:pt idx="11">
                  <c:v>0.14285714285714285</c:v>
                </c:pt>
              </c:numCache>
            </c:numRef>
          </c:val>
          <c:extLst>
            <c:ext xmlns:c16="http://schemas.microsoft.com/office/drawing/2014/chart" uri="{C3380CC4-5D6E-409C-BE32-E72D297353CC}">
              <c16:uniqueId val="{00000001-FC2A-4D13-8A87-FBB6420AF987}"/>
            </c:ext>
          </c:extLst>
        </c:ser>
        <c:ser>
          <c:idx val="2"/>
          <c:order val="2"/>
          <c:tx>
            <c:strRef>
              <c:f>HSSI!$D$21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HSSI!$A$22:$A$38</c:f>
              <c:strCache>
                <c:ptCount val="17"/>
                <c:pt idx="0">
                  <c:v>SS-Benefits</c:v>
                </c:pt>
                <c:pt idx="1">
                  <c:v>CBOs</c:v>
                </c:pt>
                <c:pt idx="2">
                  <c:v>Schools/Local Education Agencies (LEAs)</c:v>
                </c:pt>
                <c:pt idx="3">
                  <c:v>Area Agencies on Aging</c:v>
                </c:pt>
                <c:pt idx="4">
                  <c:v>Regional Centers</c:v>
                </c:pt>
                <c:pt idx="5">
                  <c:v>MCPs</c:v>
                </c:pt>
                <c:pt idx="6">
                  <c:v>ECM/CS Providers</c:v>
                </c:pt>
                <c:pt idx="7">
                  <c:v>Continuum of Care (CoC)</c:v>
                </c:pt>
                <c:pt idx="8">
                  <c:v>211</c:v>
                </c:pt>
                <c:pt idx="9">
                  <c:v>Criminal / Legal Institutions</c:v>
                </c:pt>
                <c:pt idx="10">
                  <c:v>Hospitals</c:v>
                </c:pt>
                <c:pt idx="11">
                  <c:v>SS-County Welfare</c:v>
                </c:pt>
                <c:pt idx="12">
                  <c:v>Housing CBOs</c:v>
                </c:pt>
                <c:pt idx="13">
                  <c:v>County Public Health</c:v>
                </c:pt>
                <c:pt idx="14">
                  <c:v>WIC</c:v>
                </c:pt>
                <c:pt idx="15">
                  <c:v>County Substance Use Disorder (SUD) Servi...</c:v>
                </c:pt>
                <c:pt idx="16">
                  <c:v>Other systems within your department/division</c:v>
                </c:pt>
              </c:strCache>
            </c:strRef>
          </c:cat>
          <c:val>
            <c:numRef>
              <c:f>HSSI!$D$22:$D$38</c:f>
              <c:numCache>
                <c:formatCode>0%</c:formatCode>
                <c:ptCount val="17"/>
                <c:pt idx="0">
                  <c:v>0.2857142857142857</c:v>
                </c:pt>
                <c:pt idx="1">
                  <c:v>0.2857142857142857</c:v>
                </c:pt>
                <c:pt idx="2">
                  <c:v>0.42857142857142855</c:v>
                </c:pt>
                <c:pt idx="3">
                  <c:v>0.42857142857142855</c:v>
                </c:pt>
                <c:pt idx="4">
                  <c:v>0.42857142857142855</c:v>
                </c:pt>
                <c:pt idx="5">
                  <c:v>0.14285714285714285</c:v>
                </c:pt>
                <c:pt idx="6">
                  <c:v>0.2857142857142857</c:v>
                </c:pt>
                <c:pt idx="7">
                  <c:v>0.2857142857142857</c:v>
                </c:pt>
                <c:pt idx="8">
                  <c:v>0.2857142857142857</c:v>
                </c:pt>
                <c:pt idx="9">
                  <c:v>0.2857142857142857</c:v>
                </c:pt>
                <c:pt idx="10">
                  <c:v>0.14285714285714285</c:v>
                </c:pt>
                <c:pt idx="11">
                  <c:v>0.2857142857142857</c:v>
                </c:pt>
                <c:pt idx="12">
                  <c:v>0.2857142857142857</c:v>
                </c:pt>
                <c:pt idx="13">
                  <c:v>0.2857142857142857</c:v>
                </c:pt>
                <c:pt idx="14">
                  <c:v>0.2857142857142857</c:v>
                </c:pt>
                <c:pt idx="15">
                  <c:v>0.33333333333333331</c:v>
                </c:pt>
                <c:pt idx="16">
                  <c:v>0.14285714285714285</c:v>
                </c:pt>
              </c:numCache>
            </c:numRef>
          </c:val>
          <c:extLst>
            <c:ext xmlns:c16="http://schemas.microsoft.com/office/drawing/2014/chart" uri="{C3380CC4-5D6E-409C-BE32-E72D297353CC}">
              <c16:uniqueId val="{00000002-FC2A-4D13-8A87-FBB6420AF987}"/>
            </c:ext>
          </c:extLst>
        </c:ser>
        <c:ser>
          <c:idx val="3"/>
          <c:order val="3"/>
          <c:tx>
            <c:strRef>
              <c:f>HSSI!$E$21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HSSI!$A$22:$A$38</c:f>
              <c:strCache>
                <c:ptCount val="17"/>
                <c:pt idx="0">
                  <c:v>SS-Benefits</c:v>
                </c:pt>
                <c:pt idx="1">
                  <c:v>CBOs</c:v>
                </c:pt>
                <c:pt idx="2">
                  <c:v>Schools/Local Education Agencies (LEAs)</c:v>
                </c:pt>
                <c:pt idx="3">
                  <c:v>Area Agencies on Aging</c:v>
                </c:pt>
                <c:pt idx="4">
                  <c:v>Regional Centers</c:v>
                </c:pt>
                <c:pt idx="5">
                  <c:v>MCPs</c:v>
                </c:pt>
                <c:pt idx="6">
                  <c:v>ECM/CS Providers</c:v>
                </c:pt>
                <c:pt idx="7">
                  <c:v>Continuum of Care (CoC)</c:v>
                </c:pt>
                <c:pt idx="8">
                  <c:v>211</c:v>
                </c:pt>
                <c:pt idx="9">
                  <c:v>Criminal / Legal Institutions</c:v>
                </c:pt>
                <c:pt idx="10">
                  <c:v>Hospitals</c:v>
                </c:pt>
                <c:pt idx="11">
                  <c:v>SS-County Welfare</c:v>
                </c:pt>
                <c:pt idx="12">
                  <c:v>Housing CBOs</c:v>
                </c:pt>
                <c:pt idx="13">
                  <c:v>County Public Health</c:v>
                </c:pt>
                <c:pt idx="14">
                  <c:v>WIC</c:v>
                </c:pt>
                <c:pt idx="15">
                  <c:v>County Substance Use Disorder (SUD) Servi...</c:v>
                </c:pt>
                <c:pt idx="16">
                  <c:v>Other systems within your department/division</c:v>
                </c:pt>
              </c:strCache>
            </c:strRef>
          </c:cat>
          <c:val>
            <c:numRef>
              <c:f>HSSI!$E$22:$E$38</c:f>
              <c:numCache>
                <c:formatCode>0%</c:formatCode>
                <c:ptCount val="17"/>
                <c:pt idx="0">
                  <c:v>0.2857142857142857</c:v>
                </c:pt>
                <c:pt idx="1">
                  <c:v>0.14285714285714285</c:v>
                </c:pt>
                <c:pt idx="2">
                  <c:v>0.2857142857142857</c:v>
                </c:pt>
                <c:pt idx="3">
                  <c:v>0.2857142857142857</c:v>
                </c:pt>
                <c:pt idx="4">
                  <c:v>0.2857142857142857</c:v>
                </c:pt>
                <c:pt idx="5">
                  <c:v>0.2857142857142857</c:v>
                </c:pt>
                <c:pt idx="6">
                  <c:v>0.2857142857142857</c:v>
                </c:pt>
                <c:pt idx="7">
                  <c:v>0.2857142857142857</c:v>
                </c:pt>
                <c:pt idx="8">
                  <c:v>0.2857142857142857</c:v>
                </c:pt>
                <c:pt idx="9">
                  <c:v>0.2857142857142857</c:v>
                </c:pt>
                <c:pt idx="10">
                  <c:v>0.2857142857142857</c:v>
                </c:pt>
                <c:pt idx="11">
                  <c:v>0.2857142857142857</c:v>
                </c:pt>
                <c:pt idx="12">
                  <c:v>0.2857142857142857</c:v>
                </c:pt>
                <c:pt idx="13">
                  <c:v>0.2857142857142857</c:v>
                </c:pt>
                <c:pt idx="14">
                  <c:v>0.2857142857142857</c:v>
                </c:pt>
                <c:pt idx="15">
                  <c:v>0.33333333333333331</c:v>
                </c:pt>
                <c:pt idx="16">
                  <c:v>0.42857142857142855</c:v>
                </c:pt>
              </c:numCache>
            </c:numRef>
          </c:val>
          <c:extLst>
            <c:ext xmlns:c16="http://schemas.microsoft.com/office/drawing/2014/chart" uri="{C3380CC4-5D6E-409C-BE32-E72D297353CC}">
              <c16:uniqueId val="{00000003-FC2A-4D13-8A87-FBB6420AF987}"/>
            </c:ext>
          </c:extLst>
        </c:ser>
        <c:ser>
          <c:idx val="4"/>
          <c:order val="4"/>
          <c:tx>
            <c:strRef>
              <c:f>HSSI!$F$21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HSSI!$A$22:$A$38</c:f>
              <c:strCache>
                <c:ptCount val="17"/>
                <c:pt idx="0">
                  <c:v>SS-Benefits</c:v>
                </c:pt>
                <c:pt idx="1">
                  <c:v>CBOs</c:v>
                </c:pt>
                <c:pt idx="2">
                  <c:v>Schools/Local Education Agencies (LEAs)</c:v>
                </c:pt>
                <c:pt idx="3">
                  <c:v>Area Agencies on Aging</c:v>
                </c:pt>
                <c:pt idx="4">
                  <c:v>Regional Centers</c:v>
                </c:pt>
                <c:pt idx="5">
                  <c:v>MCPs</c:v>
                </c:pt>
                <c:pt idx="6">
                  <c:v>ECM/CS Providers</c:v>
                </c:pt>
                <c:pt idx="7">
                  <c:v>Continuum of Care (CoC)</c:v>
                </c:pt>
                <c:pt idx="8">
                  <c:v>211</c:v>
                </c:pt>
                <c:pt idx="9">
                  <c:v>Criminal / Legal Institutions</c:v>
                </c:pt>
                <c:pt idx="10">
                  <c:v>Hospitals</c:v>
                </c:pt>
                <c:pt idx="11">
                  <c:v>SS-County Welfare</c:v>
                </c:pt>
                <c:pt idx="12">
                  <c:v>Housing CBOs</c:v>
                </c:pt>
                <c:pt idx="13">
                  <c:v>County Public Health</c:v>
                </c:pt>
                <c:pt idx="14">
                  <c:v>WIC</c:v>
                </c:pt>
                <c:pt idx="15">
                  <c:v>County Substance Use Disorder (SUD) Servi...</c:v>
                </c:pt>
                <c:pt idx="16">
                  <c:v>Other systems within your department/division</c:v>
                </c:pt>
              </c:strCache>
            </c:strRef>
          </c:cat>
          <c:val>
            <c:numRef>
              <c:f>HSSI!$F$22:$F$38</c:f>
              <c:numCache>
                <c:formatCode>0%</c:formatCode>
                <c:ptCount val="17"/>
                <c:pt idx="0">
                  <c:v>0.14285714285714285</c:v>
                </c:pt>
                <c:pt idx="1">
                  <c:v>0.2857142857142857</c:v>
                </c:pt>
                <c:pt idx="2">
                  <c:v>0.2857142857142857</c:v>
                </c:pt>
                <c:pt idx="3">
                  <c:v>0.2857142857142857</c:v>
                </c:pt>
                <c:pt idx="4">
                  <c:v>0.2857142857142857</c:v>
                </c:pt>
                <c:pt idx="6">
                  <c:v>0.14285714285714285</c:v>
                </c:pt>
                <c:pt idx="7">
                  <c:v>0.2857142857142857</c:v>
                </c:pt>
                <c:pt idx="8">
                  <c:v>0.2857142857142857</c:v>
                </c:pt>
                <c:pt idx="9">
                  <c:v>0.2857142857142857</c:v>
                </c:pt>
                <c:pt idx="12">
                  <c:v>0.14285714285714285</c:v>
                </c:pt>
                <c:pt idx="13">
                  <c:v>0.14285714285714285</c:v>
                </c:pt>
                <c:pt idx="14">
                  <c:v>0.14285714285714285</c:v>
                </c:pt>
              </c:numCache>
            </c:numRef>
          </c:val>
          <c:extLst>
            <c:ext xmlns:c16="http://schemas.microsoft.com/office/drawing/2014/chart" uri="{C3380CC4-5D6E-409C-BE32-E72D297353CC}">
              <c16:uniqueId val="{00000004-FC2A-4D13-8A87-FBB6420AF987}"/>
            </c:ext>
          </c:extLst>
        </c:ser>
        <c:dLbls>
          <c:dLblPos val="ctr"/>
          <c:showLegendKey val="0"/>
          <c:showVal val="1"/>
          <c:showCatName val="0"/>
          <c:showSerName val="0"/>
          <c:showPercent val="0"/>
          <c:showBubbleSize val="0"/>
        </c:dLbls>
        <c:gapWidth val="150"/>
        <c:overlap val="100"/>
        <c:axId val="1529599503"/>
        <c:axId val="1529600463"/>
      </c:barChart>
      <c:catAx>
        <c:axId val="15295995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29600463"/>
        <c:crosses val="autoZero"/>
        <c:auto val="1"/>
        <c:lblAlgn val="ctr"/>
        <c:lblOffset val="100"/>
        <c:noMultiLvlLbl val="0"/>
      </c:catAx>
      <c:valAx>
        <c:axId val="1529600463"/>
        <c:scaling>
          <c:orientation val="minMax"/>
          <c:max val="1"/>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29599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HSSI!$B$61</c:f>
              <c:strCache>
                <c:ptCount val="1"/>
                <c:pt idx="0">
                  <c:v>All/Most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HSSI!$A$62:$A$78</c:f>
              <c:strCache>
                <c:ptCount val="17"/>
                <c:pt idx="0">
                  <c:v>SS-Benefits</c:v>
                </c:pt>
                <c:pt idx="1">
                  <c:v>CBOs</c:v>
                </c:pt>
                <c:pt idx="2">
                  <c:v>Schools/Local Education Agencies (LEAs)</c:v>
                </c:pt>
                <c:pt idx="3">
                  <c:v>Area Agencies on Aging</c:v>
                </c:pt>
                <c:pt idx="4">
                  <c:v>Regional Centers</c:v>
                </c:pt>
                <c:pt idx="5">
                  <c:v>ECM/CS Providers</c:v>
                </c:pt>
                <c:pt idx="6">
                  <c:v>Continuum of Care (CoC)</c:v>
                </c:pt>
                <c:pt idx="7">
                  <c:v>211</c:v>
                </c:pt>
                <c:pt idx="8">
                  <c:v>Criminal / Legal Institutions</c:v>
                </c:pt>
                <c:pt idx="9">
                  <c:v>Hospitals</c:v>
                </c:pt>
                <c:pt idx="10">
                  <c:v>MCPs</c:v>
                </c:pt>
                <c:pt idx="11">
                  <c:v>SS-County Welfare</c:v>
                </c:pt>
                <c:pt idx="12">
                  <c:v>Housing CBOs</c:v>
                </c:pt>
                <c:pt idx="13">
                  <c:v>County Public Health</c:v>
                </c:pt>
                <c:pt idx="14">
                  <c:v>WIC</c:v>
                </c:pt>
                <c:pt idx="15">
                  <c:v>County Substance Use Disorder (SUD) Servi...</c:v>
                </c:pt>
                <c:pt idx="16">
                  <c:v>Other systems within your department/division</c:v>
                </c:pt>
              </c:strCache>
            </c:strRef>
          </c:cat>
          <c:val>
            <c:numRef>
              <c:f>HSSI!$B$62:$B$78</c:f>
              <c:numCache>
                <c:formatCode>General</c:formatCode>
                <c:ptCount val="17"/>
                <c:pt idx="5" formatCode="0%">
                  <c:v>0.14285714285714285</c:v>
                </c:pt>
                <c:pt idx="6" formatCode="0%">
                  <c:v>0.14285714285714285</c:v>
                </c:pt>
                <c:pt idx="7" formatCode="0%">
                  <c:v>0.14285714285714285</c:v>
                </c:pt>
                <c:pt idx="8" formatCode="0%">
                  <c:v>0.14285714285714285</c:v>
                </c:pt>
                <c:pt idx="9" formatCode="0%">
                  <c:v>0.2857142857142857</c:v>
                </c:pt>
                <c:pt idx="10" formatCode="0%">
                  <c:v>0.2857142857142857</c:v>
                </c:pt>
                <c:pt idx="11" formatCode="0%">
                  <c:v>0.2857142857142857</c:v>
                </c:pt>
                <c:pt idx="12" formatCode="0%">
                  <c:v>0.2857142857142857</c:v>
                </c:pt>
                <c:pt idx="13" formatCode="0%">
                  <c:v>0.2857142857142857</c:v>
                </c:pt>
                <c:pt idx="14" formatCode="0%">
                  <c:v>0.2857142857142857</c:v>
                </c:pt>
                <c:pt idx="15" formatCode="0%">
                  <c:v>0.33333333333333331</c:v>
                </c:pt>
                <c:pt idx="16" formatCode="0%">
                  <c:v>0.42857142857142855</c:v>
                </c:pt>
              </c:numCache>
            </c:numRef>
          </c:val>
          <c:extLst>
            <c:ext xmlns:c16="http://schemas.microsoft.com/office/drawing/2014/chart" uri="{C3380CC4-5D6E-409C-BE32-E72D297353CC}">
              <c16:uniqueId val="{00000000-CAC1-4187-801D-8FC973331BB7}"/>
            </c:ext>
          </c:extLst>
        </c:ser>
        <c:ser>
          <c:idx val="1"/>
          <c:order val="1"/>
          <c:tx>
            <c:strRef>
              <c:f>HSSI!$C$61</c:f>
              <c:strCache>
                <c:ptCount val="1"/>
                <c:pt idx="0">
                  <c:v>Some</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HSSI!$A$62:$A$78</c:f>
              <c:strCache>
                <c:ptCount val="17"/>
                <c:pt idx="0">
                  <c:v>SS-Benefits</c:v>
                </c:pt>
                <c:pt idx="1">
                  <c:v>CBOs</c:v>
                </c:pt>
                <c:pt idx="2">
                  <c:v>Schools/Local Education Agencies (LEAs)</c:v>
                </c:pt>
                <c:pt idx="3">
                  <c:v>Area Agencies on Aging</c:v>
                </c:pt>
                <c:pt idx="4">
                  <c:v>Regional Centers</c:v>
                </c:pt>
                <c:pt idx="5">
                  <c:v>ECM/CS Providers</c:v>
                </c:pt>
                <c:pt idx="6">
                  <c:v>Continuum of Care (CoC)</c:v>
                </c:pt>
                <c:pt idx="7">
                  <c:v>211</c:v>
                </c:pt>
                <c:pt idx="8">
                  <c:v>Criminal / Legal Institutions</c:v>
                </c:pt>
                <c:pt idx="9">
                  <c:v>Hospitals</c:v>
                </c:pt>
                <c:pt idx="10">
                  <c:v>MCPs</c:v>
                </c:pt>
                <c:pt idx="11">
                  <c:v>SS-County Welfare</c:v>
                </c:pt>
                <c:pt idx="12">
                  <c:v>Housing CBOs</c:v>
                </c:pt>
                <c:pt idx="13">
                  <c:v>County Public Health</c:v>
                </c:pt>
                <c:pt idx="14">
                  <c:v>WIC</c:v>
                </c:pt>
                <c:pt idx="15">
                  <c:v>County Substance Use Disorder (SUD) Servi...</c:v>
                </c:pt>
                <c:pt idx="16">
                  <c:v>Other systems within your department/division</c:v>
                </c:pt>
              </c:strCache>
            </c:strRef>
          </c:cat>
          <c:val>
            <c:numRef>
              <c:f>HSSI!$C$62:$C$78</c:f>
              <c:numCache>
                <c:formatCode>0%</c:formatCode>
                <c:ptCount val="17"/>
                <c:pt idx="0">
                  <c:v>0.2857142857142857</c:v>
                </c:pt>
                <c:pt idx="1">
                  <c:v>0.2857142857142857</c:v>
                </c:pt>
                <c:pt idx="2">
                  <c:v>0.14285714285714285</c:v>
                </c:pt>
                <c:pt idx="5">
                  <c:v>0.14285714285714285</c:v>
                </c:pt>
                <c:pt idx="9">
                  <c:v>0.2857142857142857</c:v>
                </c:pt>
                <c:pt idx="10">
                  <c:v>0.14285714285714285</c:v>
                </c:pt>
                <c:pt idx="11">
                  <c:v>0.14285714285714285</c:v>
                </c:pt>
              </c:numCache>
            </c:numRef>
          </c:val>
          <c:extLst>
            <c:ext xmlns:c16="http://schemas.microsoft.com/office/drawing/2014/chart" uri="{C3380CC4-5D6E-409C-BE32-E72D297353CC}">
              <c16:uniqueId val="{00000001-CAC1-4187-801D-8FC973331BB7}"/>
            </c:ext>
          </c:extLst>
        </c:ser>
        <c:ser>
          <c:idx val="2"/>
          <c:order val="2"/>
          <c:tx>
            <c:strRef>
              <c:f>HSSI!$D$61</c:f>
              <c:strCache>
                <c:ptCount val="1"/>
                <c:pt idx="0">
                  <c:v>Few/None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HSSI!$A$62:$A$78</c:f>
              <c:strCache>
                <c:ptCount val="17"/>
                <c:pt idx="0">
                  <c:v>SS-Benefits</c:v>
                </c:pt>
                <c:pt idx="1">
                  <c:v>CBOs</c:v>
                </c:pt>
                <c:pt idx="2">
                  <c:v>Schools/Local Education Agencies (LEAs)</c:v>
                </c:pt>
                <c:pt idx="3">
                  <c:v>Area Agencies on Aging</c:v>
                </c:pt>
                <c:pt idx="4">
                  <c:v>Regional Centers</c:v>
                </c:pt>
                <c:pt idx="5">
                  <c:v>ECM/CS Providers</c:v>
                </c:pt>
                <c:pt idx="6">
                  <c:v>Continuum of Care (CoC)</c:v>
                </c:pt>
                <c:pt idx="7">
                  <c:v>211</c:v>
                </c:pt>
                <c:pt idx="8">
                  <c:v>Criminal / Legal Institutions</c:v>
                </c:pt>
                <c:pt idx="9">
                  <c:v>Hospitals</c:v>
                </c:pt>
                <c:pt idx="10">
                  <c:v>MCPs</c:v>
                </c:pt>
                <c:pt idx="11">
                  <c:v>SS-County Welfare</c:v>
                </c:pt>
                <c:pt idx="12">
                  <c:v>Housing CBOs</c:v>
                </c:pt>
                <c:pt idx="13">
                  <c:v>County Public Health</c:v>
                </c:pt>
                <c:pt idx="14">
                  <c:v>WIC</c:v>
                </c:pt>
                <c:pt idx="15">
                  <c:v>County Substance Use Disorder (SUD) Servi...</c:v>
                </c:pt>
                <c:pt idx="16">
                  <c:v>Other systems within your department/division</c:v>
                </c:pt>
              </c:strCache>
            </c:strRef>
          </c:cat>
          <c:val>
            <c:numRef>
              <c:f>HSSI!$D$62:$D$78</c:f>
              <c:numCache>
                <c:formatCode>0%</c:formatCode>
                <c:ptCount val="17"/>
                <c:pt idx="0">
                  <c:v>0.2857142857142857</c:v>
                </c:pt>
                <c:pt idx="1">
                  <c:v>0.2857142857142857</c:v>
                </c:pt>
                <c:pt idx="2">
                  <c:v>0.42857142857142855</c:v>
                </c:pt>
                <c:pt idx="3">
                  <c:v>0.42857142857142855</c:v>
                </c:pt>
                <c:pt idx="4">
                  <c:v>0.42857142857142855</c:v>
                </c:pt>
                <c:pt idx="5">
                  <c:v>0.2857142857142857</c:v>
                </c:pt>
                <c:pt idx="6">
                  <c:v>0.2857142857142857</c:v>
                </c:pt>
                <c:pt idx="7">
                  <c:v>0.2857142857142857</c:v>
                </c:pt>
                <c:pt idx="8">
                  <c:v>0.2857142857142857</c:v>
                </c:pt>
                <c:pt idx="9">
                  <c:v>0.14285714285714285</c:v>
                </c:pt>
                <c:pt idx="10">
                  <c:v>0.14285714285714285</c:v>
                </c:pt>
                <c:pt idx="11">
                  <c:v>0.2857142857142857</c:v>
                </c:pt>
                <c:pt idx="12">
                  <c:v>0.2857142857142857</c:v>
                </c:pt>
                <c:pt idx="13">
                  <c:v>0.2857142857142857</c:v>
                </c:pt>
                <c:pt idx="14">
                  <c:v>0.2857142857142857</c:v>
                </c:pt>
                <c:pt idx="15">
                  <c:v>0.33333333333333331</c:v>
                </c:pt>
                <c:pt idx="16">
                  <c:v>0.14285714285714285</c:v>
                </c:pt>
              </c:numCache>
            </c:numRef>
          </c:val>
          <c:extLst>
            <c:ext xmlns:c16="http://schemas.microsoft.com/office/drawing/2014/chart" uri="{C3380CC4-5D6E-409C-BE32-E72D297353CC}">
              <c16:uniqueId val="{00000002-CAC1-4187-801D-8FC973331BB7}"/>
            </c:ext>
          </c:extLst>
        </c:ser>
        <c:ser>
          <c:idx val="3"/>
          <c:order val="3"/>
          <c:tx>
            <c:strRef>
              <c:f>HSSI!$E$61</c:f>
              <c:strCache>
                <c:ptCount val="1"/>
                <c:pt idx="0">
                  <c:v>N/A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HSSI!$A$62:$A$78</c:f>
              <c:strCache>
                <c:ptCount val="17"/>
                <c:pt idx="0">
                  <c:v>SS-Benefits</c:v>
                </c:pt>
                <c:pt idx="1">
                  <c:v>CBOs</c:v>
                </c:pt>
                <c:pt idx="2">
                  <c:v>Schools/Local Education Agencies (LEAs)</c:v>
                </c:pt>
                <c:pt idx="3">
                  <c:v>Area Agencies on Aging</c:v>
                </c:pt>
                <c:pt idx="4">
                  <c:v>Regional Centers</c:v>
                </c:pt>
                <c:pt idx="5">
                  <c:v>ECM/CS Providers</c:v>
                </c:pt>
                <c:pt idx="6">
                  <c:v>Continuum of Care (CoC)</c:v>
                </c:pt>
                <c:pt idx="7">
                  <c:v>211</c:v>
                </c:pt>
                <c:pt idx="8">
                  <c:v>Criminal / Legal Institutions</c:v>
                </c:pt>
                <c:pt idx="9">
                  <c:v>Hospitals</c:v>
                </c:pt>
                <c:pt idx="10">
                  <c:v>MCPs</c:v>
                </c:pt>
                <c:pt idx="11">
                  <c:v>SS-County Welfare</c:v>
                </c:pt>
                <c:pt idx="12">
                  <c:v>Housing CBOs</c:v>
                </c:pt>
                <c:pt idx="13">
                  <c:v>County Public Health</c:v>
                </c:pt>
                <c:pt idx="14">
                  <c:v>WIC</c:v>
                </c:pt>
                <c:pt idx="15">
                  <c:v>County Substance Use Disorder (SUD) Servi...</c:v>
                </c:pt>
                <c:pt idx="16">
                  <c:v>Other systems within your department/division</c:v>
                </c:pt>
              </c:strCache>
            </c:strRef>
          </c:cat>
          <c:val>
            <c:numRef>
              <c:f>HSSI!$E$62:$E$78</c:f>
              <c:numCache>
                <c:formatCode>0%</c:formatCode>
                <c:ptCount val="17"/>
                <c:pt idx="0">
                  <c:v>0.2857142857142857</c:v>
                </c:pt>
                <c:pt idx="1">
                  <c:v>0.14285714285714285</c:v>
                </c:pt>
                <c:pt idx="2">
                  <c:v>0.14285714285714285</c:v>
                </c:pt>
                <c:pt idx="3">
                  <c:v>0.2857142857142857</c:v>
                </c:pt>
                <c:pt idx="4">
                  <c:v>0.2857142857142857</c:v>
                </c:pt>
                <c:pt idx="5">
                  <c:v>0.2857142857142857</c:v>
                </c:pt>
                <c:pt idx="6">
                  <c:v>0.2857142857142857</c:v>
                </c:pt>
                <c:pt idx="7">
                  <c:v>0.2857142857142857</c:v>
                </c:pt>
                <c:pt idx="8">
                  <c:v>0.2857142857142857</c:v>
                </c:pt>
                <c:pt idx="9">
                  <c:v>0.2857142857142857</c:v>
                </c:pt>
                <c:pt idx="10">
                  <c:v>0.2857142857142857</c:v>
                </c:pt>
                <c:pt idx="11">
                  <c:v>0.2857142857142857</c:v>
                </c:pt>
                <c:pt idx="12">
                  <c:v>0.2857142857142857</c:v>
                </c:pt>
                <c:pt idx="13">
                  <c:v>0.2857142857142857</c:v>
                </c:pt>
                <c:pt idx="14">
                  <c:v>0.2857142857142857</c:v>
                </c:pt>
                <c:pt idx="15">
                  <c:v>0.33333333333333331</c:v>
                </c:pt>
                <c:pt idx="16">
                  <c:v>0.42857142857142855</c:v>
                </c:pt>
              </c:numCache>
            </c:numRef>
          </c:val>
          <c:extLst>
            <c:ext xmlns:c16="http://schemas.microsoft.com/office/drawing/2014/chart" uri="{C3380CC4-5D6E-409C-BE32-E72D297353CC}">
              <c16:uniqueId val="{00000003-CAC1-4187-801D-8FC973331BB7}"/>
            </c:ext>
          </c:extLst>
        </c:ser>
        <c:ser>
          <c:idx val="4"/>
          <c:order val="4"/>
          <c:tx>
            <c:strRef>
              <c:f>HSSI!$F$61</c:f>
              <c:strCache>
                <c:ptCount val="1"/>
                <c:pt idx="0">
                  <c:v>Don't Know</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HSSI!$A$62:$A$78</c:f>
              <c:strCache>
                <c:ptCount val="17"/>
                <c:pt idx="0">
                  <c:v>SS-Benefits</c:v>
                </c:pt>
                <c:pt idx="1">
                  <c:v>CBOs</c:v>
                </c:pt>
                <c:pt idx="2">
                  <c:v>Schools/Local Education Agencies (LEAs)</c:v>
                </c:pt>
                <c:pt idx="3">
                  <c:v>Area Agencies on Aging</c:v>
                </c:pt>
                <c:pt idx="4">
                  <c:v>Regional Centers</c:v>
                </c:pt>
                <c:pt idx="5">
                  <c:v>ECM/CS Providers</c:v>
                </c:pt>
                <c:pt idx="6">
                  <c:v>Continuum of Care (CoC)</c:v>
                </c:pt>
                <c:pt idx="7">
                  <c:v>211</c:v>
                </c:pt>
                <c:pt idx="8">
                  <c:v>Criminal / Legal Institutions</c:v>
                </c:pt>
                <c:pt idx="9">
                  <c:v>Hospitals</c:v>
                </c:pt>
                <c:pt idx="10">
                  <c:v>MCPs</c:v>
                </c:pt>
                <c:pt idx="11">
                  <c:v>SS-County Welfare</c:v>
                </c:pt>
                <c:pt idx="12">
                  <c:v>Housing CBOs</c:v>
                </c:pt>
                <c:pt idx="13">
                  <c:v>County Public Health</c:v>
                </c:pt>
                <c:pt idx="14">
                  <c:v>WIC</c:v>
                </c:pt>
                <c:pt idx="15">
                  <c:v>County Substance Use Disorder (SUD) Servi...</c:v>
                </c:pt>
                <c:pt idx="16">
                  <c:v>Other systems within your department/division</c:v>
                </c:pt>
              </c:strCache>
            </c:strRef>
          </c:cat>
          <c:val>
            <c:numRef>
              <c:f>HSSI!$F$62:$F$78</c:f>
              <c:numCache>
                <c:formatCode>0%</c:formatCode>
                <c:ptCount val="17"/>
                <c:pt idx="0">
                  <c:v>0.14285714285714285</c:v>
                </c:pt>
                <c:pt idx="1">
                  <c:v>0.2857142857142857</c:v>
                </c:pt>
                <c:pt idx="2">
                  <c:v>0.2857142857142857</c:v>
                </c:pt>
                <c:pt idx="3">
                  <c:v>0.2857142857142857</c:v>
                </c:pt>
                <c:pt idx="4">
                  <c:v>0.2857142857142857</c:v>
                </c:pt>
                <c:pt idx="5">
                  <c:v>0.14285714285714285</c:v>
                </c:pt>
                <c:pt idx="6">
                  <c:v>0.2857142857142857</c:v>
                </c:pt>
                <c:pt idx="7">
                  <c:v>0.2857142857142857</c:v>
                </c:pt>
                <c:pt idx="8">
                  <c:v>0.2857142857142857</c:v>
                </c:pt>
                <c:pt idx="10">
                  <c:v>0.14285714285714285</c:v>
                </c:pt>
                <c:pt idx="12">
                  <c:v>0.14285714285714285</c:v>
                </c:pt>
                <c:pt idx="13">
                  <c:v>0.14285714285714285</c:v>
                </c:pt>
                <c:pt idx="14">
                  <c:v>0.14285714285714285</c:v>
                </c:pt>
              </c:numCache>
            </c:numRef>
          </c:val>
          <c:extLst>
            <c:ext xmlns:c16="http://schemas.microsoft.com/office/drawing/2014/chart" uri="{C3380CC4-5D6E-409C-BE32-E72D297353CC}">
              <c16:uniqueId val="{00000004-CAC1-4187-801D-8FC973331BB7}"/>
            </c:ext>
          </c:extLst>
        </c:ser>
        <c:dLbls>
          <c:dLblPos val="ctr"/>
          <c:showLegendKey val="0"/>
          <c:showVal val="1"/>
          <c:showCatName val="0"/>
          <c:showSerName val="0"/>
          <c:showPercent val="0"/>
          <c:showBubbleSize val="0"/>
        </c:dLbls>
        <c:gapWidth val="150"/>
        <c:overlap val="100"/>
        <c:axId val="1579581215"/>
        <c:axId val="1579579775"/>
      </c:barChart>
      <c:catAx>
        <c:axId val="157958121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79579775"/>
        <c:crosses val="autoZero"/>
        <c:auto val="1"/>
        <c:lblAlgn val="ctr"/>
        <c:lblOffset val="100"/>
        <c:noMultiLvlLbl val="0"/>
      </c:catAx>
      <c:valAx>
        <c:axId val="1579579775"/>
        <c:scaling>
          <c:orientation val="minMax"/>
          <c:max val="1"/>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7958121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HSSI!$B$169</c:f>
              <c:strCache>
                <c:ptCount val="1"/>
                <c:pt idx="0">
                  <c:v>Major Barrier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HSSI!$A$170:$A$183</c:f>
              <c:strCache>
                <c:ptCount val="14"/>
                <c:pt idx="0">
                  <c:v>Dearth of qualified technical staff with necessary skills to hire at existing salary scale</c:v>
                </c:pt>
                <c:pt idx="1">
                  <c:v>Dearth of qualified technical staff with necessary skills to hire, regardless of salary</c:v>
                </c:pt>
                <c:pt idx="2">
                  <c:v>Previously obtained consent to share data is allowed but not readily availa...</c:v>
                </c:pt>
                <c:pt idx="3">
                  <c:v>Lack of funding to purchase / configure electronic systems for exchange</c:v>
                </c:pt>
                <c:pt idx="4">
                  <c:v>Lack of funding to operate / maintain electronic systems and processes for...</c:v>
                </c:pt>
                <c:pt idx="5">
                  <c:v>Restrictions in how funding can be used (i.e., infrastructure development;...</c:v>
                </c:pt>
                <c:pt idx="6">
                  <c:v>Burdensome administrative processes to access grant funding for exchange</c:v>
                </c:pt>
                <c:pt idx="7">
                  <c:v>We do not have the authority to hire new staff needed to exchange data</c:v>
                </c:pt>
                <c:pt idx="8">
                  <c:v>Privacy laws / regulations prevent sharing</c:v>
                </c:pt>
                <c:pt idx="9">
                  <c:v>Existing staff are not adequately trained in necessary skills (e.g., procur...</c:v>
                </c:pt>
                <c:pt idx="10">
                  <c:v>Partner does not have electronic system</c:v>
                </c:pt>
                <c:pt idx="11">
                  <c:v>Partner has electronic system but systems are not interoperable</c:v>
                </c:pt>
                <c:pt idx="12">
                  <c:v>Unclear whether information is considered private by law / regulation</c:v>
                </c:pt>
                <c:pt idx="13">
                  <c:v>Data fields / elements do not align between systems</c:v>
                </c:pt>
              </c:strCache>
            </c:strRef>
          </c:cat>
          <c:val>
            <c:numRef>
              <c:f>HSSI!$B$170:$B$183</c:f>
              <c:numCache>
                <c:formatCode>General</c:formatCode>
                <c:ptCount val="14"/>
                <c:pt idx="8" formatCode="0%">
                  <c:v>0.2</c:v>
                </c:pt>
                <c:pt idx="9" formatCode="0%">
                  <c:v>0.2</c:v>
                </c:pt>
                <c:pt idx="10" formatCode="0%">
                  <c:v>0.2</c:v>
                </c:pt>
                <c:pt idx="11" formatCode="0%">
                  <c:v>0.2</c:v>
                </c:pt>
                <c:pt idx="12" formatCode="0%">
                  <c:v>0.2</c:v>
                </c:pt>
                <c:pt idx="13" formatCode="0%">
                  <c:v>0.4</c:v>
                </c:pt>
              </c:numCache>
            </c:numRef>
          </c:val>
          <c:extLst>
            <c:ext xmlns:c16="http://schemas.microsoft.com/office/drawing/2014/chart" uri="{C3380CC4-5D6E-409C-BE32-E72D297353CC}">
              <c16:uniqueId val="{00000000-DE3A-4C0F-849C-7B7EA4DB2523}"/>
            </c:ext>
          </c:extLst>
        </c:ser>
        <c:ser>
          <c:idx val="1"/>
          <c:order val="1"/>
          <c:tx>
            <c:strRef>
              <c:f>HSSI!$C$169</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HSSI!$A$170:$A$183</c:f>
              <c:strCache>
                <c:ptCount val="14"/>
                <c:pt idx="0">
                  <c:v>Dearth of qualified technical staff with necessary skills to hire at existing salary scale</c:v>
                </c:pt>
                <c:pt idx="1">
                  <c:v>Dearth of qualified technical staff with necessary skills to hire, regardless of salary</c:v>
                </c:pt>
                <c:pt idx="2">
                  <c:v>Previously obtained consent to share data is allowed but not readily availa...</c:v>
                </c:pt>
                <c:pt idx="3">
                  <c:v>Lack of funding to purchase / configure electronic systems for exchange</c:v>
                </c:pt>
                <c:pt idx="4">
                  <c:v>Lack of funding to operate / maintain electronic systems and processes for...</c:v>
                </c:pt>
                <c:pt idx="5">
                  <c:v>Restrictions in how funding can be used (i.e., infrastructure development;...</c:v>
                </c:pt>
                <c:pt idx="6">
                  <c:v>Burdensome administrative processes to access grant funding for exchange</c:v>
                </c:pt>
                <c:pt idx="7">
                  <c:v>We do not have the authority to hire new staff needed to exchange data</c:v>
                </c:pt>
                <c:pt idx="8">
                  <c:v>Privacy laws / regulations prevent sharing</c:v>
                </c:pt>
                <c:pt idx="9">
                  <c:v>Existing staff are not adequately trained in necessary skills (e.g., procur...</c:v>
                </c:pt>
                <c:pt idx="10">
                  <c:v>Partner does not have electronic system</c:v>
                </c:pt>
                <c:pt idx="11">
                  <c:v>Partner has electronic system but systems are not interoperable</c:v>
                </c:pt>
                <c:pt idx="12">
                  <c:v>Unclear whether information is considered private by law / regulation</c:v>
                </c:pt>
                <c:pt idx="13">
                  <c:v>Data fields / elements do not align between systems</c:v>
                </c:pt>
              </c:strCache>
            </c:strRef>
          </c:cat>
          <c:val>
            <c:numRef>
              <c:f>HSSI!$C$170:$C$183</c:f>
              <c:numCache>
                <c:formatCode>0%</c:formatCode>
                <c:ptCount val="14"/>
                <c:pt idx="0">
                  <c:v>0.6</c:v>
                </c:pt>
                <c:pt idx="1">
                  <c:v>0.6</c:v>
                </c:pt>
                <c:pt idx="2">
                  <c:v>0.4</c:v>
                </c:pt>
                <c:pt idx="3">
                  <c:v>0.6</c:v>
                </c:pt>
                <c:pt idx="4">
                  <c:v>0.6</c:v>
                </c:pt>
                <c:pt idx="5">
                  <c:v>0.6</c:v>
                </c:pt>
                <c:pt idx="6">
                  <c:v>0.6</c:v>
                </c:pt>
                <c:pt idx="7">
                  <c:v>0.6</c:v>
                </c:pt>
                <c:pt idx="8">
                  <c:v>0.2</c:v>
                </c:pt>
                <c:pt idx="9">
                  <c:v>0.4</c:v>
                </c:pt>
                <c:pt idx="10">
                  <c:v>0.4</c:v>
                </c:pt>
                <c:pt idx="11">
                  <c:v>0.2</c:v>
                </c:pt>
                <c:pt idx="12">
                  <c:v>0.2</c:v>
                </c:pt>
                <c:pt idx="13">
                  <c:v>0.2</c:v>
                </c:pt>
              </c:numCache>
            </c:numRef>
          </c:val>
          <c:extLst>
            <c:ext xmlns:c16="http://schemas.microsoft.com/office/drawing/2014/chart" uri="{C3380CC4-5D6E-409C-BE32-E72D297353CC}">
              <c16:uniqueId val="{00000001-DE3A-4C0F-849C-7B7EA4DB2523}"/>
            </c:ext>
          </c:extLst>
        </c:ser>
        <c:ser>
          <c:idx val="2"/>
          <c:order val="2"/>
          <c:tx>
            <c:strRef>
              <c:f>HSSI!$D$169</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HSSI!$A$170:$A$183</c:f>
              <c:strCache>
                <c:ptCount val="14"/>
                <c:pt idx="0">
                  <c:v>Dearth of qualified technical staff with necessary skills to hire at existing salary scale</c:v>
                </c:pt>
                <c:pt idx="1">
                  <c:v>Dearth of qualified technical staff with necessary skills to hire, regardless of salary</c:v>
                </c:pt>
                <c:pt idx="2">
                  <c:v>Previously obtained consent to share data is allowed but not readily availa...</c:v>
                </c:pt>
                <c:pt idx="3">
                  <c:v>Lack of funding to purchase / configure electronic systems for exchange</c:v>
                </c:pt>
                <c:pt idx="4">
                  <c:v>Lack of funding to operate / maintain electronic systems and processes for...</c:v>
                </c:pt>
                <c:pt idx="5">
                  <c:v>Restrictions in how funding can be used (i.e., infrastructure development;...</c:v>
                </c:pt>
                <c:pt idx="6">
                  <c:v>Burdensome administrative processes to access grant funding for exchange</c:v>
                </c:pt>
                <c:pt idx="7">
                  <c:v>We do not have the authority to hire new staff needed to exchange data</c:v>
                </c:pt>
                <c:pt idx="8">
                  <c:v>Privacy laws / regulations prevent sharing</c:v>
                </c:pt>
                <c:pt idx="9">
                  <c:v>Existing staff are not adequately trained in necessary skills (e.g., procur...</c:v>
                </c:pt>
                <c:pt idx="10">
                  <c:v>Partner does not have electronic system</c:v>
                </c:pt>
                <c:pt idx="11">
                  <c:v>Partner has electronic system but systems are not interoperable</c:v>
                </c:pt>
                <c:pt idx="12">
                  <c:v>Unclear whether information is considered private by law / regulation</c:v>
                </c:pt>
                <c:pt idx="13">
                  <c:v>Data fields / elements do not align between systems</c:v>
                </c:pt>
              </c:strCache>
            </c:strRef>
          </c:cat>
          <c:val>
            <c:numRef>
              <c:f>HSSI!$D$170:$D$183</c:f>
              <c:numCache>
                <c:formatCode>0%</c:formatCode>
                <c:ptCount val="14"/>
                <c:pt idx="0">
                  <c:v>0.4</c:v>
                </c:pt>
                <c:pt idx="1">
                  <c:v>0.4</c:v>
                </c:pt>
                <c:pt idx="2">
                  <c:v>0.6</c:v>
                </c:pt>
                <c:pt idx="3">
                  <c:v>0.4</c:v>
                </c:pt>
                <c:pt idx="4">
                  <c:v>0.4</c:v>
                </c:pt>
                <c:pt idx="5">
                  <c:v>0.4</c:v>
                </c:pt>
                <c:pt idx="6">
                  <c:v>0.4</c:v>
                </c:pt>
                <c:pt idx="7">
                  <c:v>0.4</c:v>
                </c:pt>
                <c:pt idx="8">
                  <c:v>0.6</c:v>
                </c:pt>
                <c:pt idx="9">
                  <c:v>0.4</c:v>
                </c:pt>
                <c:pt idx="10">
                  <c:v>0.4</c:v>
                </c:pt>
                <c:pt idx="11">
                  <c:v>0.6</c:v>
                </c:pt>
                <c:pt idx="12">
                  <c:v>0.6</c:v>
                </c:pt>
                <c:pt idx="13">
                  <c:v>0.4</c:v>
                </c:pt>
              </c:numCache>
            </c:numRef>
          </c:val>
          <c:extLst>
            <c:ext xmlns:c16="http://schemas.microsoft.com/office/drawing/2014/chart" uri="{C3380CC4-5D6E-409C-BE32-E72D297353CC}">
              <c16:uniqueId val="{00000002-DE3A-4C0F-849C-7B7EA4DB2523}"/>
            </c:ext>
          </c:extLst>
        </c:ser>
        <c:dLbls>
          <c:showLegendKey val="0"/>
          <c:showVal val="0"/>
          <c:showCatName val="0"/>
          <c:showSerName val="0"/>
          <c:showPercent val="0"/>
          <c:showBubbleSize val="0"/>
        </c:dLbls>
        <c:gapWidth val="150"/>
        <c:overlap val="100"/>
        <c:axId val="1607679007"/>
        <c:axId val="1607691967"/>
      </c:barChart>
      <c:catAx>
        <c:axId val="160767900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07691967"/>
        <c:crosses val="autoZero"/>
        <c:auto val="1"/>
        <c:lblAlgn val="ctr"/>
        <c:lblOffset val="100"/>
        <c:noMultiLvlLbl val="0"/>
      </c:catAx>
      <c:valAx>
        <c:axId val="1607691967"/>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076790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'Consumer Access'!$B$28</c:f>
              <c:strCache>
                <c:ptCount val="1"/>
                <c:pt idx="0">
                  <c:v>Yes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Access'!$A$29:$A$35</c:f>
              <c:strCache>
                <c:ptCount val="7"/>
                <c:pt idx="0">
                  <c:v>Access a client portal (e.g., MyChart)</c:v>
                </c:pt>
                <c:pt idx="1">
                  <c:v>Access data via a third-party application upon request (e.g., Apple Health)</c:v>
                </c:pt>
                <c:pt idx="2">
                  <c:v>See and change their appointments online</c:v>
                </c:pt>
                <c:pt idx="3">
                  <c:v>Communicate electronically (send and receive messages) with their providers </c:v>
                </c:pt>
                <c:pt idx="4">
                  <c:v>Receive appointment reminders (text/email)</c:v>
                </c:pt>
                <c:pt idx="5">
                  <c:v>View and/or provide their authorizations / consents </c:v>
                </c:pt>
                <c:pt idx="6">
                  <c:v>Request changes and/or make direct changes to their records / consents</c:v>
                </c:pt>
              </c:strCache>
            </c:strRef>
          </c:cat>
          <c:val>
            <c:numRef>
              <c:f>'Consumer Access'!$B$29:$B$35</c:f>
              <c:numCache>
                <c:formatCode>0%</c:formatCode>
                <c:ptCount val="7"/>
                <c:pt idx="0">
                  <c:v>0.18518518518518517</c:v>
                </c:pt>
                <c:pt idx="1">
                  <c:v>0.34615384615384615</c:v>
                </c:pt>
                <c:pt idx="2">
                  <c:v>0.1111111111111111</c:v>
                </c:pt>
                <c:pt idx="3">
                  <c:v>0.11538461538461539</c:v>
                </c:pt>
                <c:pt idx="4">
                  <c:v>0.44444444444444442</c:v>
                </c:pt>
                <c:pt idx="5">
                  <c:v>7.407407407407407E-2</c:v>
                </c:pt>
                <c:pt idx="6">
                  <c:v>3.7037037037037035E-2</c:v>
                </c:pt>
              </c:numCache>
            </c:numRef>
          </c:val>
          <c:extLst>
            <c:ext xmlns:c16="http://schemas.microsoft.com/office/drawing/2014/chart" uri="{C3380CC4-5D6E-409C-BE32-E72D297353CC}">
              <c16:uniqueId val="{00000000-B9BF-4B1E-8FB3-D08DA842176C}"/>
            </c:ext>
          </c:extLst>
        </c:ser>
        <c:ser>
          <c:idx val="1"/>
          <c:order val="1"/>
          <c:tx>
            <c:strRef>
              <c:f>'Consumer Access'!$C$28</c:f>
              <c:strCache>
                <c:ptCount val="1"/>
                <c:pt idx="0">
                  <c:v>No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Access'!$A$29:$A$35</c:f>
              <c:strCache>
                <c:ptCount val="7"/>
                <c:pt idx="0">
                  <c:v>Access a client portal (e.g., MyChart)</c:v>
                </c:pt>
                <c:pt idx="1">
                  <c:v>Access data via a third-party application upon request (e.g., Apple Health)</c:v>
                </c:pt>
                <c:pt idx="2">
                  <c:v>See and change their appointments online</c:v>
                </c:pt>
                <c:pt idx="3">
                  <c:v>Communicate electronically (send and receive messages) with their providers </c:v>
                </c:pt>
                <c:pt idx="4">
                  <c:v>Receive appointment reminders (text/email)</c:v>
                </c:pt>
                <c:pt idx="5">
                  <c:v>View and/or provide their authorizations / consents </c:v>
                </c:pt>
                <c:pt idx="6">
                  <c:v>Request changes and/or make direct changes to their records / consents</c:v>
                </c:pt>
              </c:strCache>
            </c:strRef>
          </c:cat>
          <c:val>
            <c:numRef>
              <c:f>'Consumer Access'!$C$29:$C$35</c:f>
              <c:numCache>
                <c:formatCode>0%</c:formatCode>
                <c:ptCount val="7"/>
                <c:pt idx="0">
                  <c:v>0.77777777777777779</c:v>
                </c:pt>
                <c:pt idx="1">
                  <c:v>0.57692307692307687</c:v>
                </c:pt>
                <c:pt idx="2">
                  <c:v>0.81481481481481477</c:v>
                </c:pt>
                <c:pt idx="3">
                  <c:v>0.84615384615384615</c:v>
                </c:pt>
                <c:pt idx="4">
                  <c:v>0.51851851851851849</c:v>
                </c:pt>
                <c:pt idx="5">
                  <c:v>0.81481481481481477</c:v>
                </c:pt>
                <c:pt idx="6">
                  <c:v>0.85185185185185186</c:v>
                </c:pt>
              </c:numCache>
            </c:numRef>
          </c:val>
          <c:extLst>
            <c:ext xmlns:c16="http://schemas.microsoft.com/office/drawing/2014/chart" uri="{C3380CC4-5D6E-409C-BE32-E72D297353CC}">
              <c16:uniqueId val="{00000001-B9BF-4B1E-8FB3-D08DA842176C}"/>
            </c:ext>
          </c:extLst>
        </c:ser>
        <c:ser>
          <c:idx val="2"/>
          <c:order val="2"/>
          <c:tx>
            <c:strRef>
              <c:f>'Consumer Access'!$D$28</c:f>
              <c:strCache>
                <c:ptCount val="1"/>
                <c:pt idx="0">
                  <c:v>N/A</c:v>
                </c:pt>
              </c:strCache>
            </c:strRef>
          </c:tx>
          <c:spPr>
            <a:solidFill>
              <a:schemeClr val="accent4"/>
            </a:solidFill>
            <a:ln>
              <a:noFill/>
            </a:ln>
            <a:effectLst/>
          </c:spPr>
          <c:invertIfNegative val="0"/>
          <c:cat>
            <c:strRef>
              <c:f>'Consumer Access'!$A$29:$A$35</c:f>
              <c:strCache>
                <c:ptCount val="7"/>
                <c:pt idx="0">
                  <c:v>Access a client portal (e.g., MyChart)</c:v>
                </c:pt>
                <c:pt idx="1">
                  <c:v>Access data via a third-party application upon request (e.g., Apple Health)</c:v>
                </c:pt>
                <c:pt idx="2">
                  <c:v>See and change their appointments online</c:v>
                </c:pt>
                <c:pt idx="3">
                  <c:v>Communicate electronically (send and receive messages) with their providers </c:v>
                </c:pt>
                <c:pt idx="4">
                  <c:v>Receive appointment reminders (text/email)</c:v>
                </c:pt>
                <c:pt idx="5">
                  <c:v>View and/or provide their authorizations / consents </c:v>
                </c:pt>
                <c:pt idx="6">
                  <c:v>Request changes and/or make direct changes to their records / consents</c:v>
                </c:pt>
              </c:strCache>
            </c:strRef>
          </c:cat>
          <c:val>
            <c:numRef>
              <c:f>'Consumer Access'!$D$29:$D$35</c:f>
              <c:numCache>
                <c:formatCode>0%</c:formatCode>
                <c:ptCount val="7"/>
                <c:pt idx="0">
                  <c:v>0</c:v>
                </c:pt>
                <c:pt idx="1">
                  <c:v>3.8461538461538464E-2</c:v>
                </c:pt>
                <c:pt idx="2">
                  <c:v>0</c:v>
                </c:pt>
                <c:pt idx="3">
                  <c:v>3.8461538461538464E-2</c:v>
                </c:pt>
                <c:pt idx="4">
                  <c:v>0</c:v>
                </c:pt>
                <c:pt idx="5">
                  <c:v>3.7037037037037035E-2</c:v>
                </c:pt>
                <c:pt idx="6">
                  <c:v>3.7037037037037035E-2</c:v>
                </c:pt>
              </c:numCache>
            </c:numRef>
          </c:val>
          <c:extLst>
            <c:ext xmlns:c16="http://schemas.microsoft.com/office/drawing/2014/chart" uri="{C3380CC4-5D6E-409C-BE32-E72D297353CC}">
              <c16:uniqueId val="{00000002-B9BF-4B1E-8FB3-D08DA842176C}"/>
            </c:ext>
          </c:extLst>
        </c:ser>
        <c:ser>
          <c:idx val="3"/>
          <c:order val="3"/>
          <c:tx>
            <c:strRef>
              <c:f>'Consumer Access'!$E$28</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'Consumer Access'!$A$29:$A$35</c:f>
              <c:strCache>
                <c:ptCount val="7"/>
                <c:pt idx="0">
                  <c:v>Access a client portal (e.g., MyChart)</c:v>
                </c:pt>
                <c:pt idx="1">
                  <c:v>Access data via a third-party application upon request (e.g., Apple Health)</c:v>
                </c:pt>
                <c:pt idx="2">
                  <c:v>See and change their appointments online</c:v>
                </c:pt>
                <c:pt idx="3">
                  <c:v>Communicate electronically (send and receive messages) with their providers </c:v>
                </c:pt>
                <c:pt idx="4">
                  <c:v>Receive appointment reminders (text/email)</c:v>
                </c:pt>
                <c:pt idx="5">
                  <c:v>View and/or provide their authorizations / consents </c:v>
                </c:pt>
                <c:pt idx="6">
                  <c:v>Request changes and/or make direct changes to their records / consents</c:v>
                </c:pt>
              </c:strCache>
            </c:strRef>
          </c:cat>
          <c:val>
            <c:numRef>
              <c:f>'Consumer Access'!$E$29:$E$35</c:f>
              <c:numCache>
                <c:formatCode>0%</c:formatCode>
                <c:ptCount val="7"/>
                <c:pt idx="0">
                  <c:v>3.7037037037037035E-2</c:v>
                </c:pt>
                <c:pt idx="1">
                  <c:v>3.8461538461538464E-2</c:v>
                </c:pt>
                <c:pt idx="2">
                  <c:v>7.407407407407407E-2</c:v>
                </c:pt>
                <c:pt idx="3">
                  <c:v>0</c:v>
                </c:pt>
                <c:pt idx="4">
                  <c:v>3.7037037037037035E-2</c:v>
                </c:pt>
                <c:pt idx="5">
                  <c:v>7.407407407407407E-2</c:v>
                </c:pt>
                <c:pt idx="6">
                  <c:v>7.407407407407407E-2</c:v>
                </c:pt>
              </c:numCache>
            </c:numRef>
          </c:val>
          <c:extLst>
            <c:ext xmlns:c16="http://schemas.microsoft.com/office/drawing/2014/chart" uri="{C3380CC4-5D6E-409C-BE32-E72D297353CC}">
              <c16:uniqueId val="{00000003-B9BF-4B1E-8FB3-D08DA842176C}"/>
            </c:ext>
          </c:extLst>
        </c:ser>
        <c:dLbls>
          <c:showLegendKey val="0"/>
          <c:showVal val="0"/>
          <c:showCatName val="0"/>
          <c:showSerName val="0"/>
          <c:showPercent val="0"/>
          <c:showBubbleSize val="0"/>
        </c:dLbls>
        <c:gapWidth val="219"/>
        <c:overlap val="-27"/>
        <c:axId val="1098520527"/>
        <c:axId val="1098519567"/>
      </c:barChart>
      <c:catAx>
        <c:axId val="10985205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98519567"/>
        <c:crosses val="autoZero"/>
        <c:auto val="1"/>
        <c:lblAlgn val="ctr"/>
        <c:lblOffset val="100"/>
        <c:noMultiLvlLbl val="0"/>
      </c:catAx>
      <c:valAx>
        <c:axId val="1098519567"/>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985205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'Q61 BH barrier data_GRAPH'!$B$21</c:f>
              <c:strCache>
                <c:ptCount val="1"/>
                <c:pt idx="0">
                  <c:v>Major Barrier</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'Q61 BH barrier data_GRAPH'!$A$22:$A$33</c:f>
              <c:strCache>
                <c:ptCount val="12"/>
                <c:pt idx="0">
                  <c:v> Restrictions in how funding can be used (i.e., infrastructure development; workforce)</c:v>
                </c:pt>
                <c:pt idx="1">
                  <c:v> Lack of funding to purchase / configure electronic systems</c:v>
                </c:pt>
                <c:pt idx="2">
                  <c:v> Burdensome administrative processes to access grant funding for electronic systems</c:v>
                </c:pt>
                <c:pt idx="3">
                  <c:v> We do not have the authority to hire new staff needed to implement and manage a system.</c:v>
                </c:pt>
                <c:pt idx="4">
                  <c:v> Other workforce barrier. Please list:      </c:v>
                </c:pt>
                <c:pt idx="5">
                  <c:v> Lack of funding to operate / maintain electronic systems and processes</c:v>
                </c:pt>
                <c:pt idx="6">
                  <c:v> Privacy laws / regulations prevent sharing (e.g., appropriate patient portal proxy access)</c:v>
                </c:pt>
                <c:pt idx="7">
                  <c:v> Dearth of qualified technical staff with necessary skills to hire at existing salary scale</c:v>
                </c:pt>
                <c:pt idx="8">
                  <c:v> Dearth of qualified technical staff with necessary skills to hire, regardless of salary</c:v>
                </c:pt>
                <c:pt idx="9">
                  <c:v> Existing staff are not adequately trained in necessary skills (e.g., procurement, systems implementation, data entry, programming, analytics)</c:v>
                </c:pt>
                <c:pt idx="10">
                  <c:v> Difficulty finding system(s) that meet our needs</c:v>
                </c:pt>
                <c:pt idx="11">
                  <c:v> No electronic system or technological capability</c:v>
                </c:pt>
              </c:strCache>
            </c:strRef>
          </c:cat>
          <c:val>
            <c:numRef>
              <c:f>'Q61 BH barrier data_GRAPH'!$B$22:$B$33</c:f>
              <c:numCache>
                <c:formatCode>0%</c:formatCode>
                <c:ptCount val="12"/>
                <c:pt idx="0">
                  <c:v>8.3333333333333301E-2</c:v>
                </c:pt>
                <c:pt idx="1">
                  <c:v>0.125</c:v>
                </c:pt>
                <c:pt idx="2">
                  <c:v>0.125</c:v>
                </c:pt>
                <c:pt idx="3">
                  <c:v>0.125</c:v>
                </c:pt>
                <c:pt idx="4">
                  <c:v>0.16666666666666699</c:v>
                </c:pt>
                <c:pt idx="5">
                  <c:v>0.25</c:v>
                </c:pt>
                <c:pt idx="6">
                  <c:v>0.29166666666666702</c:v>
                </c:pt>
                <c:pt idx="7">
                  <c:v>0.29166666666666702</c:v>
                </c:pt>
                <c:pt idx="8">
                  <c:v>0.29166666666666702</c:v>
                </c:pt>
                <c:pt idx="9">
                  <c:v>0.29166666666666702</c:v>
                </c:pt>
                <c:pt idx="10">
                  <c:v>0.29166666666666702</c:v>
                </c:pt>
                <c:pt idx="11">
                  <c:v>0.33333333333333298</c:v>
                </c:pt>
              </c:numCache>
            </c:numRef>
          </c:val>
          <c:extLst>
            <c:ext xmlns:c16="http://schemas.microsoft.com/office/drawing/2014/chart" uri="{C3380CC4-5D6E-409C-BE32-E72D297353CC}">
              <c16:uniqueId val="{00000000-D919-488F-85A1-63684773364C}"/>
            </c:ext>
          </c:extLst>
        </c:ser>
        <c:ser>
          <c:idx val="1"/>
          <c:order val="1"/>
          <c:tx>
            <c:strRef>
              <c:f>'Q61 BH barrier data_GRAPH'!$C$21</c:f>
              <c:strCache>
                <c:ptCount val="1"/>
                <c:pt idx="0">
                  <c:v>Not a Major Barrier</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'Q61 BH barrier data_GRAPH'!$A$22:$A$33</c:f>
              <c:strCache>
                <c:ptCount val="12"/>
                <c:pt idx="0">
                  <c:v> Restrictions in how funding can be used (i.e., infrastructure development; workforce)</c:v>
                </c:pt>
                <c:pt idx="1">
                  <c:v> Lack of funding to purchase / configure electronic systems</c:v>
                </c:pt>
                <c:pt idx="2">
                  <c:v> Burdensome administrative processes to access grant funding for electronic systems</c:v>
                </c:pt>
                <c:pt idx="3">
                  <c:v> We do not have the authority to hire new staff needed to implement and manage a system.</c:v>
                </c:pt>
                <c:pt idx="4">
                  <c:v> Other workforce barrier. Please list:      </c:v>
                </c:pt>
                <c:pt idx="5">
                  <c:v> Lack of funding to operate / maintain electronic systems and processes</c:v>
                </c:pt>
                <c:pt idx="6">
                  <c:v> Privacy laws / regulations prevent sharing (e.g., appropriate patient portal proxy access)</c:v>
                </c:pt>
                <c:pt idx="7">
                  <c:v> Dearth of qualified technical staff with necessary skills to hire at existing salary scale</c:v>
                </c:pt>
                <c:pt idx="8">
                  <c:v> Dearth of qualified technical staff with necessary skills to hire, regardless of salary</c:v>
                </c:pt>
                <c:pt idx="9">
                  <c:v> Existing staff are not adequately trained in necessary skills (e.g., procurement, systems implementation, data entry, programming, analytics)</c:v>
                </c:pt>
                <c:pt idx="10">
                  <c:v> Difficulty finding system(s) that meet our needs</c:v>
                </c:pt>
                <c:pt idx="11">
                  <c:v> No electronic system or technological capability</c:v>
                </c:pt>
              </c:strCache>
            </c:strRef>
          </c:cat>
          <c:val>
            <c:numRef>
              <c:f>'Q61 BH barrier data_GRAPH'!$C$22:$C$33</c:f>
              <c:numCache>
                <c:formatCode>0%</c:formatCode>
                <c:ptCount val="12"/>
                <c:pt idx="0">
                  <c:v>0.91666666666666674</c:v>
                </c:pt>
                <c:pt idx="1">
                  <c:v>0.875</c:v>
                </c:pt>
                <c:pt idx="2">
                  <c:v>0.875</c:v>
                </c:pt>
                <c:pt idx="3">
                  <c:v>0.875</c:v>
                </c:pt>
                <c:pt idx="4">
                  <c:v>0.83333333333333304</c:v>
                </c:pt>
                <c:pt idx="5">
                  <c:v>0.75</c:v>
                </c:pt>
                <c:pt idx="6">
                  <c:v>0.70833333333333304</c:v>
                </c:pt>
                <c:pt idx="7">
                  <c:v>0.70833333333333304</c:v>
                </c:pt>
                <c:pt idx="8">
                  <c:v>0.70833333333333304</c:v>
                </c:pt>
                <c:pt idx="9">
                  <c:v>0.70833333333333304</c:v>
                </c:pt>
                <c:pt idx="10">
                  <c:v>0.70833333333333304</c:v>
                </c:pt>
                <c:pt idx="11">
                  <c:v>0.66666666666666696</c:v>
                </c:pt>
              </c:numCache>
            </c:numRef>
          </c:val>
          <c:extLst>
            <c:ext xmlns:c16="http://schemas.microsoft.com/office/drawing/2014/chart" uri="{C3380CC4-5D6E-409C-BE32-E72D297353CC}">
              <c16:uniqueId val="{00000001-D919-488F-85A1-63684773364C}"/>
            </c:ext>
          </c:extLst>
        </c:ser>
        <c:dLbls>
          <c:showLegendKey val="0"/>
          <c:showVal val="0"/>
          <c:showCatName val="0"/>
          <c:showSerName val="0"/>
          <c:showPercent val="0"/>
          <c:showBubbleSize val="0"/>
        </c:dLbls>
        <c:gapWidth val="150"/>
        <c:overlap val="100"/>
        <c:axId val="825037776"/>
        <c:axId val="825049296"/>
      </c:barChart>
      <c:catAx>
        <c:axId val="8250377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5049296"/>
        <c:crosses val="autoZero"/>
        <c:auto val="1"/>
        <c:lblAlgn val="ctr"/>
        <c:lblOffset val="100"/>
        <c:noMultiLvlLbl val="0"/>
      </c:catAx>
      <c:valAx>
        <c:axId val="825049296"/>
        <c:scaling>
          <c:orientation val="minMax"/>
          <c:max val="1"/>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50377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'Q61 BH barrier data_GRAPH'!$B$60</c:f>
              <c:strCache>
                <c:ptCount val="1"/>
                <c:pt idx="0">
                  <c:v>Rural</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'Q61 BH barrier data_GRAPH'!$A$61:$A$71</c:f>
              <c:strCache>
                <c:ptCount val="11"/>
                <c:pt idx="0">
                  <c:v> Privacy laws / regulations prevent sharing (e.g., appropriate patient portal proxy access)</c:v>
                </c:pt>
                <c:pt idx="1">
                  <c:v> Lack of funding to purchase / configure electronic systems</c:v>
                </c:pt>
                <c:pt idx="2">
                  <c:v> Lack of funding to operate / maintain electronic systems and processes</c:v>
                </c:pt>
                <c:pt idx="3">
                  <c:v> Restrictions in how funding can be used (i.e., infrastructure development; workforce)</c:v>
                </c:pt>
                <c:pt idx="4">
                  <c:v> Burdensome administrative processes to access grant funding for electronic systems</c:v>
                </c:pt>
                <c:pt idx="5">
                  <c:v> We do not have the authority to hire new staff needed to implement and manage a system.</c:v>
                </c:pt>
                <c:pt idx="6">
                  <c:v> Dearth of qualified technical staff with necessary skills to hire at existing salary scale</c:v>
                </c:pt>
                <c:pt idx="7">
                  <c:v> Dearth of qualified technical staff with necessary skills to hire, regardless of salary</c:v>
                </c:pt>
                <c:pt idx="8">
                  <c:v> Existing staff are not adequately trained in necessary skills</c:v>
                </c:pt>
                <c:pt idx="9">
                  <c:v> No electronic system or technological capability</c:v>
                </c:pt>
                <c:pt idx="10">
                  <c:v> Difficulty finding system(s) that meet our needs</c:v>
                </c:pt>
              </c:strCache>
            </c:strRef>
          </c:cat>
          <c:val>
            <c:numRef>
              <c:f>'Q61 BH barrier data_GRAPH'!$B$61:$B$71</c:f>
              <c:numCache>
                <c:formatCode>0%</c:formatCode>
                <c:ptCount val="11"/>
                <c:pt idx="0">
                  <c:v>0.22222222222222199</c:v>
                </c:pt>
                <c:pt idx="1">
                  <c:v>0.11111111111111099</c:v>
                </c:pt>
                <c:pt idx="2">
                  <c:v>0.22222222222222199</c:v>
                </c:pt>
                <c:pt idx="3">
                  <c:v>0</c:v>
                </c:pt>
                <c:pt idx="4">
                  <c:v>0.11111111111111099</c:v>
                </c:pt>
                <c:pt idx="5">
                  <c:v>0.11111111111111099</c:v>
                </c:pt>
                <c:pt idx="6">
                  <c:v>0.33333333333333298</c:v>
                </c:pt>
                <c:pt idx="7">
                  <c:v>0.33333333333333298</c:v>
                </c:pt>
                <c:pt idx="8">
                  <c:v>0.55555555555555602</c:v>
                </c:pt>
                <c:pt idx="9">
                  <c:v>0.33333333333333298</c:v>
                </c:pt>
                <c:pt idx="10">
                  <c:v>0.44444444444444398</c:v>
                </c:pt>
              </c:numCache>
            </c:numRef>
          </c:val>
          <c:extLst>
            <c:ext xmlns:c16="http://schemas.microsoft.com/office/drawing/2014/chart" uri="{C3380CC4-5D6E-409C-BE32-E72D297353CC}">
              <c16:uniqueId val="{00000000-B5E0-4951-BAF6-81CBEDFC91CE}"/>
            </c:ext>
          </c:extLst>
        </c:ser>
        <c:ser>
          <c:idx val="1"/>
          <c:order val="1"/>
          <c:tx>
            <c:strRef>
              <c:f>'Q61 BH barrier data_GRAPH'!$C$60</c:f>
              <c:strCache>
                <c:ptCount val="1"/>
                <c:pt idx="0">
                  <c:v>Suburban</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'Q61 BH barrier data_GRAPH'!$A$61:$A$71</c:f>
              <c:strCache>
                <c:ptCount val="11"/>
                <c:pt idx="0">
                  <c:v> Privacy laws / regulations prevent sharing (e.g., appropriate patient portal proxy access)</c:v>
                </c:pt>
                <c:pt idx="1">
                  <c:v> Lack of funding to purchase / configure electronic systems</c:v>
                </c:pt>
                <c:pt idx="2">
                  <c:v> Lack of funding to operate / maintain electronic systems and processes</c:v>
                </c:pt>
                <c:pt idx="3">
                  <c:v> Restrictions in how funding can be used (i.e., infrastructure development; workforce)</c:v>
                </c:pt>
                <c:pt idx="4">
                  <c:v> Burdensome administrative processes to access grant funding for electronic systems</c:v>
                </c:pt>
                <c:pt idx="5">
                  <c:v> We do not have the authority to hire new staff needed to implement and manage a system.</c:v>
                </c:pt>
                <c:pt idx="6">
                  <c:v> Dearth of qualified technical staff with necessary skills to hire at existing salary scale</c:v>
                </c:pt>
                <c:pt idx="7">
                  <c:v> Dearth of qualified technical staff with necessary skills to hire, regardless of salary</c:v>
                </c:pt>
                <c:pt idx="8">
                  <c:v> Existing staff are not adequately trained in necessary skills</c:v>
                </c:pt>
                <c:pt idx="9">
                  <c:v> No electronic system or technological capability</c:v>
                </c:pt>
                <c:pt idx="10">
                  <c:v> Difficulty finding system(s) that meet our needs</c:v>
                </c:pt>
              </c:strCache>
            </c:strRef>
          </c:cat>
          <c:val>
            <c:numRef>
              <c:f>'Q61 BH barrier data_GRAPH'!$C$61:$C$71</c:f>
              <c:numCache>
                <c:formatCode>0%</c:formatCode>
                <c:ptCount val="11"/>
                <c:pt idx="0">
                  <c:v>0.125</c:v>
                </c:pt>
                <c:pt idx="1">
                  <c:v>0.125</c:v>
                </c:pt>
                <c:pt idx="2">
                  <c:v>0.25</c:v>
                </c:pt>
                <c:pt idx="3">
                  <c:v>0.125</c:v>
                </c:pt>
                <c:pt idx="4">
                  <c:v>0.125</c:v>
                </c:pt>
                <c:pt idx="5">
                  <c:v>0.125</c:v>
                </c:pt>
                <c:pt idx="6">
                  <c:v>0.125</c:v>
                </c:pt>
                <c:pt idx="7">
                  <c:v>0.25</c:v>
                </c:pt>
                <c:pt idx="8">
                  <c:v>0.125</c:v>
                </c:pt>
                <c:pt idx="9">
                  <c:v>0.5</c:v>
                </c:pt>
                <c:pt idx="10">
                  <c:v>0.125</c:v>
                </c:pt>
              </c:numCache>
            </c:numRef>
          </c:val>
          <c:extLst>
            <c:ext xmlns:c16="http://schemas.microsoft.com/office/drawing/2014/chart" uri="{C3380CC4-5D6E-409C-BE32-E72D297353CC}">
              <c16:uniqueId val="{00000001-B5E0-4951-BAF6-81CBEDFC91CE}"/>
            </c:ext>
          </c:extLst>
        </c:ser>
        <c:ser>
          <c:idx val="2"/>
          <c:order val="2"/>
          <c:tx>
            <c:strRef>
              <c:f>'Q61 BH barrier data_GRAPH'!$D$60</c:f>
              <c:strCache>
                <c:ptCount val="1"/>
                <c:pt idx="0">
                  <c:v>Urban</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'Q61 BH barrier data_GRAPH'!$A$61:$A$71</c:f>
              <c:strCache>
                <c:ptCount val="11"/>
                <c:pt idx="0">
                  <c:v> Privacy laws / regulations prevent sharing (e.g., appropriate patient portal proxy access)</c:v>
                </c:pt>
                <c:pt idx="1">
                  <c:v> Lack of funding to purchase / configure electronic systems</c:v>
                </c:pt>
                <c:pt idx="2">
                  <c:v> Lack of funding to operate / maintain electronic systems and processes</c:v>
                </c:pt>
                <c:pt idx="3">
                  <c:v> Restrictions in how funding can be used (i.e., infrastructure development; workforce)</c:v>
                </c:pt>
                <c:pt idx="4">
                  <c:v> Burdensome administrative processes to access grant funding for electronic systems</c:v>
                </c:pt>
                <c:pt idx="5">
                  <c:v> We do not have the authority to hire new staff needed to implement and manage a system.</c:v>
                </c:pt>
                <c:pt idx="6">
                  <c:v> Dearth of qualified technical staff with necessary skills to hire at existing salary scale</c:v>
                </c:pt>
                <c:pt idx="7">
                  <c:v> Dearth of qualified technical staff with necessary skills to hire, regardless of salary</c:v>
                </c:pt>
                <c:pt idx="8">
                  <c:v> Existing staff are not adequately trained in necessary skills</c:v>
                </c:pt>
                <c:pt idx="9">
                  <c:v> No electronic system or technological capability</c:v>
                </c:pt>
                <c:pt idx="10">
                  <c:v> Difficulty finding system(s) that meet our needs</c:v>
                </c:pt>
              </c:strCache>
            </c:strRef>
          </c:cat>
          <c:val>
            <c:numRef>
              <c:f>'Q61 BH barrier data_GRAPH'!$D$61:$D$71</c:f>
              <c:numCache>
                <c:formatCode>0%</c:formatCode>
                <c:ptCount val="11"/>
                <c:pt idx="0">
                  <c:v>0.57142857142857095</c:v>
                </c:pt>
                <c:pt idx="1">
                  <c:v>0.14285714285714299</c:v>
                </c:pt>
                <c:pt idx="2">
                  <c:v>0.28571428571428598</c:v>
                </c:pt>
                <c:pt idx="3">
                  <c:v>0.14285714285714299</c:v>
                </c:pt>
                <c:pt idx="4">
                  <c:v>0.14285714285714299</c:v>
                </c:pt>
                <c:pt idx="5">
                  <c:v>0.14285714285714299</c:v>
                </c:pt>
                <c:pt idx="6">
                  <c:v>0.42857142857142899</c:v>
                </c:pt>
                <c:pt idx="7">
                  <c:v>0.28571428571428598</c:v>
                </c:pt>
                <c:pt idx="8">
                  <c:v>0.14285714285714299</c:v>
                </c:pt>
                <c:pt idx="9">
                  <c:v>0.14285714285714299</c:v>
                </c:pt>
                <c:pt idx="10">
                  <c:v>0.28571428571428598</c:v>
                </c:pt>
              </c:numCache>
            </c:numRef>
          </c:val>
          <c:extLst>
            <c:ext xmlns:c16="http://schemas.microsoft.com/office/drawing/2014/chart" uri="{C3380CC4-5D6E-409C-BE32-E72D297353CC}">
              <c16:uniqueId val="{00000002-B5E0-4951-BAF6-81CBEDFC91CE}"/>
            </c:ext>
          </c:extLst>
        </c:ser>
        <c:dLbls>
          <c:showLegendKey val="0"/>
          <c:showVal val="0"/>
          <c:showCatName val="0"/>
          <c:showSerName val="0"/>
          <c:showPercent val="0"/>
          <c:showBubbleSize val="0"/>
        </c:dLbls>
        <c:gapWidth val="219"/>
        <c:overlap val="-27"/>
        <c:axId val="1104971936"/>
        <c:axId val="1104966176"/>
      </c:barChart>
      <c:catAx>
        <c:axId val="1104971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1104966176"/>
        <c:crosses val="autoZero"/>
        <c:auto val="1"/>
        <c:lblAlgn val="ctr"/>
        <c:lblOffset val="100"/>
        <c:noMultiLvlLbl val="0"/>
      </c:catAx>
      <c:valAx>
        <c:axId val="1104966176"/>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04971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Electronic_2!$B$1</c:f>
              <c:strCache>
                <c:ptCount val="1"/>
                <c:pt idx="0">
                  <c:v>Yes</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Electronic_2!$A$2:$A$12</c:f>
              <c:strCache>
                <c:ptCount val="11"/>
                <c:pt idx="0">
                  <c:v>HSSI data</c:v>
                </c:pt>
                <c:pt idx="1">
                  <c:v>Service authorization requests</c:v>
                </c:pt>
                <c:pt idx="2">
                  <c:v>Referral data</c:v>
                </c:pt>
                <c:pt idx="3">
                  <c:v>Patient/client consent to share data</c:v>
                </c:pt>
                <c:pt idx="4">
                  <c:v>Alerts and notifications</c:v>
                </c:pt>
                <c:pt idx="5">
                  <c:v>Eligibility and enrollment data</c:v>
                </c:pt>
                <c:pt idx="6">
                  <c:v>Assessment data</c:v>
                </c:pt>
                <c:pt idx="7">
                  <c:v>SOGI data</c:v>
                </c:pt>
                <c:pt idx="8">
                  <c:v>Intake data</c:v>
                </c:pt>
                <c:pt idx="9">
                  <c:v>REaL-D data</c:v>
                </c:pt>
                <c:pt idx="10">
                  <c:v>Billing and encounter data</c:v>
                </c:pt>
              </c:strCache>
            </c:strRef>
          </c:cat>
          <c:val>
            <c:numRef>
              <c:f>Electronic_2!$B$2:$B$12</c:f>
              <c:numCache>
                <c:formatCode>0%</c:formatCode>
                <c:ptCount val="11"/>
                <c:pt idx="0">
                  <c:v>0.2857142857142857</c:v>
                </c:pt>
                <c:pt idx="1">
                  <c:v>0.5357142857142857</c:v>
                </c:pt>
                <c:pt idx="2">
                  <c:v>0.6785714285714286</c:v>
                </c:pt>
                <c:pt idx="3">
                  <c:v>0.7857142857142857</c:v>
                </c:pt>
                <c:pt idx="4">
                  <c:v>0.8571428571428571</c:v>
                </c:pt>
                <c:pt idx="5">
                  <c:v>0.8928571428571429</c:v>
                </c:pt>
                <c:pt idx="6">
                  <c:v>0.9642857142857143</c:v>
                </c:pt>
                <c:pt idx="7">
                  <c:v>0.9642857142857143</c:v>
                </c:pt>
                <c:pt idx="8">
                  <c:v>1</c:v>
                </c:pt>
                <c:pt idx="9">
                  <c:v>1</c:v>
                </c:pt>
                <c:pt idx="10">
                  <c:v>1</c:v>
                </c:pt>
              </c:numCache>
            </c:numRef>
          </c:val>
          <c:extLst>
            <c:ext xmlns:c16="http://schemas.microsoft.com/office/drawing/2014/chart" uri="{C3380CC4-5D6E-409C-BE32-E72D297353CC}">
              <c16:uniqueId val="{00000000-4B88-44EC-AE1B-6E0C307DCC4C}"/>
            </c:ext>
          </c:extLst>
        </c:ser>
        <c:ser>
          <c:idx val="1"/>
          <c:order val="1"/>
          <c:tx>
            <c:strRef>
              <c:f>Electronic_2!$C$1</c:f>
              <c:strCache>
                <c:ptCount val="1"/>
                <c:pt idx="0">
                  <c:v>No</c:v>
                </c:pt>
              </c:strCache>
            </c:strRef>
          </c:tx>
          <c:spPr>
            <a:solidFill>
              <a:srgbClr val="32A03E"/>
            </a:solidFill>
            <a:ln>
              <a:noFill/>
            </a:ln>
            <a:effectLst/>
          </c:spPr>
          <c:invertIfNegative val="0"/>
          <c:dLbls>
            <c:dLbl>
              <c:idx val="7"/>
              <c:delete val="1"/>
              <c:extLst>
                <c:ext xmlns:c15="http://schemas.microsoft.com/office/drawing/2012/chart" uri="{CE6537A1-D6FC-4f65-9D91-7224C49458BB}"/>
                <c:ext xmlns:c16="http://schemas.microsoft.com/office/drawing/2014/chart" uri="{C3380CC4-5D6E-409C-BE32-E72D297353CC}">
                  <c16:uniqueId val="{00000001-4B88-44EC-AE1B-6E0C307DCC4C}"/>
                </c:ext>
              </c:extLst>
            </c:dLbl>
            <c:dLbl>
              <c:idx val="8"/>
              <c:delete val="1"/>
              <c:extLst>
                <c:ext xmlns:c15="http://schemas.microsoft.com/office/drawing/2012/chart" uri="{CE6537A1-D6FC-4f65-9D91-7224C49458BB}"/>
                <c:ext xmlns:c16="http://schemas.microsoft.com/office/drawing/2014/chart" uri="{C3380CC4-5D6E-409C-BE32-E72D297353CC}">
                  <c16:uniqueId val="{00000002-4B88-44EC-AE1B-6E0C307DCC4C}"/>
                </c:ext>
              </c:extLst>
            </c:dLbl>
            <c:dLbl>
              <c:idx val="9"/>
              <c:delete val="1"/>
              <c:extLst>
                <c:ext xmlns:c15="http://schemas.microsoft.com/office/drawing/2012/chart" uri="{CE6537A1-D6FC-4f65-9D91-7224C49458BB}"/>
                <c:ext xmlns:c16="http://schemas.microsoft.com/office/drawing/2014/chart" uri="{C3380CC4-5D6E-409C-BE32-E72D297353CC}">
                  <c16:uniqueId val="{00000003-4B88-44EC-AE1B-6E0C307DCC4C}"/>
                </c:ext>
              </c:extLst>
            </c:dLbl>
            <c:dLbl>
              <c:idx val="10"/>
              <c:delete val="1"/>
              <c:extLst>
                <c:ext xmlns:c15="http://schemas.microsoft.com/office/drawing/2012/chart" uri="{CE6537A1-D6FC-4f65-9D91-7224C49458BB}"/>
                <c:ext xmlns:c16="http://schemas.microsoft.com/office/drawing/2014/chart" uri="{C3380CC4-5D6E-409C-BE32-E72D297353CC}">
                  <c16:uniqueId val="{00000004-4B88-44EC-AE1B-6E0C307DCC4C}"/>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Electronic_2!$A$2:$A$12</c:f>
              <c:strCache>
                <c:ptCount val="11"/>
                <c:pt idx="0">
                  <c:v>HSSI data</c:v>
                </c:pt>
                <c:pt idx="1">
                  <c:v>Service authorization requests</c:v>
                </c:pt>
                <c:pt idx="2">
                  <c:v>Referral data</c:v>
                </c:pt>
                <c:pt idx="3">
                  <c:v>Patient/client consent to share data</c:v>
                </c:pt>
                <c:pt idx="4">
                  <c:v>Alerts and notifications</c:v>
                </c:pt>
                <c:pt idx="5">
                  <c:v>Eligibility and enrollment data</c:v>
                </c:pt>
                <c:pt idx="6">
                  <c:v>Assessment data</c:v>
                </c:pt>
                <c:pt idx="7">
                  <c:v>SOGI data</c:v>
                </c:pt>
                <c:pt idx="8">
                  <c:v>Intake data</c:v>
                </c:pt>
                <c:pt idx="9">
                  <c:v>REaL-D data</c:v>
                </c:pt>
                <c:pt idx="10">
                  <c:v>Billing and encounter data</c:v>
                </c:pt>
              </c:strCache>
            </c:strRef>
          </c:cat>
          <c:val>
            <c:numRef>
              <c:f>Electronic_2!$C$2:$C$12</c:f>
              <c:numCache>
                <c:formatCode>0%</c:formatCode>
                <c:ptCount val="11"/>
                <c:pt idx="0">
                  <c:v>0.5357142857142857</c:v>
                </c:pt>
                <c:pt idx="1">
                  <c:v>0.35714285714285715</c:v>
                </c:pt>
                <c:pt idx="2">
                  <c:v>0.2857142857142857</c:v>
                </c:pt>
                <c:pt idx="3">
                  <c:v>0.17857142857142858</c:v>
                </c:pt>
                <c:pt idx="4">
                  <c:v>0.14285714285714285</c:v>
                </c:pt>
                <c:pt idx="5">
                  <c:v>7.1428571428571425E-2</c:v>
                </c:pt>
                <c:pt idx="6">
                  <c:v>3.5714285714285712E-2</c:v>
                </c:pt>
                <c:pt idx="7">
                  <c:v>0</c:v>
                </c:pt>
                <c:pt idx="8">
                  <c:v>0</c:v>
                </c:pt>
                <c:pt idx="9">
                  <c:v>0</c:v>
                </c:pt>
                <c:pt idx="10">
                  <c:v>0</c:v>
                </c:pt>
              </c:numCache>
            </c:numRef>
          </c:val>
          <c:extLst>
            <c:ext xmlns:c16="http://schemas.microsoft.com/office/drawing/2014/chart" uri="{C3380CC4-5D6E-409C-BE32-E72D297353CC}">
              <c16:uniqueId val="{00000005-4B88-44EC-AE1B-6E0C307DCC4C}"/>
            </c:ext>
          </c:extLst>
        </c:ser>
        <c:ser>
          <c:idx val="2"/>
          <c:order val="2"/>
          <c:tx>
            <c:strRef>
              <c:f>Electronic_2!$D$1</c:f>
              <c:strCache>
                <c:ptCount val="1"/>
                <c:pt idx="0">
                  <c:v>N/A</c:v>
                </c:pt>
              </c:strCache>
            </c:strRef>
          </c:tx>
          <c:spPr>
            <a:solidFill>
              <a:srgbClr val="C32882"/>
            </a:solidFill>
            <a:ln>
              <a:noFill/>
            </a:ln>
            <a:effectLst/>
          </c:spPr>
          <c:invertIfNegative val="0"/>
          <c:dLbls>
            <c:dLbl>
              <c:idx val="4"/>
              <c:delete val="1"/>
              <c:extLst>
                <c:ext xmlns:c15="http://schemas.microsoft.com/office/drawing/2012/chart" uri="{CE6537A1-D6FC-4f65-9D91-7224C49458BB}"/>
                <c:ext xmlns:c16="http://schemas.microsoft.com/office/drawing/2014/chart" uri="{C3380CC4-5D6E-409C-BE32-E72D297353CC}">
                  <c16:uniqueId val="{00000006-4B88-44EC-AE1B-6E0C307DCC4C}"/>
                </c:ext>
              </c:extLst>
            </c:dLbl>
            <c:dLbl>
              <c:idx val="6"/>
              <c:delete val="1"/>
              <c:extLst>
                <c:ext xmlns:c15="http://schemas.microsoft.com/office/drawing/2012/chart" uri="{CE6537A1-D6FC-4f65-9D91-7224C49458BB}"/>
                <c:ext xmlns:c16="http://schemas.microsoft.com/office/drawing/2014/chart" uri="{C3380CC4-5D6E-409C-BE32-E72D297353CC}">
                  <c16:uniqueId val="{00000007-4B88-44EC-AE1B-6E0C307DCC4C}"/>
                </c:ext>
              </c:extLst>
            </c:dLbl>
            <c:dLbl>
              <c:idx val="8"/>
              <c:delete val="1"/>
              <c:extLst>
                <c:ext xmlns:c15="http://schemas.microsoft.com/office/drawing/2012/chart" uri="{CE6537A1-D6FC-4f65-9D91-7224C49458BB}"/>
                <c:ext xmlns:c16="http://schemas.microsoft.com/office/drawing/2014/chart" uri="{C3380CC4-5D6E-409C-BE32-E72D297353CC}">
                  <c16:uniqueId val="{00000008-4B88-44EC-AE1B-6E0C307DCC4C}"/>
                </c:ext>
              </c:extLst>
            </c:dLbl>
            <c:dLbl>
              <c:idx val="9"/>
              <c:delete val="1"/>
              <c:extLst>
                <c:ext xmlns:c15="http://schemas.microsoft.com/office/drawing/2012/chart" uri="{CE6537A1-D6FC-4f65-9D91-7224C49458BB}"/>
                <c:ext xmlns:c16="http://schemas.microsoft.com/office/drawing/2014/chart" uri="{C3380CC4-5D6E-409C-BE32-E72D297353CC}">
                  <c16:uniqueId val="{00000009-4B88-44EC-AE1B-6E0C307DCC4C}"/>
                </c:ext>
              </c:extLst>
            </c:dLbl>
            <c:dLbl>
              <c:idx val="10"/>
              <c:delete val="1"/>
              <c:extLst>
                <c:ext xmlns:c15="http://schemas.microsoft.com/office/drawing/2012/chart" uri="{CE6537A1-D6FC-4f65-9D91-7224C49458BB}"/>
                <c:ext xmlns:c16="http://schemas.microsoft.com/office/drawing/2014/chart" uri="{C3380CC4-5D6E-409C-BE32-E72D297353CC}">
                  <c16:uniqueId val="{0000000A-4B88-44EC-AE1B-6E0C307DCC4C}"/>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Electronic_2!$A$2:$A$12</c:f>
              <c:strCache>
                <c:ptCount val="11"/>
                <c:pt idx="0">
                  <c:v>HSSI data</c:v>
                </c:pt>
                <c:pt idx="1">
                  <c:v>Service authorization requests</c:v>
                </c:pt>
                <c:pt idx="2">
                  <c:v>Referral data</c:v>
                </c:pt>
                <c:pt idx="3">
                  <c:v>Patient/client consent to share data</c:v>
                </c:pt>
                <c:pt idx="4">
                  <c:v>Alerts and notifications</c:v>
                </c:pt>
                <c:pt idx="5">
                  <c:v>Eligibility and enrollment data</c:v>
                </c:pt>
                <c:pt idx="6">
                  <c:v>Assessment data</c:v>
                </c:pt>
                <c:pt idx="7">
                  <c:v>SOGI data</c:v>
                </c:pt>
                <c:pt idx="8">
                  <c:v>Intake data</c:v>
                </c:pt>
                <c:pt idx="9">
                  <c:v>REaL-D data</c:v>
                </c:pt>
                <c:pt idx="10">
                  <c:v>Billing and encounter data</c:v>
                </c:pt>
              </c:strCache>
            </c:strRef>
          </c:cat>
          <c:val>
            <c:numRef>
              <c:f>Electronic_2!$D$2:$D$12</c:f>
              <c:numCache>
                <c:formatCode>0%</c:formatCode>
                <c:ptCount val="11"/>
                <c:pt idx="0">
                  <c:v>0.17857142857142858</c:v>
                </c:pt>
                <c:pt idx="1">
                  <c:v>0.10714285714285714</c:v>
                </c:pt>
                <c:pt idx="2">
                  <c:v>3.5714285714285712E-2</c:v>
                </c:pt>
                <c:pt idx="3">
                  <c:v>3.5714285714285712E-2</c:v>
                </c:pt>
                <c:pt idx="4">
                  <c:v>0</c:v>
                </c:pt>
                <c:pt idx="5">
                  <c:v>3.5714285714285712E-2</c:v>
                </c:pt>
                <c:pt idx="6">
                  <c:v>0</c:v>
                </c:pt>
                <c:pt idx="7">
                  <c:v>3.5714285714285712E-2</c:v>
                </c:pt>
                <c:pt idx="8">
                  <c:v>0</c:v>
                </c:pt>
                <c:pt idx="9">
                  <c:v>0</c:v>
                </c:pt>
                <c:pt idx="10">
                  <c:v>0</c:v>
                </c:pt>
              </c:numCache>
            </c:numRef>
          </c:val>
          <c:extLst>
            <c:ext xmlns:c16="http://schemas.microsoft.com/office/drawing/2014/chart" uri="{C3380CC4-5D6E-409C-BE32-E72D297353CC}">
              <c16:uniqueId val="{0000000B-4B88-44EC-AE1B-6E0C307DCC4C}"/>
            </c:ext>
          </c:extLst>
        </c:ser>
        <c:dLbls>
          <c:showLegendKey val="0"/>
          <c:showVal val="0"/>
          <c:showCatName val="0"/>
          <c:showSerName val="0"/>
          <c:showPercent val="0"/>
          <c:showBubbleSize val="0"/>
        </c:dLbls>
        <c:gapWidth val="150"/>
        <c:overlap val="100"/>
        <c:axId val="1662280191"/>
        <c:axId val="1662278271"/>
      </c:barChart>
      <c:catAx>
        <c:axId val="16622801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62278271"/>
        <c:crosses val="autoZero"/>
        <c:auto val="1"/>
        <c:lblAlgn val="ctr"/>
        <c:lblOffset val="100"/>
        <c:noMultiLvlLbl val="0"/>
      </c:catAx>
      <c:valAx>
        <c:axId val="1662278271"/>
        <c:scaling>
          <c:orientation val="minMax"/>
          <c:max val="1"/>
        </c:scaling>
        <c:delete val="0"/>
        <c:axPos val="b"/>
        <c:numFmt formatCode="0%" sourceLinked="1"/>
        <c:majorTickMark val="none"/>
        <c:minorTickMark val="none"/>
        <c:tickLblPos val="nextTo"/>
        <c:spPr>
          <a:noFill/>
          <a:ln>
            <a:solidFill>
              <a:schemeClr val="accent1">
                <a:alpha val="95000"/>
              </a:schemeClr>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622801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'Electronic Systems'!$B$118</c:f>
              <c:strCache>
                <c:ptCount val="1"/>
                <c:pt idx="0">
                  <c:v>Major Barrier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Systems'!$A$119:$A$128</c:f>
              <c:strCache>
                <c:ptCount val="10"/>
                <c:pt idx="0">
                  <c:v>Restrictions in how funding can be used (i.e., infrastructure development; workforce)</c:v>
                </c:pt>
                <c:pt idx="1">
                  <c:v>Lack of funding to operate / maintain electronic system and processes</c:v>
                </c:pt>
                <c:pt idx="2">
                  <c:v>Lack of funding to purchase / configure electronic system</c:v>
                </c:pt>
                <c:pt idx="3">
                  <c:v>We do not have the authority to hire new staff needed to implement and manage a system.</c:v>
                </c:pt>
                <c:pt idx="4">
                  <c:v>Burdensome administrative processes to access grant funding for electronic systems</c:v>
                </c:pt>
                <c:pt idx="5">
                  <c:v>Existing staff are not adequately trained in necessary skills</c:v>
                </c:pt>
                <c:pt idx="6">
                  <c:v>Difficulty finding system(s) that meet our needs</c:v>
                </c:pt>
                <c:pt idx="7">
                  <c:v>Dearth of qualified technical staff with necessary skills to hire, regardless of salary</c:v>
                </c:pt>
                <c:pt idx="8">
                  <c:v>Dearth of qualified technical staff with necessary skills to hire at existing salary scale</c:v>
                </c:pt>
                <c:pt idx="9">
                  <c:v>Privacy laws make having a system with this functionality too much of a liability from a data privacy perspective</c:v>
                </c:pt>
              </c:strCache>
            </c:strRef>
          </c:cat>
          <c:val>
            <c:numRef>
              <c:f>'Electronic Systems'!$B$119:$B$128</c:f>
              <c:numCache>
                <c:formatCode>0%</c:formatCode>
                <c:ptCount val="10"/>
                <c:pt idx="0">
                  <c:v>0.10526315789473684</c:v>
                </c:pt>
                <c:pt idx="1">
                  <c:v>0.26315789473684209</c:v>
                </c:pt>
                <c:pt idx="2">
                  <c:v>0.27777777777777779</c:v>
                </c:pt>
                <c:pt idx="3">
                  <c:v>0.31578947368421051</c:v>
                </c:pt>
                <c:pt idx="4">
                  <c:v>0.36842105263157893</c:v>
                </c:pt>
                <c:pt idx="5">
                  <c:v>0.36842105263157893</c:v>
                </c:pt>
                <c:pt idx="6">
                  <c:v>0.42105263157894735</c:v>
                </c:pt>
                <c:pt idx="7">
                  <c:v>0.47368421052631576</c:v>
                </c:pt>
                <c:pt idx="8">
                  <c:v>0.47368421052631576</c:v>
                </c:pt>
                <c:pt idx="9">
                  <c:v>0.52631578947368418</c:v>
                </c:pt>
              </c:numCache>
            </c:numRef>
          </c:val>
          <c:extLst>
            <c:ext xmlns:c16="http://schemas.microsoft.com/office/drawing/2014/chart" uri="{C3380CC4-5D6E-409C-BE32-E72D297353CC}">
              <c16:uniqueId val="{00000000-5A89-47E0-AAD0-F10B829BA562}"/>
            </c:ext>
          </c:extLst>
        </c:ser>
        <c:ser>
          <c:idx val="1"/>
          <c:order val="1"/>
          <c:tx>
            <c:strRef>
              <c:f>'Electronic Systems'!$C$118</c:f>
              <c:strCache>
                <c:ptCount val="1"/>
                <c:pt idx="0">
                  <c:v>Not a Major Barrier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Systems'!$A$119:$A$128</c:f>
              <c:strCache>
                <c:ptCount val="10"/>
                <c:pt idx="0">
                  <c:v>Restrictions in how funding can be used (i.e., infrastructure development; workforce)</c:v>
                </c:pt>
                <c:pt idx="1">
                  <c:v>Lack of funding to operate / maintain electronic system and processes</c:v>
                </c:pt>
                <c:pt idx="2">
                  <c:v>Lack of funding to purchase / configure electronic system</c:v>
                </c:pt>
                <c:pt idx="3">
                  <c:v>We do not have the authority to hire new staff needed to implement and manage a system.</c:v>
                </c:pt>
                <c:pt idx="4">
                  <c:v>Burdensome administrative processes to access grant funding for electronic systems</c:v>
                </c:pt>
                <c:pt idx="5">
                  <c:v>Existing staff are not adequately trained in necessary skills</c:v>
                </c:pt>
                <c:pt idx="6">
                  <c:v>Difficulty finding system(s) that meet our needs</c:v>
                </c:pt>
                <c:pt idx="7">
                  <c:v>Dearth of qualified technical staff with necessary skills to hire, regardless of salary</c:v>
                </c:pt>
                <c:pt idx="8">
                  <c:v>Dearth of qualified technical staff with necessary skills to hire at existing salary scale</c:v>
                </c:pt>
                <c:pt idx="9">
                  <c:v>Privacy laws make having a system with this functionality too much of a liability from a data privacy perspective</c:v>
                </c:pt>
              </c:strCache>
            </c:strRef>
          </c:cat>
          <c:val>
            <c:numRef>
              <c:f>'Electronic Systems'!$C$119:$C$128</c:f>
              <c:numCache>
                <c:formatCode>0%</c:formatCode>
                <c:ptCount val="10"/>
                <c:pt idx="0">
                  <c:v>0.84210526315789469</c:v>
                </c:pt>
                <c:pt idx="1">
                  <c:v>0.68421052631578949</c:v>
                </c:pt>
                <c:pt idx="2">
                  <c:v>0.72222222222222221</c:v>
                </c:pt>
                <c:pt idx="3">
                  <c:v>0.63157894736842102</c:v>
                </c:pt>
                <c:pt idx="4">
                  <c:v>0.47368421052631576</c:v>
                </c:pt>
                <c:pt idx="5">
                  <c:v>0.52631578947368418</c:v>
                </c:pt>
                <c:pt idx="6">
                  <c:v>0.52631578947368418</c:v>
                </c:pt>
                <c:pt idx="7">
                  <c:v>0.36842105263157893</c:v>
                </c:pt>
                <c:pt idx="8">
                  <c:v>0.42105263157894735</c:v>
                </c:pt>
                <c:pt idx="9">
                  <c:v>0.36842105263157893</c:v>
                </c:pt>
              </c:numCache>
            </c:numRef>
          </c:val>
          <c:extLst>
            <c:ext xmlns:c16="http://schemas.microsoft.com/office/drawing/2014/chart" uri="{C3380CC4-5D6E-409C-BE32-E72D297353CC}">
              <c16:uniqueId val="{00000001-5A89-47E0-AAD0-F10B829BA562}"/>
            </c:ext>
          </c:extLst>
        </c:ser>
        <c:ser>
          <c:idx val="2"/>
          <c:order val="2"/>
          <c:tx>
            <c:strRef>
              <c:f>'Electronic Systems'!$D$118</c:f>
              <c:strCache>
                <c:ptCount val="1"/>
                <c:pt idx="0">
                  <c:v>Don't Know</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'Electronic Systems'!$A$119:$A$128</c:f>
              <c:strCache>
                <c:ptCount val="10"/>
                <c:pt idx="0">
                  <c:v>Restrictions in how funding can be used (i.e., infrastructure development; workforce)</c:v>
                </c:pt>
                <c:pt idx="1">
                  <c:v>Lack of funding to operate / maintain electronic system and processes</c:v>
                </c:pt>
                <c:pt idx="2">
                  <c:v>Lack of funding to purchase / configure electronic system</c:v>
                </c:pt>
                <c:pt idx="3">
                  <c:v>We do not have the authority to hire new staff needed to implement and manage a system.</c:v>
                </c:pt>
                <c:pt idx="4">
                  <c:v>Burdensome administrative processes to access grant funding for electronic systems</c:v>
                </c:pt>
                <c:pt idx="5">
                  <c:v>Existing staff are not adequately trained in necessary skills</c:v>
                </c:pt>
                <c:pt idx="6">
                  <c:v>Difficulty finding system(s) that meet our needs</c:v>
                </c:pt>
                <c:pt idx="7">
                  <c:v>Dearth of qualified technical staff with necessary skills to hire, regardless of salary</c:v>
                </c:pt>
                <c:pt idx="8">
                  <c:v>Dearth of qualified technical staff with necessary skills to hire at existing salary scale</c:v>
                </c:pt>
                <c:pt idx="9">
                  <c:v>Privacy laws make having a system with this functionality too much of a liability from a data privacy perspective</c:v>
                </c:pt>
              </c:strCache>
            </c:strRef>
          </c:cat>
          <c:val>
            <c:numRef>
              <c:f>'Electronic Systems'!$D$119:$D$128</c:f>
              <c:numCache>
                <c:formatCode>0%</c:formatCode>
                <c:ptCount val="10"/>
                <c:pt idx="0">
                  <c:v>5.2631578947368418E-2</c:v>
                </c:pt>
                <c:pt idx="1">
                  <c:v>5.2631578947368418E-2</c:v>
                </c:pt>
                <c:pt idx="3">
                  <c:v>5.2631578947368418E-2</c:v>
                </c:pt>
                <c:pt idx="4">
                  <c:v>0.15789473684210525</c:v>
                </c:pt>
                <c:pt idx="5">
                  <c:v>0.10526315789473684</c:v>
                </c:pt>
                <c:pt idx="6">
                  <c:v>5.2631578947368418E-2</c:v>
                </c:pt>
                <c:pt idx="7">
                  <c:v>0.15789473684210525</c:v>
                </c:pt>
                <c:pt idx="8">
                  <c:v>0.10526315789473684</c:v>
                </c:pt>
                <c:pt idx="9">
                  <c:v>0.10526315789473684</c:v>
                </c:pt>
              </c:numCache>
            </c:numRef>
          </c:val>
          <c:extLst>
            <c:ext xmlns:c16="http://schemas.microsoft.com/office/drawing/2014/chart" uri="{C3380CC4-5D6E-409C-BE32-E72D297353CC}">
              <c16:uniqueId val="{00000002-5A89-47E0-AAD0-F10B829BA562}"/>
            </c:ext>
          </c:extLst>
        </c:ser>
        <c:dLbls>
          <c:showLegendKey val="0"/>
          <c:showVal val="0"/>
          <c:showCatName val="0"/>
          <c:showSerName val="0"/>
          <c:showPercent val="0"/>
          <c:showBubbleSize val="0"/>
        </c:dLbls>
        <c:gapWidth val="150"/>
        <c:overlap val="100"/>
        <c:axId val="1089147679"/>
        <c:axId val="1089157279"/>
      </c:barChart>
      <c:catAx>
        <c:axId val="108914767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089157279"/>
        <c:crosses val="autoZero"/>
        <c:auto val="1"/>
        <c:lblAlgn val="ctr"/>
        <c:lblOffset val="100"/>
        <c:noMultiLvlLbl val="0"/>
      </c:catAx>
      <c:valAx>
        <c:axId val="1089157279"/>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89147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'Q14 BH barrier data - GRAPH'!$D$54</c:f>
              <c:strCache>
                <c:ptCount val="1"/>
                <c:pt idx="0">
                  <c:v>Rural</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'Q14 BH barrier data - GRAPH'!$C$55:$C$64</c:f>
              <c:strCache>
                <c:ptCount val="10"/>
                <c:pt idx="0">
                  <c:v>Privacy laws make having a system with this functionality too much of a liability from a data privacy perspective</c:v>
                </c:pt>
                <c:pt idx="1">
                  <c:v>Lack of funding to purchase / configure electronic system</c:v>
                </c:pt>
                <c:pt idx="2">
                  <c:v>Lack of funding to operate / maintain electronic system and processes</c:v>
                </c:pt>
                <c:pt idx="3">
                  <c:v>Restrictions in how funding can be used (i.e., infrastructure development; workforce)</c:v>
                </c:pt>
                <c:pt idx="4">
                  <c:v>Burdensome administrative processes to access grant funding for electronic systems</c:v>
                </c:pt>
                <c:pt idx="5">
                  <c:v>We do not have the authority to hire new staff needed to implement and manage a system.</c:v>
                </c:pt>
                <c:pt idx="6">
                  <c:v>Dearth of qualified technical staff with necessary skills to hire at existing salary scale</c:v>
                </c:pt>
                <c:pt idx="7">
                  <c:v>Dearth of qualified technical staff with necessary skills  to hire, regardless of salary</c:v>
                </c:pt>
                <c:pt idx="8">
                  <c:v>Existing staff are not adequately trained in necessary skills </c:v>
                </c:pt>
                <c:pt idx="9">
                  <c:v>Difficulty finding system(s) that meet our needs</c:v>
                </c:pt>
              </c:strCache>
            </c:strRef>
          </c:cat>
          <c:val>
            <c:numRef>
              <c:f>'Q14 BH barrier data - GRAPH'!$D$55:$D$64</c:f>
              <c:numCache>
                <c:formatCode>0%</c:formatCode>
                <c:ptCount val="10"/>
                <c:pt idx="0">
                  <c:v>0.28571428599999998</c:v>
                </c:pt>
                <c:pt idx="1">
                  <c:v>0.28571428599999998</c:v>
                </c:pt>
                <c:pt idx="2">
                  <c:v>0.14285714299999999</c:v>
                </c:pt>
                <c:pt idx="3">
                  <c:v>0.14285714299999999</c:v>
                </c:pt>
                <c:pt idx="4">
                  <c:v>0.428571429</c:v>
                </c:pt>
                <c:pt idx="5">
                  <c:v>0.571428571</c:v>
                </c:pt>
                <c:pt idx="6">
                  <c:v>0.571428571</c:v>
                </c:pt>
                <c:pt idx="7">
                  <c:v>0.71428571399999996</c:v>
                </c:pt>
                <c:pt idx="8">
                  <c:v>0.71428571399999996</c:v>
                </c:pt>
                <c:pt idx="9">
                  <c:v>0.28571428599999998</c:v>
                </c:pt>
              </c:numCache>
            </c:numRef>
          </c:val>
          <c:extLst>
            <c:ext xmlns:c16="http://schemas.microsoft.com/office/drawing/2014/chart" uri="{C3380CC4-5D6E-409C-BE32-E72D297353CC}">
              <c16:uniqueId val="{00000000-419B-4D1C-BEEF-4C089750286A}"/>
            </c:ext>
          </c:extLst>
        </c:ser>
        <c:ser>
          <c:idx val="1"/>
          <c:order val="1"/>
          <c:tx>
            <c:strRef>
              <c:f>'Q14 BH barrier data - GRAPH'!$E$54</c:f>
              <c:strCache>
                <c:ptCount val="1"/>
                <c:pt idx="0">
                  <c:v>Suburban</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'Q14 BH barrier data - GRAPH'!$C$55:$C$64</c:f>
              <c:strCache>
                <c:ptCount val="10"/>
                <c:pt idx="0">
                  <c:v>Privacy laws make having a system with this functionality too much of a liability from a data privacy perspective</c:v>
                </c:pt>
                <c:pt idx="1">
                  <c:v>Lack of funding to purchase / configure electronic system</c:v>
                </c:pt>
                <c:pt idx="2">
                  <c:v>Lack of funding to operate / maintain electronic system and processes</c:v>
                </c:pt>
                <c:pt idx="3">
                  <c:v>Restrictions in how funding can be used (i.e., infrastructure development; workforce)</c:v>
                </c:pt>
                <c:pt idx="4">
                  <c:v>Burdensome administrative processes to access grant funding for electronic systems</c:v>
                </c:pt>
                <c:pt idx="5">
                  <c:v>We do not have the authority to hire new staff needed to implement and manage a system.</c:v>
                </c:pt>
                <c:pt idx="6">
                  <c:v>Dearth of qualified technical staff with necessary skills to hire at existing salary scale</c:v>
                </c:pt>
                <c:pt idx="7">
                  <c:v>Dearth of qualified technical staff with necessary skills  to hire, regardless of salary</c:v>
                </c:pt>
                <c:pt idx="8">
                  <c:v>Existing staff are not adequately trained in necessary skills </c:v>
                </c:pt>
                <c:pt idx="9">
                  <c:v>Difficulty finding system(s) that meet our needs</c:v>
                </c:pt>
              </c:strCache>
            </c:strRef>
          </c:cat>
          <c:val>
            <c:numRef>
              <c:f>'Q14 BH barrier data - GRAPH'!$E$55:$E$64</c:f>
              <c:numCache>
                <c:formatCode>0%</c:formatCode>
                <c:ptCount val="10"/>
                <c:pt idx="0">
                  <c:v>1</c:v>
                </c:pt>
                <c:pt idx="1">
                  <c:v>0.33333333300000001</c:v>
                </c:pt>
                <c:pt idx="2">
                  <c:v>0.5</c:v>
                </c:pt>
                <c:pt idx="3">
                  <c:v>0</c:v>
                </c:pt>
                <c:pt idx="4">
                  <c:v>0.4</c:v>
                </c:pt>
                <c:pt idx="5">
                  <c:v>0.16666666699999999</c:v>
                </c:pt>
                <c:pt idx="6">
                  <c:v>0.2</c:v>
                </c:pt>
                <c:pt idx="7">
                  <c:v>0.2</c:v>
                </c:pt>
                <c:pt idx="8">
                  <c:v>0</c:v>
                </c:pt>
                <c:pt idx="9">
                  <c:v>0.33333333300000001</c:v>
                </c:pt>
              </c:numCache>
            </c:numRef>
          </c:val>
          <c:extLst>
            <c:ext xmlns:c16="http://schemas.microsoft.com/office/drawing/2014/chart" uri="{C3380CC4-5D6E-409C-BE32-E72D297353CC}">
              <c16:uniqueId val="{00000001-419B-4D1C-BEEF-4C089750286A}"/>
            </c:ext>
          </c:extLst>
        </c:ser>
        <c:ser>
          <c:idx val="2"/>
          <c:order val="2"/>
          <c:tx>
            <c:strRef>
              <c:f>'Q14 BH barrier data - GRAPH'!$F$54</c:f>
              <c:strCache>
                <c:ptCount val="1"/>
                <c:pt idx="0">
                  <c:v>Urban</c:v>
                </c:pt>
              </c:strCache>
            </c:strRef>
          </c:tx>
          <c:spPr>
            <a:solidFill>
              <a:srgbClr val="C3288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'Q14 BH barrier data - GRAPH'!$C$55:$C$64</c:f>
              <c:strCache>
                <c:ptCount val="10"/>
                <c:pt idx="0">
                  <c:v>Privacy laws make having a system with this functionality too much of a liability from a data privacy perspective</c:v>
                </c:pt>
                <c:pt idx="1">
                  <c:v>Lack of funding to purchase / configure electronic system</c:v>
                </c:pt>
                <c:pt idx="2">
                  <c:v>Lack of funding to operate / maintain electronic system and processes</c:v>
                </c:pt>
                <c:pt idx="3">
                  <c:v>Restrictions in how funding can be used (i.e., infrastructure development; workforce)</c:v>
                </c:pt>
                <c:pt idx="4">
                  <c:v>Burdensome administrative processes to access grant funding for electronic systems</c:v>
                </c:pt>
                <c:pt idx="5">
                  <c:v>We do not have the authority to hire new staff needed to implement and manage a system.</c:v>
                </c:pt>
                <c:pt idx="6">
                  <c:v>Dearth of qualified technical staff with necessary skills to hire at existing salary scale</c:v>
                </c:pt>
                <c:pt idx="7">
                  <c:v>Dearth of qualified technical staff with necessary skills  to hire, regardless of salary</c:v>
                </c:pt>
                <c:pt idx="8">
                  <c:v>Existing staff are not adequately trained in necessary skills </c:v>
                </c:pt>
                <c:pt idx="9">
                  <c:v>Difficulty finding system(s) that meet our needs</c:v>
                </c:pt>
              </c:strCache>
            </c:strRef>
          </c:cat>
          <c:val>
            <c:numRef>
              <c:f>'Q14 BH barrier data - GRAPH'!$F$55:$F$64</c:f>
              <c:numCache>
                <c:formatCode>0%</c:formatCode>
                <c:ptCount val="10"/>
                <c:pt idx="0">
                  <c:v>0.6</c:v>
                </c:pt>
                <c:pt idx="1">
                  <c:v>0.2</c:v>
                </c:pt>
                <c:pt idx="2">
                  <c:v>0.2</c:v>
                </c:pt>
                <c:pt idx="3">
                  <c:v>0.2</c:v>
                </c:pt>
                <c:pt idx="4">
                  <c:v>0.5</c:v>
                </c:pt>
                <c:pt idx="5">
                  <c:v>0.2</c:v>
                </c:pt>
                <c:pt idx="6">
                  <c:v>0.8</c:v>
                </c:pt>
                <c:pt idx="7">
                  <c:v>0.75</c:v>
                </c:pt>
                <c:pt idx="8">
                  <c:v>0.5</c:v>
                </c:pt>
                <c:pt idx="9">
                  <c:v>0.8</c:v>
                </c:pt>
              </c:numCache>
            </c:numRef>
          </c:val>
          <c:extLst>
            <c:ext xmlns:c16="http://schemas.microsoft.com/office/drawing/2014/chart" uri="{C3380CC4-5D6E-409C-BE32-E72D297353CC}">
              <c16:uniqueId val="{00000002-419B-4D1C-BEEF-4C089750286A}"/>
            </c:ext>
          </c:extLst>
        </c:ser>
        <c:dLbls>
          <c:showLegendKey val="0"/>
          <c:showVal val="0"/>
          <c:showCatName val="0"/>
          <c:showSerName val="0"/>
          <c:showPercent val="0"/>
          <c:showBubbleSize val="0"/>
        </c:dLbls>
        <c:gapWidth val="219"/>
        <c:overlap val="-27"/>
        <c:axId val="965941184"/>
        <c:axId val="965943104"/>
      </c:barChart>
      <c:catAx>
        <c:axId val="965941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65943104"/>
        <c:crosses val="autoZero"/>
        <c:auto val="1"/>
        <c:lblAlgn val="ctr"/>
        <c:lblOffset val="100"/>
        <c:noMultiLvlLbl val="0"/>
      </c:catAx>
      <c:valAx>
        <c:axId val="965943104"/>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659411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'Total Count - Sending'!$B$60</c:f>
              <c:strCache>
                <c:ptCount val="1"/>
                <c:pt idx="0">
                  <c:v>All/Most</c:v>
                </c:pt>
              </c:strCache>
            </c:strRef>
          </c:tx>
          <c:spPr>
            <a:solidFill>
              <a:srgbClr val="178C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 - Sending'!$A$61:$A$77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'Total Count - Sending'!$B$61:$B$77</c:f>
              <c:numCache>
                <c:formatCode>0%</c:formatCode>
                <c:ptCount val="17"/>
                <c:pt idx="0">
                  <c:v>0.3794642857142857</c:v>
                </c:pt>
                <c:pt idx="1">
                  <c:v>8.0357142857142863E-2</c:v>
                </c:pt>
                <c:pt idx="2">
                  <c:v>8.2142857142857142E-2</c:v>
                </c:pt>
                <c:pt idx="3">
                  <c:v>5.8035714285714288E-2</c:v>
                </c:pt>
                <c:pt idx="4">
                  <c:v>6.25E-2</c:v>
                </c:pt>
                <c:pt idx="5">
                  <c:v>4.9107142857142856E-2</c:v>
                </c:pt>
                <c:pt idx="6">
                  <c:v>2.2321428571428572E-2</c:v>
                </c:pt>
                <c:pt idx="7">
                  <c:v>2.6785714285714284E-2</c:v>
                </c:pt>
                <c:pt idx="8">
                  <c:v>1.7857142857142856E-2</c:v>
                </c:pt>
                <c:pt idx="9">
                  <c:v>2.2321428571428572E-2</c:v>
                </c:pt>
                <c:pt idx="10">
                  <c:v>8.4821428571428575E-2</c:v>
                </c:pt>
                <c:pt idx="11">
                  <c:v>1.7857142857142856E-2</c:v>
                </c:pt>
                <c:pt idx="12">
                  <c:v>1.7857142857142856E-2</c:v>
                </c:pt>
                <c:pt idx="13">
                  <c:v>1.3392857142857142E-2</c:v>
                </c:pt>
                <c:pt idx="14">
                  <c:v>9.375E-2</c:v>
                </c:pt>
                <c:pt idx="15">
                  <c:v>4.9107142857142856E-2</c:v>
                </c:pt>
                <c:pt idx="16">
                  <c:v>6.25E-2</c:v>
                </c:pt>
              </c:numCache>
            </c:numRef>
          </c:val>
          <c:extLst>
            <c:ext xmlns:c16="http://schemas.microsoft.com/office/drawing/2014/chart" uri="{C3380CC4-5D6E-409C-BE32-E72D297353CC}">
              <c16:uniqueId val="{00000000-A177-4D7C-8EA6-87916F18FBDD}"/>
            </c:ext>
          </c:extLst>
        </c:ser>
        <c:ser>
          <c:idx val="1"/>
          <c:order val="1"/>
          <c:tx>
            <c:strRef>
              <c:f>'Total Count - Sending'!$C$60</c:f>
              <c:strCache>
                <c:ptCount val="1"/>
                <c:pt idx="0">
                  <c:v>Some</c:v>
                </c:pt>
              </c:strCache>
            </c:strRef>
          </c:tx>
          <c:spPr>
            <a:solidFill>
              <a:srgbClr val="052049"/>
            </a:solidFill>
            <a:ln>
              <a:noFill/>
            </a:ln>
            <a:effectLst/>
          </c:spPr>
          <c:invertIfNegative val="0"/>
          <c:dLbls>
            <c:dLbl>
              <c:idx val="8"/>
              <c:delete val="1"/>
              <c:extLst>
                <c:ext xmlns:c15="http://schemas.microsoft.com/office/drawing/2012/chart" uri="{CE6537A1-D6FC-4f65-9D91-7224C49458BB}"/>
                <c:ext xmlns:c16="http://schemas.microsoft.com/office/drawing/2014/chart" uri="{C3380CC4-5D6E-409C-BE32-E72D297353CC}">
                  <c16:uniqueId val="{00000000-ECD2-4AC6-A143-DDD97E4ECAD0}"/>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 - Sending'!$A$61:$A$77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'Total Count - Sending'!$C$61:$C$77</c:f>
              <c:numCache>
                <c:formatCode>0%</c:formatCode>
                <c:ptCount val="17"/>
                <c:pt idx="0">
                  <c:v>4.0178571428571432E-2</c:v>
                </c:pt>
                <c:pt idx="1">
                  <c:v>9.8214285714285712E-2</c:v>
                </c:pt>
                <c:pt idx="2">
                  <c:v>8.2142857142857142E-2</c:v>
                </c:pt>
                <c:pt idx="3">
                  <c:v>8.0357142857142863E-2</c:v>
                </c:pt>
                <c:pt idx="4">
                  <c:v>2.6785714285714284E-2</c:v>
                </c:pt>
                <c:pt idx="5">
                  <c:v>2.2321428571428572E-2</c:v>
                </c:pt>
                <c:pt idx="6">
                  <c:v>5.3571428571428568E-2</c:v>
                </c:pt>
                <c:pt idx="7">
                  <c:v>1.3392857142857142E-2</c:v>
                </c:pt>
                <c:pt idx="8">
                  <c:v>0</c:v>
                </c:pt>
                <c:pt idx="9">
                  <c:v>6.25E-2</c:v>
                </c:pt>
                <c:pt idx="10">
                  <c:v>0.13392857142857142</c:v>
                </c:pt>
                <c:pt idx="11">
                  <c:v>1.7857142857142856E-2</c:v>
                </c:pt>
                <c:pt idx="12">
                  <c:v>4.464285714285714E-3</c:v>
                </c:pt>
                <c:pt idx="13">
                  <c:v>1.3392857142857142E-2</c:v>
                </c:pt>
                <c:pt idx="14">
                  <c:v>2.2321428571428572E-2</c:v>
                </c:pt>
                <c:pt idx="15">
                  <c:v>3.5714285714285712E-2</c:v>
                </c:pt>
                <c:pt idx="16">
                  <c:v>8.9285714285714281E-3</c:v>
                </c:pt>
              </c:numCache>
            </c:numRef>
          </c:val>
          <c:extLst>
            <c:ext xmlns:c16="http://schemas.microsoft.com/office/drawing/2014/chart" uri="{C3380CC4-5D6E-409C-BE32-E72D297353CC}">
              <c16:uniqueId val="{00000001-A177-4D7C-8EA6-87916F18FBDD}"/>
            </c:ext>
          </c:extLst>
        </c:ser>
        <c:ser>
          <c:idx val="2"/>
          <c:order val="2"/>
          <c:tx>
            <c:strRef>
              <c:f>'Total Count - Sending'!$D$60</c:f>
              <c:strCache>
                <c:ptCount val="1"/>
                <c:pt idx="0">
                  <c:v>Few/None</c:v>
                </c:pt>
              </c:strCache>
            </c:strRef>
          </c:tx>
          <c:spPr>
            <a:solidFill>
              <a:srgbClr val="32A03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 - Sending'!$A$61:$A$77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'Total Count - Sending'!$D$61:$D$77</c:f>
              <c:numCache>
                <c:formatCode>0%</c:formatCode>
                <c:ptCount val="17"/>
                <c:pt idx="0">
                  <c:v>0.23214285714285715</c:v>
                </c:pt>
                <c:pt idx="1">
                  <c:v>0.5223214285714286</c:v>
                </c:pt>
                <c:pt idx="2">
                  <c:v>0.51071428571428568</c:v>
                </c:pt>
                <c:pt idx="3">
                  <c:v>0.5044642857142857</c:v>
                </c:pt>
                <c:pt idx="4">
                  <c:v>0.5669642857142857</c:v>
                </c:pt>
                <c:pt idx="5">
                  <c:v>0.5580357142857143</c:v>
                </c:pt>
                <c:pt idx="6">
                  <c:v>0.5446428571428571</c:v>
                </c:pt>
                <c:pt idx="7">
                  <c:v>0.5580357142857143</c:v>
                </c:pt>
                <c:pt idx="8">
                  <c:v>0.5401785714285714</c:v>
                </c:pt>
                <c:pt idx="9">
                  <c:v>0.5535714285714286</c:v>
                </c:pt>
                <c:pt idx="10">
                  <c:v>0.45535714285714285</c:v>
                </c:pt>
                <c:pt idx="11">
                  <c:v>0.5803571428571429</c:v>
                </c:pt>
                <c:pt idx="12">
                  <c:v>0.5892857142857143</c:v>
                </c:pt>
                <c:pt idx="13">
                  <c:v>0.5803571428571429</c:v>
                </c:pt>
                <c:pt idx="14">
                  <c:v>0.53125</c:v>
                </c:pt>
                <c:pt idx="15">
                  <c:v>0.10714285714285714</c:v>
                </c:pt>
                <c:pt idx="16">
                  <c:v>0.5357142857142857</c:v>
                </c:pt>
              </c:numCache>
            </c:numRef>
          </c:val>
          <c:extLst>
            <c:ext xmlns:c16="http://schemas.microsoft.com/office/drawing/2014/chart" uri="{C3380CC4-5D6E-409C-BE32-E72D297353CC}">
              <c16:uniqueId val="{00000002-A177-4D7C-8EA6-87916F18FBDD}"/>
            </c:ext>
          </c:extLst>
        </c:ser>
        <c:ser>
          <c:idx val="3"/>
          <c:order val="3"/>
          <c:tx>
            <c:strRef>
              <c:f>'Total Count - Sending'!$E$60</c:f>
              <c:strCache>
                <c:ptCount val="1"/>
                <c:pt idx="0">
                  <c:v>N/A</c:v>
                </c:pt>
              </c:strCache>
            </c:strRef>
          </c:tx>
          <c:spPr>
            <a:solidFill>
              <a:srgbClr val="6E61D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 - Sending'!$A$61:$A$77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'Total Count - Sending'!$E$61:$E$77</c:f>
              <c:numCache>
                <c:formatCode>0%</c:formatCode>
                <c:ptCount val="17"/>
                <c:pt idx="0">
                  <c:v>0.12946428571428573</c:v>
                </c:pt>
                <c:pt idx="1">
                  <c:v>7.5892857142857137E-2</c:v>
                </c:pt>
                <c:pt idx="2">
                  <c:v>7.857142857142857E-2</c:v>
                </c:pt>
                <c:pt idx="3">
                  <c:v>8.4821428571428575E-2</c:v>
                </c:pt>
                <c:pt idx="4">
                  <c:v>0.10714285714285714</c:v>
                </c:pt>
                <c:pt idx="5">
                  <c:v>0.10714285714285714</c:v>
                </c:pt>
                <c:pt idx="6">
                  <c:v>0.11160714285714286</c:v>
                </c:pt>
                <c:pt idx="7">
                  <c:v>0.11160714285714286</c:v>
                </c:pt>
                <c:pt idx="8">
                  <c:v>0.125</c:v>
                </c:pt>
                <c:pt idx="9">
                  <c:v>8.4821428571428575E-2</c:v>
                </c:pt>
                <c:pt idx="10">
                  <c:v>5.3571428571428568E-2</c:v>
                </c:pt>
                <c:pt idx="11">
                  <c:v>0.10714285714285714</c:v>
                </c:pt>
                <c:pt idx="12">
                  <c:v>0.11160714285714286</c:v>
                </c:pt>
                <c:pt idx="13">
                  <c:v>0.11160714285714286</c:v>
                </c:pt>
                <c:pt idx="14">
                  <c:v>0.11160714285714286</c:v>
                </c:pt>
                <c:pt idx="15">
                  <c:v>3.125E-2</c:v>
                </c:pt>
                <c:pt idx="16">
                  <c:v>0.125</c:v>
                </c:pt>
              </c:numCache>
            </c:numRef>
          </c:val>
          <c:extLst>
            <c:ext xmlns:c16="http://schemas.microsoft.com/office/drawing/2014/chart" uri="{C3380CC4-5D6E-409C-BE32-E72D297353CC}">
              <c16:uniqueId val="{00000003-A177-4D7C-8EA6-87916F18FBDD}"/>
            </c:ext>
          </c:extLst>
        </c:ser>
        <c:ser>
          <c:idx val="4"/>
          <c:order val="4"/>
          <c:tx>
            <c:strRef>
              <c:f>'Total Count - Sending'!$F$60</c:f>
              <c:strCache>
                <c:ptCount val="1"/>
                <c:pt idx="0">
                  <c:v>Don't Know</c:v>
                </c:pt>
              </c:strCache>
            </c:strRef>
          </c:tx>
          <c:spPr>
            <a:solidFill>
              <a:srgbClr val="A238B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 - Sending'!$A$61:$A$77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'Total Count - Sending'!$F$61:$F$77</c:f>
              <c:numCache>
                <c:formatCode>0%</c:formatCode>
                <c:ptCount val="17"/>
                <c:pt idx="0">
                  <c:v>1.3392857142857142E-2</c:v>
                </c:pt>
                <c:pt idx="1">
                  <c:v>2.2321428571428572E-2</c:v>
                </c:pt>
                <c:pt idx="2">
                  <c:v>2.8571428571428571E-2</c:v>
                </c:pt>
                <c:pt idx="3">
                  <c:v>7.1428571428571425E-2</c:v>
                </c:pt>
                <c:pt idx="4">
                  <c:v>3.5714285714285712E-2</c:v>
                </c:pt>
                <c:pt idx="5">
                  <c:v>6.25E-2</c:v>
                </c:pt>
                <c:pt idx="6">
                  <c:v>6.6964285714285712E-2</c:v>
                </c:pt>
                <c:pt idx="7">
                  <c:v>8.9285714285714288E-2</c:v>
                </c:pt>
                <c:pt idx="8">
                  <c:v>0.11607142857142858</c:v>
                </c:pt>
                <c:pt idx="9">
                  <c:v>7.5892857142857137E-2</c:v>
                </c:pt>
                <c:pt idx="10">
                  <c:v>7.1428571428571425E-2</c:v>
                </c:pt>
                <c:pt idx="11">
                  <c:v>7.5892857142857137E-2</c:v>
                </c:pt>
                <c:pt idx="12">
                  <c:v>7.1428571428571425E-2</c:v>
                </c:pt>
                <c:pt idx="13">
                  <c:v>8.0357142857142863E-2</c:v>
                </c:pt>
                <c:pt idx="14">
                  <c:v>3.125E-2</c:v>
                </c:pt>
                <c:pt idx="15">
                  <c:v>8.9285714285714281E-3</c:v>
                </c:pt>
                <c:pt idx="16">
                  <c:v>4.9107142857142856E-2</c:v>
                </c:pt>
              </c:numCache>
            </c:numRef>
          </c:val>
          <c:extLst>
            <c:ext xmlns:c16="http://schemas.microsoft.com/office/drawing/2014/chart" uri="{C3380CC4-5D6E-409C-BE32-E72D297353CC}">
              <c16:uniqueId val="{00000004-A177-4D7C-8EA6-87916F18FBDD}"/>
            </c:ext>
          </c:extLst>
        </c:ser>
        <c:ser>
          <c:idx val="5"/>
          <c:order val="5"/>
          <c:tx>
            <c:strRef>
              <c:f>'Total Count - Sending'!$G$60</c:f>
              <c:strCache>
                <c:ptCount val="1"/>
                <c:pt idx="0">
                  <c:v>User Didn't View or Respond</c:v>
                </c:pt>
              </c:strCache>
            </c:strRef>
          </c:tx>
          <c:spPr>
            <a:solidFill>
              <a:srgbClr val="16A0A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'Total Count - Sending'!$A$61:$A$77</c:f>
              <c:strCache>
                <c:ptCount val="17"/>
                <c:pt idx="0">
                  <c:v>Other systems within your department/division</c:v>
                </c:pt>
                <c:pt idx="1">
                  <c:v>Hospitals</c:v>
                </c:pt>
                <c:pt idx="2">
                  <c:v>MCPs</c:v>
                </c:pt>
                <c:pt idx="3">
                  <c:v>ECM/CS Providers</c:v>
                </c:pt>
                <c:pt idx="4">
                  <c:v>SS-County Welfare</c:v>
                </c:pt>
                <c:pt idx="5">
                  <c:v>SS-Benefits</c:v>
                </c:pt>
                <c:pt idx="6">
                  <c:v>Housing CBOs</c:v>
                </c:pt>
                <c:pt idx="7">
                  <c:v>Continuum of Care (CoC)</c:v>
                </c:pt>
                <c:pt idx="8">
                  <c:v>211</c:v>
                </c:pt>
                <c:pt idx="9">
                  <c:v>Criminal / Legal Institutions</c:v>
                </c:pt>
                <c:pt idx="10">
                  <c:v>CBOs</c:v>
                </c:pt>
                <c:pt idx="11">
                  <c:v>Schools/Local Education Agencies (LEAs)</c:v>
                </c:pt>
                <c:pt idx="12">
                  <c:v>Area Agencies on Aging</c:v>
                </c:pt>
                <c:pt idx="13">
                  <c:v>Regional Centers</c:v>
                </c:pt>
                <c:pt idx="14">
                  <c:v>County Public Health</c:v>
                </c:pt>
                <c:pt idx="15">
                  <c:v>County Substance Use Disorder (SUD) Services</c:v>
                </c:pt>
                <c:pt idx="16">
                  <c:v>WIC</c:v>
                </c:pt>
              </c:strCache>
            </c:strRef>
          </c:cat>
          <c:val>
            <c:numRef>
              <c:f>'Total Count - Sending'!$G$61:$G$77</c:f>
              <c:numCache>
                <c:formatCode>0%</c:formatCode>
                <c:ptCount val="17"/>
                <c:pt idx="0">
                  <c:v>0.20535714285714285</c:v>
                </c:pt>
                <c:pt idx="1">
                  <c:v>0.20089285714285715</c:v>
                </c:pt>
                <c:pt idx="2">
                  <c:v>0.21785714285714286</c:v>
                </c:pt>
                <c:pt idx="3">
                  <c:v>0.20089285714285715</c:v>
                </c:pt>
                <c:pt idx="4">
                  <c:v>0.20089285714285715</c:v>
                </c:pt>
                <c:pt idx="5">
                  <c:v>0.20089285714285715</c:v>
                </c:pt>
                <c:pt idx="6">
                  <c:v>0.20089285714285715</c:v>
                </c:pt>
                <c:pt idx="7">
                  <c:v>0.20089285714285715</c:v>
                </c:pt>
                <c:pt idx="8">
                  <c:v>0.20089285714285715</c:v>
                </c:pt>
                <c:pt idx="9">
                  <c:v>0.20089285714285715</c:v>
                </c:pt>
                <c:pt idx="10">
                  <c:v>0.20089285714285715</c:v>
                </c:pt>
                <c:pt idx="11">
                  <c:v>0.20089285714285715</c:v>
                </c:pt>
                <c:pt idx="12">
                  <c:v>0.20535714285714285</c:v>
                </c:pt>
                <c:pt idx="13">
                  <c:v>0.20089285714285715</c:v>
                </c:pt>
                <c:pt idx="14">
                  <c:v>0.20982142857142858</c:v>
                </c:pt>
                <c:pt idx="15">
                  <c:v>0.7678571428571429</c:v>
                </c:pt>
                <c:pt idx="16">
                  <c:v>0.21875</c:v>
                </c:pt>
              </c:numCache>
            </c:numRef>
          </c:val>
          <c:extLst>
            <c:ext xmlns:c16="http://schemas.microsoft.com/office/drawing/2014/chart" uri="{C3380CC4-5D6E-409C-BE32-E72D297353CC}">
              <c16:uniqueId val="{00000005-A177-4D7C-8EA6-87916F18FBDD}"/>
            </c:ext>
          </c:extLst>
        </c:ser>
        <c:dLbls>
          <c:showLegendKey val="0"/>
          <c:showVal val="0"/>
          <c:showCatName val="0"/>
          <c:showSerName val="0"/>
          <c:showPercent val="0"/>
          <c:showBubbleSize val="0"/>
        </c:dLbls>
        <c:gapWidth val="150"/>
        <c:overlap val="100"/>
        <c:axId val="909164816"/>
        <c:axId val="909165776"/>
      </c:barChart>
      <c:catAx>
        <c:axId val="90916481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09165776"/>
        <c:crosses val="autoZero"/>
        <c:auto val="1"/>
        <c:lblAlgn val="ctr"/>
        <c:lblOffset val="100"/>
        <c:noMultiLvlLbl val="0"/>
      </c:catAx>
      <c:valAx>
        <c:axId val="909165776"/>
        <c:scaling>
          <c:orientation val="minMax"/>
          <c:max val="1"/>
        </c:scaling>
        <c:delete val="0"/>
        <c:axPos val="t"/>
        <c:numFmt formatCode="0%" sourceLinked="1"/>
        <c:majorTickMark val="none"/>
        <c:minorTickMark val="none"/>
        <c:tickLblPos val="high"/>
        <c:spPr>
          <a:noFill/>
          <a:ln>
            <a:noFill/>
          </a:ln>
          <a:effectLst/>
        </c:spPr>
        <c:txPr>
          <a:bodyPr rot="-60000000" spcFirstLastPara="1" vertOverflow="ellipsis" vert="horz" wrap="square" anchor="b" anchorCtr="0"/>
          <a:lstStyle/>
          <a:p>
            <a:pPr>
              <a:defRPr sz="900" b="0" i="0" u="none" strike="noStrike" kern="1200" baseline="0">
                <a:solidFill>
                  <a:schemeClr val="tx1">
                    <a:lumMod val="65000"/>
                    <a:lumOff val="35000"/>
                  </a:schemeClr>
                </a:solidFill>
                <a:latin typeface="+mn-lt"/>
                <a:ea typeface="+mn-ea"/>
                <a:cs typeface="+mn-cs"/>
              </a:defRPr>
            </a:pPr>
            <a:endParaRPr lang="en-US"/>
          </a:p>
        </c:txPr>
        <c:crossAx val="9091648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4" name="Straight Connector 43"/>
          <p:cNvCxnSpPr/>
          <p:nvPr/>
        </p:nvCxnSpPr>
        <p:spPr>
          <a:xfrm>
            <a:off x="485957" y="9084089"/>
            <a:ext cx="633984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Slide Number Placeholder 6"/>
          <p:cNvSpPr>
            <a:spLocks noGrp="1"/>
          </p:cNvSpPr>
          <p:nvPr>
            <p:ph type="sldNum" sz="quarter" idx="3"/>
          </p:nvPr>
        </p:nvSpPr>
        <p:spPr>
          <a:xfrm>
            <a:off x="430241" y="9172031"/>
            <a:ext cx="299981" cy="108770"/>
          </a:xfrm>
          <a:prstGeom prst="rect">
            <a:avLst/>
          </a:prstGeom>
        </p:spPr>
        <p:txBody>
          <a:bodyPr vert="horz" wrap="square" lIns="0" tIns="0" rIns="0" bIns="0" rtlCol="0" anchor="b" anchorCtr="0"/>
          <a:lstStyle>
            <a:lvl1pPr marL="0" algn="l" defTabSz="957468" rtl="0" eaLnBrk="1" latinLnBrk="0" hangingPunct="1">
              <a:defRPr lang="en-US" sz="800" kern="1200" smtClean="0">
                <a:solidFill>
                  <a:schemeClr val="tx1"/>
                </a:solidFill>
                <a:latin typeface="+mn-lt"/>
                <a:ea typeface="+mn-ea"/>
                <a:cs typeface="+mn-cs"/>
              </a:defRPr>
            </a:lvl1pPr>
          </a:lstStyle>
          <a:p>
            <a:pPr algn="r"/>
            <a:fld id="{111E5896-917A-4035-A860-408E1EC3CD51}" type="slidenum">
              <a:rPr lang="en-US">
                <a:solidFill>
                  <a:srgbClr val="052049"/>
                </a:solidFill>
                <a:latin typeface="Arial" panose="020B0604020202020204" pitchFamily="34" charset="0"/>
                <a:cs typeface="Arial" panose="020B0604020202020204" pitchFamily="34" charset="0"/>
              </a:rPr>
              <a:pPr algn="r"/>
              <a:t>‹#›</a:t>
            </a:fld>
            <a:endParaRPr lang="en-US" dirty="0">
              <a:solidFill>
                <a:srgbClr val="052049"/>
              </a:solidFill>
              <a:latin typeface="Arial" panose="020B0604020202020204" pitchFamily="34" charset="0"/>
              <a:cs typeface="Arial" panose="020B0604020202020204" pitchFamily="34" charset="0"/>
            </a:endParaRPr>
          </a:p>
        </p:txBody>
      </p:sp>
      <p:pic>
        <p:nvPicPr>
          <p:cNvPr id="20" name="Picture 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89235" y="9157075"/>
            <a:ext cx="639981" cy="30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2"/>
          </p:nvPr>
        </p:nvSpPr>
        <p:spPr>
          <a:xfrm>
            <a:off x="678972" y="9110549"/>
            <a:ext cx="3169920" cy="135900"/>
          </a:xfrm>
          <a:prstGeom prst="rect">
            <a:avLst/>
          </a:prstGeom>
        </p:spPr>
        <p:txBody>
          <a:bodyPr vert="horz" lIns="95747" tIns="47873" rIns="95747" bIns="47873" rtlCol="0" anchor="t"/>
          <a:lstStyle>
            <a:lvl1pPr algn="l">
              <a:defRPr sz="1300"/>
            </a:lvl1pPr>
          </a:lstStyle>
          <a:p>
            <a:endParaRPr lang="en-US" sz="800" dirty="0">
              <a:solidFill>
                <a:srgbClr val="052049"/>
              </a:solidFill>
              <a:latin typeface="Arial" panose="020B0604020202020204" pitchFamily="34" charset="0"/>
            </a:endParaRPr>
          </a:p>
        </p:txBody>
      </p:sp>
    </p:spTree>
    <p:extLst>
      <p:ext uri="{BB962C8B-B14F-4D97-AF65-F5344CB8AC3E}">
        <p14:creationId xmlns:p14="http://schemas.microsoft.com/office/powerpoint/2010/main" val="182832942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6100" y="412750"/>
            <a:ext cx="6399213" cy="3600450"/>
          </a:xfrm>
          <a:prstGeom prst="rect">
            <a:avLst/>
          </a:prstGeom>
          <a:noFill/>
          <a:ln w="12700">
            <a:solidFill>
              <a:prstClr val="black"/>
            </a:solidFill>
          </a:ln>
        </p:spPr>
        <p:txBody>
          <a:bodyPr vert="horz" lIns="97566" tIns="48783" rIns="97566" bIns="48783" rtlCol="0" anchor="ctr"/>
          <a:lstStyle/>
          <a:p>
            <a:endParaRPr lang="en-US" dirty="0"/>
          </a:p>
        </p:txBody>
      </p:sp>
      <p:sp>
        <p:nvSpPr>
          <p:cNvPr id="5" name="Notes Placeholder 4"/>
          <p:cNvSpPr>
            <a:spLocks noGrp="1"/>
          </p:cNvSpPr>
          <p:nvPr>
            <p:ph type="body" sz="quarter" idx="3"/>
          </p:nvPr>
        </p:nvSpPr>
        <p:spPr>
          <a:xfrm>
            <a:off x="470686" y="4214077"/>
            <a:ext cx="6358528" cy="462746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29" name="Straight Connector 28"/>
          <p:cNvCxnSpPr/>
          <p:nvPr/>
        </p:nvCxnSpPr>
        <p:spPr>
          <a:xfrm>
            <a:off x="485957" y="9084089"/>
            <a:ext cx="633984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pic>
        <p:nvPicPr>
          <p:cNvPr id="30"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9235" y="9157075"/>
            <a:ext cx="639981" cy="30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Slide Number Placeholder 6"/>
          <p:cNvSpPr>
            <a:spLocks noGrp="1"/>
          </p:cNvSpPr>
          <p:nvPr>
            <p:ph type="sldNum" sz="quarter" idx="5"/>
          </p:nvPr>
        </p:nvSpPr>
        <p:spPr>
          <a:xfrm>
            <a:off x="430241" y="9172031"/>
            <a:ext cx="299981" cy="108770"/>
          </a:xfrm>
          <a:prstGeom prst="rect">
            <a:avLst/>
          </a:prstGeom>
        </p:spPr>
        <p:txBody>
          <a:bodyPr vert="horz" wrap="square" lIns="0" tIns="0" rIns="0" bIns="0" rtlCol="0" anchor="b" anchorCtr="0"/>
          <a:lstStyle>
            <a:lvl1pPr marL="0" algn="l" defTabSz="957468" rtl="0" eaLnBrk="1" latinLnBrk="0" hangingPunct="1">
              <a:defRPr lang="en-US" sz="800" b="0" i="0" kern="1200" smtClean="0">
                <a:solidFill>
                  <a:schemeClr val="tx1"/>
                </a:solidFill>
                <a:latin typeface="Arial" panose="020B0604020202020204" pitchFamily="34" charset="0"/>
                <a:ea typeface="+mn-ea"/>
                <a:cs typeface="Arial" panose="020B0604020202020204" pitchFamily="34" charset="0"/>
              </a:defRPr>
            </a:lvl1pPr>
          </a:lstStyle>
          <a:p>
            <a:pPr algn="r"/>
            <a:fld id="{111E5896-917A-4035-A860-408E1EC3CD51}" type="slidenum">
              <a:rPr lang="en-US" smtClean="0">
                <a:solidFill>
                  <a:srgbClr val="052049"/>
                </a:solidFill>
              </a:rPr>
              <a:pPr algn="r"/>
              <a:t>‹#›</a:t>
            </a:fld>
            <a:endParaRPr lang="en-US" dirty="0">
              <a:solidFill>
                <a:srgbClr val="052049"/>
              </a:solidFill>
            </a:endParaRPr>
          </a:p>
        </p:txBody>
      </p:sp>
      <p:sp>
        <p:nvSpPr>
          <p:cNvPr id="10" name="Footer Placeholder 3"/>
          <p:cNvSpPr>
            <a:spLocks noGrp="1"/>
          </p:cNvSpPr>
          <p:nvPr>
            <p:ph type="ftr" sz="quarter" idx="4"/>
          </p:nvPr>
        </p:nvSpPr>
        <p:spPr>
          <a:xfrm>
            <a:off x="678972" y="9110549"/>
            <a:ext cx="3169920" cy="135900"/>
          </a:xfrm>
          <a:prstGeom prst="rect">
            <a:avLst/>
          </a:prstGeom>
        </p:spPr>
        <p:txBody>
          <a:bodyPr vert="horz" lIns="95747" tIns="47873" rIns="95747" bIns="47873" rtlCol="0" anchor="t"/>
          <a:lstStyle>
            <a:lvl1pPr algn="l">
              <a:defRPr sz="1300" b="0" i="0">
                <a:latin typeface="Arial" panose="020B0604020202020204" pitchFamily="34" charset="0"/>
              </a:defRPr>
            </a:lvl1pPr>
          </a:lstStyle>
          <a:p>
            <a:endParaRPr lang="en-US" sz="800" dirty="0">
              <a:solidFill>
                <a:srgbClr val="052049"/>
              </a:solidFill>
            </a:endParaRPr>
          </a:p>
        </p:txBody>
      </p:sp>
      <p:sp>
        <p:nvSpPr>
          <p:cNvPr id="2" name="Date Placeholder 1"/>
          <p:cNvSpPr>
            <a:spLocks noGrp="1"/>
          </p:cNvSpPr>
          <p:nvPr>
            <p:ph type="dt" idx="1"/>
          </p:nvPr>
        </p:nvSpPr>
        <p:spPr>
          <a:xfrm>
            <a:off x="4143587" y="5"/>
            <a:ext cx="3169920" cy="482027"/>
          </a:xfrm>
          <a:prstGeom prst="rect">
            <a:avLst/>
          </a:prstGeom>
        </p:spPr>
        <p:txBody>
          <a:bodyPr vert="horz" lIns="95747" tIns="47873" rIns="95747" bIns="47873" rtlCol="0"/>
          <a:lstStyle>
            <a:lvl1pPr algn="r">
              <a:defRPr sz="1300" b="0" i="0">
                <a:latin typeface="Arial" panose="020B0604020202020204" pitchFamily="34" charset="0"/>
              </a:defRPr>
            </a:lvl1pPr>
          </a:lstStyle>
          <a:p>
            <a:fld id="{EF798EC2-7587-174C-8F9B-BEC1CFBF2B9A}" type="datetimeFigureOut">
              <a:rPr lang="en-US" smtClean="0"/>
              <a:pPr/>
              <a:t>10/3/2025</a:t>
            </a:fld>
            <a:endParaRPr lang="en-US" dirty="0"/>
          </a:p>
        </p:txBody>
      </p:sp>
    </p:spTree>
    <p:extLst>
      <p:ext uri="{BB962C8B-B14F-4D97-AF65-F5344CB8AC3E}">
        <p14:creationId xmlns:p14="http://schemas.microsoft.com/office/powerpoint/2010/main" val="450748310"/>
      </p:ext>
    </p:extLst>
  </p:cSld>
  <p:clrMap bg1="lt1" tx1="dk1" bg2="lt2" tx2="dk2" accent1="accent1" accent2="accent2" accent3="accent3" accent4="accent4" accent5="accent5" accent6="accent6" hlink="hlink" folHlink="folHlink"/>
  <p:hf hdr="0" dt="0"/>
  <p:notesStyle>
    <a:lvl1pPr marL="114300" indent="-114300" algn="l" defTabSz="914400" rtl="0" eaLnBrk="1" latinLnBrk="0" hangingPunct="1">
      <a:spcBef>
        <a:spcPts val="800"/>
      </a:spcBef>
      <a:buClr>
        <a:srgbClr val="178CCB"/>
      </a:buClr>
      <a:buFont typeface="Arial" pitchFamily="34" charset="0"/>
      <a:buChar char="•"/>
      <a:defRPr sz="1200" b="0" i="0" kern="1200">
        <a:solidFill>
          <a:srgbClr val="052049"/>
        </a:solidFill>
        <a:latin typeface="Arial" panose="020B0604020202020204" pitchFamily="34" charset="0"/>
        <a:ea typeface="+mn-ea"/>
        <a:cs typeface="Arial" panose="020B0604020202020204" pitchFamily="34" charset="0"/>
      </a:defRPr>
    </a:lvl1pPr>
    <a:lvl2pPr marL="285750" indent="-112713" algn="l" defTabSz="914400" rtl="0" eaLnBrk="1" latinLnBrk="0" hangingPunct="1">
      <a:spcBef>
        <a:spcPts val="200"/>
      </a:spcBef>
      <a:buClr>
        <a:srgbClr val="178CCB"/>
      </a:buClr>
      <a:buFont typeface="Arial" pitchFamily="34" charset="0"/>
      <a:buChar char="•"/>
      <a:defRPr sz="1100" b="0" i="0" kern="1200">
        <a:solidFill>
          <a:srgbClr val="052049"/>
        </a:solidFill>
        <a:latin typeface="Arial" panose="020B0604020202020204" pitchFamily="34" charset="0"/>
        <a:ea typeface="+mn-ea"/>
        <a:cs typeface="Arial" panose="020B0604020202020204" pitchFamily="34" charset="0"/>
      </a:defRPr>
    </a:lvl2pPr>
    <a:lvl3pPr marL="403225" indent="-117475" algn="l" defTabSz="914400" rtl="0" eaLnBrk="1" latinLnBrk="0" hangingPunct="1">
      <a:spcBef>
        <a:spcPts val="200"/>
      </a:spcBef>
      <a:buClr>
        <a:srgbClr val="178CCB"/>
      </a:buClr>
      <a:buFont typeface="Arial" pitchFamily="34" charset="0"/>
      <a:buChar char="•"/>
      <a:defRPr sz="1050" b="0" i="0" kern="1200">
        <a:solidFill>
          <a:srgbClr val="052049"/>
        </a:solidFill>
        <a:latin typeface="Arial" panose="020B0604020202020204" pitchFamily="34" charset="0"/>
        <a:ea typeface="+mn-ea"/>
        <a:cs typeface="Arial" panose="020B0604020202020204" pitchFamily="34" charset="0"/>
      </a:defRPr>
    </a:lvl3pPr>
    <a:lvl4pPr marL="569913" indent="-112713" algn="l" defTabSz="914400" rtl="0" eaLnBrk="1" latinLnBrk="0" hangingPunct="1">
      <a:spcBef>
        <a:spcPts val="200"/>
      </a:spcBef>
      <a:buClr>
        <a:srgbClr val="178CCB"/>
      </a:buClr>
      <a:buFont typeface="Arial" pitchFamily="34" charset="0"/>
      <a:buChar char="•"/>
      <a:defRPr sz="1050" b="0" i="0" kern="1200">
        <a:solidFill>
          <a:srgbClr val="052049"/>
        </a:solidFill>
        <a:latin typeface="Arial" panose="020B0604020202020204" pitchFamily="34" charset="0"/>
        <a:ea typeface="+mn-ea"/>
        <a:cs typeface="Arial" panose="020B0604020202020204" pitchFamily="34" charset="0"/>
      </a:defRPr>
    </a:lvl4pPr>
    <a:lvl5pPr marL="457200" indent="114300" algn="l" defTabSz="914400" rtl="0" eaLnBrk="1" latinLnBrk="0" hangingPunct="1">
      <a:buFont typeface="Arial" pitchFamily="34" charset="0"/>
      <a:buChar char="•"/>
      <a:defRPr sz="1050" kern="1200">
        <a:solidFill>
          <a:schemeClr val="tx1"/>
        </a:solidFill>
        <a:latin typeface="+mn-lt"/>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424694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9684" indent="-119684" defTabSz="957468">
              <a:spcBef>
                <a:spcPts val="838"/>
              </a:spcBef>
              <a:defRPr/>
            </a:pPr>
            <a:r>
              <a:rPr lang="en-US" dirty="0"/>
              <a:t>Combines all the sections (intake, </a:t>
            </a:r>
            <a:r>
              <a:rPr lang="en-US" dirty="0" err="1"/>
              <a:t>sogi</a:t>
            </a:r>
            <a:r>
              <a:rPr lang="en-US" dirty="0"/>
              <a:t> </a:t>
            </a:r>
            <a:r>
              <a:rPr lang="en-US" dirty="0" err="1"/>
              <a:t>etc</a:t>
            </a:r>
            <a:r>
              <a:rPr lang="en-US" dirty="0"/>
              <a:t>) into a single overall visualization</a:t>
            </a:r>
          </a:p>
          <a:p>
            <a:r>
              <a:rPr lang="en-US" dirty="0"/>
              <a:t>Kept “user didn’t view or respond” in there to show</a:t>
            </a:r>
            <a:r>
              <a:rPr lang="en-US" u="none" dirty="0"/>
              <a:t> that </a:t>
            </a:r>
            <a:r>
              <a:rPr lang="en-US" dirty="0"/>
              <a:t>SUD had much smaller N because you only got this option is you previously indicated that BH and SUD operate separately</a:t>
            </a:r>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17</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3572796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A2B35-E68E-D45F-F2EB-5A83BF66A4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43A9BE-6FE0-64F6-D8DC-DBB8784D0E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15810A-C6D3-D295-6FA5-457C1D58BABD}"/>
              </a:ext>
            </a:extLst>
          </p:cNvPr>
          <p:cNvSpPr>
            <a:spLocks noGrp="1"/>
          </p:cNvSpPr>
          <p:nvPr>
            <p:ph type="body" idx="1"/>
          </p:nvPr>
        </p:nvSpPr>
        <p:spPr/>
        <p:txBody>
          <a:bodyPr/>
          <a:lstStyle/>
          <a:p>
            <a:pPr marL="119684" indent="-119684" defTabSz="957468">
              <a:spcBef>
                <a:spcPts val="838"/>
              </a:spcBef>
              <a:defRPr/>
            </a:pPr>
            <a:r>
              <a:rPr lang="en-US" dirty="0"/>
              <a:t>Combines all the sections (intake, </a:t>
            </a:r>
            <a:r>
              <a:rPr lang="en-US" dirty="0" err="1"/>
              <a:t>sogi</a:t>
            </a:r>
            <a:r>
              <a:rPr lang="en-US" dirty="0"/>
              <a:t> </a:t>
            </a:r>
            <a:r>
              <a:rPr lang="en-US" dirty="0" err="1"/>
              <a:t>etc</a:t>
            </a:r>
            <a:r>
              <a:rPr lang="en-US" dirty="0"/>
              <a:t>) into a single overall visualization</a:t>
            </a:r>
          </a:p>
          <a:p>
            <a:r>
              <a:rPr lang="en-US" dirty="0"/>
              <a:t>Kept “user didn’t view or respond” in there to show</a:t>
            </a:r>
            <a:r>
              <a:rPr lang="en-US" u="none" dirty="0"/>
              <a:t> that </a:t>
            </a:r>
            <a:r>
              <a:rPr lang="en-US" dirty="0"/>
              <a:t>SUD had much smaller N because you only got this option is you previously indicated that BH and SUD operate separately</a:t>
            </a:r>
          </a:p>
        </p:txBody>
      </p:sp>
      <p:sp>
        <p:nvSpPr>
          <p:cNvPr id="4" name="Slide Number Placeholder 3">
            <a:extLst>
              <a:ext uri="{FF2B5EF4-FFF2-40B4-BE49-F238E27FC236}">
                <a16:creationId xmlns:a16="http://schemas.microsoft.com/office/drawing/2014/main" id="{BFD4145F-4034-160A-92D8-22A24361CCC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18</a:t>
            </a:fld>
            <a:endParaRPr lang="en-US" dirty="0">
              <a:solidFill>
                <a:srgbClr val="052049"/>
              </a:solidFill>
            </a:endParaRPr>
          </a:p>
        </p:txBody>
      </p:sp>
      <p:sp>
        <p:nvSpPr>
          <p:cNvPr id="5" name="Footer Placeholder 4">
            <a:extLst>
              <a:ext uri="{FF2B5EF4-FFF2-40B4-BE49-F238E27FC236}">
                <a16:creationId xmlns:a16="http://schemas.microsoft.com/office/drawing/2014/main" id="{5C4E8207-F673-B26B-5F7F-502E95706E6A}"/>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1196701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Collapses all data from the various exchange partners into a single % for the sector</a:t>
            </a:r>
          </a:p>
          <a:p>
            <a:r>
              <a:rPr lang="en-US" dirty="0"/>
              <a:t>Summed up all the responses for each category and divided by total number of responses</a:t>
            </a:r>
          </a:p>
          <a:p>
            <a:r>
              <a:rPr lang="en-US" dirty="0"/>
              <a:t>Separated by sending and receiving</a:t>
            </a:r>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19</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212197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Created index where respondent got 3 points for “All/Most” 2 points for “Some” and 1 point for “Few/None”</a:t>
            </a:r>
          </a:p>
          <a:p>
            <a:r>
              <a:rPr lang="en-US" dirty="0"/>
              <a:t>Divided by total number of responses to get a weighted average/intensity rating</a:t>
            </a:r>
          </a:p>
          <a:p>
            <a:r>
              <a:rPr lang="en-US" dirty="0"/>
              <a:t>N/A, Don’t Know, and Not Seen not included in the index (0 points)</a:t>
            </a:r>
          </a:p>
          <a:p>
            <a:r>
              <a:rPr lang="en-US" dirty="0"/>
              <a:t>Broken out by sending/receiving</a:t>
            </a:r>
          </a:p>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20</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4471300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Overall Ns: Urban = 10; Suburban = 9, Rural = 9</a:t>
            </a:r>
          </a:p>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21</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7510786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Overall Ns: Urban = 10; Suburban = 9, Rural = 9</a:t>
            </a:r>
          </a:p>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22</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1572725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495B9-22B1-910B-05CF-06C1B2DAF5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1B656D-12A8-B1B6-5158-7D4858B6FD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18E2C4-008B-2B1A-9DB9-21FCDD43958A}"/>
              </a:ext>
            </a:extLst>
          </p:cNvPr>
          <p:cNvSpPr>
            <a:spLocks noGrp="1"/>
          </p:cNvSpPr>
          <p:nvPr>
            <p:ph type="body" idx="1"/>
          </p:nvPr>
        </p:nvSpPr>
        <p:spPr/>
        <p:txBody>
          <a:bodyPr/>
          <a:lstStyle/>
          <a:p>
            <a:r>
              <a:rPr lang="en-US" dirty="0"/>
              <a:t>Overall Ns:</a:t>
            </a:r>
          </a:p>
          <a:p>
            <a:pPr lvl="1"/>
            <a:r>
              <a:rPr lang="en-US" dirty="0"/>
              <a:t>Participates in an HIE (18)</a:t>
            </a:r>
          </a:p>
          <a:p>
            <a:pPr lvl="1"/>
            <a:r>
              <a:rPr lang="en-US" dirty="0"/>
              <a:t>Does not Participate in an HIE (8)</a:t>
            </a:r>
          </a:p>
          <a:p>
            <a:pPr lvl="1"/>
            <a:r>
              <a:rPr lang="en-US" dirty="0"/>
              <a:t>Don’t Know (2)</a:t>
            </a:r>
          </a:p>
          <a:p>
            <a:endParaRPr lang="en-US" dirty="0"/>
          </a:p>
        </p:txBody>
      </p:sp>
      <p:sp>
        <p:nvSpPr>
          <p:cNvPr id="4" name="Slide Number Placeholder 3">
            <a:extLst>
              <a:ext uri="{FF2B5EF4-FFF2-40B4-BE49-F238E27FC236}">
                <a16:creationId xmlns:a16="http://schemas.microsoft.com/office/drawing/2014/main" id="{707F2554-F222-B257-0CAB-8CB1DE91AE11}"/>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23</a:t>
            </a:fld>
            <a:endParaRPr lang="en-US" dirty="0">
              <a:solidFill>
                <a:srgbClr val="052049"/>
              </a:solidFill>
            </a:endParaRPr>
          </a:p>
        </p:txBody>
      </p:sp>
      <p:sp>
        <p:nvSpPr>
          <p:cNvPr id="5" name="Footer Placeholder 4">
            <a:extLst>
              <a:ext uri="{FF2B5EF4-FFF2-40B4-BE49-F238E27FC236}">
                <a16:creationId xmlns:a16="http://schemas.microsoft.com/office/drawing/2014/main" id="{709B243F-DEC2-3E41-BCF5-3084C11C6F48}"/>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764659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7092C-6BC5-185A-4E08-EC77388EC3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3EFED1-35EC-272C-FB01-8E39D1AB74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7707DE-081E-07C2-F667-FE624CBB79DF}"/>
              </a:ext>
            </a:extLst>
          </p:cNvPr>
          <p:cNvSpPr>
            <a:spLocks noGrp="1"/>
          </p:cNvSpPr>
          <p:nvPr>
            <p:ph type="body" idx="1"/>
          </p:nvPr>
        </p:nvSpPr>
        <p:spPr/>
        <p:txBody>
          <a:bodyPr/>
          <a:lstStyle/>
          <a:p>
            <a:r>
              <a:rPr lang="en-US" dirty="0"/>
              <a:t>Overall Ns:</a:t>
            </a:r>
          </a:p>
          <a:p>
            <a:pPr lvl="1"/>
            <a:r>
              <a:rPr lang="en-US" dirty="0"/>
              <a:t>Participates in an HIE (18)</a:t>
            </a:r>
          </a:p>
          <a:p>
            <a:pPr lvl="1"/>
            <a:r>
              <a:rPr lang="en-US" dirty="0"/>
              <a:t>Does not Participate in an HIE (8)</a:t>
            </a:r>
          </a:p>
          <a:p>
            <a:pPr lvl="1"/>
            <a:r>
              <a:rPr lang="en-US" dirty="0"/>
              <a:t>Don’t Know (2)</a:t>
            </a:r>
          </a:p>
          <a:p>
            <a:endParaRPr lang="en-US" dirty="0"/>
          </a:p>
        </p:txBody>
      </p:sp>
      <p:sp>
        <p:nvSpPr>
          <p:cNvPr id="4" name="Slide Number Placeholder 3">
            <a:extLst>
              <a:ext uri="{FF2B5EF4-FFF2-40B4-BE49-F238E27FC236}">
                <a16:creationId xmlns:a16="http://schemas.microsoft.com/office/drawing/2014/main" id="{D7159894-33A8-DBF4-6818-8859C3F3D028}"/>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24</a:t>
            </a:fld>
            <a:endParaRPr lang="en-US" dirty="0">
              <a:solidFill>
                <a:srgbClr val="052049"/>
              </a:solidFill>
            </a:endParaRPr>
          </a:p>
        </p:txBody>
      </p:sp>
      <p:sp>
        <p:nvSpPr>
          <p:cNvPr id="5" name="Footer Placeholder 4">
            <a:extLst>
              <a:ext uri="{FF2B5EF4-FFF2-40B4-BE49-F238E27FC236}">
                <a16:creationId xmlns:a16="http://schemas.microsoft.com/office/drawing/2014/main" id="{83764148-40A1-0C3A-FC32-0ADFFEC480FF}"/>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6621709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7E823-381D-028D-BEEF-CFE168FFBC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3AD9F4-00E3-0A21-8921-58C723E6CA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CF00CE-15EB-1B84-17BB-129453277C4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2387935-662F-1967-AF6C-2551FA6F3B6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25</a:t>
            </a:fld>
            <a:endParaRPr lang="en-US" dirty="0">
              <a:solidFill>
                <a:srgbClr val="052049"/>
              </a:solidFill>
            </a:endParaRPr>
          </a:p>
        </p:txBody>
      </p:sp>
      <p:sp>
        <p:nvSpPr>
          <p:cNvPr id="5" name="Footer Placeholder 4">
            <a:extLst>
              <a:ext uri="{FF2B5EF4-FFF2-40B4-BE49-F238E27FC236}">
                <a16:creationId xmlns:a16="http://schemas.microsoft.com/office/drawing/2014/main" id="{0141B551-7637-5A1D-6C8E-B11B50EA29F0}"/>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4902939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8956D-3584-0A59-E3DC-185C0E0504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8140C3-2266-22BB-58B0-6A73632FEB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647463-3794-3E23-E3B2-16A3D60121C8}"/>
              </a:ext>
            </a:extLst>
          </p:cNvPr>
          <p:cNvSpPr>
            <a:spLocks noGrp="1"/>
          </p:cNvSpPr>
          <p:nvPr>
            <p:ph type="body" idx="1"/>
          </p:nvPr>
        </p:nvSpPr>
        <p:spPr/>
        <p:txBody>
          <a:bodyPr/>
          <a:lstStyle/>
          <a:p>
            <a:pPr marL="119684" indent="-119684" defTabSz="957468">
              <a:spcBef>
                <a:spcPts val="838"/>
              </a:spcBef>
              <a:defRPr/>
            </a:pPr>
            <a:r>
              <a:rPr lang="en-US" dirty="0"/>
              <a:t>Removed “other” write in barriers here</a:t>
            </a:r>
          </a:p>
          <a:p>
            <a:pPr marL="119684" indent="-119684" defTabSz="957468">
              <a:spcBef>
                <a:spcPts val="838"/>
              </a:spcBef>
              <a:defRPr/>
            </a:pPr>
            <a:r>
              <a:rPr lang="en-US" dirty="0"/>
              <a:t>Privacy prevents sharing with/without consent – two options for those that indicated that did or did not have a consent system</a:t>
            </a:r>
          </a:p>
        </p:txBody>
      </p:sp>
      <p:sp>
        <p:nvSpPr>
          <p:cNvPr id="4" name="Slide Number Placeholder 3">
            <a:extLst>
              <a:ext uri="{FF2B5EF4-FFF2-40B4-BE49-F238E27FC236}">
                <a16:creationId xmlns:a16="http://schemas.microsoft.com/office/drawing/2014/main" id="{613DF772-CBE3-7134-A514-6D2C8E92192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26</a:t>
            </a:fld>
            <a:endParaRPr lang="en-US" dirty="0">
              <a:solidFill>
                <a:srgbClr val="052049"/>
              </a:solidFill>
            </a:endParaRPr>
          </a:p>
        </p:txBody>
      </p:sp>
      <p:sp>
        <p:nvSpPr>
          <p:cNvPr id="5" name="Footer Placeholder 4">
            <a:extLst>
              <a:ext uri="{FF2B5EF4-FFF2-40B4-BE49-F238E27FC236}">
                <a16:creationId xmlns:a16="http://schemas.microsoft.com/office/drawing/2014/main" id="{FC445A66-59DF-A7D6-FDF8-381E635B6DFC}"/>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296698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5</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8747619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EB38E-111B-1A99-AD7F-8F9B870844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912FFF-4CD9-6A68-ABC0-E36AD6C043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4AC687-0E6A-004E-DADF-6A58A83371E2}"/>
              </a:ext>
            </a:extLst>
          </p:cNvPr>
          <p:cNvSpPr>
            <a:spLocks noGrp="1"/>
          </p:cNvSpPr>
          <p:nvPr>
            <p:ph type="body" idx="1"/>
          </p:nvPr>
        </p:nvSpPr>
        <p:spPr/>
        <p:txBody>
          <a:bodyPr/>
          <a:lstStyle/>
          <a:p>
            <a:pPr marL="119684" marR="0" lvl="0" indent="-119684" algn="l" defTabSz="957468" rtl="0" eaLnBrk="1" fontAlgn="auto" latinLnBrk="0" hangingPunct="1">
              <a:lnSpc>
                <a:spcPct val="100000"/>
              </a:lnSpc>
              <a:spcBef>
                <a:spcPts val="838"/>
              </a:spcBef>
              <a:spcAft>
                <a:spcPts val="0"/>
              </a:spcAft>
              <a:buClr>
                <a:srgbClr val="178CCB"/>
              </a:buClr>
              <a:buSzTx/>
              <a:buFont typeface="Arial" pitchFamily="34" charset="0"/>
              <a:buChar char="•"/>
              <a:tabLst/>
              <a:defRPr/>
            </a:pPr>
            <a:r>
              <a:rPr lang="en-US" dirty="0"/>
              <a:t>Removed “other” write in barriers here</a:t>
            </a:r>
          </a:p>
          <a:p>
            <a:pPr marL="119684" indent="-119684" defTabSz="957468">
              <a:spcBef>
                <a:spcPts val="838"/>
              </a:spcBef>
              <a:defRPr/>
            </a:pPr>
            <a:endParaRPr lang="en-US" dirty="0"/>
          </a:p>
        </p:txBody>
      </p:sp>
      <p:sp>
        <p:nvSpPr>
          <p:cNvPr id="4" name="Slide Number Placeholder 3">
            <a:extLst>
              <a:ext uri="{FF2B5EF4-FFF2-40B4-BE49-F238E27FC236}">
                <a16:creationId xmlns:a16="http://schemas.microsoft.com/office/drawing/2014/main" id="{CB5D13CB-0101-71E1-692F-607163C2165E}"/>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27</a:t>
            </a:fld>
            <a:endParaRPr lang="en-US" dirty="0">
              <a:solidFill>
                <a:srgbClr val="052049"/>
              </a:solidFill>
            </a:endParaRPr>
          </a:p>
        </p:txBody>
      </p:sp>
      <p:sp>
        <p:nvSpPr>
          <p:cNvPr id="5" name="Footer Placeholder 4">
            <a:extLst>
              <a:ext uri="{FF2B5EF4-FFF2-40B4-BE49-F238E27FC236}">
                <a16:creationId xmlns:a16="http://schemas.microsoft.com/office/drawing/2014/main" id="{5DD00462-9358-5F84-4DD8-31932E29BB3D}"/>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3906139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B30B9-2A16-657F-02EE-22E93C775B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41E4F1-200F-D8F8-6474-59B2263A6E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772BB7-C35F-F93B-FF68-A2D1EF2DAAB0}"/>
              </a:ext>
            </a:extLst>
          </p:cNvPr>
          <p:cNvSpPr>
            <a:spLocks noGrp="1"/>
          </p:cNvSpPr>
          <p:nvPr>
            <p:ph type="body" idx="1"/>
          </p:nvPr>
        </p:nvSpPr>
        <p:spPr/>
        <p:txBody>
          <a:bodyPr/>
          <a:lstStyle/>
          <a:p>
            <a:pPr marL="119684" indent="-119684" defTabSz="957468">
              <a:spcBef>
                <a:spcPts val="838"/>
              </a:spcBef>
              <a:defRPr/>
            </a:pPr>
            <a:r>
              <a:rPr lang="en-US" dirty="0"/>
              <a:t>Interpretation: Of rural respondents, 63% reported Privacy Laws/regulations prevent sharing as a major barrier.</a:t>
            </a:r>
          </a:p>
        </p:txBody>
      </p:sp>
      <p:sp>
        <p:nvSpPr>
          <p:cNvPr id="4" name="Slide Number Placeholder 3">
            <a:extLst>
              <a:ext uri="{FF2B5EF4-FFF2-40B4-BE49-F238E27FC236}">
                <a16:creationId xmlns:a16="http://schemas.microsoft.com/office/drawing/2014/main" id="{9D266FCE-DED3-2DD6-BD45-D41E2DF3BDC3}"/>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28</a:t>
            </a:fld>
            <a:endParaRPr lang="en-US" dirty="0">
              <a:solidFill>
                <a:srgbClr val="052049"/>
              </a:solidFill>
            </a:endParaRPr>
          </a:p>
        </p:txBody>
      </p:sp>
      <p:sp>
        <p:nvSpPr>
          <p:cNvPr id="5" name="Footer Placeholder 4">
            <a:extLst>
              <a:ext uri="{FF2B5EF4-FFF2-40B4-BE49-F238E27FC236}">
                <a16:creationId xmlns:a16="http://schemas.microsoft.com/office/drawing/2014/main" id="{A38E1779-4881-5C5F-DCD9-694AD85F93EF}"/>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35638232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639A7-D6DB-5FEB-79BC-FF4B46B5D0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9658E8-5AD0-6C99-F46C-6F7ECDCB4E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5F2858-EF3B-9169-687F-B0C0DABE7A7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8628C75-1305-5467-1940-43A9728A6B9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29</a:t>
            </a:fld>
            <a:endParaRPr lang="en-US" dirty="0">
              <a:solidFill>
                <a:srgbClr val="052049"/>
              </a:solidFill>
            </a:endParaRPr>
          </a:p>
        </p:txBody>
      </p:sp>
      <p:sp>
        <p:nvSpPr>
          <p:cNvPr id="5" name="Footer Placeholder 4">
            <a:extLst>
              <a:ext uri="{FF2B5EF4-FFF2-40B4-BE49-F238E27FC236}">
                <a16:creationId xmlns:a16="http://schemas.microsoft.com/office/drawing/2014/main" id="{6A32E834-D709-994B-010D-74EC6EE8C3F5}"/>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15360648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endParaRPr lang="en-US" sz="1200"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33</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9612349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34</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2694332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D1C470-72E9-0E7F-2ED5-4FD6A15CC9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496211-6025-58FC-4A39-045B5E8A1F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BEDB91-57D3-B355-DE09-CE68492D8A7D}"/>
              </a:ext>
            </a:extLst>
          </p:cNvPr>
          <p:cNvSpPr>
            <a:spLocks noGrp="1"/>
          </p:cNvSpPr>
          <p:nvPr>
            <p:ph type="body" idx="1"/>
          </p:nvPr>
        </p:nvSpPr>
        <p:spPr/>
        <p:txBody>
          <a:bodyPr/>
          <a:lstStyle/>
          <a:p>
            <a:pPr marL="0" indent="0">
              <a:buNone/>
            </a:pPr>
            <a:r>
              <a:rPr lang="en-US" dirty="0"/>
              <a:t>SUD: n=7 (only get this option if you indicate you operate separately from SUD)</a:t>
            </a:r>
          </a:p>
          <a:p>
            <a:pPr marL="0" indent="0">
              <a:buNone/>
            </a:pPr>
            <a:endParaRPr lang="en-US" dirty="0"/>
          </a:p>
        </p:txBody>
      </p:sp>
      <p:sp>
        <p:nvSpPr>
          <p:cNvPr id="4" name="Slide Number Placeholder 3">
            <a:extLst>
              <a:ext uri="{FF2B5EF4-FFF2-40B4-BE49-F238E27FC236}">
                <a16:creationId xmlns:a16="http://schemas.microsoft.com/office/drawing/2014/main" id="{B511BAB8-52F2-A98C-1308-5C24AE8DD07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38</a:t>
            </a:fld>
            <a:endParaRPr lang="en-US" dirty="0">
              <a:solidFill>
                <a:srgbClr val="052049"/>
              </a:solidFill>
            </a:endParaRPr>
          </a:p>
        </p:txBody>
      </p:sp>
      <p:sp>
        <p:nvSpPr>
          <p:cNvPr id="5" name="Footer Placeholder 4">
            <a:extLst>
              <a:ext uri="{FF2B5EF4-FFF2-40B4-BE49-F238E27FC236}">
                <a16:creationId xmlns:a16="http://schemas.microsoft.com/office/drawing/2014/main" id="{97AEE177-3BD6-2B75-7B69-A41BCD5C350C}"/>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9267344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50D17-7148-B2D6-E00E-4D6974F1BC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30645F-74F3-9CE7-84CA-71E7F1CEEB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8CDDBC-1B52-7FEE-E6EB-BD47D6936A33}"/>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n=7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739B091A-3ACC-16F5-63EA-C293E24A785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39</a:t>
            </a:fld>
            <a:endParaRPr lang="en-US" dirty="0">
              <a:solidFill>
                <a:srgbClr val="052049"/>
              </a:solidFill>
            </a:endParaRPr>
          </a:p>
        </p:txBody>
      </p:sp>
      <p:sp>
        <p:nvSpPr>
          <p:cNvPr id="5" name="Footer Placeholder 4">
            <a:extLst>
              <a:ext uri="{FF2B5EF4-FFF2-40B4-BE49-F238E27FC236}">
                <a16:creationId xmlns:a16="http://schemas.microsoft.com/office/drawing/2014/main" id="{1F5F1201-E8B8-B8ED-80AF-05C2F6DC796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8896118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293D5-448E-0712-E6FB-8FDF4AFEEF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AFAEE3-6DA0-396E-2A0C-C328D7EA8B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51C282-50D4-C5B8-D8D8-BECA1E17892B}"/>
              </a:ext>
            </a:extLst>
          </p:cNvPr>
          <p:cNvSpPr>
            <a:spLocks noGrp="1"/>
          </p:cNvSpPr>
          <p:nvPr>
            <p:ph type="body" idx="1"/>
          </p:nvPr>
        </p:nvSpPr>
        <p:spPr/>
        <p:txBody>
          <a:bodyPr/>
          <a:lstStyle/>
          <a:p>
            <a:r>
              <a:rPr lang="en-US" sz="1800" dirty="0"/>
              <a:t>N=20 for Privacy laws / regulations prevent sharing</a:t>
            </a:r>
          </a:p>
          <a:p>
            <a:r>
              <a:rPr lang="en-US" sz="1800" dirty="0"/>
              <a:t>N=6 for Privacy laws / regulations prevent sharing without consent</a:t>
            </a:r>
          </a:p>
          <a:p>
            <a:pPr marL="0" indent="0">
              <a:buNone/>
            </a:pPr>
            <a:endParaRPr lang="en-US" dirty="0"/>
          </a:p>
        </p:txBody>
      </p:sp>
      <p:sp>
        <p:nvSpPr>
          <p:cNvPr id="4" name="Slide Number Placeholder 3">
            <a:extLst>
              <a:ext uri="{FF2B5EF4-FFF2-40B4-BE49-F238E27FC236}">
                <a16:creationId xmlns:a16="http://schemas.microsoft.com/office/drawing/2014/main" id="{1F190DB9-A8B3-BC9A-8A9A-98996353185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40</a:t>
            </a:fld>
            <a:endParaRPr lang="en-US" dirty="0">
              <a:solidFill>
                <a:srgbClr val="052049"/>
              </a:solidFill>
            </a:endParaRPr>
          </a:p>
        </p:txBody>
      </p:sp>
      <p:sp>
        <p:nvSpPr>
          <p:cNvPr id="5" name="Footer Placeholder 4">
            <a:extLst>
              <a:ext uri="{FF2B5EF4-FFF2-40B4-BE49-F238E27FC236}">
                <a16:creationId xmlns:a16="http://schemas.microsoft.com/office/drawing/2014/main" id="{C4F4375E-A530-56CD-1A2E-B4D2AF19F3A7}"/>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1521063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43774A-417D-2592-6367-247D642D59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053ABF-0FDB-CC3E-0301-75B5ED4AF7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E8253B-661F-A3C4-CD11-4BB703186D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AABA95-7E21-368B-3835-B16DC6D6AAD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41</a:t>
            </a:fld>
            <a:endParaRPr lang="en-US" dirty="0">
              <a:solidFill>
                <a:srgbClr val="052049"/>
              </a:solidFill>
            </a:endParaRPr>
          </a:p>
        </p:txBody>
      </p:sp>
      <p:sp>
        <p:nvSpPr>
          <p:cNvPr id="5" name="Footer Placeholder 4">
            <a:extLst>
              <a:ext uri="{FF2B5EF4-FFF2-40B4-BE49-F238E27FC236}">
                <a16:creationId xmlns:a16="http://schemas.microsoft.com/office/drawing/2014/main" id="{32F46507-C69B-F70D-2F1E-C32B8235FB73}"/>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984169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1840E-C10C-3171-04AC-A2268E1891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16AAFD-3B9B-ADF4-7E7D-7EB5010A6F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5B4A86-4239-C169-C638-2D4E388400EF}"/>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n=7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B8E89CC9-1F92-C882-74AB-14FDB36669F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43</a:t>
            </a:fld>
            <a:endParaRPr lang="en-US" dirty="0">
              <a:solidFill>
                <a:srgbClr val="052049"/>
              </a:solidFill>
            </a:endParaRPr>
          </a:p>
        </p:txBody>
      </p:sp>
      <p:sp>
        <p:nvSpPr>
          <p:cNvPr id="5" name="Footer Placeholder 4">
            <a:extLst>
              <a:ext uri="{FF2B5EF4-FFF2-40B4-BE49-F238E27FC236}">
                <a16:creationId xmlns:a16="http://schemas.microsoft.com/office/drawing/2014/main" id="{E4D1E9F8-04DE-BF84-21DD-EAE2CAEA7859}"/>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066323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6</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235479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A0111-C62D-3791-D969-5E4C020733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1FBE93-A478-1DF7-1C86-63722DD065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87BF8-C4A8-1C74-6ADE-987B32FFD409}"/>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n=7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467AC167-45D6-7AA7-B162-CE498D8925FE}"/>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44</a:t>
            </a:fld>
            <a:endParaRPr lang="en-US" dirty="0">
              <a:solidFill>
                <a:srgbClr val="052049"/>
              </a:solidFill>
            </a:endParaRPr>
          </a:p>
        </p:txBody>
      </p:sp>
      <p:sp>
        <p:nvSpPr>
          <p:cNvPr id="5" name="Footer Placeholder 4">
            <a:extLst>
              <a:ext uri="{FF2B5EF4-FFF2-40B4-BE49-F238E27FC236}">
                <a16:creationId xmlns:a16="http://schemas.microsoft.com/office/drawing/2014/main" id="{DC43B0AB-5CD9-290B-23FD-35B59B54BA8A}"/>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2410946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57A25-75FF-58E4-C07C-5A668157C6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4C496B-26ED-4353-22F9-6FA9B25570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7C46EA-D3CB-1645-5D1B-E0D4013F2229}"/>
              </a:ext>
            </a:extLst>
          </p:cNvPr>
          <p:cNvSpPr>
            <a:spLocks noGrp="1"/>
          </p:cNvSpPr>
          <p:nvPr>
            <p:ph type="body" idx="1"/>
          </p:nvPr>
        </p:nvSpPr>
        <p:spPr/>
        <p:txBody>
          <a:bodyPr/>
          <a:lstStyle/>
          <a:p>
            <a:r>
              <a:rPr lang="en-US" dirty="0"/>
              <a:t>N=21 for Privacy laws / regulations prevent sharing</a:t>
            </a:r>
          </a:p>
          <a:p>
            <a:r>
              <a:rPr lang="en-US" dirty="0"/>
              <a:t>N=5 for Privacy laws / regulations prevent sharing without consent</a:t>
            </a:r>
          </a:p>
          <a:p>
            <a:pPr marL="0" indent="0">
              <a:buNone/>
            </a:pPr>
            <a:endParaRPr lang="en-US" dirty="0"/>
          </a:p>
        </p:txBody>
      </p:sp>
      <p:sp>
        <p:nvSpPr>
          <p:cNvPr id="4" name="Slide Number Placeholder 3">
            <a:extLst>
              <a:ext uri="{FF2B5EF4-FFF2-40B4-BE49-F238E27FC236}">
                <a16:creationId xmlns:a16="http://schemas.microsoft.com/office/drawing/2014/main" id="{8B6CA228-664F-D669-74F1-1CD64092C5F8}"/>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45</a:t>
            </a:fld>
            <a:endParaRPr lang="en-US" dirty="0">
              <a:solidFill>
                <a:srgbClr val="052049"/>
              </a:solidFill>
            </a:endParaRPr>
          </a:p>
        </p:txBody>
      </p:sp>
      <p:sp>
        <p:nvSpPr>
          <p:cNvPr id="5" name="Footer Placeholder 4">
            <a:extLst>
              <a:ext uri="{FF2B5EF4-FFF2-40B4-BE49-F238E27FC236}">
                <a16:creationId xmlns:a16="http://schemas.microsoft.com/office/drawing/2014/main" id="{83FEBC45-AF43-71D2-16D4-9DF4A8CAE3B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23767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72548-3FAA-0116-565F-22E147E2D2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9FA345-51BF-E9FF-7901-F906677158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600BF6-8A14-C9DD-DF70-C42D064A068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1AB0F3-0ACA-6F1E-A3B9-09783283013E}"/>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46</a:t>
            </a:fld>
            <a:endParaRPr lang="en-US" dirty="0">
              <a:solidFill>
                <a:srgbClr val="052049"/>
              </a:solidFill>
            </a:endParaRPr>
          </a:p>
        </p:txBody>
      </p:sp>
      <p:sp>
        <p:nvSpPr>
          <p:cNvPr id="5" name="Footer Placeholder 4">
            <a:extLst>
              <a:ext uri="{FF2B5EF4-FFF2-40B4-BE49-F238E27FC236}">
                <a16:creationId xmlns:a16="http://schemas.microsoft.com/office/drawing/2014/main" id="{D6E91F63-BCA2-C432-9A73-3E7414BEC9A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9996049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493C5-8F85-8F31-51D5-2113A34B24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8375D3-7460-54CD-32FE-7678F57A02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E81003-320C-DC17-590F-7CC2441A02C4}"/>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n=7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DCC0D5AA-3DE3-A900-6BB1-02A461F2EE95}"/>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48</a:t>
            </a:fld>
            <a:endParaRPr lang="en-US" dirty="0">
              <a:solidFill>
                <a:srgbClr val="052049"/>
              </a:solidFill>
            </a:endParaRPr>
          </a:p>
        </p:txBody>
      </p:sp>
      <p:sp>
        <p:nvSpPr>
          <p:cNvPr id="5" name="Footer Placeholder 4">
            <a:extLst>
              <a:ext uri="{FF2B5EF4-FFF2-40B4-BE49-F238E27FC236}">
                <a16:creationId xmlns:a16="http://schemas.microsoft.com/office/drawing/2014/main" id="{510307D0-03FF-C4EF-8D19-E7BE1B37C46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6450074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42B86-16FB-6D9A-5267-388E39A6CE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DB1CC7-E781-0035-D21C-B583EF278A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51DE75-86E4-A40C-8942-85F3A4C2EBAA}"/>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n=7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D7E9DD29-FC7E-632C-72CB-B67EDDCA3C3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49</a:t>
            </a:fld>
            <a:endParaRPr lang="en-US" dirty="0">
              <a:solidFill>
                <a:srgbClr val="052049"/>
              </a:solidFill>
            </a:endParaRPr>
          </a:p>
        </p:txBody>
      </p:sp>
      <p:sp>
        <p:nvSpPr>
          <p:cNvPr id="5" name="Footer Placeholder 4">
            <a:extLst>
              <a:ext uri="{FF2B5EF4-FFF2-40B4-BE49-F238E27FC236}">
                <a16:creationId xmlns:a16="http://schemas.microsoft.com/office/drawing/2014/main" id="{F090C58C-C061-A491-7FD8-C32D287DF2C5}"/>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04982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70A0D-B788-A6EF-C445-C2D39F4067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565FD3-606D-87C4-7EA4-E4224905B0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C7AB91-D0A1-6610-DABF-9133A2E382A1}"/>
              </a:ext>
            </a:extLst>
          </p:cNvPr>
          <p:cNvSpPr>
            <a:spLocks noGrp="1"/>
          </p:cNvSpPr>
          <p:nvPr>
            <p:ph type="body" idx="1"/>
          </p:nvPr>
        </p:nvSpPr>
        <p:spPr/>
        <p:txBody>
          <a:bodyPr/>
          <a:lstStyle/>
          <a:p>
            <a:r>
              <a:rPr lang="en-US" dirty="0"/>
              <a:t>N=19 for Privacy laws / regulations prevent sharing</a:t>
            </a:r>
          </a:p>
          <a:p>
            <a:r>
              <a:rPr lang="en-US" dirty="0"/>
              <a:t>N=6 for Privacy laws / regulations prevent sharing without consent</a:t>
            </a:r>
          </a:p>
          <a:p>
            <a:endParaRPr lang="en-US" dirty="0"/>
          </a:p>
        </p:txBody>
      </p:sp>
      <p:sp>
        <p:nvSpPr>
          <p:cNvPr id="4" name="Slide Number Placeholder 3">
            <a:extLst>
              <a:ext uri="{FF2B5EF4-FFF2-40B4-BE49-F238E27FC236}">
                <a16:creationId xmlns:a16="http://schemas.microsoft.com/office/drawing/2014/main" id="{8351853E-9E60-E4E1-2752-63E51F63FFB9}"/>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50</a:t>
            </a:fld>
            <a:endParaRPr lang="en-US" dirty="0">
              <a:solidFill>
                <a:srgbClr val="052049"/>
              </a:solidFill>
            </a:endParaRPr>
          </a:p>
        </p:txBody>
      </p:sp>
      <p:sp>
        <p:nvSpPr>
          <p:cNvPr id="5" name="Footer Placeholder 4">
            <a:extLst>
              <a:ext uri="{FF2B5EF4-FFF2-40B4-BE49-F238E27FC236}">
                <a16:creationId xmlns:a16="http://schemas.microsoft.com/office/drawing/2014/main" id="{B6333CB9-0246-5F79-D99B-3E60B33BC35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1910486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7BC1E-71B0-90BF-0614-B1B2CF22DC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5634AD-EEF6-1D08-6740-62D3A9F431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07AFA2-CC3D-6EF4-5D07-4386C262DC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E5C5F3-87C1-AE31-10DB-FAABB6B1BCF9}"/>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51</a:t>
            </a:fld>
            <a:endParaRPr lang="en-US" dirty="0">
              <a:solidFill>
                <a:srgbClr val="052049"/>
              </a:solidFill>
            </a:endParaRPr>
          </a:p>
        </p:txBody>
      </p:sp>
      <p:sp>
        <p:nvSpPr>
          <p:cNvPr id="5" name="Footer Placeholder 4">
            <a:extLst>
              <a:ext uri="{FF2B5EF4-FFF2-40B4-BE49-F238E27FC236}">
                <a16:creationId xmlns:a16="http://schemas.microsoft.com/office/drawing/2014/main" id="{1D3781F4-9900-EC0D-1826-1C37D8ABC47E}"/>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5909145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B99DD-66B9-41F1-3864-A2E4EDF29E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EEC945-8ABB-64ED-D7A1-BF79124B65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2309DA-EFFF-CA72-98D4-491E7DEFA40B}"/>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n=8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6774B159-8BD4-BC03-BA27-7160DEDDE91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53</a:t>
            </a:fld>
            <a:endParaRPr lang="en-US" dirty="0">
              <a:solidFill>
                <a:srgbClr val="052049"/>
              </a:solidFill>
            </a:endParaRPr>
          </a:p>
        </p:txBody>
      </p:sp>
      <p:sp>
        <p:nvSpPr>
          <p:cNvPr id="5" name="Footer Placeholder 4">
            <a:extLst>
              <a:ext uri="{FF2B5EF4-FFF2-40B4-BE49-F238E27FC236}">
                <a16:creationId xmlns:a16="http://schemas.microsoft.com/office/drawing/2014/main" id="{7B5DCA5C-5995-E17A-E38B-B3C931EBB06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880388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03A20-1F31-FF48-2E47-7C717619CF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98C34E-FFDF-C749-6F45-CA853DBE13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8F155C-A762-0A98-FAE7-1C83DD0344C5}"/>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n=8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81B6EE2A-1B95-9E0C-85B8-92F25003ADE0}"/>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54</a:t>
            </a:fld>
            <a:endParaRPr lang="en-US" dirty="0">
              <a:solidFill>
                <a:srgbClr val="052049"/>
              </a:solidFill>
            </a:endParaRPr>
          </a:p>
        </p:txBody>
      </p:sp>
      <p:sp>
        <p:nvSpPr>
          <p:cNvPr id="5" name="Footer Placeholder 4">
            <a:extLst>
              <a:ext uri="{FF2B5EF4-FFF2-40B4-BE49-F238E27FC236}">
                <a16:creationId xmlns:a16="http://schemas.microsoft.com/office/drawing/2014/main" id="{256A6C93-61A0-98D3-92F2-6069A64FC5F2}"/>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7295166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DD116-38AA-FB58-A8F8-4AA25DD05B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E042FF-057C-7ACD-EC69-D2632EE67F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C8E413-7FC1-B21B-7C80-8B4409AEE0E4}"/>
              </a:ext>
            </a:extLst>
          </p:cNvPr>
          <p:cNvSpPr>
            <a:spLocks noGrp="1"/>
          </p:cNvSpPr>
          <p:nvPr>
            <p:ph type="body" idx="1"/>
          </p:nvPr>
        </p:nvSpPr>
        <p:spPr/>
        <p:txBody>
          <a:bodyPr/>
          <a:lstStyle/>
          <a:p>
            <a:r>
              <a:rPr lang="en-US" dirty="0"/>
              <a:t>N=18 for Privacy laws / regulations prevent sharing</a:t>
            </a:r>
          </a:p>
          <a:p>
            <a:r>
              <a:rPr lang="en-US" dirty="0"/>
              <a:t>N=5 for Privacy laws / regulations prevent sharing without consent</a:t>
            </a:r>
          </a:p>
          <a:p>
            <a:endParaRPr lang="en-US" dirty="0"/>
          </a:p>
        </p:txBody>
      </p:sp>
      <p:sp>
        <p:nvSpPr>
          <p:cNvPr id="4" name="Slide Number Placeholder 3">
            <a:extLst>
              <a:ext uri="{FF2B5EF4-FFF2-40B4-BE49-F238E27FC236}">
                <a16:creationId xmlns:a16="http://schemas.microsoft.com/office/drawing/2014/main" id="{8E45C3B0-2B09-1BF3-8EF3-BAE6C943F36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55</a:t>
            </a:fld>
            <a:endParaRPr lang="en-US" dirty="0">
              <a:solidFill>
                <a:srgbClr val="052049"/>
              </a:solidFill>
            </a:endParaRPr>
          </a:p>
        </p:txBody>
      </p:sp>
      <p:sp>
        <p:nvSpPr>
          <p:cNvPr id="5" name="Footer Placeholder 4">
            <a:extLst>
              <a:ext uri="{FF2B5EF4-FFF2-40B4-BE49-F238E27FC236}">
                <a16:creationId xmlns:a16="http://schemas.microsoft.com/office/drawing/2014/main" id="{E1825F5E-39D8-9103-77D4-548B0B3CE579}"/>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96347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8</a:t>
            </a:fld>
            <a:endParaRPr lang="en-US" dirty="0">
              <a:solidFill>
                <a:srgbClr val="052049"/>
              </a:solidFill>
            </a:endParaRPr>
          </a:p>
        </p:txBody>
      </p:sp>
      <p:sp>
        <p:nvSpPr>
          <p:cNvPr id="5" name="Footer Placeholder 4"/>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85316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61E7B-402B-A469-C9EF-7C647A7324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585FAE-E949-E1A3-903D-BD4300BC6B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10BD3F-E7D4-121A-82C5-1FA5365DD9A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33E42F-4B49-4909-2F59-BB7F3E1D046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56</a:t>
            </a:fld>
            <a:endParaRPr lang="en-US" dirty="0">
              <a:solidFill>
                <a:srgbClr val="052049"/>
              </a:solidFill>
            </a:endParaRPr>
          </a:p>
        </p:txBody>
      </p:sp>
      <p:sp>
        <p:nvSpPr>
          <p:cNvPr id="5" name="Footer Placeholder 4">
            <a:extLst>
              <a:ext uri="{FF2B5EF4-FFF2-40B4-BE49-F238E27FC236}">
                <a16:creationId xmlns:a16="http://schemas.microsoft.com/office/drawing/2014/main" id="{8C7A3A80-4376-0693-BF1F-87B470F3FDE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8221377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FA2AF-4990-2C74-EEB3-4E000B0811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E06488-D823-AC5F-BA68-CF8207F73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B664CC-7D60-9A83-9FFC-9BF32B8E901E}"/>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n=7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EFA7B6FB-1AAF-39E0-725F-0AA9D803C7C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58</a:t>
            </a:fld>
            <a:endParaRPr lang="en-US" dirty="0">
              <a:solidFill>
                <a:srgbClr val="052049"/>
              </a:solidFill>
            </a:endParaRPr>
          </a:p>
        </p:txBody>
      </p:sp>
      <p:sp>
        <p:nvSpPr>
          <p:cNvPr id="5" name="Footer Placeholder 4">
            <a:extLst>
              <a:ext uri="{FF2B5EF4-FFF2-40B4-BE49-F238E27FC236}">
                <a16:creationId xmlns:a16="http://schemas.microsoft.com/office/drawing/2014/main" id="{45D0C048-DAF1-F241-CE40-CA89393B967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8272282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6169F-3FFA-28BE-5081-84E4DFE2FF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68EA7D-C64B-12BE-1326-50240C7AFE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89C436-F480-D8B1-E48B-7E1E994F2931}"/>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n=7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5B7C31CA-563A-24E2-3D8A-05A9AFAADEC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59</a:t>
            </a:fld>
            <a:endParaRPr lang="en-US" dirty="0">
              <a:solidFill>
                <a:srgbClr val="052049"/>
              </a:solidFill>
            </a:endParaRPr>
          </a:p>
        </p:txBody>
      </p:sp>
      <p:sp>
        <p:nvSpPr>
          <p:cNvPr id="5" name="Footer Placeholder 4">
            <a:extLst>
              <a:ext uri="{FF2B5EF4-FFF2-40B4-BE49-F238E27FC236}">
                <a16:creationId xmlns:a16="http://schemas.microsoft.com/office/drawing/2014/main" id="{B252194A-EB67-301A-A725-A56C3A2BB765}"/>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0842501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E20F6-7F82-4AFD-A780-4235865EDF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096BFD-3299-9A72-156F-6D9D729264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8ECBE7-E79E-F716-3FE3-F96C0F7A8EC5}"/>
              </a:ext>
            </a:extLst>
          </p:cNvPr>
          <p:cNvSpPr>
            <a:spLocks noGrp="1"/>
          </p:cNvSpPr>
          <p:nvPr>
            <p:ph type="body" idx="1"/>
          </p:nvPr>
        </p:nvSpPr>
        <p:spPr/>
        <p:txBody>
          <a:bodyPr/>
          <a:lstStyle/>
          <a:p>
            <a:pPr marL="0" indent="0">
              <a:buNone/>
            </a:pPr>
            <a:endParaRPr lang="en-US" dirty="0"/>
          </a:p>
        </p:txBody>
      </p:sp>
      <p:sp>
        <p:nvSpPr>
          <p:cNvPr id="4" name="Slide Number Placeholder 3">
            <a:extLst>
              <a:ext uri="{FF2B5EF4-FFF2-40B4-BE49-F238E27FC236}">
                <a16:creationId xmlns:a16="http://schemas.microsoft.com/office/drawing/2014/main" id="{DBAFECC4-80D1-324F-BCCF-7D16E3D1671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60</a:t>
            </a:fld>
            <a:endParaRPr lang="en-US" dirty="0">
              <a:solidFill>
                <a:srgbClr val="052049"/>
              </a:solidFill>
            </a:endParaRPr>
          </a:p>
        </p:txBody>
      </p:sp>
      <p:sp>
        <p:nvSpPr>
          <p:cNvPr id="5" name="Footer Placeholder 4">
            <a:extLst>
              <a:ext uri="{FF2B5EF4-FFF2-40B4-BE49-F238E27FC236}">
                <a16:creationId xmlns:a16="http://schemas.microsoft.com/office/drawing/2014/main" id="{CC750FE4-5F53-A2CD-74EC-7FA498A6B689}"/>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8677207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42E96-1E55-608A-BECD-07E7F4F450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BCEFBD-F215-4707-8863-3DAC1618C0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B9B8B6-1FDF-5E63-CFBA-56A85C8F081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1F7BA26-7193-53BA-DCC4-FB832658678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61</a:t>
            </a:fld>
            <a:endParaRPr lang="en-US" dirty="0">
              <a:solidFill>
                <a:srgbClr val="052049"/>
              </a:solidFill>
            </a:endParaRPr>
          </a:p>
        </p:txBody>
      </p:sp>
      <p:sp>
        <p:nvSpPr>
          <p:cNvPr id="5" name="Footer Placeholder 4">
            <a:extLst>
              <a:ext uri="{FF2B5EF4-FFF2-40B4-BE49-F238E27FC236}">
                <a16:creationId xmlns:a16="http://schemas.microsoft.com/office/drawing/2014/main" id="{8BDD11FB-2CC3-5D75-792C-35C0D15A6EF3}"/>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012006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8A45A-D506-CAA8-2313-F95E6D69FA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887094-09E1-1CA8-2EA4-4F009B078A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EDA874-706C-16CF-7655-426F50B3F2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AD7EC0-EB88-C88D-A87A-644548A05B0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63</a:t>
            </a:fld>
            <a:endParaRPr lang="en-US" dirty="0">
              <a:solidFill>
                <a:srgbClr val="052049"/>
              </a:solidFill>
            </a:endParaRPr>
          </a:p>
        </p:txBody>
      </p:sp>
      <p:sp>
        <p:nvSpPr>
          <p:cNvPr id="5" name="Footer Placeholder 4">
            <a:extLst>
              <a:ext uri="{FF2B5EF4-FFF2-40B4-BE49-F238E27FC236}">
                <a16:creationId xmlns:a16="http://schemas.microsoft.com/office/drawing/2014/main" id="{32F679C2-EBEA-317D-2C63-9B23BEF1A37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41221468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395A9-0598-D583-F571-73A682D380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09533D-CDC9-207F-5B1E-CA600366F7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C42FD5-FAF4-DE56-80CC-2B783CC50AF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D995C97-0853-39DF-7A78-182E6B47143D}"/>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64</a:t>
            </a:fld>
            <a:endParaRPr lang="en-US" dirty="0">
              <a:solidFill>
                <a:srgbClr val="052049"/>
              </a:solidFill>
            </a:endParaRPr>
          </a:p>
        </p:txBody>
      </p:sp>
      <p:sp>
        <p:nvSpPr>
          <p:cNvPr id="5" name="Footer Placeholder 4">
            <a:extLst>
              <a:ext uri="{FF2B5EF4-FFF2-40B4-BE49-F238E27FC236}">
                <a16:creationId xmlns:a16="http://schemas.microsoft.com/office/drawing/2014/main" id="{530C4042-BCC1-D2DC-B531-EE79A18468CF}"/>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0253376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D5984A-70EE-A991-2436-55604EC317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98268B-FC55-E70C-386A-5BB8D0DE47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474B75-F582-1A2D-5415-FB73D86D809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24A83C-7899-4FE8-7B0E-AA0531060EA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65</a:t>
            </a:fld>
            <a:endParaRPr lang="en-US" dirty="0">
              <a:solidFill>
                <a:srgbClr val="052049"/>
              </a:solidFill>
            </a:endParaRPr>
          </a:p>
        </p:txBody>
      </p:sp>
      <p:sp>
        <p:nvSpPr>
          <p:cNvPr id="5" name="Footer Placeholder 4">
            <a:extLst>
              <a:ext uri="{FF2B5EF4-FFF2-40B4-BE49-F238E27FC236}">
                <a16:creationId xmlns:a16="http://schemas.microsoft.com/office/drawing/2014/main" id="{CFC6510D-11A2-C207-3C5E-05D5A01FA51D}"/>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816704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4E285-E7FC-9D65-2578-8CAC4556FF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5A7514-3E67-C50B-904E-25C452E4AA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48358D-F5E3-8EAD-EC18-DCCE802441A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D15396-FBD9-FA4D-5157-CE615ADC0F7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67</a:t>
            </a:fld>
            <a:endParaRPr lang="en-US" dirty="0">
              <a:solidFill>
                <a:srgbClr val="052049"/>
              </a:solidFill>
            </a:endParaRPr>
          </a:p>
        </p:txBody>
      </p:sp>
      <p:sp>
        <p:nvSpPr>
          <p:cNvPr id="5" name="Footer Placeholder 4">
            <a:extLst>
              <a:ext uri="{FF2B5EF4-FFF2-40B4-BE49-F238E27FC236}">
                <a16:creationId xmlns:a16="http://schemas.microsoft.com/office/drawing/2014/main" id="{C6BD5073-9A94-DE4D-3243-014E76C7C8A6}"/>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3135316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7E2C8-F174-199C-E5D6-78D4A1C144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616FDD-D356-0D7D-EF81-196CE36246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7AAAAC-7051-C6BC-03D3-2F3EA937C56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530E238-799E-44F7-86A2-880CC968B5D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68</a:t>
            </a:fld>
            <a:endParaRPr lang="en-US" dirty="0">
              <a:solidFill>
                <a:srgbClr val="052049"/>
              </a:solidFill>
            </a:endParaRPr>
          </a:p>
        </p:txBody>
      </p:sp>
      <p:sp>
        <p:nvSpPr>
          <p:cNvPr id="5" name="Footer Placeholder 4">
            <a:extLst>
              <a:ext uri="{FF2B5EF4-FFF2-40B4-BE49-F238E27FC236}">
                <a16:creationId xmlns:a16="http://schemas.microsoft.com/office/drawing/2014/main" id="{E151DD8B-47E6-C8E8-0C7D-E90D615F2FDB}"/>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994773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5"/>
          </p:nvPr>
        </p:nvSpPr>
        <p:spPr/>
        <p:txBody>
          <a:bodyPr/>
          <a:lstStyle/>
          <a:p>
            <a:fld id="{7E69E97F-38B0-48B6-BA05-42F033F14095}" type="slidenum">
              <a:rPr lang="en-US" smtClean="0"/>
              <a:t>11</a:t>
            </a:fld>
            <a:endParaRPr lang="en-US"/>
          </a:p>
        </p:txBody>
      </p:sp>
    </p:spTree>
    <p:extLst>
      <p:ext uri="{BB962C8B-B14F-4D97-AF65-F5344CB8AC3E}">
        <p14:creationId xmlns:p14="http://schemas.microsoft.com/office/powerpoint/2010/main" val="41363041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13808F-8E02-7E38-E3E3-399945A207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2F56A5-6E3B-64E4-7993-359711FAE0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FEAA73-A06D-22EE-DD0E-43F0E0E736E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9945B1D-B1CC-F8F9-B826-D0898D00ACD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70</a:t>
            </a:fld>
            <a:endParaRPr lang="en-US" dirty="0">
              <a:solidFill>
                <a:srgbClr val="052049"/>
              </a:solidFill>
            </a:endParaRPr>
          </a:p>
        </p:txBody>
      </p:sp>
      <p:sp>
        <p:nvSpPr>
          <p:cNvPr id="5" name="Footer Placeholder 4">
            <a:extLst>
              <a:ext uri="{FF2B5EF4-FFF2-40B4-BE49-F238E27FC236}">
                <a16:creationId xmlns:a16="http://schemas.microsoft.com/office/drawing/2014/main" id="{D8FBCAD1-C502-D031-A071-27808EC332DB}"/>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29042724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DBC4E-BB2B-7F21-4538-B7258AEE7D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14B323-C140-4C5A-BF77-646E52C90B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52FF32-00DE-8368-5796-31A09B10CC9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834B9A-511A-39DA-7EFA-A81EA9B12620}"/>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71</a:t>
            </a:fld>
            <a:endParaRPr lang="en-US" dirty="0">
              <a:solidFill>
                <a:srgbClr val="052049"/>
              </a:solidFill>
            </a:endParaRPr>
          </a:p>
        </p:txBody>
      </p:sp>
      <p:sp>
        <p:nvSpPr>
          <p:cNvPr id="5" name="Footer Placeholder 4">
            <a:extLst>
              <a:ext uri="{FF2B5EF4-FFF2-40B4-BE49-F238E27FC236}">
                <a16:creationId xmlns:a16="http://schemas.microsoft.com/office/drawing/2014/main" id="{1D902014-4FDD-7CD0-ADA6-56B9C2CDA951}"/>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9304623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82E35-6F83-9C00-AC49-04666E97E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630DEB-0E1B-5EF6-89EC-EBBC9467AB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AADB23-AAA2-2FDE-FCCF-D02980EA85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133E105-D6C4-6976-0439-F4B0A8FA5116}"/>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72</a:t>
            </a:fld>
            <a:endParaRPr lang="en-US" dirty="0">
              <a:solidFill>
                <a:srgbClr val="052049"/>
              </a:solidFill>
            </a:endParaRPr>
          </a:p>
        </p:txBody>
      </p:sp>
      <p:sp>
        <p:nvSpPr>
          <p:cNvPr id="5" name="Footer Placeholder 4">
            <a:extLst>
              <a:ext uri="{FF2B5EF4-FFF2-40B4-BE49-F238E27FC236}">
                <a16:creationId xmlns:a16="http://schemas.microsoft.com/office/drawing/2014/main" id="{64DEEAC6-071F-D539-74B0-BD196D783FFE}"/>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7132580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63843-DAB1-3902-BEE2-BC95BA3309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6C4FBD-FE43-0B9B-567D-8ED4843DDD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A983C2-2A18-D5B8-E47D-A9719E2D1B50}"/>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n=5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E018F05E-E6AE-A5CD-EB94-FB82C0111DA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74</a:t>
            </a:fld>
            <a:endParaRPr lang="en-US" dirty="0">
              <a:solidFill>
                <a:srgbClr val="052049"/>
              </a:solidFill>
            </a:endParaRPr>
          </a:p>
        </p:txBody>
      </p:sp>
      <p:sp>
        <p:nvSpPr>
          <p:cNvPr id="5" name="Footer Placeholder 4">
            <a:extLst>
              <a:ext uri="{FF2B5EF4-FFF2-40B4-BE49-F238E27FC236}">
                <a16:creationId xmlns:a16="http://schemas.microsoft.com/office/drawing/2014/main" id="{ADE79166-4923-F7D6-B2B3-0C2A7B0B4556}"/>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2400308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2F9C1-97A6-8A7C-C2EA-FC7E6B0994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434C52-3273-9B7F-6A38-E4743B6079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30103A-75D1-4F3A-62D4-F389DA5A0520}"/>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n=4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228B146F-F6BE-2071-723E-36FF9EC9040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75</a:t>
            </a:fld>
            <a:endParaRPr lang="en-US" dirty="0">
              <a:solidFill>
                <a:srgbClr val="052049"/>
              </a:solidFill>
            </a:endParaRPr>
          </a:p>
        </p:txBody>
      </p:sp>
      <p:sp>
        <p:nvSpPr>
          <p:cNvPr id="5" name="Footer Placeholder 4">
            <a:extLst>
              <a:ext uri="{FF2B5EF4-FFF2-40B4-BE49-F238E27FC236}">
                <a16:creationId xmlns:a16="http://schemas.microsoft.com/office/drawing/2014/main" id="{DFBF2527-A23C-9E5B-77E7-12888D7F36F3}"/>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2777141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F17DC-EE2F-8463-92B8-04C25409CF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AA9D71-E968-D84B-3759-A6E8F24D4E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F50458-8DDE-BF6E-948B-27066B3F9983}"/>
              </a:ext>
            </a:extLst>
          </p:cNvPr>
          <p:cNvSpPr>
            <a:spLocks noGrp="1"/>
          </p:cNvSpPr>
          <p:nvPr>
            <p:ph type="body" idx="1"/>
          </p:nvPr>
        </p:nvSpPr>
        <p:spPr/>
        <p:txBody>
          <a:bodyPr/>
          <a:lstStyle/>
          <a:p>
            <a:r>
              <a:rPr lang="en-US" dirty="0"/>
              <a:t>N=16 for Privacy laws / regulations prevent sharing</a:t>
            </a:r>
          </a:p>
          <a:p>
            <a:r>
              <a:rPr lang="en-US" dirty="0"/>
              <a:t>N=2 for Privacy laws / regulations prevent sharing without consent</a:t>
            </a:r>
          </a:p>
          <a:p>
            <a:endParaRPr lang="en-US" dirty="0"/>
          </a:p>
        </p:txBody>
      </p:sp>
      <p:sp>
        <p:nvSpPr>
          <p:cNvPr id="4" name="Slide Number Placeholder 3">
            <a:extLst>
              <a:ext uri="{FF2B5EF4-FFF2-40B4-BE49-F238E27FC236}">
                <a16:creationId xmlns:a16="http://schemas.microsoft.com/office/drawing/2014/main" id="{1571151D-4D58-3C3A-5FEA-D08F4BF1631B}"/>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76</a:t>
            </a:fld>
            <a:endParaRPr lang="en-US" dirty="0">
              <a:solidFill>
                <a:srgbClr val="052049"/>
              </a:solidFill>
            </a:endParaRPr>
          </a:p>
        </p:txBody>
      </p:sp>
      <p:sp>
        <p:nvSpPr>
          <p:cNvPr id="5" name="Footer Placeholder 4">
            <a:extLst>
              <a:ext uri="{FF2B5EF4-FFF2-40B4-BE49-F238E27FC236}">
                <a16:creationId xmlns:a16="http://schemas.microsoft.com/office/drawing/2014/main" id="{E0A1CC39-A9AF-76D1-DA90-6C4BB9D2AC9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1942299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8C0CF-292D-BA6D-02EE-8A23381717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982732-5A28-0EDA-289F-B668DDC324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36C1D4-6F2B-7EED-CDAD-FEBAB6140E0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E17906A-28E3-EAE6-3412-3DBF1A41B826}"/>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77</a:t>
            </a:fld>
            <a:endParaRPr lang="en-US" dirty="0">
              <a:solidFill>
                <a:srgbClr val="052049"/>
              </a:solidFill>
            </a:endParaRPr>
          </a:p>
        </p:txBody>
      </p:sp>
      <p:sp>
        <p:nvSpPr>
          <p:cNvPr id="5" name="Footer Placeholder 4">
            <a:extLst>
              <a:ext uri="{FF2B5EF4-FFF2-40B4-BE49-F238E27FC236}">
                <a16:creationId xmlns:a16="http://schemas.microsoft.com/office/drawing/2014/main" id="{BC9509C1-B34C-0D12-D5B9-9F1A33ADFCBE}"/>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2119443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7E7DB-6C81-D4B2-8223-0E6A81C910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1ACA03-BEA1-2F24-2F44-A578B2F25D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ADD173-A4DF-8B73-D246-1CBF78394DB4}"/>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n=4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5429FC53-7D69-4679-9FBF-2A13E341366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78</a:t>
            </a:fld>
            <a:endParaRPr lang="en-US" dirty="0">
              <a:solidFill>
                <a:srgbClr val="052049"/>
              </a:solidFill>
            </a:endParaRPr>
          </a:p>
        </p:txBody>
      </p:sp>
      <p:sp>
        <p:nvSpPr>
          <p:cNvPr id="5" name="Footer Placeholder 4">
            <a:extLst>
              <a:ext uri="{FF2B5EF4-FFF2-40B4-BE49-F238E27FC236}">
                <a16:creationId xmlns:a16="http://schemas.microsoft.com/office/drawing/2014/main" id="{E7CDC002-66C3-9A4B-F86F-2BA6332FC624}"/>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7922481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4058F-927B-CF8D-82E6-F62B5A82B9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EA8A09-4DFF-4B8B-5F29-72A6CDE5EB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01B599-3979-4C58-EF0E-072C030E61A9}"/>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n=8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EE396B9D-EA10-F9F1-3470-38381D0C8C2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80</a:t>
            </a:fld>
            <a:endParaRPr lang="en-US" dirty="0">
              <a:solidFill>
                <a:srgbClr val="052049"/>
              </a:solidFill>
            </a:endParaRPr>
          </a:p>
        </p:txBody>
      </p:sp>
      <p:sp>
        <p:nvSpPr>
          <p:cNvPr id="5" name="Footer Placeholder 4">
            <a:extLst>
              <a:ext uri="{FF2B5EF4-FFF2-40B4-BE49-F238E27FC236}">
                <a16:creationId xmlns:a16="http://schemas.microsoft.com/office/drawing/2014/main" id="{0CA3F23F-535C-9167-47CF-2BD8EB2E5F9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7065725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F2ABC-FBB1-2600-CA41-E5B60E80AF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D809B-6F2F-0B3F-6B97-5F3D8451AB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914F14-FB05-867C-8F4A-1E2D1CCB7892}"/>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n=8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AD946E14-2062-FD18-7AA7-BCB90D00D4A4}"/>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81</a:t>
            </a:fld>
            <a:endParaRPr lang="en-US" dirty="0">
              <a:solidFill>
                <a:srgbClr val="052049"/>
              </a:solidFill>
            </a:endParaRPr>
          </a:p>
        </p:txBody>
      </p:sp>
      <p:sp>
        <p:nvSpPr>
          <p:cNvPr id="5" name="Footer Placeholder 4">
            <a:extLst>
              <a:ext uri="{FF2B5EF4-FFF2-40B4-BE49-F238E27FC236}">
                <a16:creationId xmlns:a16="http://schemas.microsoft.com/office/drawing/2014/main" id="{80AB33EF-3350-05EC-735E-5286B5DA3A83}"/>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768147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E7AEC-6351-25D4-4D92-976E6033C9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82A5EC-D517-4A13-0C60-633D34C47E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1AA097-A833-053E-1655-E3A1769E4C40}"/>
              </a:ext>
            </a:extLst>
          </p:cNvPr>
          <p:cNvSpPr>
            <a:spLocks noGrp="1"/>
          </p:cNvSpPr>
          <p:nvPr>
            <p:ph type="body" idx="1"/>
          </p:nvPr>
        </p:nvSpPr>
        <p:spPr/>
        <p:txBody>
          <a:bodyPr/>
          <a:lstStyle/>
          <a:p>
            <a:pPr marL="0" indent="0">
              <a:buFontTx/>
              <a:buNone/>
            </a:pPr>
            <a:r>
              <a:rPr lang="en-US" dirty="0"/>
              <a:t>Overall Ns: Urban = 10; Suburban = 9, Rural = 9</a:t>
            </a:r>
          </a:p>
        </p:txBody>
      </p:sp>
      <p:sp>
        <p:nvSpPr>
          <p:cNvPr id="4" name="Slide Number Placeholder 3">
            <a:extLst>
              <a:ext uri="{FF2B5EF4-FFF2-40B4-BE49-F238E27FC236}">
                <a16:creationId xmlns:a16="http://schemas.microsoft.com/office/drawing/2014/main" id="{CF8FA1A8-B37C-631D-5491-89D9C2D32C79}"/>
              </a:ext>
            </a:extLst>
          </p:cNvPr>
          <p:cNvSpPr>
            <a:spLocks noGrp="1"/>
          </p:cNvSpPr>
          <p:nvPr>
            <p:ph type="sldNum" sz="quarter" idx="5"/>
          </p:nvPr>
        </p:nvSpPr>
        <p:spPr/>
        <p:txBody>
          <a:bodyPr/>
          <a:lstStyle/>
          <a:p>
            <a:fld id="{7E69E97F-38B0-48B6-BA05-42F033F14095}" type="slidenum">
              <a:rPr lang="en-US" smtClean="0"/>
              <a:t>12</a:t>
            </a:fld>
            <a:endParaRPr lang="en-US"/>
          </a:p>
        </p:txBody>
      </p:sp>
    </p:spTree>
    <p:extLst>
      <p:ext uri="{BB962C8B-B14F-4D97-AF65-F5344CB8AC3E}">
        <p14:creationId xmlns:p14="http://schemas.microsoft.com/office/powerpoint/2010/main" val="1952684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713A2-54EE-AA7D-51E5-D0B23B231B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B5A217-785F-8D73-E9E5-3775444633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762F98-88E2-1985-F9E1-EE3903BBF41F}"/>
              </a:ext>
            </a:extLst>
          </p:cNvPr>
          <p:cNvSpPr>
            <a:spLocks noGrp="1"/>
          </p:cNvSpPr>
          <p:nvPr>
            <p:ph type="body" idx="1"/>
          </p:nvPr>
        </p:nvSpPr>
        <p:spPr/>
        <p:txBody>
          <a:bodyPr/>
          <a:lstStyle/>
          <a:p>
            <a:r>
              <a:rPr lang="en-US" dirty="0"/>
              <a:t>N=17 for Privacy laws / regulations prevent sharing</a:t>
            </a:r>
          </a:p>
          <a:p>
            <a:r>
              <a:rPr lang="en-US" dirty="0"/>
              <a:t>N=6 for Privacy laws / regulations prevent sharing without consent</a:t>
            </a:r>
          </a:p>
          <a:p>
            <a:endParaRPr lang="en-US" dirty="0"/>
          </a:p>
        </p:txBody>
      </p:sp>
      <p:sp>
        <p:nvSpPr>
          <p:cNvPr id="4" name="Slide Number Placeholder 3">
            <a:extLst>
              <a:ext uri="{FF2B5EF4-FFF2-40B4-BE49-F238E27FC236}">
                <a16:creationId xmlns:a16="http://schemas.microsoft.com/office/drawing/2014/main" id="{AF31A17A-6F73-5889-FB59-664307695250}"/>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82</a:t>
            </a:fld>
            <a:endParaRPr lang="en-US" dirty="0">
              <a:solidFill>
                <a:srgbClr val="052049"/>
              </a:solidFill>
            </a:endParaRPr>
          </a:p>
        </p:txBody>
      </p:sp>
      <p:sp>
        <p:nvSpPr>
          <p:cNvPr id="5" name="Footer Placeholder 4">
            <a:extLst>
              <a:ext uri="{FF2B5EF4-FFF2-40B4-BE49-F238E27FC236}">
                <a16:creationId xmlns:a16="http://schemas.microsoft.com/office/drawing/2014/main" id="{7F201346-F12B-177E-2C57-0E1D69834A8E}"/>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17870125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36F52-4C3D-FD5F-05BF-CDF840FB72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B11FBB-A7AA-0DB9-147C-AC09EC3433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6CBFD7-51FD-0A9D-4976-311D76E03D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577AC0F-8B0F-0D56-E486-396C511B4D2C}"/>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83</a:t>
            </a:fld>
            <a:endParaRPr lang="en-US" dirty="0">
              <a:solidFill>
                <a:srgbClr val="052049"/>
              </a:solidFill>
            </a:endParaRPr>
          </a:p>
        </p:txBody>
      </p:sp>
      <p:sp>
        <p:nvSpPr>
          <p:cNvPr id="5" name="Footer Placeholder 4">
            <a:extLst>
              <a:ext uri="{FF2B5EF4-FFF2-40B4-BE49-F238E27FC236}">
                <a16:creationId xmlns:a16="http://schemas.microsoft.com/office/drawing/2014/main" id="{6FD58639-BEAA-5B89-5E44-55E95A8D155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695455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6E765-104C-E779-17AF-2A014F5E5D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1AC053-9497-A6E6-C2E6-626D252411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0749CE-DB84-BD8D-CDFB-64D5EBC609A4}"/>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n=3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48BDA99F-4FB9-E128-7462-F86159CFE907}"/>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85</a:t>
            </a:fld>
            <a:endParaRPr lang="en-US" dirty="0">
              <a:solidFill>
                <a:srgbClr val="052049"/>
              </a:solidFill>
            </a:endParaRPr>
          </a:p>
        </p:txBody>
      </p:sp>
      <p:sp>
        <p:nvSpPr>
          <p:cNvPr id="5" name="Footer Placeholder 4">
            <a:extLst>
              <a:ext uri="{FF2B5EF4-FFF2-40B4-BE49-F238E27FC236}">
                <a16:creationId xmlns:a16="http://schemas.microsoft.com/office/drawing/2014/main" id="{04071FAF-BB5E-5E7B-8A1F-266EB1C3E638}"/>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19637957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2A34D-E617-22AE-17E5-C463AEF386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24F492-0843-5223-DFF6-66BAC173E1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782E29-B230-6FA2-98D4-9B09F9512D9C}"/>
              </a:ext>
            </a:extLst>
          </p:cNvPr>
          <p:cNvSpPr>
            <a:spLocks noGrp="1"/>
          </p:cNvSpPr>
          <p:nvPr>
            <p:ph type="body" idx="1"/>
          </p:nvPr>
        </p:nvSpPr>
        <p:spPr/>
        <p:txBody>
          <a:bodyPr/>
          <a:lstStyle/>
          <a:p>
            <a:pPr marL="114300" marR="0" lvl="0" indent="-114300" algn="l" defTabSz="914400" rtl="0" eaLnBrk="1" fontAlgn="auto" latinLnBrk="0" hangingPunct="1">
              <a:lnSpc>
                <a:spcPct val="100000"/>
              </a:lnSpc>
              <a:spcBef>
                <a:spcPts val="800"/>
              </a:spcBef>
              <a:spcAft>
                <a:spcPts val="0"/>
              </a:spcAft>
              <a:buClr>
                <a:srgbClr val="178CCB"/>
              </a:buClr>
              <a:buSzTx/>
              <a:buFont typeface="Arial" pitchFamily="34" charset="0"/>
              <a:buChar char="•"/>
              <a:tabLst/>
              <a:defRPr/>
            </a:pPr>
            <a:r>
              <a:rPr lang="en-US" dirty="0"/>
              <a:t>SUD: n=3 (only get this option if you indicate you operate separately from SUD)</a:t>
            </a:r>
          </a:p>
          <a:p>
            <a:endParaRPr lang="en-US" dirty="0"/>
          </a:p>
        </p:txBody>
      </p:sp>
      <p:sp>
        <p:nvSpPr>
          <p:cNvPr id="4" name="Slide Number Placeholder 3">
            <a:extLst>
              <a:ext uri="{FF2B5EF4-FFF2-40B4-BE49-F238E27FC236}">
                <a16:creationId xmlns:a16="http://schemas.microsoft.com/office/drawing/2014/main" id="{D4449329-1A51-C218-D0C3-115A66FD91B3}"/>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86</a:t>
            </a:fld>
            <a:endParaRPr lang="en-US" dirty="0">
              <a:solidFill>
                <a:srgbClr val="052049"/>
              </a:solidFill>
            </a:endParaRPr>
          </a:p>
        </p:txBody>
      </p:sp>
      <p:sp>
        <p:nvSpPr>
          <p:cNvPr id="5" name="Footer Placeholder 4">
            <a:extLst>
              <a:ext uri="{FF2B5EF4-FFF2-40B4-BE49-F238E27FC236}">
                <a16:creationId xmlns:a16="http://schemas.microsoft.com/office/drawing/2014/main" id="{08F2E40F-7302-B1EF-0B67-BE9BA14F84D2}"/>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28926310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8422D-5B1C-53EB-E145-39B44C2387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240DA9-59E3-D6A4-41E6-780DAD08C7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7C2C70-089A-6751-8AD6-275E46AC21F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D26447B-9857-23FE-762D-86F1ED119E8F}"/>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87</a:t>
            </a:fld>
            <a:endParaRPr lang="en-US" dirty="0">
              <a:solidFill>
                <a:srgbClr val="052049"/>
              </a:solidFill>
            </a:endParaRPr>
          </a:p>
        </p:txBody>
      </p:sp>
      <p:sp>
        <p:nvSpPr>
          <p:cNvPr id="5" name="Footer Placeholder 4">
            <a:extLst>
              <a:ext uri="{FF2B5EF4-FFF2-40B4-BE49-F238E27FC236}">
                <a16:creationId xmlns:a16="http://schemas.microsoft.com/office/drawing/2014/main" id="{8E5E3AB8-C02D-9F36-CB20-CD151032E59C}"/>
              </a:ext>
            </a:extLst>
          </p:cNvPr>
          <p:cNvSpPr>
            <a:spLocks noGrp="1"/>
          </p:cNvSpPr>
          <p:nvPr>
            <p:ph type="ftr" sz="quarter" idx="4"/>
          </p:nvPr>
        </p:nvSpPr>
        <p:spPr/>
        <p:txBody>
          <a:bodyPr/>
          <a:lstStyle/>
          <a:p>
            <a:r>
              <a:rPr lang="en-US" sz="800">
                <a:solidFill>
                  <a:srgbClr val="052049"/>
                </a:solidFill>
              </a:rPr>
              <a:t>| [footer text here]</a:t>
            </a:r>
            <a:endParaRPr lang="en-US" sz="800" dirty="0">
              <a:solidFill>
                <a:srgbClr val="052049"/>
              </a:solidFill>
            </a:endParaRPr>
          </a:p>
        </p:txBody>
      </p:sp>
    </p:spTree>
    <p:extLst>
      <p:ext uri="{BB962C8B-B14F-4D97-AF65-F5344CB8AC3E}">
        <p14:creationId xmlns:p14="http://schemas.microsoft.com/office/powerpoint/2010/main" val="30199886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30FB8-E59F-7B9D-1C7D-8A75F71CB1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BCCABB-9010-BF48-83E9-76A32947E9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0AB328-131A-F9D8-F18E-93922691B6CE}"/>
              </a:ext>
            </a:extLst>
          </p:cNvPr>
          <p:cNvSpPr>
            <a:spLocks noGrp="1"/>
          </p:cNvSpPr>
          <p:nvPr>
            <p:ph type="body" idx="1"/>
          </p:nvPr>
        </p:nvSpPr>
        <p:spPr/>
        <p:txBody>
          <a:bodyPr/>
          <a:lstStyle/>
          <a:p>
            <a:pPr marL="119684" indent="-119684" defTabSz="957468">
              <a:spcBef>
                <a:spcPts val="838"/>
              </a:spcBef>
              <a:defRPr/>
            </a:pPr>
            <a:endParaRPr lang="en-US" dirty="0"/>
          </a:p>
        </p:txBody>
      </p:sp>
      <p:sp>
        <p:nvSpPr>
          <p:cNvPr id="4" name="Slide Number Placeholder 3">
            <a:extLst>
              <a:ext uri="{FF2B5EF4-FFF2-40B4-BE49-F238E27FC236}">
                <a16:creationId xmlns:a16="http://schemas.microsoft.com/office/drawing/2014/main" id="{91DA4919-A4C7-362E-684B-229831835C8A}"/>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90</a:t>
            </a:fld>
            <a:endParaRPr lang="en-US" dirty="0">
              <a:solidFill>
                <a:srgbClr val="052049"/>
              </a:solidFill>
            </a:endParaRPr>
          </a:p>
        </p:txBody>
      </p:sp>
      <p:sp>
        <p:nvSpPr>
          <p:cNvPr id="5" name="Footer Placeholder 4">
            <a:extLst>
              <a:ext uri="{FF2B5EF4-FFF2-40B4-BE49-F238E27FC236}">
                <a16:creationId xmlns:a16="http://schemas.microsoft.com/office/drawing/2014/main" id="{33DF8CE5-28C3-F1D0-0E5D-DE4B9F8CF8F9}"/>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34975334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3551D-6FD6-DC76-5992-28267397E9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1EB662-536A-4604-492F-11108AC354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0C5394-020C-9122-8C8A-C6214B6C8CFE}"/>
              </a:ext>
            </a:extLst>
          </p:cNvPr>
          <p:cNvSpPr>
            <a:spLocks noGrp="1"/>
          </p:cNvSpPr>
          <p:nvPr>
            <p:ph type="body" idx="1"/>
          </p:nvPr>
        </p:nvSpPr>
        <p:spPr/>
        <p:txBody>
          <a:bodyPr/>
          <a:lstStyle/>
          <a:p>
            <a:pPr marL="119684" marR="0" lvl="0" indent="-119684" algn="l" defTabSz="957468" rtl="0" eaLnBrk="1" fontAlgn="auto" latinLnBrk="0" hangingPunct="1">
              <a:lnSpc>
                <a:spcPct val="100000"/>
              </a:lnSpc>
              <a:spcBef>
                <a:spcPts val="838"/>
              </a:spcBef>
              <a:spcAft>
                <a:spcPts val="0"/>
              </a:spcAft>
              <a:buClr>
                <a:srgbClr val="178CCB"/>
              </a:buClr>
              <a:buSzTx/>
              <a:buFont typeface="Arial" pitchFamily="34" charset="0"/>
              <a:buChar char="•"/>
              <a:tabLst/>
              <a:defRPr/>
            </a:pPr>
            <a:r>
              <a:rPr lang="en-US" dirty="0"/>
              <a:t>Overall Ns: Urban = 10; Suburban = 9, Rural = 9</a:t>
            </a:r>
          </a:p>
          <a:p>
            <a:pPr marL="119684" indent="-119684" defTabSz="957468">
              <a:spcBef>
                <a:spcPts val="838"/>
              </a:spcBef>
              <a:defRPr/>
            </a:pPr>
            <a:endParaRPr lang="en-US" dirty="0"/>
          </a:p>
        </p:txBody>
      </p:sp>
      <p:sp>
        <p:nvSpPr>
          <p:cNvPr id="4" name="Slide Number Placeholder 3">
            <a:extLst>
              <a:ext uri="{FF2B5EF4-FFF2-40B4-BE49-F238E27FC236}">
                <a16:creationId xmlns:a16="http://schemas.microsoft.com/office/drawing/2014/main" id="{7A5DCEDB-EF2C-1466-536B-4C304250DA19}"/>
              </a:ext>
            </a:extLst>
          </p:cNvPr>
          <p:cNvSpPr>
            <a:spLocks noGrp="1"/>
          </p:cNvSpPr>
          <p:nvPr>
            <p:ph type="sldNum" sz="quarter" idx="5"/>
          </p:nvPr>
        </p:nvSpPr>
        <p:spPr/>
        <p:txBody>
          <a:bodyPr/>
          <a:lstStyle/>
          <a:p>
            <a:pPr algn="r"/>
            <a:fld id="{111E5896-917A-4035-A860-408E1EC3CD51}" type="slidenum">
              <a:rPr lang="en-US" smtClean="0">
                <a:solidFill>
                  <a:srgbClr val="052049"/>
                </a:solidFill>
              </a:rPr>
              <a:pPr algn="r"/>
              <a:t>91</a:t>
            </a:fld>
            <a:endParaRPr lang="en-US" dirty="0">
              <a:solidFill>
                <a:srgbClr val="052049"/>
              </a:solidFill>
            </a:endParaRPr>
          </a:p>
        </p:txBody>
      </p:sp>
      <p:sp>
        <p:nvSpPr>
          <p:cNvPr id="5" name="Footer Placeholder 4">
            <a:extLst>
              <a:ext uri="{FF2B5EF4-FFF2-40B4-BE49-F238E27FC236}">
                <a16:creationId xmlns:a16="http://schemas.microsoft.com/office/drawing/2014/main" id="{EBE65916-9976-91A4-9F98-CA295D5DA618}"/>
              </a:ext>
            </a:extLst>
          </p:cNvPr>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2077893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0EF18E-286A-F7EA-ED29-E1769968DB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B43E06-CF1C-0AE4-B67E-EFB4370584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A17BB2-0EE0-97AE-735F-B522A38FC676}"/>
              </a:ext>
            </a:extLst>
          </p:cNvPr>
          <p:cNvSpPr>
            <a:spLocks noGrp="1"/>
          </p:cNvSpPr>
          <p:nvPr>
            <p:ph type="body" idx="1"/>
          </p:nvPr>
        </p:nvSpPr>
        <p:spPr/>
        <p:txBody>
          <a:bodyPr/>
          <a:lstStyle/>
          <a:p>
            <a:pPr marL="171450" indent="-171450">
              <a:buFontTx/>
              <a:buChar char="-"/>
            </a:pPr>
            <a:endParaRPr lang="en-US" dirty="0"/>
          </a:p>
          <a:p>
            <a:pPr marL="171450" indent="-171450">
              <a:buFontTx/>
              <a:buChar char="-"/>
            </a:pPr>
            <a:endParaRPr lang="en-US" dirty="0"/>
          </a:p>
        </p:txBody>
      </p:sp>
      <p:sp>
        <p:nvSpPr>
          <p:cNvPr id="4" name="Slide Number Placeholder 3">
            <a:extLst>
              <a:ext uri="{FF2B5EF4-FFF2-40B4-BE49-F238E27FC236}">
                <a16:creationId xmlns:a16="http://schemas.microsoft.com/office/drawing/2014/main" id="{371CD87A-0D8E-7187-8094-FD91F1850F3B}"/>
              </a:ext>
            </a:extLst>
          </p:cNvPr>
          <p:cNvSpPr>
            <a:spLocks noGrp="1"/>
          </p:cNvSpPr>
          <p:nvPr>
            <p:ph type="sldNum" sz="quarter" idx="5"/>
          </p:nvPr>
        </p:nvSpPr>
        <p:spPr/>
        <p:txBody>
          <a:bodyPr/>
          <a:lstStyle/>
          <a:p>
            <a:fld id="{7E69E97F-38B0-48B6-BA05-42F033F14095}" type="slidenum">
              <a:rPr lang="en-US" smtClean="0"/>
              <a:t>13</a:t>
            </a:fld>
            <a:endParaRPr lang="en-US"/>
          </a:p>
        </p:txBody>
      </p:sp>
    </p:spTree>
    <p:extLst>
      <p:ext uri="{BB962C8B-B14F-4D97-AF65-F5344CB8AC3E}">
        <p14:creationId xmlns:p14="http://schemas.microsoft.com/office/powerpoint/2010/main" val="3957063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5B214-5B9F-E014-D8C0-3FBFBFD2BB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75C95C-26A3-F0B0-4946-8D24564FE9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49986E-0437-C5C0-C4C3-221E9F61A4D2}"/>
              </a:ext>
            </a:extLst>
          </p:cNvPr>
          <p:cNvSpPr>
            <a:spLocks noGrp="1"/>
          </p:cNvSpPr>
          <p:nvPr>
            <p:ph type="body" idx="1"/>
          </p:nvPr>
        </p:nvSpPr>
        <p:spPr/>
        <p:txBody>
          <a:bodyPr/>
          <a:lstStyle/>
          <a:p>
            <a:pPr marL="171450" indent="-171450">
              <a:buFontTx/>
              <a:buChar char="-"/>
            </a:pPr>
            <a:endParaRPr lang="en-US" dirty="0"/>
          </a:p>
          <a:p>
            <a:pPr marL="171450" indent="-171450">
              <a:buFontTx/>
              <a:buChar char="-"/>
            </a:pPr>
            <a:endParaRPr lang="en-US" dirty="0"/>
          </a:p>
        </p:txBody>
      </p:sp>
      <p:sp>
        <p:nvSpPr>
          <p:cNvPr id="4" name="Slide Number Placeholder 3">
            <a:extLst>
              <a:ext uri="{FF2B5EF4-FFF2-40B4-BE49-F238E27FC236}">
                <a16:creationId xmlns:a16="http://schemas.microsoft.com/office/drawing/2014/main" id="{A7132F76-2BDC-2839-9C40-80360DC7BA55}"/>
              </a:ext>
            </a:extLst>
          </p:cNvPr>
          <p:cNvSpPr>
            <a:spLocks noGrp="1"/>
          </p:cNvSpPr>
          <p:nvPr>
            <p:ph type="sldNum" sz="quarter" idx="5"/>
          </p:nvPr>
        </p:nvSpPr>
        <p:spPr/>
        <p:txBody>
          <a:bodyPr/>
          <a:lstStyle/>
          <a:p>
            <a:fld id="{7E69E97F-38B0-48B6-BA05-42F033F14095}" type="slidenum">
              <a:rPr lang="en-US" smtClean="0"/>
              <a:t>14</a:t>
            </a:fld>
            <a:endParaRPr lang="en-US"/>
          </a:p>
        </p:txBody>
      </p:sp>
    </p:spTree>
    <p:extLst>
      <p:ext uri="{BB962C8B-B14F-4D97-AF65-F5344CB8AC3E}">
        <p14:creationId xmlns:p14="http://schemas.microsoft.com/office/powerpoint/2010/main" val="1204641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lgn="r"/>
            <a:fld id="{111E5896-917A-4035-A860-408E1EC3CD51}" type="slidenum">
              <a:rPr lang="en-US" smtClean="0">
                <a:solidFill>
                  <a:srgbClr val="052049"/>
                </a:solidFill>
              </a:rPr>
              <a:pPr algn="r"/>
              <a:t>16</a:t>
            </a:fld>
            <a:endParaRPr lang="en-US" dirty="0">
              <a:solidFill>
                <a:srgbClr val="052049"/>
              </a:solidFill>
            </a:endParaRPr>
          </a:p>
        </p:txBody>
      </p:sp>
      <p:sp>
        <p:nvSpPr>
          <p:cNvPr id="5" name="Footer Placeholder 4"/>
          <p:cNvSpPr>
            <a:spLocks noGrp="1"/>
          </p:cNvSpPr>
          <p:nvPr>
            <p:ph type="ftr" sz="quarter" idx="4"/>
          </p:nvPr>
        </p:nvSpPr>
        <p:spPr/>
        <p:txBody>
          <a:bodyPr/>
          <a:lstStyle/>
          <a:p>
            <a:endParaRPr lang="en-US" sz="800" dirty="0">
              <a:solidFill>
                <a:srgbClr val="052049"/>
              </a:solidFill>
            </a:endParaRPr>
          </a:p>
        </p:txBody>
      </p:sp>
    </p:spTree>
    <p:extLst>
      <p:ext uri="{BB962C8B-B14F-4D97-AF65-F5344CB8AC3E}">
        <p14:creationId xmlns:p14="http://schemas.microsoft.com/office/powerpoint/2010/main" val="15580663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Master" Target="../slideMasters/slideMaster2.xml"/><Relationship Id="rId5" Type="http://schemas.openxmlformats.org/officeDocument/2006/relationships/image" Target="../media/image30.jpeg"/><Relationship Id="rId4" Type="http://schemas.openxmlformats.org/officeDocument/2006/relationships/image" Target="../media/image20.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jpe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2.xml"/><Relationship Id="rId5" Type="http://schemas.openxmlformats.org/officeDocument/2006/relationships/image" Target="../media/image38.emf"/><Relationship Id="rId4" Type="http://schemas.openxmlformats.org/officeDocument/2006/relationships/image" Target="../media/image33.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9.jpeg"/><Relationship Id="rId1" Type="http://schemas.openxmlformats.org/officeDocument/2006/relationships/slideMaster" Target="../slideMasters/slideMaster2.xml"/><Relationship Id="rId6" Type="http://schemas.openxmlformats.org/officeDocument/2006/relationships/image" Target="../media/image33.jpeg"/><Relationship Id="rId5" Type="http://schemas.openxmlformats.org/officeDocument/2006/relationships/image" Target="../media/image35.svg"/><Relationship Id="rId4" Type="http://schemas.openxmlformats.org/officeDocument/2006/relationships/image" Target="../media/image3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White">
    <p:spTree>
      <p:nvGrpSpPr>
        <p:cNvPr id="1" name=""/>
        <p:cNvGrpSpPr/>
        <p:nvPr/>
      </p:nvGrpSpPr>
      <p:grpSpPr>
        <a:xfrm>
          <a:off x="0" y="0"/>
          <a:ext cx="0" cy="0"/>
          <a:chOff x="0" y="0"/>
          <a:chExt cx="0" cy="0"/>
        </a:xfrm>
      </p:grpSpPr>
      <p:sp>
        <p:nvSpPr>
          <p:cNvPr id="2" name="Rectangle 1"/>
          <p:cNvSpPr/>
          <p:nvPr userDrawn="1"/>
        </p:nvSpPr>
        <p:spPr bwMode="auto">
          <a:xfrm>
            <a:off x="159026" y="4323522"/>
            <a:ext cx="8984974" cy="819978"/>
          </a:xfrm>
          <a:prstGeom prst="rect">
            <a:avLst/>
          </a:prstGeom>
          <a:solidFill>
            <a:schemeClr val="bg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22" name="Title 15"/>
          <p:cNvSpPr>
            <a:spLocks noGrp="1"/>
          </p:cNvSpPr>
          <p:nvPr>
            <p:ph type="title" hasCustomPrompt="1"/>
          </p:nvPr>
        </p:nvSpPr>
        <p:spPr>
          <a:xfrm>
            <a:off x="299201" y="1878497"/>
            <a:ext cx="6141359" cy="1311963"/>
          </a:xfrm>
        </p:spPr>
        <p:txBody>
          <a:bodyPr anchor="b">
            <a:noAutofit/>
          </a:bodyPr>
          <a:lstStyle>
            <a:lvl1pPr>
              <a:defRPr sz="3600" b="0" i="0" baseline="0">
                <a:solidFill>
                  <a:schemeClr val="tx1"/>
                </a:solidFill>
                <a:latin typeface="+mj-lt"/>
                <a:ea typeface="Helvetica Neue" panose="02000503000000020004" pitchFamily="2" charset="0"/>
                <a:cs typeface="Arial" panose="020B0604020202020204" pitchFamily="34" charset="0"/>
              </a:defRPr>
            </a:lvl1pPr>
          </a:lstStyle>
          <a:p>
            <a:r>
              <a:rPr lang="en-US" dirty="0"/>
              <a:t>Title Here</a:t>
            </a:r>
          </a:p>
        </p:txBody>
      </p:sp>
      <p:sp>
        <p:nvSpPr>
          <p:cNvPr id="23" name="Date Placeholder 4"/>
          <p:cNvSpPr>
            <a:spLocks noGrp="1"/>
          </p:cNvSpPr>
          <p:nvPr>
            <p:ph type="dt" sz="half" idx="2"/>
          </p:nvPr>
        </p:nvSpPr>
        <p:spPr>
          <a:xfrm>
            <a:off x="319200" y="4616419"/>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D470D759-0E0E-8249-AFAC-A75A00A3758F}" type="datetime1">
              <a:rPr lang="en-US" smtClean="0"/>
              <a:t>10/3/2025</a:t>
            </a:fld>
            <a:endParaRPr lang="en-US" dirty="0"/>
          </a:p>
        </p:txBody>
      </p:sp>
      <p:sp>
        <p:nvSpPr>
          <p:cNvPr id="24" name="Text Placeholder 2"/>
          <p:cNvSpPr>
            <a:spLocks noGrp="1"/>
          </p:cNvSpPr>
          <p:nvPr>
            <p:ph type="body" sz="quarter" idx="10" hasCustomPrompt="1"/>
          </p:nvPr>
        </p:nvSpPr>
        <p:spPr>
          <a:xfrm>
            <a:off x="317595" y="4102257"/>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25" name="Text Placeholder 3"/>
          <p:cNvSpPr>
            <a:spLocks noGrp="1"/>
          </p:cNvSpPr>
          <p:nvPr>
            <p:ph type="body" sz="quarter" idx="15" hasCustomPrompt="1"/>
          </p:nvPr>
        </p:nvSpPr>
        <p:spPr>
          <a:xfrm>
            <a:off x="302816" y="3185161"/>
            <a:ext cx="6147682"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8" name="Picture 7">
            <a:extLst>
              <a:ext uri="{FF2B5EF4-FFF2-40B4-BE49-F238E27FC236}">
                <a16:creationId xmlns:a16="http://schemas.microsoft.com/office/drawing/2014/main" id="{E2DCD8C9-F662-A842-9ACD-852F2D1E78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220" y="477077"/>
            <a:ext cx="2073965" cy="535440"/>
          </a:xfrm>
          <a:prstGeom prst="rect">
            <a:avLst/>
          </a:prstGeom>
        </p:spPr>
      </p:pic>
    </p:spTree>
    <p:extLst>
      <p:ext uri="{BB962C8B-B14F-4D97-AF65-F5344CB8AC3E}">
        <p14:creationId xmlns:p14="http://schemas.microsoft.com/office/powerpoint/2010/main" val="17630735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7" name="TextBox 6"/>
          <p:cNvSpPr txBox="1"/>
          <p:nvPr userDrawn="1"/>
        </p:nvSpPr>
        <p:spPr bwMode="auto">
          <a:xfrm>
            <a:off x="457203" y="198783"/>
            <a:ext cx="1192695" cy="2123658"/>
          </a:xfrm>
          <a:prstGeom prst="rect">
            <a:avLst/>
          </a:prstGeom>
          <a:noFill/>
          <a:ln w="19050" algn="ctr">
            <a:noFill/>
            <a:miter lim="800000"/>
            <a:headEnd/>
            <a:tailEnd/>
          </a:ln>
        </p:spPr>
        <p:txBody>
          <a:bodyPr wrap="square" lIns="0" tIns="0" rIns="0" bIns="0" rtlCol="0">
            <a:spAutoFit/>
          </a:bodyPr>
          <a:lstStyle/>
          <a:p>
            <a:r>
              <a:rPr lang="en-US" sz="13800" b="0" i="0" dirty="0">
                <a:solidFill>
                  <a:schemeClr val="accent1"/>
                </a:solidFill>
                <a:latin typeface="Arial" panose="020B0604020202020204" pitchFamily="34" charset="0"/>
                <a:ea typeface="Helvetica Neue" panose="02000503000000020004" pitchFamily="2" charset="0"/>
                <a:cs typeface="Arial" panose="020B0604020202020204" pitchFamily="34" charset="0"/>
              </a:rPr>
              <a:t>“</a:t>
            </a:r>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2"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Author’s Name</a:t>
            </a:r>
          </a:p>
        </p:txBody>
      </p:sp>
      <p:sp>
        <p:nvSpPr>
          <p:cNvPr id="13"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Position Title</a:t>
            </a:r>
          </a:p>
        </p:txBody>
      </p:sp>
    </p:spTree>
    <p:extLst>
      <p:ext uri="{BB962C8B-B14F-4D97-AF65-F5344CB8AC3E}">
        <p14:creationId xmlns:p14="http://schemas.microsoft.com/office/powerpoint/2010/main" val="6208254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Slide – Navy">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1754766"/>
            <a:ext cx="6593258" cy="1430138"/>
          </a:xfrm>
        </p:spPr>
        <p:txBody>
          <a:bodyPr anchor="ctr">
            <a:noAutofit/>
          </a:bodyPr>
          <a:lstStyle>
            <a:lvl1pPr>
              <a:defRPr sz="3600" b="0" i="0" baseline="0">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
        <p:nvSpPr>
          <p:cNvPr id="2" name="Rectangle 1"/>
          <p:cNvSpPr/>
          <p:nvPr userDrawn="1"/>
        </p:nvSpPr>
        <p:spPr bwMode="auto">
          <a:xfrm>
            <a:off x="2" y="1769166"/>
            <a:ext cx="248479" cy="1411357"/>
          </a:xfrm>
          <a:prstGeom prst="rect">
            <a:avLst/>
          </a:prstGeom>
          <a:solidFill>
            <a:schemeClr val="tx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11682205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Slide – Teal">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1754766"/>
            <a:ext cx="6593258" cy="1430138"/>
          </a:xfrm>
        </p:spPr>
        <p:txBody>
          <a:bodyPr anchor="ctr">
            <a:noAutofit/>
          </a:bodyPr>
          <a:lstStyle>
            <a:lvl1pPr>
              <a:defRPr sz="3600" b="0" i="0" baseline="0">
                <a:solidFill>
                  <a:schemeClr val="accent2"/>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
        <p:nvSpPr>
          <p:cNvPr id="2" name="Rectangle 1"/>
          <p:cNvSpPr/>
          <p:nvPr userDrawn="1"/>
        </p:nvSpPr>
        <p:spPr bwMode="auto">
          <a:xfrm>
            <a:off x="2" y="1769166"/>
            <a:ext cx="248479" cy="1411357"/>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chemeClr val="accent2"/>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213834255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p>
            <a:r>
              <a:rPr lang="en-US"/>
              <a:t>Presentation Title</a:t>
            </a:r>
            <a:endParaRPr lang="en-US" dirty="0"/>
          </a:p>
        </p:txBody>
      </p:sp>
      <p:sp>
        <p:nvSpPr>
          <p:cNvPr id="14" name="Slide Number Placeholder 13"/>
          <p:cNvSpPr>
            <a:spLocks noGrp="1"/>
          </p:cNvSpPr>
          <p:nvPr>
            <p:ph type="sldNum" sz="quarter" idx="13"/>
          </p:nvPr>
        </p:nvSpPr>
        <p:spPr/>
        <p:txBody>
          <a:body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1754766"/>
            <a:ext cx="6593258" cy="1430138"/>
          </a:xfrm>
        </p:spPr>
        <p:txBody>
          <a:bodyPr anchor="ctr">
            <a:noAutofit/>
          </a:bodyPr>
          <a:lstStyle>
            <a:lvl1pPr>
              <a:defRPr sz="3600" b="0" i="0" baseline="0">
                <a:solidFill>
                  <a:schemeClr val="accent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
        <p:nvSpPr>
          <p:cNvPr id="2" name="Rectangle 1"/>
          <p:cNvSpPr/>
          <p:nvPr userDrawn="1"/>
        </p:nvSpPr>
        <p:spPr bwMode="auto">
          <a:xfrm>
            <a:off x="2" y="1769166"/>
            <a:ext cx="248479" cy="1411357"/>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Tree>
    <p:extLst>
      <p:ext uri="{BB962C8B-B14F-4D97-AF65-F5344CB8AC3E}">
        <p14:creationId xmlns:p14="http://schemas.microsoft.com/office/powerpoint/2010/main" val="68594464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Blank ">
    <p:bg>
      <p:bgRef idx="1001">
        <a:schemeClr val="bg1"/>
      </p:bgRef>
    </p:bg>
    <p:spTree>
      <p:nvGrpSpPr>
        <p:cNvPr id="1" name=""/>
        <p:cNvGrpSpPr/>
        <p:nvPr/>
      </p:nvGrpSpPr>
      <p:grpSpPr>
        <a:xfrm>
          <a:off x="0" y="0"/>
          <a:ext cx="0" cy="0"/>
          <a:chOff x="0" y="0"/>
          <a:chExt cx="0" cy="0"/>
        </a:xfrm>
      </p:grpSpPr>
      <p:pic>
        <p:nvPicPr>
          <p:cNvPr id="4" name="Picture 41"/>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invGray">
          <a:xfrm>
            <a:off x="3865186" y="2032663"/>
            <a:ext cx="1571041" cy="1025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40441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losing with logo – 1">
    <p:bg>
      <p:bgRef idx="1001">
        <a:schemeClr val="bg1"/>
      </p:bgRef>
    </p:bg>
    <p:spTree>
      <p:nvGrpSpPr>
        <p:cNvPr id="1" name=""/>
        <p:cNvGrpSpPr/>
        <p:nvPr/>
      </p:nvGrpSpPr>
      <p:grpSpPr>
        <a:xfrm>
          <a:off x="0" y="0"/>
          <a:ext cx="0" cy="0"/>
          <a:chOff x="0" y="0"/>
          <a:chExt cx="0" cy="0"/>
        </a:xfrm>
      </p:grpSpPr>
      <p:pic>
        <p:nvPicPr>
          <p:cNvPr id="4" name="Picture 41"/>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invGray">
          <a:xfrm>
            <a:off x="3865186" y="2032663"/>
            <a:ext cx="1571041" cy="1025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866785" y="2037522"/>
            <a:ext cx="1574426" cy="1023730"/>
          </a:xfrm>
          <a:prstGeom prst="rect">
            <a:avLst/>
          </a:prstGeom>
        </p:spPr>
      </p:pic>
    </p:spTree>
    <p:extLst>
      <p:ext uri="{BB962C8B-B14F-4D97-AF65-F5344CB8AC3E}">
        <p14:creationId xmlns:p14="http://schemas.microsoft.com/office/powerpoint/2010/main" val="140665537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losing with logo – 2">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79213" y="1884801"/>
            <a:ext cx="1374274" cy="1373900"/>
          </a:xfrm>
          <a:prstGeom prst="rect">
            <a:avLst/>
          </a:prstGeom>
        </p:spPr>
      </p:pic>
    </p:spTree>
    <p:extLst>
      <p:ext uri="{BB962C8B-B14F-4D97-AF65-F5344CB8AC3E}">
        <p14:creationId xmlns:p14="http://schemas.microsoft.com/office/powerpoint/2010/main" val="18011672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Blue1">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5" y="241902"/>
            <a:ext cx="8902097" cy="4901598"/>
          </a:xfrm>
          <a:prstGeom prst="rect">
            <a:avLst/>
          </a:prstGeom>
        </p:spPr>
      </p:pic>
      <p:sp>
        <p:nvSpPr>
          <p:cNvPr id="2" name="Rectangle 1"/>
          <p:cNvSpPr/>
          <p:nvPr userDrawn="1"/>
        </p:nvSpPr>
        <p:spPr bwMode="auto">
          <a:xfrm>
            <a:off x="502920" y="1"/>
            <a:ext cx="5666935" cy="4304714"/>
          </a:xfrm>
          <a:prstGeom prst="rect">
            <a:avLst/>
          </a:prstGeom>
          <a:solidFill>
            <a:schemeClr val="tx1"/>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0" name="Date Placeholder 4"/>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199763C0-80D9-8D42-B900-9C5810713DB1}" type="datetime1">
              <a:rPr lang="en-US" smtClean="0"/>
              <a:t>10/3/2025</a:t>
            </a:fld>
            <a:endParaRPr lang="en-US" dirty="0"/>
          </a:p>
        </p:txBody>
      </p:sp>
      <p:sp>
        <p:nvSpPr>
          <p:cNvPr id="12" name="Text Placeholder 2"/>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3" name="Title 15">
            <a:extLst>
              <a:ext uri="{FF2B5EF4-FFF2-40B4-BE49-F238E27FC236}">
                <a16:creationId xmlns:a16="http://schemas.microsoft.com/office/drawing/2014/main" id="{7DAA724C-3107-8C4A-A46D-AB498B3D6B3F}"/>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5" name="Text Placeholder 3">
            <a:extLst>
              <a:ext uri="{FF2B5EF4-FFF2-40B4-BE49-F238E27FC236}">
                <a16:creationId xmlns:a16="http://schemas.microsoft.com/office/drawing/2014/main" id="{A9573359-3223-304A-9E4E-E3990C977311}"/>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9" name="Picture 8">
            <a:extLst>
              <a:ext uri="{FF2B5EF4-FFF2-40B4-BE49-F238E27FC236}">
                <a16:creationId xmlns:a16="http://schemas.microsoft.com/office/drawing/2014/main" id="{5176D520-90F1-FE46-8D82-9EBEB41208E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37528615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48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 Teal1">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b="-1"/>
          <a:stretch/>
        </p:blipFill>
        <p:spPr>
          <a:xfrm>
            <a:off x="250522" y="244258"/>
            <a:ext cx="8893479" cy="4899242"/>
          </a:xfrm>
          <a:prstGeom prst="rect">
            <a:avLst/>
          </a:prstGeom>
        </p:spPr>
      </p:pic>
      <p:sp>
        <p:nvSpPr>
          <p:cNvPr id="2" name="Rectangle 1"/>
          <p:cNvSpPr/>
          <p:nvPr userDrawn="1"/>
        </p:nvSpPr>
        <p:spPr bwMode="auto">
          <a:xfrm>
            <a:off x="502920" y="1"/>
            <a:ext cx="5666935" cy="4304714"/>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4" name="Date Placeholder 4">
            <a:extLst>
              <a:ext uri="{FF2B5EF4-FFF2-40B4-BE49-F238E27FC236}">
                <a16:creationId xmlns:a16="http://schemas.microsoft.com/office/drawing/2014/main" id="{3BFC587D-F4CD-7648-95B7-35FDAB00708D}"/>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5E758B97-1F12-914B-8A88-08F79B27CB21}" type="datetime1">
              <a:rPr lang="en-US" smtClean="0"/>
              <a:t>10/3/2025</a:t>
            </a:fld>
            <a:endParaRPr lang="en-US" dirty="0"/>
          </a:p>
        </p:txBody>
      </p:sp>
      <p:sp>
        <p:nvSpPr>
          <p:cNvPr id="15" name="Text Placeholder 2">
            <a:extLst>
              <a:ext uri="{FF2B5EF4-FFF2-40B4-BE49-F238E27FC236}">
                <a16:creationId xmlns:a16="http://schemas.microsoft.com/office/drawing/2014/main" id="{2321EFAD-F786-464B-B3E8-5DEEB972AF4D}"/>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1D80BBCD-01AA-2048-816B-1926C338266F}"/>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6" name="Text Placeholder 3">
            <a:extLst>
              <a:ext uri="{FF2B5EF4-FFF2-40B4-BE49-F238E27FC236}">
                <a16:creationId xmlns:a16="http://schemas.microsoft.com/office/drawing/2014/main" id="{CF776777-542E-DD44-ADA8-B722AD3865C3}"/>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9" name="Picture 8">
            <a:extLst>
              <a:ext uri="{FF2B5EF4-FFF2-40B4-BE49-F238E27FC236}">
                <a16:creationId xmlns:a16="http://schemas.microsoft.com/office/drawing/2014/main" id="{FF417615-81C2-2340-AF61-362B348654C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 Blue2">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5" y="241902"/>
            <a:ext cx="8908063" cy="4901598"/>
          </a:xfrm>
          <a:prstGeom prst="rect">
            <a:avLst/>
          </a:prstGeom>
        </p:spPr>
      </p:pic>
      <p:sp>
        <p:nvSpPr>
          <p:cNvPr id="2" name="Rectangle 1"/>
          <p:cNvSpPr/>
          <p:nvPr userDrawn="1"/>
        </p:nvSpPr>
        <p:spPr bwMode="auto">
          <a:xfrm>
            <a:off x="502920" y="1"/>
            <a:ext cx="5666935" cy="4304714"/>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E601DCD7-F394-9C47-9AE3-85303D673D5E}"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D4359701-E632-0E41-94D2-E6707E383F3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Teal">
    <p:bg>
      <p:bgPr>
        <a:solidFill>
          <a:schemeClr val="accent2"/>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159026" y="4323522"/>
            <a:ext cx="8984974" cy="819978"/>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15" name="Date Placeholder 4"/>
          <p:cNvSpPr>
            <a:spLocks noGrp="1"/>
          </p:cNvSpPr>
          <p:nvPr>
            <p:ph type="dt" sz="half" idx="2"/>
          </p:nvPr>
        </p:nvSpPr>
        <p:spPr>
          <a:xfrm>
            <a:off x="319200" y="4616419"/>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D2C759A4-81DB-2B49-BAD8-20F4759D56E4}" type="datetime1">
              <a:rPr lang="en-US" smtClean="0"/>
              <a:t>10/3/2025</a:t>
            </a:fld>
            <a:endParaRPr lang="en-US" dirty="0"/>
          </a:p>
        </p:txBody>
      </p:sp>
      <p:sp>
        <p:nvSpPr>
          <p:cNvPr id="17" name="Text Placeholder 3"/>
          <p:cNvSpPr>
            <a:spLocks noGrp="1"/>
          </p:cNvSpPr>
          <p:nvPr>
            <p:ph type="body" sz="quarter" idx="15" hasCustomPrompt="1"/>
          </p:nvPr>
        </p:nvSpPr>
        <p:spPr>
          <a:xfrm>
            <a:off x="302816" y="3185161"/>
            <a:ext cx="6147682"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0" name="Text Placeholder 2"/>
          <p:cNvSpPr>
            <a:spLocks noGrp="1"/>
          </p:cNvSpPr>
          <p:nvPr>
            <p:ph type="body" sz="quarter" idx="10" hasCustomPrompt="1"/>
          </p:nvPr>
        </p:nvSpPr>
        <p:spPr>
          <a:xfrm>
            <a:off x="317595" y="4102257"/>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1" name="Title 15">
            <a:extLst>
              <a:ext uri="{FF2B5EF4-FFF2-40B4-BE49-F238E27FC236}">
                <a16:creationId xmlns:a16="http://schemas.microsoft.com/office/drawing/2014/main" id="{A8F50CE7-BE49-DF46-A309-403467331352}"/>
              </a:ext>
            </a:extLst>
          </p:cNvPr>
          <p:cNvSpPr>
            <a:spLocks noGrp="1"/>
          </p:cNvSpPr>
          <p:nvPr>
            <p:ph type="title" hasCustomPrompt="1"/>
          </p:nvPr>
        </p:nvSpPr>
        <p:spPr>
          <a:xfrm>
            <a:off x="299201" y="1878497"/>
            <a:ext cx="6141359" cy="1311963"/>
          </a:xfrm>
        </p:spPr>
        <p:txBody>
          <a:bodyPr anchor="b">
            <a:noAutofit/>
          </a:bodyPr>
          <a:lstStyle>
            <a:lvl1pPr>
              <a:defRPr sz="3600" b="0" i="0" baseline="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Title Here</a:t>
            </a:r>
          </a:p>
        </p:txBody>
      </p:sp>
      <p:pic>
        <p:nvPicPr>
          <p:cNvPr id="8" name="Picture 7">
            <a:extLst>
              <a:ext uri="{FF2B5EF4-FFF2-40B4-BE49-F238E27FC236}">
                <a16:creationId xmlns:a16="http://schemas.microsoft.com/office/drawing/2014/main" id="{29618672-1440-3949-9644-D27CFA9B83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220" y="475694"/>
            <a:ext cx="2073965" cy="536823"/>
          </a:xfrm>
          <a:prstGeom prst="rect">
            <a:avLst/>
          </a:prstGeom>
        </p:spPr>
      </p:pic>
    </p:spTree>
    <p:extLst>
      <p:ext uri="{BB962C8B-B14F-4D97-AF65-F5344CB8AC3E}">
        <p14:creationId xmlns:p14="http://schemas.microsoft.com/office/powerpoint/2010/main" val="5304207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 Teal2">
    <p:bg>
      <p:bgRef idx="1001">
        <a:schemeClr val="bg1"/>
      </p:bgRef>
    </p:bg>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5" y="241902"/>
            <a:ext cx="8902097" cy="4901598"/>
          </a:xfrm>
          <a:prstGeom prst="rect">
            <a:avLst/>
          </a:prstGeom>
        </p:spPr>
      </p:pic>
      <p:sp>
        <p:nvSpPr>
          <p:cNvPr id="2" name="Rectangle 1"/>
          <p:cNvSpPr/>
          <p:nvPr userDrawn="1"/>
        </p:nvSpPr>
        <p:spPr bwMode="auto">
          <a:xfrm>
            <a:off x="502920" y="1"/>
            <a:ext cx="5666935" cy="4304714"/>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EA5AAF51-36B8-9940-ACBC-F45CDFBB60D9}"/>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B4798F0E-CEC8-8A4D-A129-15694C617DB3}" type="datetime1">
              <a:rPr lang="en-US" smtClean="0"/>
              <a:t>10/3/2025</a:t>
            </a:fld>
            <a:endParaRPr lang="en-US" dirty="0"/>
          </a:p>
        </p:txBody>
      </p:sp>
      <p:sp>
        <p:nvSpPr>
          <p:cNvPr id="16" name="Text Placeholder 2">
            <a:extLst>
              <a:ext uri="{FF2B5EF4-FFF2-40B4-BE49-F238E27FC236}">
                <a16:creationId xmlns:a16="http://schemas.microsoft.com/office/drawing/2014/main" id="{364A4BD1-BDC4-5847-8479-2F6EAA1BF060}"/>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3D807373-E9A5-9F41-8251-72DE5DC0C0B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7" name="Text Placeholder 3">
            <a:extLst>
              <a:ext uri="{FF2B5EF4-FFF2-40B4-BE49-F238E27FC236}">
                <a16:creationId xmlns:a16="http://schemas.microsoft.com/office/drawing/2014/main" id="{FA66BC5E-F1DA-6A44-9B69-93266278F913}"/>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9" name="Picture 8">
            <a:extLst>
              <a:ext uri="{FF2B5EF4-FFF2-40B4-BE49-F238E27FC236}">
                <a16:creationId xmlns:a16="http://schemas.microsoft.com/office/drawing/2014/main" id="{4E34928E-FDC0-134C-9AC8-7BC99D806C8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784273" y="297984"/>
            <a:ext cx="1725734" cy="444855"/>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 Blue3">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1903" y="241703"/>
            <a:ext cx="8902097" cy="4901798"/>
          </a:xfrm>
          <a:prstGeom prst="rect">
            <a:avLst/>
          </a:prstGeom>
        </p:spPr>
      </p:pic>
      <p:sp>
        <p:nvSpPr>
          <p:cNvPr id="2" name="Rectangle 1"/>
          <p:cNvSpPr/>
          <p:nvPr userDrawn="1"/>
        </p:nvSpPr>
        <p:spPr bwMode="auto">
          <a:xfrm>
            <a:off x="502920" y="1"/>
            <a:ext cx="5666935" cy="4304714"/>
          </a:xfrm>
          <a:prstGeom prst="rect">
            <a:avLst/>
          </a:prstGeom>
          <a:solidFill>
            <a:schemeClr val="tx2"/>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295CD000-1EC0-AA42-B1CD-FDFAC651DA81}"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4D731745-D543-2644-B19B-3143CCA96B5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22554957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ver – Violet">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41903" y="241703"/>
            <a:ext cx="8902097" cy="4901798"/>
          </a:xfrm>
          <a:prstGeom prst="rect">
            <a:avLst/>
          </a:prstGeom>
        </p:spPr>
      </p:pic>
      <p:sp>
        <p:nvSpPr>
          <p:cNvPr id="2" name="Rectangle 1"/>
          <p:cNvSpPr/>
          <p:nvPr userDrawn="1"/>
        </p:nvSpPr>
        <p:spPr bwMode="auto">
          <a:xfrm>
            <a:off x="502920" y="1"/>
            <a:ext cx="5666935" cy="4304714"/>
          </a:xfrm>
          <a:prstGeom prst="rect">
            <a:avLst/>
          </a:prstGeom>
          <a:solidFill>
            <a:schemeClr val="accent5"/>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B82CAA2A-5698-F649-A896-1B0C52B65B4D}"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68048138-A350-B345-A99A-EEDBA939140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277968507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ver – Magenta">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41903" y="241703"/>
            <a:ext cx="8902097" cy="4901798"/>
          </a:xfrm>
          <a:prstGeom prst="rect">
            <a:avLst/>
          </a:prstGeom>
        </p:spPr>
      </p:pic>
      <p:sp>
        <p:nvSpPr>
          <p:cNvPr id="2" name="Rectangle 1"/>
          <p:cNvSpPr/>
          <p:nvPr userDrawn="1"/>
        </p:nvSpPr>
        <p:spPr bwMode="auto">
          <a:xfrm>
            <a:off x="502920" y="1"/>
            <a:ext cx="5666935" cy="4304714"/>
          </a:xfrm>
          <a:prstGeom prst="rect">
            <a:avLst/>
          </a:prstGeom>
          <a:solidFill>
            <a:schemeClr val="accent6"/>
          </a:solidFill>
          <a:ln w="19050" algn="ctr">
            <a:noFill/>
            <a:miter lim="800000"/>
            <a:headEnd/>
            <a:tailEnd/>
          </a:ln>
        </p:spPr>
        <p:txBody>
          <a:bodyPr wrap="none" rtlCol="0" anchor="ctr"/>
          <a:lstStyle/>
          <a:p>
            <a:pPr algn="ctr">
              <a:lnSpc>
                <a:spcPct val="90000"/>
              </a:lnSpc>
            </a:pPr>
            <a:endParaRPr lang="en-US" sz="1600" b="0" i="0" dirty="0" err="1">
              <a:solidFill>
                <a:schemeClr val="tx1"/>
              </a:solidFill>
              <a:latin typeface="Arial" panose="020B0604020202020204" pitchFamily="34" charset="0"/>
            </a:endParaRPr>
          </a:p>
        </p:txBody>
      </p:sp>
      <p:sp>
        <p:nvSpPr>
          <p:cNvPr id="15" name="Date Placeholder 4">
            <a:extLst>
              <a:ext uri="{FF2B5EF4-FFF2-40B4-BE49-F238E27FC236}">
                <a16:creationId xmlns:a16="http://schemas.microsoft.com/office/drawing/2014/main" id="{8CD1AB83-6DAD-CB4D-8F80-6559296DFFA5}"/>
              </a:ext>
            </a:extLst>
          </p:cNvPr>
          <p:cNvSpPr>
            <a:spLocks noGrp="1"/>
          </p:cNvSpPr>
          <p:nvPr>
            <p:ph type="dt" sz="half" idx="2"/>
          </p:nvPr>
        </p:nvSpPr>
        <p:spPr>
          <a:xfrm>
            <a:off x="686298" y="3869451"/>
            <a:ext cx="1925338" cy="178955"/>
          </a:xfrm>
          <a:prstGeom prst="rect">
            <a:avLst/>
          </a:prstGeom>
        </p:spPr>
        <p:txBody>
          <a:bodyPr vert="horz" wrap="square" lIns="91440" tIns="0" rIns="91440" bIns="0" rtlCol="0" anchor="b" anchorCtr="0">
            <a:noAutofit/>
          </a:bodyPr>
          <a:lstStyle>
            <a:lvl1pPr algn="l">
              <a:defRPr sz="1200" b="0" i="0">
                <a:solidFill>
                  <a:schemeClr val="bg1"/>
                </a:solidFill>
                <a:latin typeface="Arial" panose="020B0604020202020204" pitchFamily="34" charset="0"/>
                <a:cs typeface="Arial" panose="020B0604020202020204" pitchFamily="34" charset="0"/>
              </a:defRPr>
            </a:lvl1pPr>
          </a:lstStyle>
          <a:p>
            <a:fld id="{325E0E3E-37E7-624B-BD5B-F3FD27B58250}" type="datetime1">
              <a:rPr lang="en-US" smtClean="0"/>
              <a:t>10/3/2025</a:t>
            </a:fld>
            <a:endParaRPr lang="en-US" dirty="0"/>
          </a:p>
        </p:txBody>
      </p:sp>
      <p:sp>
        <p:nvSpPr>
          <p:cNvPr id="16" name="Text Placeholder 2">
            <a:extLst>
              <a:ext uri="{FF2B5EF4-FFF2-40B4-BE49-F238E27FC236}">
                <a16:creationId xmlns:a16="http://schemas.microsoft.com/office/drawing/2014/main" id="{AD076ED3-B4CC-4448-9C8D-EE9C8E4EDB9A}"/>
              </a:ext>
            </a:extLst>
          </p:cNvPr>
          <p:cNvSpPr>
            <a:spLocks noGrp="1"/>
          </p:cNvSpPr>
          <p:nvPr>
            <p:ph type="body" sz="quarter" idx="10" hasCustomPrompt="1"/>
          </p:nvPr>
        </p:nvSpPr>
        <p:spPr>
          <a:xfrm>
            <a:off x="684693" y="3355289"/>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2" name="Title 15">
            <a:extLst>
              <a:ext uri="{FF2B5EF4-FFF2-40B4-BE49-F238E27FC236}">
                <a16:creationId xmlns:a16="http://schemas.microsoft.com/office/drawing/2014/main" id="{B315E655-425B-6342-8FC5-549929A12CE9}"/>
              </a:ext>
            </a:extLst>
          </p:cNvPr>
          <p:cNvSpPr>
            <a:spLocks noGrp="1"/>
          </p:cNvSpPr>
          <p:nvPr>
            <p:ph type="title" hasCustomPrompt="1"/>
          </p:nvPr>
        </p:nvSpPr>
        <p:spPr>
          <a:xfrm>
            <a:off x="669972" y="1127897"/>
            <a:ext cx="4976447" cy="1311963"/>
          </a:xfrm>
        </p:spPr>
        <p:txBody>
          <a:bodyPr anchor="b">
            <a:noAutofit/>
          </a:bodyPr>
          <a:lstStyle>
            <a:lvl1pPr>
              <a:defRPr sz="3600" b="0" i="0" baseline="0">
                <a:solidFill>
                  <a:schemeClr val="bg1"/>
                </a:solidFill>
                <a:latin typeface="+mj-lt"/>
              </a:defRPr>
            </a:lvl1pPr>
          </a:lstStyle>
          <a:p>
            <a:r>
              <a:rPr lang="en-US" dirty="0"/>
              <a:t>Title Here</a:t>
            </a:r>
          </a:p>
        </p:txBody>
      </p:sp>
      <p:sp>
        <p:nvSpPr>
          <p:cNvPr id="18" name="Text Placeholder 3">
            <a:extLst>
              <a:ext uri="{FF2B5EF4-FFF2-40B4-BE49-F238E27FC236}">
                <a16:creationId xmlns:a16="http://schemas.microsoft.com/office/drawing/2014/main" id="{59D8CE0E-5F3B-3149-9E62-C9706A69F83B}"/>
              </a:ext>
            </a:extLst>
          </p:cNvPr>
          <p:cNvSpPr>
            <a:spLocks noGrp="1"/>
          </p:cNvSpPr>
          <p:nvPr>
            <p:ph type="body" sz="quarter" idx="15" hasCustomPrompt="1"/>
          </p:nvPr>
        </p:nvSpPr>
        <p:spPr>
          <a:xfrm>
            <a:off x="673589" y="2526001"/>
            <a:ext cx="4972830" cy="508220"/>
          </a:xfrm>
          <a:prstGeom prst="rect">
            <a:avLst/>
          </a:prstGeom>
        </p:spPr>
        <p:txBody>
          <a:bodyPr>
            <a:noAutofit/>
          </a:bodyPr>
          <a:lstStyle>
            <a:lvl1pPr marL="0" indent="0" algn="l">
              <a:lnSpc>
                <a:spcPct val="100000"/>
              </a:lnSpc>
              <a:buNone/>
              <a:defRPr sz="1600" b="0" i="0">
                <a:solidFill>
                  <a:schemeClr val="bg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0" name="Picture 9">
            <a:extLst>
              <a:ext uri="{FF2B5EF4-FFF2-40B4-BE49-F238E27FC236}">
                <a16:creationId xmlns:a16="http://schemas.microsoft.com/office/drawing/2014/main" id="{FFBF8329-B6F0-0F43-9CD1-01235C057F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4273" y="297068"/>
            <a:ext cx="1725734" cy="446687"/>
          </a:xfrm>
          <a:prstGeom prst="rect">
            <a:avLst/>
          </a:prstGeom>
        </p:spPr>
      </p:pic>
    </p:spTree>
    <p:extLst>
      <p:ext uri="{BB962C8B-B14F-4D97-AF65-F5344CB8AC3E}">
        <p14:creationId xmlns:p14="http://schemas.microsoft.com/office/powerpoint/2010/main" val="329700623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 Navy">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0" y="4136994"/>
            <a:ext cx="9144000" cy="1006506"/>
          </a:xfrm>
          <a:prstGeom prst="rect">
            <a:avLst/>
          </a:prstGeom>
          <a:solidFill>
            <a:schemeClr val="bg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E76EBEE4-9892-574D-BF3F-34A92DB1BEAF}"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pic>
        <p:nvPicPr>
          <p:cNvPr id="9" name="Graphic 8">
            <a:extLst>
              <a:ext uri="{FF2B5EF4-FFF2-40B4-BE49-F238E27FC236}">
                <a16:creationId xmlns:a16="http://schemas.microsoft.com/office/drawing/2014/main" id="{E56506E1-BB8B-7045-8D57-C400CDE42A8B}"/>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8552" t="35459" r="2030" b="-21848"/>
          <a:stretch/>
        </p:blipFill>
        <p:spPr>
          <a:xfrm rot="5400000">
            <a:off x="2622550" y="-1377949"/>
            <a:ext cx="5143500" cy="7899400"/>
          </a:xfrm>
          <a:prstGeom prst="rect">
            <a:avLst/>
          </a:prstGeom>
        </p:spPr>
      </p:pic>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4" name="Picture 13">
            <a:extLst>
              <a:ext uri="{FF2B5EF4-FFF2-40B4-BE49-F238E27FC236}">
                <a16:creationId xmlns:a16="http://schemas.microsoft.com/office/drawing/2014/main" id="{F0C9BD37-B590-304A-8B49-7ABA28C3067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95" y="400650"/>
            <a:ext cx="1725734" cy="446687"/>
          </a:xfrm>
          <a:prstGeom prst="rect">
            <a:avLst/>
          </a:prstGeom>
        </p:spPr>
      </p:pic>
    </p:spTree>
    <p:extLst>
      <p:ext uri="{BB962C8B-B14F-4D97-AF65-F5344CB8AC3E}">
        <p14:creationId xmlns:p14="http://schemas.microsoft.com/office/powerpoint/2010/main" val="195633167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ver – Navy">
    <p:bg>
      <p:bgPr>
        <a:solidFill>
          <a:schemeClr val="accent1"/>
        </a:solidFill>
        <a:effectLst/>
      </p:bgPr>
    </p:bg>
    <p:spTree>
      <p:nvGrpSpPr>
        <p:cNvPr id="1" name=""/>
        <p:cNvGrpSpPr/>
        <p:nvPr/>
      </p:nvGrpSpPr>
      <p:grpSpPr>
        <a:xfrm>
          <a:off x="0" y="0"/>
          <a:ext cx="0" cy="0"/>
          <a:chOff x="0" y="0"/>
          <a:chExt cx="0" cy="0"/>
        </a:xfrm>
      </p:grpSpPr>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98E9279F-0732-2D41-9F31-EB38C1C6965B}"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6" name="Graphic 15">
            <a:extLst>
              <a:ext uri="{FF2B5EF4-FFF2-40B4-BE49-F238E27FC236}">
                <a16:creationId xmlns:a16="http://schemas.microsoft.com/office/drawing/2014/main" id="{29BA6BCF-2F1A-8443-A8DC-13CF462899A6}"/>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0227" t="19283" r="-18229" b="-22843"/>
          <a:stretch/>
        </p:blipFill>
        <p:spPr>
          <a:xfrm rot="5400000">
            <a:off x="2084133" y="-3768025"/>
            <a:ext cx="10362381" cy="9676016"/>
          </a:xfrm>
          <a:prstGeom prst="rect">
            <a:avLst/>
          </a:prstGeom>
        </p:spPr>
      </p:pic>
      <p:pic>
        <p:nvPicPr>
          <p:cNvPr id="11" name="Picture 10">
            <a:extLst>
              <a:ext uri="{FF2B5EF4-FFF2-40B4-BE49-F238E27FC236}">
                <a16:creationId xmlns:a16="http://schemas.microsoft.com/office/drawing/2014/main" id="{52940C55-B0F6-2248-8883-AB5DB7E8FDA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95" y="400650"/>
            <a:ext cx="1725734" cy="446687"/>
          </a:xfrm>
          <a:prstGeom prst="rect">
            <a:avLst/>
          </a:prstGeom>
        </p:spPr>
      </p:pic>
    </p:spTree>
    <p:extLst>
      <p:ext uri="{BB962C8B-B14F-4D97-AF65-F5344CB8AC3E}">
        <p14:creationId xmlns:p14="http://schemas.microsoft.com/office/powerpoint/2010/main" val="326606502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ver – Navy">
    <p:bg>
      <p:bgPr>
        <a:solidFill>
          <a:schemeClr val="accent2"/>
        </a:solidFill>
        <a:effectLst/>
      </p:bgPr>
    </p:bg>
    <p:spTree>
      <p:nvGrpSpPr>
        <p:cNvPr id="1" name=""/>
        <p:cNvGrpSpPr/>
        <p:nvPr/>
      </p:nvGrpSpPr>
      <p:grpSpPr>
        <a:xfrm>
          <a:off x="0" y="0"/>
          <a:ext cx="0" cy="0"/>
          <a:chOff x="0" y="0"/>
          <a:chExt cx="0" cy="0"/>
        </a:xfrm>
      </p:grpSpPr>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cs typeface="Arial" panose="020B0604020202020204" pitchFamily="34" charset="0"/>
              </a:defRPr>
            </a:lvl1pPr>
          </a:lstStyle>
          <a:p>
            <a:fld id="{574AEBC4-F1C6-964F-B3AF-AF09E45DE715}"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tx1"/>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pic>
        <p:nvPicPr>
          <p:cNvPr id="13" name="Picture 12" descr="Background pattern&#10;&#10;Description automatically generated">
            <a:extLst>
              <a:ext uri="{FF2B5EF4-FFF2-40B4-BE49-F238E27FC236}">
                <a16:creationId xmlns:a16="http://schemas.microsoft.com/office/drawing/2014/main" id="{8A9B26ED-91EB-374C-A70F-3562EDE10CB7}"/>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b="-8148"/>
          <a:stretch/>
        </p:blipFill>
        <p:spPr>
          <a:xfrm rot="10800000">
            <a:off x="2413325" y="62568"/>
            <a:ext cx="6730677" cy="1959529"/>
          </a:xfrm>
          <a:prstGeom prst="rect">
            <a:avLst/>
          </a:prstGeom>
        </p:spPr>
      </p:pic>
      <p:pic>
        <p:nvPicPr>
          <p:cNvPr id="11" name="Picture 10">
            <a:extLst>
              <a:ext uri="{FF2B5EF4-FFF2-40B4-BE49-F238E27FC236}">
                <a16:creationId xmlns:a16="http://schemas.microsoft.com/office/drawing/2014/main" id="{B9D9345F-D15C-2043-8157-7A75DD361F3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95" y="400650"/>
            <a:ext cx="1725734" cy="446687"/>
          </a:xfrm>
          <a:prstGeom prst="rect">
            <a:avLst/>
          </a:prstGeom>
        </p:spPr>
      </p:pic>
    </p:spTree>
    <p:extLst>
      <p:ext uri="{BB962C8B-B14F-4D97-AF65-F5344CB8AC3E}">
        <p14:creationId xmlns:p14="http://schemas.microsoft.com/office/powerpoint/2010/main" val="22861803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Cover – Navy">
    <p:bg>
      <p:bgPr>
        <a:solidFill>
          <a:schemeClr val="tx2"/>
        </a:solidFill>
        <a:effectLst/>
      </p:bgPr>
    </p:bg>
    <p:spTree>
      <p:nvGrpSpPr>
        <p:cNvPr id="1" name=""/>
        <p:cNvGrpSpPr/>
        <p:nvPr/>
      </p:nvGrpSpPr>
      <p:grpSpPr>
        <a:xfrm>
          <a:off x="0" y="0"/>
          <a:ext cx="0" cy="0"/>
          <a:chOff x="0" y="0"/>
          <a:chExt cx="0" cy="0"/>
        </a:xfrm>
      </p:grpSpPr>
      <p:sp>
        <p:nvSpPr>
          <p:cNvPr id="15" name="Date Placeholder 4"/>
          <p:cNvSpPr>
            <a:spLocks noGrp="1"/>
          </p:cNvSpPr>
          <p:nvPr>
            <p:ph type="dt" sz="half" idx="2"/>
          </p:nvPr>
        </p:nvSpPr>
        <p:spPr>
          <a:xfrm>
            <a:off x="319200" y="4634178"/>
            <a:ext cx="1925338" cy="178955"/>
          </a:xfrm>
          <a:prstGeom prst="rect">
            <a:avLst/>
          </a:prstGeom>
        </p:spPr>
        <p:txBody>
          <a:bodyPr vert="horz" wrap="square" lIns="91440" tIns="0" rIns="91440" bIns="0" rtlCol="0" anchor="b" anchorCtr="0">
            <a:noAutofit/>
          </a:bodyPr>
          <a:lstStyle>
            <a:lvl1pPr algn="l">
              <a:defRPr sz="1200" b="0" i="0">
                <a:solidFill>
                  <a:schemeClr val="bg2"/>
                </a:solidFill>
                <a:latin typeface="Arial" panose="020B0604020202020204" pitchFamily="34" charset="0"/>
                <a:cs typeface="Arial" panose="020B0604020202020204" pitchFamily="34" charset="0"/>
              </a:defRPr>
            </a:lvl1pPr>
          </a:lstStyle>
          <a:p>
            <a:fld id="{44BC1395-2AD9-8C4D-9E13-CE99F3E7EA24}" type="datetime1">
              <a:rPr lang="en-US" smtClean="0"/>
              <a:t>10/3/2025</a:t>
            </a:fld>
            <a:endParaRPr lang="en-US" dirty="0"/>
          </a:p>
        </p:txBody>
      </p:sp>
      <p:sp>
        <p:nvSpPr>
          <p:cNvPr id="8" name="Text Placeholder 2"/>
          <p:cNvSpPr>
            <a:spLocks noGrp="1"/>
          </p:cNvSpPr>
          <p:nvPr>
            <p:ph type="body" sz="quarter" idx="10" hasCustomPrompt="1"/>
          </p:nvPr>
        </p:nvSpPr>
        <p:spPr>
          <a:xfrm>
            <a:off x="317595" y="4120016"/>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bg2"/>
                </a:solidFill>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sp>
        <p:nvSpPr>
          <p:cNvPr id="10" name="Title 15">
            <a:extLst>
              <a:ext uri="{FF2B5EF4-FFF2-40B4-BE49-F238E27FC236}">
                <a16:creationId xmlns:a16="http://schemas.microsoft.com/office/drawing/2014/main" id="{65B08227-3138-BB41-8E3C-35CA4778CC1D}"/>
              </a:ext>
            </a:extLst>
          </p:cNvPr>
          <p:cNvSpPr>
            <a:spLocks noGrp="1"/>
          </p:cNvSpPr>
          <p:nvPr>
            <p:ph type="title" hasCustomPrompt="1"/>
          </p:nvPr>
        </p:nvSpPr>
        <p:spPr>
          <a:xfrm>
            <a:off x="337463" y="1418843"/>
            <a:ext cx="6437410" cy="1311963"/>
          </a:xfrm>
        </p:spPr>
        <p:txBody>
          <a:bodyPr anchor="b">
            <a:noAutofit/>
          </a:bodyPr>
          <a:lstStyle>
            <a:lvl1pPr>
              <a:defRPr sz="3600" b="0" i="0" baseline="0">
                <a:solidFill>
                  <a:schemeClr val="bg2"/>
                </a:solidFill>
                <a:latin typeface="+mj-lt"/>
              </a:defRPr>
            </a:lvl1pPr>
          </a:lstStyle>
          <a:p>
            <a:r>
              <a:rPr lang="en-US" dirty="0"/>
              <a:t>Title Here</a:t>
            </a:r>
          </a:p>
        </p:txBody>
      </p:sp>
      <p:sp>
        <p:nvSpPr>
          <p:cNvPr id="12" name="Text Placeholder 3">
            <a:extLst>
              <a:ext uri="{FF2B5EF4-FFF2-40B4-BE49-F238E27FC236}">
                <a16:creationId xmlns:a16="http://schemas.microsoft.com/office/drawing/2014/main" id="{E34A4266-EC7F-FD4B-9C3E-81E7A2295184}"/>
              </a:ext>
            </a:extLst>
          </p:cNvPr>
          <p:cNvSpPr>
            <a:spLocks noGrp="1"/>
          </p:cNvSpPr>
          <p:nvPr>
            <p:ph type="body" sz="quarter" idx="15" hasCustomPrompt="1"/>
          </p:nvPr>
        </p:nvSpPr>
        <p:spPr>
          <a:xfrm>
            <a:off x="341081" y="2816947"/>
            <a:ext cx="6432731" cy="508220"/>
          </a:xfrm>
          <a:prstGeom prst="rect">
            <a:avLst/>
          </a:prstGeom>
        </p:spPr>
        <p:txBody>
          <a:bodyPr>
            <a:noAutofit/>
          </a:bodyPr>
          <a:lstStyle>
            <a:lvl1pPr marL="0" indent="0" algn="l">
              <a:lnSpc>
                <a:spcPct val="100000"/>
              </a:lnSpc>
              <a:buNone/>
              <a:defRPr sz="1600" b="0" i="0">
                <a:solidFill>
                  <a:schemeClr val="bg2"/>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8" name="Freeform 77">
            <a:extLst>
              <a:ext uri="{FF2B5EF4-FFF2-40B4-BE49-F238E27FC236}">
                <a16:creationId xmlns:a16="http://schemas.microsoft.com/office/drawing/2014/main" id="{09D6DA44-3D41-5E45-80B2-97B2B0E76C11}"/>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pic>
        <p:nvPicPr>
          <p:cNvPr id="2" name="Picture 1">
            <a:extLst>
              <a:ext uri="{FF2B5EF4-FFF2-40B4-BE49-F238E27FC236}">
                <a16:creationId xmlns:a16="http://schemas.microsoft.com/office/drawing/2014/main" id="{504723CD-1F5B-804C-A079-FE3D1017AF2B}"/>
              </a:ext>
            </a:extLst>
          </p:cNvPr>
          <p:cNvPicPr>
            <a:picLocks noChangeAspect="1"/>
          </p:cNvPicPr>
          <p:nvPr userDrawn="1"/>
        </p:nvPicPr>
        <p:blipFill rotWithShape="1">
          <a:blip r:embed="rId2" cstate="screen">
            <a:alphaModFix amt="45000"/>
            <a:extLst>
              <a:ext uri="{28A0092B-C50C-407E-A947-70E740481C1C}">
                <a14:useLocalDpi xmlns:a14="http://schemas.microsoft.com/office/drawing/2010/main"/>
              </a:ext>
            </a:extLst>
          </a:blip>
          <a:srcRect r="32084"/>
          <a:stretch/>
        </p:blipFill>
        <p:spPr>
          <a:xfrm>
            <a:off x="2244538" y="183586"/>
            <a:ext cx="6899462" cy="1686849"/>
          </a:xfrm>
          <a:prstGeom prst="rect">
            <a:avLst/>
          </a:prstGeom>
        </p:spPr>
      </p:pic>
      <p:pic>
        <p:nvPicPr>
          <p:cNvPr id="9" name="Picture 8">
            <a:extLst>
              <a:ext uri="{FF2B5EF4-FFF2-40B4-BE49-F238E27FC236}">
                <a16:creationId xmlns:a16="http://schemas.microsoft.com/office/drawing/2014/main" id="{0E018DBD-9FCE-E143-9B10-EBC91636CA3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17595" y="401566"/>
            <a:ext cx="1725734" cy="444855"/>
          </a:xfrm>
          <a:prstGeom prst="rect">
            <a:avLst/>
          </a:prstGeom>
        </p:spPr>
      </p:pic>
    </p:spTree>
    <p:extLst>
      <p:ext uri="{BB962C8B-B14F-4D97-AF65-F5344CB8AC3E}">
        <p14:creationId xmlns:p14="http://schemas.microsoft.com/office/powerpoint/2010/main" val="251398422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0" userDrawn="1">
          <p15:clr>
            <a:srgbClr val="FBAE40"/>
          </p15:clr>
        </p15:guide>
        <p15:guide id="2" pos="26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ullet Slide-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16"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4" name="Text Placeholder 3"/>
          <p:cNvSpPr>
            <a:spLocks noGrp="1"/>
          </p:cNvSpPr>
          <p:nvPr>
            <p:ph type="body" sz="quarter" idx="15" hasCustomPrompt="1"/>
          </p:nvPr>
        </p:nvSpPr>
        <p:spPr>
          <a:xfrm>
            <a:off x="457202" y="695741"/>
            <a:ext cx="8169964" cy="357809"/>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7" name="Text Placeholder 3"/>
          <p:cNvSpPr>
            <a:spLocks noGrp="1"/>
          </p:cNvSpPr>
          <p:nvPr>
            <p:ph idx="1"/>
          </p:nvPr>
        </p:nvSpPr>
        <p:spPr>
          <a:xfrm>
            <a:off x="459685" y="1401417"/>
            <a:ext cx="8137665" cy="2932045"/>
          </a:xfrm>
          <a:prstGeom prst="rect">
            <a:avLst/>
          </a:prstGeom>
        </p:spPr>
        <p:txBody>
          <a:bodyPr vert="horz" lIns="91440" tIns="45720" rIns="91440" bIns="45720" rtlCol="0">
            <a:noAutofit/>
          </a:bodyPr>
          <a:lstStyle>
            <a:lvl1pPr>
              <a:buClr>
                <a:schemeClr val="accent1"/>
              </a:buClr>
              <a:defRPr b="0" i="0"/>
            </a:lvl1pPr>
            <a:lvl2pPr>
              <a:buClr>
                <a:schemeClr val="tx1"/>
              </a:buClr>
              <a:defRPr b="0" i="0"/>
            </a:lvl2pPr>
            <a:lvl3pPr>
              <a:buClr>
                <a:schemeClr val="accent1"/>
              </a:buClr>
              <a:defRPr b="0" i="0"/>
            </a:lvl3pPr>
            <a:lvl4pPr>
              <a:buClr>
                <a:schemeClr val="tx1"/>
              </a:buCl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2752162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Slide – 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Tree>
    <p:extLst>
      <p:ext uri="{BB962C8B-B14F-4D97-AF65-F5344CB8AC3E}">
        <p14:creationId xmlns:p14="http://schemas.microsoft.com/office/powerpoint/2010/main" val="13755746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Blue">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159026" y="4323522"/>
            <a:ext cx="8984974" cy="819978"/>
          </a:xfrm>
          <a:prstGeom prst="rect">
            <a:avLst/>
          </a:prstGeom>
          <a:solidFill>
            <a:schemeClr val="bg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14" name="Title 15"/>
          <p:cNvSpPr>
            <a:spLocks noGrp="1"/>
          </p:cNvSpPr>
          <p:nvPr>
            <p:ph type="title" hasCustomPrompt="1"/>
          </p:nvPr>
        </p:nvSpPr>
        <p:spPr>
          <a:xfrm>
            <a:off x="299201" y="1878497"/>
            <a:ext cx="6141359" cy="1311963"/>
          </a:xfrm>
        </p:spPr>
        <p:txBody>
          <a:bodyPr anchor="b">
            <a:noAutofit/>
          </a:bodyPr>
          <a:lstStyle>
            <a:lvl1pPr>
              <a:defRPr sz="3600" b="0" i="0" baseline="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Title Here</a:t>
            </a:r>
          </a:p>
        </p:txBody>
      </p:sp>
      <p:sp>
        <p:nvSpPr>
          <p:cNvPr id="15" name="Date Placeholder 4"/>
          <p:cNvSpPr>
            <a:spLocks noGrp="1"/>
          </p:cNvSpPr>
          <p:nvPr>
            <p:ph type="dt" sz="half" idx="2"/>
          </p:nvPr>
        </p:nvSpPr>
        <p:spPr>
          <a:xfrm>
            <a:off x="319200" y="4616419"/>
            <a:ext cx="1925338" cy="178955"/>
          </a:xfrm>
          <a:prstGeom prst="rect">
            <a:avLst/>
          </a:prstGeom>
        </p:spPr>
        <p:txBody>
          <a:bodyPr vert="horz" wrap="square" lIns="91440" tIns="0" rIns="91440" bIns="0" rtlCol="0" anchor="b" anchorCtr="0">
            <a:noAutofit/>
          </a:bodyPr>
          <a:lstStyle>
            <a:lvl1pPr algn="l">
              <a:defRPr sz="12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4AD83FAE-0AD2-084F-918F-E696D117757B}" type="datetime1">
              <a:rPr lang="en-US" smtClean="0"/>
              <a:t>10/3/2025</a:t>
            </a:fld>
            <a:endParaRPr lang="en-US" dirty="0"/>
          </a:p>
        </p:txBody>
      </p:sp>
      <p:sp>
        <p:nvSpPr>
          <p:cNvPr id="17" name="Text Placeholder 3"/>
          <p:cNvSpPr>
            <a:spLocks noGrp="1"/>
          </p:cNvSpPr>
          <p:nvPr>
            <p:ph type="body" sz="quarter" idx="15" hasCustomPrompt="1"/>
          </p:nvPr>
        </p:nvSpPr>
        <p:spPr>
          <a:xfrm>
            <a:off x="302816" y="3185161"/>
            <a:ext cx="6147682" cy="508220"/>
          </a:xfrm>
          <a:prstGeom prst="rect">
            <a:avLst/>
          </a:prstGeom>
        </p:spPr>
        <p:txBody>
          <a:bodyPr>
            <a:noAutofit/>
          </a:bodyPr>
          <a:lstStyle>
            <a:lvl1pPr marL="0" indent="0" algn="l">
              <a:lnSpc>
                <a:spcPct val="100000"/>
              </a:lnSpc>
              <a:buNone/>
              <a:defRPr sz="16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0" name="Text Placeholder 2"/>
          <p:cNvSpPr>
            <a:spLocks noGrp="1"/>
          </p:cNvSpPr>
          <p:nvPr>
            <p:ph type="body" sz="quarter" idx="10" hasCustomPrompt="1"/>
          </p:nvPr>
        </p:nvSpPr>
        <p:spPr>
          <a:xfrm>
            <a:off x="317595" y="4102257"/>
            <a:ext cx="4191461" cy="426719"/>
          </a:xfrm>
          <a:prstGeom prst="rect">
            <a:avLst/>
          </a:prstGeom>
        </p:spPr>
        <p:txBody>
          <a:bodyPr vert="horz" wrap="square" lIns="91440" tIns="0" rIns="91440" bIns="0" rtlCol="0" anchor="b" anchorCtr="0">
            <a:noAutofit/>
          </a:bodyPr>
          <a:lstStyle>
            <a:lvl1pPr marL="0" indent="0">
              <a:lnSpc>
                <a:spcPct val="100000"/>
              </a:lnSpc>
              <a:spcBef>
                <a:spcPts val="0"/>
              </a:spcBef>
              <a:spcAft>
                <a:spcPts val="0"/>
              </a:spcAft>
              <a:buNone/>
              <a:defRPr lang="en-US" sz="1600" b="0" i="0" baseline="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a:t>Presenter’s Name</a:t>
            </a:r>
          </a:p>
        </p:txBody>
      </p:sp>
      <p:pic>
        <p:nvPicPr>
          <p:cNvPr id="8" name="Picture 7">
            <a:extLst>
              <a:ext uri="{FF2B5EF4-FFF2-40B4-BE49-F238E27FC236}">
                <a16:creationId xmlns:a16="http://schemas.microsoft.com/office/drawing/2014/main" id="{50BEB377-6DA4-3D4C-9FB1-AC676EC0ED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220" y="475694"/>
            <a:ext cx="2073965" cy="536823"/>
          </a:xfrm>
          <a:prstGeom prst="rect">
            <a:avLst/>
          </a:prstGeom>
        </p:spPr>
      </p:pic>
    </p:spTree>
    <p:extLst>
      <p:ext uri="{BB962C8B-B14F-4D97-AF65-F5344CB8AC3E}">
        <p14:creationId xmlns:p14="http://schemas.microsoft.com/office/powerpoint/2010/main" val="153013394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hart Slide – 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5" name="Chart Placeholder 2"/>
          <p:cNvSpPr>
            <a:spLocks noGrp="1"/>
          </p:cNvSpPr>
          <p:nvPr>
            <p:ph type="chart" sz="quarter" idx="14"/>
          </p:nvPr>
        </p:nvSpPr>
        <p:spPr>
          <a:xfrm>
            <a:off x="268359" y="352446"/>
            <a:ext cx="8587407" cy="3972812"/>
          </a:xfrm>
          <a:prstGeom prst="rect">
            <a:avLst/>
          </a:prstGeom>
        </p:spPr>
        <p:txBody>
          <a:bodyPr>
            <a:normAutofit/>
          </a:bodyPr>
          <a:lstStyle>
            <a:lvl1pPr marL="0" indent="0">
              <a:buNone/>
              <a:defRPr b="0" i="0"/>
            </a:lvl1pPr>
          </a:lstStyle>
          <a:p>
            <a:r>
              <a:rPr lang="en-US" dirty="0"/>
              <a:t>Click icon to add chart</a:t>
            </a:r>
          </a:p>
        </p:txBody>
      </p:sp>
    </p:spTree>
    <p:extLst>
      <p:ext uri="{BB962C8B-B14F-4D97-AF65-F5344CB8AC3E}">
        <p14:creationId xmlns:p14="http://schemas.microsoft.com/office/powerpoint/2010/main" val="6289266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Slide – Navy">
    <p:bg>
      <p:bgRef idx="1001">
        <a:schemeClr val="bg2"/>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8" name="Content Placeholder 3"/>
          <p:cNvSpPr>
            <a:spLocks noGrp="1"/>
          </p:cNvSpPr>
          <p:nvPr>
            <p:ph sz="quarter" idx="18" hasCustomPrompt="1"/>
          </p:nvPr>
        </p:nvSpPr>
        <p:spPr>
          <a:xfrm>
            <a:off x="456925" y="1420744"/>
            <a:ext cx="3826840" cy="2853083"/>
          </a:xfrm>
          <a:prstGeom prst="rect">
            <a:avLst/>
          </a:prstGeom>
        </p:spPr>
        <p:txBody>
          <a:bodyPr/>
          <a:lstStyle>
            <a:lvl1pPr>
              <a:defRPr b="0" i="0"/>
            </a:lvl1pPr>
            <a:lvl2pPr>
              <a:buClr>
                <a:schemeClr val="tx1"/>
              </a:buClr>
              <a:defRPr b="0" i="0"/>
            </a:lvl2pPr>
            <a:lvl3pPr>
              <a:defRPr b="0" i="0"/>
            </a:lvl3pPr>
            <a:lvl4pPr>
              <a:buClr>
                <a:schemeClr val="tx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9" name="Content Placeholder 3"/>
          <p:cNvSpPr>
            <a:spLocks noGrp="1"/>
          </p:cNvSpPr>
          <p:nvPr>
            <p:ph sz="quarter" idx="19" hasCustomPrompt="1"/>
          </p:nvPr>
        </p:nvSpPr>
        <p:spPr>
          <a:xfrm>
            <a:off x="4790386" y="1420744"/>
            <a:ext cx="3826840" cy="2853083"/>
          </a:xfrm>
          <a:prstGeom prst="rect">
            <a:avLst/>
          </a:prstGeom>
        </p:spPr>
        <p:txBody>
          <a:bodyPr/>
          <a:lstStyle>
            <a:lvl1pPr>
              <a:defRPr b="0" i="0"/>
            </a:lvl1pPr>
            <a:lvl2pPr>
              <a:buClr>
                <a:schemeClr val="tx1"/>
              </a:buClr>
              <a:defRPr b="0" i="0"/>
            </a:lvl2pPr>
            <a:lvl3pPr>
              <a:defRPr b="0" i="0"/>
            </a:lvl3pPr>
            <a:lvl4pPr>
              <a:buClr>
                <a:schemeClr val="tx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9488187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ullet Slide-White">
    <p:bg>
      <p:bgRef idx="1001">
        <a:schemeClr val="bg1"/>
      </p:bgRef>
    </p:bg>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7"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9"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11" name="Text Placeholder 3"/>
          <p:cNvSpPr>
            <a:spLocks noGrp="1"/>
          </p:cNvSpPr>
          <p:nvPr>
            <p:ph idx="1"/>
          </p:nvPr>
        </p:nvSpPr>
        <p:spPr>
          <a:xfrm>
            <a:off x="459685" y="1401417"/>
            <a:ext cx="8137665" cy="2932045"/>
          </a:xfrm>
          <a:prstGeom prst="rect">
            <a:avLst/>
          </a:prstGeom>
        </p:spPr>
        <p:txBody>
          <a:bodyPr vert="horz" lIns="91440" tIns="45720" rIns="91440" bIns="45720" rtlCol="0">
            <a:noAutofit/>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10365824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rt Slide – Whit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6" name="Chart Placeholder 2"/>
          <p:cNvSpPr>
            <a:spLocks noGrp="1"/>
          </p:cNvSpPr>
          <p:nvPr>
            <p:ph type="chart" sz="quarter" idx="14"/>
          </p:nvPr>
        </p:nvSpPr>
        <p:spPr>
          <a:xfrm>
            <a:off x="268359" y="352446"/>
            <a:ext cx="8587407" cy="3972812"/>
          </a:xfrm>
          <a:prstGeom prst="rect">
            <a:avLst/>
          </a:prstGeom>
        </p:spPr>
        <p:txBody>
          <a:bodyPr>
            <a:normAutofit/>
          </a:bodyPr>
          <a:lstStyle>
            <a:lvl1pPr marL="0" indent="0">
              <a:buNone/>
              <a:defRPr b="0" i="0"/>
            </a:lvl1pPr>
          </a:lstStyle>
          <a:p>
            <a:r>
              <a:rPr lang="en-US" dirty="0"/>
              <a:t>Click icon to add chart</a:t>
            </a:r>
          </a:p>
        </p:txBody>
      </p:sp>
    </p:spTree>
    <p:extLst>
      <p:ext uri="{BB962C8B-B14F-4D97-AF65-F5344CB8AC3E}">
        <p14:creationId xmlns:p14="http://schemas.microsoft.com/office/powerpoint/2010/main" val="122090365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Slide – Whit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a:prstGeom prst="rect">
            <a:avLst/>
          </a:prstGeo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8" name="Content Placeholder 3"/>
          <p:cNvSpPr>
            <a:spLocks noGrp="1"/>
          </p:cNvSpPr>
          <p:nvPr>
            <p:ph sz="quarter" idx="18" hasCustomPrompt="1"/>
          </p:nvPr>
        </p:nvSpPr>
        <p:spPr>
          <a:xfrm>
            <a:off x="456925" y="1420744"/>
            <a:ext cx="3826840" cy="2853083"/>
          </a:xfrm>
          <a:prstGeom prst="rect">
            <a:avLst/>
          </a:prstGeom>
        </p:spPr>
        <p:txBody>
          <a:bodyPr/>
          <a:lstStyle>
            <a:lvl1pPr>
              <a:buClr>
                <a:schemeClr val="accent1"/>
              </a:buClr>
              <a:defRPr b="0" i="0"/>
            </a:lvl1pPr>
            <a:lvl2pPr>
              <a:buClr>
                <a:schemeClr val="accent1"/>
              </a:buClr>
              <a:defRPr b="0" i="0"/>
            </a:lvl2pPr>
            <a:lvl3pPr>
              <a:buClr>
                <a:schemeClr val="accent1"/>
              </a:buClr>
              <a:defRPr b="0" i="0"/>
            </a:lvl3pPr>
            <a:lvl4pPr>
              <a:buClr>
                <a:schemeClr val="accent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9" name="Content Placeholder 3"/>
          <p:cNvSpPr>
            <a:spLocks noGrp="1"/>
          </p:cNvSpPr>
          <p:nvPr>
            <p:ph sz="quarter" idx="19" hasCustomPrompt="1"/>
          </p:nvPr>
        </p:nvSpPr>
        <p:spPr>
          <a:xfrm>
            <a:off x="4790386" y="1420744"/>
            <a:ext cx="3826840" cy="2853083"/>
          </a:xfrm>
          <a:prstGeom prst="rect">
            <a:avLst/>
          </a:prstGeom>
        </p:spPr>
        <p:txBody>
          <a:bodyPr/>
          <a:lstStyle>
            <a:lvl1pPr>
              <a:buClr>
                <a:schemeClr val="accent1"/>
              </a:buClr>
              <a:defRPr b="0" i="0"/>
            </a:lvl1pPr>
            <a:lvl2pPr>
              <a:buClr>
                <a:schemeClr val="accent1"/>
              </a:buClr>
              <a:defRPr b="0" i="0"/>
            </a:lvl2pPr>
            <a:lvl3pPr>
              <a:buClr>
                <a:schemeClr val="accent1"/>
              </a:buClr>
              <a:defRPr b="0" i="0"/>
            </a:lvl3pPr>
            <a:lvl4pPr>
              <a:buClr>
                <a:schemeClr val="accent1"/>
              </a:buClr>
              <a:defRPr b="0" i="0"/>
            </a:lvl4pPr>
          </a:lstStyle>
          <a:p>
            <a:pPr lvl="0"/>
            <a:r>
              <a:rPr lang="en-US" dirty="0"/>
              <a:t>Click to add text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897927870"/>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1"/>
                </a:solidFill>
                <a:latin typeface="Arial" panose="020B0604020202020204" pitchFamily="34" charset="0"/>
              </a:defRPr>
            </a:lvl1pPr>
          </a:lstStyle>
          <a:p>
            <a:pPr lvl="0"/>
            <a:r>
              <a:rPr lang="en-US" dirty="0"/>
              <a:t>Author’s Name</a:t>
            </a:r>
          </a:p>
        </p:txBody>
      </p:sp>
      <p:sp>
        <p:nvSpPr>
          <p:cNvPr id="13" name="Rectangle 12"/>
          <p:cNvSpPr/>
          <p:nvPr userDrawn="1"/>
        </p:nvSpPr>
        <p:spPr bwMode="auto">
          <a:xfrm>
            <a:off x="496956" y="2"/>
            <a:ext cx="1073426" cy="1182754"/>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rgbClr val="90BD31"/>
              </a:solidFill>
              <a:latin typeface="Arial" panose="020B0604020202020204" pitchFamily="34" charset="0"/>
            </a:endParaRPr>
          </a:p>
        </p:txBody>
      </p:sp>
      <p:sp>
        <p:nvSpPr>
          <p:cNvPr id="12" name="TextBox 11"/>
          <p:cNvSpPr txBox="1"/>
          <p:nvPr userDrawn="1"/>
        </p:nvSpPr>
        <p:spPr bwMode="auto">
          <a:xfrm>
            <a:off x="434629" y="0"/>
            <a:ext cx="1192695" cy="2123658"/>
          </a:xfrm>
          <a:prstGeom prst="rect">
            <a:avLst/>
          </a:prstGeom>
          <a:noFill/>
          <a:ln w="19050" algn="ctr">
            <a:noFill/>
            <a:miter lim="800000"/>
            <a:headEnd/>
            <a:tailEnd/>
          </a:ln>
        </p:spPr>
        <p:txBody>
          <a:bodyPr wrap="square" lIns="0" tIns="0" rIns="0" bIns="0" rtlCol="0" anchor="ctr">
            <a:spAutoFit/>
          </a:bodyPr>
          <a:lstStyle/>
          <a:p>
            <a:pPr algn="ctr"/>
            <a:r>
              <a:rPr lang="en-US" sz="13800" b="0" i="0" dirty="0">
                <a:solidFill>
                  <a:schemeClr val="bg2"/>
                </a:solidFill>
                <a:latin typeface="Arial" panose="020B0604020202020204" pitchFamily="34" charset="0"/>
              </a:rPr>
              <a:t>“</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1"/>
                </a:solidFill>
                <a:latin typeface="Arial" panose="020B0604020202020204" pitchFamily="34" charset="0"/>
              </a:defRPr>
            </a:lvl1pPr>
          </a:lstStyle>
          <a:p>
            <a:pPr lvl="0"/>
            <a:r>
              <a:rPr lang="en-US" dirty="0"/>
              <a:t>Position Title</a:t>
            </a: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Slide – Teal">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3" name="Rectangle 12"/>
          <p:cNvSpPr/>
          <p:nvPr userDrawn="1"/>
        </p:nvSpPr>
        <p:spPr bwMode="auto">
          <a:xfrm>
            <a:off x="496956" y="2"/>
            <a:ext cx="1073426" cy="1182754"/>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0" i="0" dirty="0" err="1">
              <a:solidFill>
                <a:srgbClr val="90BD31"/>
              </a:solidFill>
              <a:latin typeface="Arial" panose="020B0604020202020204" pitchFamily="34" charset="0"/>
            </a:endParaRPr>
          </a:p>
        </p:txBody>
      </p:sp>
      <p:sp>
        <p:nvSpPr>
          <p:cNvPr id="12" name="TextBox 11"/>
          <p:cNvSpPr txBox="1"/>
          <p:nvPr userDrawn="1"/>
        </p:nvSpPr>
        <p:spPr bwMode="auto">
          <a:xfrm>
            <a:off x="434629" y="0"/>
            <a:ext cx="1192695" cy="2123658"/>
          </a:xfrm>
          <a:prstGeom prst="rect">
            <a:avLst/>
          </a:prstGeom>
          <a:noFill/>
          <a:ln w="19050" algn="ctr">
            <a:noFill/>
            <a:miter lim="800000"/>
            <a:headEnd/>
            <a:tailEnd/>
          </a:ln>
        </p:spPr>
        <p:txBody>
          <a:bodyPr wrap="square" lIns="0" tIns="0" rIns="0" bIns="0" rtlCol="0" anchor="ctr">
            <a:spAutoFit/>
          </a:bodyPr>
          <a:lstStyle/>
          <a:p>
            <a:pPr algn="ctr"/>
            <a:r>
              <a:rPr lang="en-US" sz="13800" b="0" i="0" dirty="0">
                <a:solidFill>
                  <a:schemeClr val="bg2"/>
                </a:solidFill>
                <a:latin typeface="Arial" panose="020B0604020202020204" pitchFamily="34" charset="0"/>
              </a:rPr>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2"/>
                </a:solidFill>
                <a:latin typeface="Arial" panose="020B0604020202020204" pitchFamily="34" charset="0"/>
              </a:defRPr>
            </a:lvl1pPr>
          </a:lstStyle>
          <a:p>
            <a:pPr lvl="0"/>
            <a:r>
              <a:rPr lang="en-US" dirty="0"/>
              <a:t>Author’s Name</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2"/>
                </a:solidFill>
                <a:latin typeface="Arial" panose="020B0604020202020204" pitchFamily="34" charset="0"/>
              </a:defRPr>
            </a:lvl1pPr>
          </a:lstStyle>
          <a:p>
            <a:pPr lvl="0"/>
            <a:r>
              <a:rPr lang="en-US" dirty="0"/>
              <a:t>Position Title</a:t>
            </a: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Slide – Gree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3" name="Rectangle 12"/>
          <p:cNvSpPr/>
          <p:nvPr userDrawn="1"/>
        </p:nvSpPr>
        <p:spPr bwMode="auto">
          <a:xfrm>
            <a:off x="496956" y="2"/>
            <a:ext cx="1073426" cy="1182754"/>
          </a:xfrm>
          <a:prstGeom prst="rect">
            <a:avLst/>
          </a:prstGeom>
          <a:solidFill>
            <a:schemeClr val="accent3"/>
          </a:solidFill>
          <a:ln w="19050" algn="ctr">
            <a:noFill/>
            <a:miter lim="800000"/>
            <a:headEnd/>
            <a:tailEnd/>
          </a:ln>
        </p:spPr>
        <p:txBody>
          <a:bodyPr wrap="none" rtlCol="0" anchor="ctr"/>
          <a:lstStyle/>
          <a:p>
            <a:pPr algn="ctr">
              <a:lnSpc>
                <a:spcPct val="90000"/>
              </a:lnSpc>
            </a:pPr>
            <a:endParaRPr lang="en-US" sz="1600" b="0" i="0" dirty="0" err="1">
              <a:solidFill>
                <a:srgbClr val="90BD31"/>
              </a:solidFill>
              <a:latin typeface="Arial" panose="020B0604020202020204" pitchFamily="34" charset="0"/>
            </a:endParaRPr>
          </a:p>
        </p:txBody>
      </p:sp>
      <p:sp>
        <p:nvSpPr>
          <p:cNvPr id="12" name="TextBox 11"/>
          <p:cNvSpPr txBox="1"/>
          <p:nvPr userDrawn="1"/>
        </p:nvSpPr>
        <p:spPr bwMode="auto">
          <a:xfrm>
            <a:off x="434629" y="0"/>
            <a:ext cx="1192695" cy="2123658"/>
          </a:xfrm>
          <a:prstGeom prst="rect">
            <a:avLst/>
          </a:prstGeom>
          <a:noFill/>
          <a:ln w="19050" algn="ctr">
            <a:noFill/>
            <a:miter lim="800000"/>
            <a:headEnd/>
            <a:tailEnd/>
          </a:ln>
        </p:spPr>
        <p:txBody>
          <a:bodyPr wrap="square" lIns="0" tIns="0" rIns="0" bIns="0" rtlCol="0" anchor="ctr">
            <a:spAutoFit/>
          </a:bodyPr>
          <a:lstStyle/>
          <a:p>
            <a:pPr algn="ctr"/>
            <a:r>
              <a:rPr lang="en-US" sz="13800" b="0" i="0" dirty="0">
                <a:solidFill>
                  <a:schemeClr val="bg2"/>
                </a:solidFill>
                <a:latin typeface="Arial" panose="020B0604020202020204" pitchFamily="34" charset="0"/>
              </a:rPr>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3"/>
                </a:solidFill>
                <a:latin typeface="Arial" panose="020B0604020202020204" pitchFamily="34" charset="0"/>
              </a:defRPr>
            </a:lvl1pPr>
          </a:lstStyle>
          <a:p>
            <a:pPr lvl="0"/>
            <a:r>
              <a:rPr lang="en-US" dirty="0"/>
              <a:t>Author’s Name</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3"/>
                </a:solidFill>
                <a:latin typeface="Arial" panose="020B0604020202020204" pitchFamily="34" charset="0"/>
              </a:defRPr>
            </a:lvl1pPr>
          </a:lstStyle>
          <a:p>
            <a:pPr lvl="0"/>
            <a:r>
              <a:rPr lang="en-US" dirty="0"/>
              <a:t>Position Title</a:t>
            </a: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Header – Blu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D91175AD-5EC8-6C49-8218-F38BDE3E8622}"/>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8552" t="35459" r="2030" b="-21848"/>
          <a:stretch/>
        </p:blipFill>
        <p:spPr>
          <a:xfrm rot="5400000">
            <a:off x="2622550" y="-1377949"/>
            <a:ext cx="5143500" cy="7899400"/>
          </a:xfrm>
          <a:prstGeom prst="rect">
            <a:avLst/>
          </a:prstGeom>
        </p:spPr>
      </p:pic>
      <p:sp>
        <p:nvSpPr>
          <p:cNvPr id="14" name="Rectangle 13"/>
          <p:cNvSpPr/>
          <p:nvPr userDrawn="1"/>
        </p:nvSpPr>
        <p:spPr bwMode="auto">
          <a:xfrm>
            <a:off x="2" y="1772719"/>
            <a:ext cx="7051729" cy="1411357"/>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sp>
        <p:nvSpPr>
          <p:cNvPr id="15" name="Title 15"/>
          <p:cNvSpPr>
            <a:spLocks noGrp="1"/>
          </p:cNvSpPr>
          <p:nvPr>
            <p:ph type="title" hasCustomPrompt="1"/>
          </p:nvPr>
        </p:nvSpPr>
        <p:spPr>
          <a:xfrm>
            <a:off x="453585" y="1919440"/>
            <a:ext cx="6435412" cy="1107896"/>
          </a:xfrm>
          <a:prstGeom prst="rect">
            <a:avLst/>
          </a:prstGeom>
        </p:spPr>
        <p:txBody>
          <a:bodyPr anchor="ctr">
            <a:noAutofit/>
          </a:bodyPr>
          <a:lstStyle>
            <a:lvl1pPr>
              <a:defRPr sz="3600" b="0" i="0" baseline="0">
                <a:solidFill>
                  <a:schemeClr val="bg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cxnSp>
        <p:nvCxnSpPr>
          <p:cNvPr id="7" name="Straight Connector 6">
            <a:extLst>
              <a:ext uri="{FF2B5EF4-FFF2-40B4-BE49-F238E27FC236}">
                <a16:creationId xmlns:a16="http://schemas.microsoft.com/office/drawing/2014/main" id="{62CCB472-92BE-5E48-80A6-FC260AA96B83}"/>
              </a:ext>
            </a:extLst>
          </p:cNvPr>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8" name="Freeform 77">
            <a:extLst>
              <a:ext uri="{FF2B5EF4-FFF2-40B4-BE49-F238E27FC236}">
                <a16:creationId xmlns:a16="http://schemas.microsoft.com/office/drawing/2014/main" id="{4ABB29B8-DCAF-7B40-9E52-219D904D83D6}"/>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Header – Teal">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452C1D42-AAA3-B04E-A034-F13587860331}"/>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 uri="{96DAC541-7B7A-43D3-8B79-37D633B846F1}">
                <asvg:svgBlip xmlns:asvg="http://schemas.microsoft.com/office/drawing/2016/SVG/main" r:embed="rId3"/>
              </a:ext>
            </a:extLst>
          </a:blip>
          <a:srcRect l="-11183" t="13403" r="10781" b="31145"/>
          <a:stretch/>
        </p:blipFill>
        <p:spPr>
          <a:xfrm>
            <a:off x="-317500" y="-245162"/>
            <a:ext cx="9461500" cy="5143502"/>
          </a:xfrm>
          <a:prstGeom prst="rect">
            <a:avLst/>
          </a:prstGeom>
        </p:spPr>
      </p:pic>
      <p:sp>
        <p:nvSpPr>
          <p:cNvPr id="6" name="Rectangle 5"/>
          <p:cNvSpPr/>
          <p:nvPr userDrawn="1"/>
        </p:nvSpPr>
        <p:spPr bwMode="auto">
          <a:xfrm>
            <a:off x="2" y="1772719"/>
            <a:ext cx="7051729" cy="1411357"/>
          </a:xfrm>
          <a:prstGeom prst="rect">
            <a:avLst/>
          </a:prstGeom>
          <a:solidFill>
            <a:srgbClr val="18A3AC"/>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cxnSp>
        <p:nvCxnSpPr>
          <p:cNvPr id="9" name="Straight Connector 8">
            <a:extLst>
              <a:ext uri="{FF2B5EF4-FFF2-40B4-BE49-F238E27FC236}">
                <a16:creationId xmlns:a16="http://schemas.microsoft.com/office/drawing/2014/main" id="{E01C639F-F884-C946-B140-A9518C6FB9A8}"/>
              </a:ext>
            </a:extLst>
          </p:cNvPr>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10" name="Freeform 77">
            <a:extLst>
              <a:ext uri="{FF2B5EF4-FFF2-40B4-BE49-F238E27FC236}">
                <a16:creationId xmlns:a16="http://schemas.microsoft.com/office/drawing/2014/main" id="{08B3EA4E-B6EE-2549-8EB7-C25BC2142E7C}"/>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
        <p:nvSpPr>
          <p:cNvPr id="12" name="Title 15">
            <a:extLst>
              <a:ext uri="{FF2B5EF4-FFF2-40B4-BE49-F238E27FC236}">
                <a16:creationId xmlns:a16="http://schemas.microsoft.com/office/drawing/2014/main" id="{013E3FCC-D96C-D344-BBA3-51BB23D2A0F4}"/>
              </a:ext>
            </a:extLst>
          </p:cNvPr>
          <p:cNvSpPr>
            <a:spLocks noGrp="1"/>
          </p:cNvSpPr>
          <p:nvPr>
            <p:ph type="title" hasCustomPrompt="1"/>
          </p:nvPr>
        </p:nvSpPr>
        <p:spPr>
          <a:xfrm>
            <a:off x="453585" y="1919440"/>
            <a:ext cx="6435412" cy="1107896"/>
          </a:xfrm>
          <a:prstGeom prst="rect">
            <a:avLst/>
          </a:prstGeom>
        </p:spPr>
        <p:txBody>
          <a:bodyPr anchor="ctr">
            <a:noAutofit/>
          </a:bodyPr>
          <a:lstStyle>
            <a:lvl1pPr>
              <a:defRPr sz="3600" b="0" i="0" baseline="0">
                <a:solidFill>
                  <a:schemeClr val="bg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ullet Slid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9" name="Content Placeholder 2">
            <a:extLst>
              <a:ext uri="{FF2B5EF4-FFF2-40B4-BE49-F238E27FC236}">
                <a16:creationId xmlns:a16="http://schemas.microsoft.com/office/drawing/2014/main" id="{79D9FF64-C01C-5C4C-8AB2-E760BF769004}"/>
              </a:ext>
            </a:extLst>
          </p:cNvPr>
          <p:cNvSpPr>
            <a:spLocks noGrp="1"/>
          </p:cNvSpPr>
          <p:nvPr>
            <p:ph sz="quarter" idx="16"/>
          </p:nvPr>
        </p:nvSpPr>
        <p:spPr>
          <a:xfrm>
            <a:off x="453585" y="1401763"/>
            <a:ext cx="8169964" cy="2932112"/>
          </a:xfrm>
        </p:spPr>
        <p:txBody>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54264467"/>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Header – Gree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788447-026C-8740-AB11-4D9C4007C669}"/>
              </a:ext>
            </a:extLst>
          </p:cNvPr>
          <p:cNvPicPr>
            <a:picLocks noChangeAspect="1"/>
          </p:cNvPicPr>
          <p:nvPr userDrawn="1"/>
        </p:nvPicPr>
        <p:blipFill rotWithShape="1">
          <a:blip r:embed="rId2" cstate="screen">
            <a:alphaModFix amt="40000"/>
            <a:extLst>
              <a:ext uri="{28A0092B-C50C-407E-A947-70E740481C1C}">
                <a14:useLocalDpi xmlns:a14="http://schemas.microsoft.com/office/drawing/2010/main"/>
              </a:ext>
            </a:extLst>
          </a:blip>
          <a:srcRect l="14414"/>
          <a:stretch/>
        </p:blipFill>
        <p:spPr>
          <a:xfrm>
            <a:off x="0" y="401119"/>
            <a:ext cx="9144000" cy="1774069"/>
          </a:xfrm>
          <a:prstGeom prst="rect">
            <a:avLst/>
          </a:prstGeom>
        </p:spPr>
      </p:pic>
      <p:sp>
        <p:nvSpPr>
          <p:cNvPr id="6" name="Rectangle 5"/>
          <p:cNvSpPr/>
          <p:nvPr userDrawn="1"/>
        </p:nvSpPr>
        <p:spPr bwMode="auto">
          <a:xfrm>
            <a:off x="2" y="1772719"/>
            <a:ext cx="7051729" cy="1411357"/>
          </a:xfrm>
          <a:prstGeom prst="rect">
            <a:avLst/>
          </a:prstGeom>
          <a:solidFill>
            <a:schemeClr val="accent3"/>
          </a:solidFill>
          <a:ln w="19050" algn="ctr">
            <a:noFill/>
            <a:miter lim="800000"/>
            <a:headEnd/>
            <a:tailEnd/>
          </a:ln>
        </p:spPr>
        <p:txBody>
          <a:bodyPr wrap="none" rtlCol="0" anchor="ctr"/>
          <a:lstStyle/>
          <a:p>
            <a:pPr algn="ctr">
              <a:lnSpc>
                <a:spcPct val="90000"/>
              </a:lnSpc>
            </a:pPr>
            <a:endParaRPr lang="en-US" sz="1600" b="0" i="0" dirty="0" err="1">
              <a:solidFill>
                <a:schemeClr val="bg1"/>
              </a:solidFill>
              <a:latin typeface="Arial" panose="020B0604020202020204" pitchFamily="34" charset="0"/>
            </a:endParaRPr>
          </a:p>
        </p:txBody>
      </p:sp>
      <p:sp>
        <p:nvSpPr>
          <p:cNvPr id="4" name="Footer Placeholder 3"/>
          <p:cNvSpPr>
            <a:spLocks noGrp="1"/>
          </p:cNvSpPr>
          <p:nvPr>
            <p:ph type="ftr" sz="quarter" idx="11"/>
          </p:nvPr>
        </p:nvSpPr>
        <p:spPr/>
        <p:txBody>
          <a:bodyPr/>
          <a:lstStyle>
            <a:lvl1pPr>
              <a:defRPr b="0" i="0"/>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vl1pPr>
          </a:lstStyle>
          <a:p>
            <a:fld id="{7BCC8D0D-EAEC-449D-9161-023DFF90F2E2}" type="slidenum">
              <a:rPr lang="en-US" smtClean="0"/>
              <a:pPr/>
              <a:t>‹#›</a:t>
            </a:fld>
            <a:endParaRPr lang="en-US" dirty="0"/>
          </a:p>
        </p:txBody>
      </p:sp>
      <p:cxnSp>
        <p:nvCxnSpPr>
          <p:cNvPr id="9" name="Straight Connector 8">
            <a:extLst>
              <a:ext uri="{FF2B5EF4-FFF2-40B4-BE49-F238E27FC236}">
                <a16:creationId xmlns:a16="http://schemas.microsoft.com/office/drawing/2014/main" id="{7AB58095-3588-1A4E-B981-253E9F1A1AEC}"/>
              </a:ext>
            </a:extLst>
          </p:cNvPr>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10" name="Freeform 77">
            <a:extLst>
              <a:ext uri="{FF2B5EF4-FFF2-40B4-BE49-F238E27FC236}">
                <a16:creationId xmlns:a16="http://schemas.microsoft.com/office/drawing/2014/main" id="{81C2D974-A2EE-E349-AD5D-00B5C62A8CB7}"/>
              </a:ext>
            </a:extLst>
          </p:cNvPr>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
        <p:nvSpPr>
          <p:cNvPr id="11" name="Title 15">
            <a:extLst>
              <a:ext uri="{FF2B5EF4-FFF2-40B4-BE49-F238E27FC236}">
                <a16:creationId xmlns:a16="http://schemas.microsoft.com/office/drawing/2014/main" id="{18DED201-C78F-0E4A-B63C-520004DA73BE}"/>
              </a:ext>
            </a:extLst>
          </p:cNvPr>
          <p:cNvSpPr>
            <a:spLocks noGrp="1"/>
          </p:cNvSpPr>
          <p:nvPr>
            <p:ph type="title" hasCustomPrompt="1"/>
          </p:nvPr>
        </p:nvSpPr>
        <p:spPr>
          <a:xfrm>
            <a:off x="453585" y="1919440"/>
            <a:ext cx="6435412" cy="1107896"/>
          </a:xfrm>
          <a:prstGeom prst="rect">
            <a:avLst/>
          </a:prstGeom>
        </p:spPr>
        <p:txBody>
          <a:bodyPr anchor="ctr">
            <a:noAutofit/>
          </a:bodyPr>
          <a:lstStyle>
            <a:lvl1pPr>
              <a:defRPr sz="3600" b="0" i="0" baseline="0">
                <a:solidFill>
                  <a:schemeClr val="bg1"/>
                </a:solidFill>
                <a:latin typeface="Garamond" panose="02020404030301010803" pitchFamily="18" charset="0"/>
                <a:ea typeface="Helvetica Neue" panose="02000503000000020004" pitchFamily="2" charset="0"/>
                <a:cs typeface="Arial" panose="020B0604020202020204" pitchFamily="34" charset="0"/>
              </a:defRPr>
            </a:lvl1pPr>
          </a:lstStyle>
          <a:p>
            <a:r>
              <a:rPr lang="en-US" dirty="0"/>
              <a:t>Section Header Here</a:t>
            </a:r>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433390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Closing with logo_1">
    <p:bg>
      <p:bgRef idx="1001">
        <a:schemeClr val="bg2"/>
      </p:bgRef>
    </p:bg>
    <p:spTree>
      <p:nvGrpSpPr>
        <p:cNvPr id="1" name=""/>
        <p:cNvGrpSpPr/>
        <p:nvPr/>
      </p:nvGrpSpPr>
      <p:grpSpPr>
        <a:xfrm>
          <a:off x="0" y="0"/>
          <a:ext cx="0" cy="0"/>
          <a:chOff x="0" y="0"/>
          <a:chExt cx="0" cy="0"/>
        </a:xfrm>
      </p:grpSpPr>
      <p:pic>
        <p:nvPicPr>
          <p:cNvPr id="4" name="Picture 4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p:blipFill>
        <p:spPr bwMode="invGray">
          <a:xfrm>
            <a:off x="3865186" y="2036429"/>
            <a:ext cx="1571041" cy="1018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42826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Closing with logo_2">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79400" y="1884801"/>
            <a:ext cx="1373900" cy="1373900"/>
          </a:xfrm>
          <a:prstGeom prst="rect">
            <a:avLst/>
          </a:prstGeom>
        </p:spPr>
      </p:pic>
    </p:spTree>
    <p:extLst>
      <p:ext uri="{BB962C8B-B14F-4D97-AF65-F5344CB8AC3E}">
        <p14:creationId xmlns:p14="http://schemas.microsoft.com/office/powerpoint/2010/main" val="136763842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Closing – Research">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C66F05B-DFA4-6F48-B676-F50E7C038154}"/>
              </a:ext>
            </a:extLst>
          </p:cNvPr>
          <p:cNvSpPr/>
          <p:nvPr userDrawn="1"/>
        </p:nvSpPr>
        <p:spPr bwMode="auto">
          <a:xfrm>
            <a:off x="6149581" y="1645920"/>
            <a:ext cx="2994421" cy="3497580"/>
          </a:xfrm>
          <a:prstGeom prst="rect">
            <a:avLst/>
          </a:prstGeom>
          <a:solidFill>
            <a:schemeClr val="tx1"/>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7" name="Rectangle 6">
            <a:extLst>
              <a:ext uri="{FF2B5EF4-FFF2-40B4-BE49-F238E27FC236}">
                <a16:creationId xmlns:a16="http://schemas.microsoft.com/office/drawing/2014/main" id="{94494DF8-84C9-4641-9876-C01FAA2F1677}"/>
              </a:ext>
            </a:extLst>
          </p:cNvPr>
          <p:cNvSpPr/>
          <p:nvPr userDrawn="1"/>
        </p:nvSpPr>
        <p:spPr bwMode="auto">
          <a:xfrm>
            <a:off x="2" y="0"/>
            <a:ext cx="6149579"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3" name="Picture 12">
            <a:extLst>
              <a:ext uri="{FF2B5EF4-FFF2-40B4-BE49-F238E27FC236}">
                <a16:creationId xmlns:a16="http://schemas.microsoft.com/office/drawing/2014/main" id="{EB73C1E6-BC68-894B-BFA0-E9C181FA15C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149580" y="1"/>
            <a:ext cx="2994420" cy="2015504"/>
          </a:xfrm>
          <a:prstGeom prst="rect">
            <a:avLst/>
          </a:prstGeom>
        </p:spPr>
      </p:pic>
      <p:pic>
        <p:nvPicPr>
          <p:cNvPr id="14" name="Picture 13">
            <a:extLst>
              <a:ext uri="{FF2B5EF4-FFF2-40B4-BE49-F238E27FC236}">
                <a16:creationId xmlns:a16="http://schemas.microsoft.com/office/drawing/2014/main" id="{4AD4098B-43D5-4B4E-A524-530B7E386F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388949"/>
            <a:ext cx="6149580" cy="3754552"/>
          </a:xfrm>
          <a:prstGeom prst="rect">
            <a:avLst/>
          </a:prstGeom>
        </p:spPr>
      </p:pic>
      <p:pic>
        <p:nvPicPr>
          <p:cNvPr id="2" name="Picture 1">
            <a:extLst>
              <a:ext uri="{FF2B5EF4-FFF2-40B4-BE49-F238E27FC236}">
                <a16:creationId xmlns:a16="http://schemas.microsoft.com/office/drawing/2014/main" id="{9A1E061F-A72A-5142-8A32-D6BACF33C6D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 y="144895"/>
            <a:ext cx="6149579" cy="1021134"/>
          </a:xfrm>
          <a:prstGeom prst="rect">
            <a:avLst/>
          </a:prstGeom>
        </p:spPr>
      </p:pic>
      <p:pic>
        <p:nvPicPr>
          <p:cNvPr id="8" name="Picture 7">
            <a:extLst>
              <a:ext uri="{FF2B5EF4-FFF2-40B4-BE49-F238E27FC236}">
                <a16:creationId xmlns:a16="http://schemas.microsoft.com/office/drawing/2014/main" id="{B6B44D79-B0F4-1A43-9BD5-09FD9E662AC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6149578" y="2015505"/>
            <a:ext cx="1615438" cy="1615438"/>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Closing – Mt. Zion">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C66F05B-DFA4-6F48-B676-F50E7C038154}"/>
              </a:ext>
            </a:extLst>
          </p:cNvPr>
          <p:cNvSpPr/>
          <p:nvPr userDrawn="1"/>
        </p:nvSpPr>
        <p:spPr bwMode="auto">
          <a:xfrm>
            <a:off x="6149581" y="1645920"/>
            <a:ext cx="2994421" cy="3497580"/>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7" name="Rectangle 6">
            <a:extLst>
              <a:ext uri="{FF2B5EF4-FFF2-40B4-BE49-F238E27FC236}">
                <a16:creationId xmlns:a16="http://schemas.microsoft.com/office/drawing/2014/main" id="{94494DF8-84C9-4641-9876-C01FAA2F1677}"/>
              </a:ext>
            </a:extLst>
          </p:cNvPr>
          <p:cNvSpPr/>
          <p:nvPr userDrawn="1"/>
        </p:nvSpPr>
        <p:spPr bwMode="auto">
          <a:xfrm>
            <a:off x="2" y="0"/>
            <a:ext cx="6149579"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3" name="Picture 12">
            <a:extLst>
              <a:ext uri="{FF2B5EF4-FFF2-40B4-BE49-F238E27FC236}">
                <a16:creationId xmlns:a16="http://schemas.microsoft.com/office/drawing/2014/main" id="{EB73C1E6-BC68-894B-BFA0-E9C181FA15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149580" y="9411"/>
            <a:ext cx="2994420" cy="1996683"/>
          </a:xfrm>
          <a:prstGeom prst="rect">
            <a:avLst/>
          </a:prstGeom>
        </p:spPr>
      </p:pic>
      <p:pic>
        <p:nvPicPr>
          <p:cNvPr id="14" name="Picture 13">
            <a:extLst>
              <a:ext uri="{FF2B5EF4-FFF2-40B4-BE49-F238E27FC236}">
                <a16:creationId xmlns:a16="http://schemas.microsoft.com/office/drawing/2014/main" id="{4AD4098B-43D5-4B4E-A524-530B7E386F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388949"/>
            <a:ext cx="6149577" cy="3754552"/>
          </a:xfrm>
          <a:prstGeom prst="rect">
            <a:avLst/>
          </a:prstGeom>
        </p:spPr>
      </p:pic>
      <p:pic>
        <p:nvPicPr>
          <p:cNvPr id="10" name="Picture 9">
            <a:extLst>
              <a:ext uri="{FF2B5EF4-FFF2-40B4-BE49-F238E27FC236}">
                <a16:creationId xmlns:a16="http://schemas.microsoft.com/office/drawing/2014/main" id="{EA44FD6C-4722-4647-8824-7BD62CB49912}"/>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6149577" y="1994818"/>
            <a:ext cx="1615440" cy="1615440"/>
          </a:xfrm>
          <a:prstGeom prst="rect">
            <a:avLst/>
          </a:prstGeom>
          <a:solidFill>
            <a:schemeClr val="accent1"/>
          </a:solidFill>
        </p:spPr>
      </p:pic>
      <p:pic>
        <p:nvPicPr>
          <p:cNvPr id="15" name="Graphic 14">
            <a:extLst>
              <a:ext uri="{FF2B5EF4-FFF2-40B4-BE49-F238E27FC236}">
                <a16:creationId xmlns:a16="http://schemas.microsoft.com/office/drawing/2014/main" id="{A81F62F8-022A-8040-9203-343FE92FDB09}"/>
              </a:ext>
            </a:extLst>
          </p:cNvPr>
          <p:cNvPicPr>
            <a:picLocks noChangeAspect="1"/>
          </p:cNvPicPr>
          <p:nvPr userDrawn="1"/>
        </p:nvPicPr>
        <p:blipFill rotWithShape="1">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t="35407" b="39964"/>
          <a:stretch/>
        </p:blipFill>
        <p:spPr>
          <a:xfrm>
            <a:off x="-993817" y="0"/>
            <a:ext cx="7143396" cy="1388949"/>
          </a:xfrm>
          <a:prstGeom prst="rect">
            <a:avLst/>
          </a:prstGeom>
        </p:spPr>
      </p:pic>
    </p:spTree>
    <p:extLst>
      <p:ext uri="{BB962C8B-B14F-4D97-AF65-F5344CB8AC3E}">
        <p14:creationId xmlns:p14="http://schemas.microsoft.com/office/powerpoint/2010/main" val="28116350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Closing – Patient Care">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44FBE2C-79B3-0741-8C4F-E79579E3B5C3}"/>
              </a:ext>
            </a:extLst>
          </p:cNvPr>
          <p:cNvSpPr/>
          <p:nvPr userDrawn="1"/>
        </p:nvSpPr>
        <p:spPr bwMode="auto">
          <a:xfrm>
            <a:off x="0" y="1645921"/>
            <a:ext cx="2994421" cy="3497580"/>
          </a:xfrm>
          <a:prstGeom prst="rect">
            <a:avLst/>
          </a:prstGeom>
          <a:solidFill>
            <a:schemeClr val="accent1"/>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6" name="Rectangle 5">
            <a:extLst>
              <a:ext uri="{FF2B5EF4-FFF2-40B4-BE49-F238E27FC236}">
                <a16:creationId xmlns:a16="http://schemas.microsoft.com/office/drawing/2014/main" id="{7CBA96EE-AE7F-9D47-80E0-948746F73CBD}"/>
              </a:ext>
            </a:extLst>
          </p:cNvPr>
          <p:cNvSpPr/>
          <p:nvPr userDrawn="1"/>
        </p:nvSpPr>
        <p:spPr bwMode="auto">
          <a:xfrm>
            <a:off x="2756757" y="0"/>
            <a:ext cx="6387245"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1" name="Picture 10">
            <a:extLst>
              <a:ext uri="{FF2B5EF4-FFF2-40B4-BE49-F238E27FC236}">
                <a16:creationId xmlns:a16="http://schemas.microsoft.com/office/drawing/2014/main" id="{4508378B-0C89-E14E-8069-2034FF2D0F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
          <a:stretch/>
        </p:blipFill>
        <p:spPr>
          <a:xfrm>
            <a:off x="2" y="1"/>
            <a:ext cx="2760609" cy="2015504"/>
          </a:xfrm>
          <a:prstGeom prst="rect">
            <a:avLst/>
          </a:prstGeom>
        </p:spPr>
      </p:pic>
      <p:pic>
        <p:nvPicPr>
          <p:cNvPr id="13" name="Picture 12">
            <a:extLst>
              <a:ext uri="{FF2B5EF4-FFF2-40B4-BE49-F238E27FC236}">
                <a16:creationId xmlns:a16="http://schemas.microsoft.com/office/drawing/2014/main" id="{A98C622B-BC71-0F4D-ACEB-367F089BDF4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56754" y="1257301"/>
            <a:ext cx="6387246" cy="3886199"/>
          </a:xfrm>
          <a:prstGeom prst="rect">
            <a:avLst/>
          </a:prstGeom>
        </p:spPr>
      </p:pic>
      <p:pic>
        <p:nvPicPr>
          <p:cNvPr id="14" name="Picture 13">
            <a:extLst>
              <a:ext uri="{FF2B5EF4-FFF2-40B4-BE49-F238E27FC236}">
                <a16:creationId xmlns:a16="http://schemas.microsoft.com/office/drawing/2014/main" id="{FC4AB437-D405-6C43-9FA5-FD5F04163FCD}"/>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140700" y="2015504"/>
            <a:ext cx="1615440" cy="1615440"/>
          </a:xfrm>
          <a:prstGeom prst="rect">
            <a:avLst/>
          </a:prstGeom>
          <a:solidFill>
            <a:schemeClr val="accent1"/>
          </a:solidFill>
        </p:spPr>
      </p:pic>
      <p:pic>
        <p:nvPicPr>
          <p:cNvPr id="2" name="Picture 1">
            <a:extLst>
              <a:ext uri="{FF2B5EF4-FFF2-40B4-BE49-F238E27FC236}">
                <a16:creationId xmlns:a16="http://schemas.microsoft.com/office/drawing/2014/main" id="{2A46CC52-4A32-374A-BF1E-0FA06087FD5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454" t="5935" r="2464" b="11182"/>
          <a:stretch/>
        </p:blipFill>
        <p:spPr>
          <a:xfrm>
            <a:off x="2756141" y="30482"/>
            <a:ext cx="6387861" cy="1226817"/>
          </a:xfrm>
          <a:prstGeom prst="rect">
            <a:avLst/>
          </a:prstGeom>
        </p:spPr>
      </p:pic>
    </p:spTree>
    <p:extLst>
      <p:ext uri="{BB962C8B-B14F-4D97-AF65-F5344CB8AC3E}">
        <p14:creationId xmlns:p14="http://schemas.microsoft.com/office/powerpoint/2010/main" val="297928717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Closing – Education">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4FBBD5-5854-194C-9766-1823F3F5452C}"/>
              </a:ext>
            </a:extLst>
          </p:cNvPr>
          <p:cNvSpPr/>
          <p:nvPr userDrawn="1"/>
        </p:nvSpPr>
        <p:spPr bwMode="auto">
          <a:xfrm>
            <a:off x="0" y="1645921"/>
            <a:ext cx="2994421" cy="3497580"/>
          </a:xfrm>
          <a:prstGeom prst="rect">
            <a:avLst/>
          </a:prstGeom>
          <a:solidFill>
            <a:schemeClr val="accent2"/>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sp>
        <p:nvSpPr>
          <p:cNvPr id="6" name="Rectangle 5">
            <a:extLst>
              <a:ext uri="{FF2B5EF4-FFF2-40B4-BE49-F238E27FC236}">
                <a16:creationId xmlns:a16="http://schemas.microsoft.com/office/drawing/2014/main" id="{FEB282E7-F7BC-5A48-9E5F-4ECBFDF952A0}"/>
              </a:ext>
            </a:extLst>
          </p:cNvPr>
          <p:cNvSpPr/>
          <p:nvPr userDrawn="1"/>
        </p:nvSpPr>
        <p:spPr bwMode="auto">
          <a:xfrm>
            <a:off x="2756757" y="0"/>
            <a:ext cx="6387245" cy="1645920"/>
          </a:xfrm>
          <a:prstGeom prst="rect">
            <a:avLst/>
          </a:prstGeom>
          <a:solidFill>
            <a:schemeClr val="bg1">
              <a:lumMod val="95000"/>
            </a:schemeClr>
          </a:solidFill>
          <a:ln w="19050" algn="ctr">
            <a:noFill/>
            <a:miter lim="800000"/>
            <a:headEnd/>
            <a:tailEnd/>
          </a:ln>
        </p:spPr>
        <p:txBody>
          <a:bodyPr wrap="none" rtlCol="0" anchor="ctr"/>
          <a:lstStyle/>
          <a:p>
            <a:pPr algn="ctr">
              <a:lnSpc>
                <a:spcPct val="90000"/>
              </a:lnSpc>
            </a:pPr>
            <a:endParaRPr lang="en-US" sz="1600" b="1" dirty="0" err="1">
              <a:solidFill>
                <a:schemeClr val="bg1"/>
              </a:solidFill>
              <a:latin typeface="+mj-lt"/>
            </a:endParaRPr>
          </a:p>
        </p:txBody>
      </p:sp>
      <p:pic>
        <p:nvPicPr>
          <p:cNvPr id="10" name="Picture 9">
            <a:extLst>
              <a:ext uri="{FF2B5EF4-FFF2-40B4-BE49-F238E27FC236}">
                <a16:creationId xmlns:a16="http://schemas.microsoft.com/office/drawing/2014/main" id="{21C94893-0820-A743-86A6-BDEB411A723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2756753" cy="2015504"/>
          </a:xfrm>
          <a:prstGeom prst="rect">
            <a:avLst/>
          </a:prstGeom>
        </p:spPr>
      </p:pic>
      <p:pic>
        <p:nvPicPr>
          <p:cNvPr id="11" name="Picture 10">
            <a:extLst>
              <a:ext uri="{FF2B5EF4-FFF2-40B4-BE49-F238E27FC236}">
                <a16:creationId xmlns:a16="http://schemas.microsoft.com/office/drawing/2014/main" id="{1412EA7E-47D5-4248-9461-6049F4FA2F3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56754" y="1257301"/>
            <a:ext cx="6387246" cy="3886199"/>
          </a:xfrm>
          <a:prstGeom prst="rect">
            <a:avLst/>
          </a:prstGeom>
        </p:spPr>
      </p:pic>
      <p:pic>
        <p:nvPicPr>
          <p:cNvPr id="9" name="Graphic 8">
            <a:extLst>
              <a:ext uri="{FF2B5EF4-FFF2-40B4-BE49-F238E27FC236}">
                <a16:creationId xmlns:a16="http://schemas.microsoft.com/office/drawing/2014/main" id="{21F1DBF9-E6D2-EC49-80D7-6EE1B776A50D}"/>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t="37974" b="37397"/>
          <a:stretch/>
        </p:blipFill>
        <p:spPr>
          <a:xfrm>
            <a:off x="2756140" y="15255"/>
            <a:ext cx="6387860" cy="1242044"/>
          </a:xfrm>
          <a:prstGeom prst="rect">
            <a:avLst/>
          </a:prstGeom>
        </p:spPr>
      </p:pic>
      <p:pic>
        <p:nvPicPr>
          <p:cNvPr id="13" name="Picture 12">
            <a:extLst>
              <a:ext uri="{FF2B5EF4-FFF2-40B4-BE49-F238E27FC236}">
                <a16:creationId xmlns:a16="http://schemas.microsoft.com/office/drawing/2014/main" id="{5656DF26-9AA1-AC46-9695-22DFD8CE98E3}"/>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p:blipFill>
        <p:spPr>
          <a:xfrm>
            <a:off x="1140700" y="2015504"/>
            <a:ext cx="1615440" cy="1615440"/>
          </a:xfrm>
          <a:prstGeom prst="rect">
            <a:avLst/>
          </a:prstGeom>
          <a:solidFill>
            <a:schemeClr val="accent1"/>
          </a:solidFill>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79CFE-964E-0218-E6AD-920B14E51D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B95CE1-10B0-DF8A-A942-1F6AACED98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1F8385-1824-7DD3-C2FA-388A50B15BCE}"/>
              </a:ext>
            </a:extLst>
          </p:cNvPr>
          <p:cNvSpPr>
            <a:spLocks noGrp="1"/>
          </p:cNvSpPr>
          <p:nvPr>
            <p:ph type="dt" sz="half" idx="10"/>
          </p:nvPr>
        </p:nvSpPr>
        <p:spPr/>
        <p:txBody>
          <a:bodyPr/>
          <a:lstStyle/>
          <a:p>
            <a:fld id="{BCB31703-5A59-4112-828D-9858DBC724B2}" type="datetimeFigureOut">
              <a:rPr lang="en-US" smtClean="0"/>
              <a:t>10/3/2025</a:t>
            </a:fld>
            <a:endParaRPr lang="en-US"/>
          </a:p>
        </p:txBody>
      </p:sp>
      <p:sp>
        <p:nvSpPr>
          <p:cNvPr id="5" name="Footer Placeholder 4">
            <a:extLst>
              <a:ext uri="{FF2B5EF4-FFF2-40B4-BE49-F238E27FC236}">
                <a16:creationId xmlns:a16="http://schemas.microsoft.com/office/drawing/2014/main" id="{AEE16DD1-68DD-173E-20B6-127950274B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633AA9-C171-890C-0339-8ACE5D7D1E4F}"/>
              </a:ext>
            </a:extLst>
          </p:cNvPr>
          <p:cNvSpPr>
            <a:spLocks noGrp="1"/>
          </p:cNvSpPr>
          <p:nvPr>
            <p:ph type="sldNum" sz="quarter" idx="12"/>
          </p:nvPr>
        </p:nvSpPr>
        <p:spPr/>
        <p:txBody>
          <a:bodyPr/>
          <a:lstStyle/>
          <a:p>
            <a:fld id="{785BD8DC-8D3F-4261-8C8C-5D4429E33F94}" type="slidenum">
              <a:rPr lang="en-US" smtClean="0"/>
              <a:t>‹#›</a:t>
            </a:fld>
            <a:endParaRPr lang="en-US"/>
          </a:p>
        </p:txBody>
      </p:sp>
    </p:spTree>
    <p:extLst>
      <p:ext uri="{BB962C8B-B14F-4D97-AF65-F5344CB8AC3E}">
        <p14:creationId xmlns:p14="http://schemas.microsoft.com/office/powerpoint/2010/main" val="1224711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Tree>
    <p:extLst>
      <p:ext uri="{BB962C8B-B14F-4D97-AF65-F5344CB8AC3E}">
        <p14:creationId xmlns:p14="http://schemas.microsoft.com/office/powerpoint/2010/main" val="119515925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3" name="Chart Placeholder 2"/>
          <p:cNvSpPr>
            <a:spLocks noGrp="1"/>
          </p:cNvSpPr>
          <p:nvPr>
            <p:ph type="chart" sz="quarter" idx="14"/>
          </p:nvPr>
        </p:nvSpPr>
        <p:spPr>
          <a:xfrm>
            <a:off x="268359" y="337931"/>
            <a:ext cx="8587407" cy="4065105"/>
          </a:xfrm>
          <a:prstGeom prst="rect">
            <a:avLst/>
          </a:prstGeom>
        </p:spPr>
        <p:txBody>
          <a:bodyPr>
            <a:normAutofit/>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dirty="0"/>
              <a:t>Click icon to add chart</a:t>
            </a:r>
          </a:p>
        </p:txBody>
      </p:sp>
    </p:spTree>
    <p:extLst>
      <p:ext uri="{BB962C8B-B14F-4D97-AF65-F5344CB8AC3E}">
        <p14:creationId xmlns:p14="http://schemas.microsoft.com/office/powerpoint/2010/main" val="63290672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Slide">
    <p:spTree>
      <p:nvGrpSpPr>
        <p:cNvPr id="1" name=""/>
        <p:cNvGrpSpPr/>
        <p:nvPr/>
      </p:nvGrpSpPr>
      <p:grpSpPr>
        <a:xfrm>
          <a:off x="0" y="0"/>
          <a:ext cx="0" cy="0"/>
          <a:chOff x="0" y="0"/>
          <a:chExt cx="0" cy="0"/>
        </a:xfrm>
      </p:grpSpPr>
      <p:sp>
        <p:nvSpPr>
          <p:cNvPr id="10" name="Footer Placeholder 9"/>
          <p:cNvSpPr>
            <a:spLocks noGrp="1"/>
          </p:cNvSpPr>
          <p:nvPr>
            <p:ph type="ftr"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4" name="Slide Number Placeholder 13"/>
          <p:cNvSpPr>
            <a:spLocks noGrp="1"/>
          </p:cNvSpPr>
          <p:nvPr>
            <p:ph type="sldNum" sz="quarter" idx="13"/>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11" name="Title 15"/>
          <p:cNvSpPr>
            <a:spLocks noGrp="1"/>
          </p:cNvSpPr>
          <p:nvPr>
            <p:ph type="title" hasCustomPrompt="1"/>
          </p:nvPr>
        </p:nvSpPr>
        <p:spPr>
          <a:xfrm>
            <a:off x="453585" y="318751"/>
            <a:ext cx="8173580" cy="458587"/>
          </a:xfrm>
        </p:spPr>
        <p:txBody>
          <a:bodyPr anchor="b">
            <a:noAutofit/>
          </a:bodyPr>
          <a:lstStyle>
            <a:lvl1pPr>
              <a:defRPr sz="3600" b="0" i="0">
                <a:latin typeface="Garamond" panose="02020404030301010803" pitchFamily="18" charset="0"/>
                <a:ea typeface="Helvetica Neue" panose="02000503000000020004" pitchFamily="2" charset="0"/>
                <a:cs typeface="Arial" panose="020B0604020202020204" pitchFamily="34" charset="0"/>
              </a:defRPr>
            </a:lvl1pPr>
          </a:lstStyle>
          <a:p>
            <a:r>
              <a:rPr lang="en-US" dirty="0"/>
              <a:t>Slide Title Here</a:t>
            </a:r>
          </a:p>
        </p:txBody>
      </p:sp>
      <p:sp>
        <p:nvSpPr>
          <p:cNvPr id="12" name="Text Placeholder 3"/>
          <p:cNvSpPr>
            <a:spLocks noGrp="1"/>
          </p:cNvSpPr>
          <p:nvPr>
            <p:ph type="body" sz="quarter" idx="15" hasCustomPrompt="1"/>
          </p:nvPr>
        </p:nvSpPr>
        <p:spPr>
          <a:xfrm>
            <a:off x="457202" y="695741"/>
            <a:ext cx="8169964" cy="334897"/>
          </a:xfrm>
          <a:prstGeom prst="rect">
            <a:avLst/>
          </a:prstGeom>
        </p:spPr>
        <p:txBody>
          <a:bodyPr>
            <a:noAutofit/>
          </a:bodyPr>
          <a:lstStyle>
            <a:lvl1pPr marL="0" indent="0">
              <a:lnSpc>
                <a:spcPct val="100000"/>
              </a:lnSpc>
              <a:buNone/>
              <a:defRPr sz="1800" b="0" i="0">
                <a:latin typeface="Arial" panose="020B0604020202020204" pitchFamily="34" charset="0"/>
                <a:ea typeface="Helvetica Neue" panose="02000503000000020004" pitchFamily="2" charset="0"/>
                <a:cs typeface="Arial" panose="020B0604020202020204" pitchFamily="34" charset="0"/>
              </a:defRPr>
            </a:lvl1pPr>
            <a:lvl2pPr marL="230181" indent="0">
              <a:lnSpc>
                <a:spcPct val="100000"/>
              </a:lnSpc>
              <a:buNone/>
              <a:defRPr i="1">
                <a:latin typeface="+mn-lt"/>
              </a:defRPr>
            </a:lvl2pPr>
            <a:lvl3pPr marL="515924" indent="0">
              <a:lnSpc>
                <a:spcPct val="100000"/>
              </a:lnSpc>
              <a:buNone/>
              <a:defRPr i="1">
                <a:latin typeface="+mn-lt"/>
              </a:defRPr>
            </a:lvl3pPr>
            <a:lvl4pPr marL="800080" indent="0">
              <a:lnSpc>
                <a:spcPct val="100000"/>
              </a:lnSpc>
              <a:buNone/>
              <a:defRPr i="1">
                <a:latin typeface="+mn-lt"/>
              </a:defRPr>
            </a:lvl4pPr>
            <a:lvl5pPr marL="1085823" indent="0">
              <a:lnSpc>
                <a:spcPct val="100000"/>
              </a:lnSpc>
              <a:buNone/>
              <a:defRPr i="1">
                <a:latin typeface="+mn-lt"/>
              </a:defRPr>
            </a:lvl5pPr>
          </a:lstStyle>
          <a:p>
            <a:pPr lvl="0"/>
            <a:r>
              <a:rPr lang="en-US" dirty="0"/>
              <a:t>Optional Subhead here</a:t>
            </a:r>
          </a:p>
        </p:txBody>
      </p:sp>
      <p:sp>
        <p:nvSpPr>
          <p:cNvPr id="9" name="Content Placeholder 2">
            <a:extLst>
              <a:ext uri="{FF2B5EF4-FFF2-40B4-BE49-F238E27FC236}">
                <a16:creationId xmlns:a16="http://schemas.microsoft.com/office/drawing/2014/main" id="{9469704F-E66B-5B41-BF3B-8C6539B48428}"/>
              </a:ext>
            </a:extLst>
          </p:cNvPr>
          <p:cNvSpPr>
            <a:spLocks noGrp="1"/>
          </p:cNvSpPr>
          <p:nvPr>
            <p:ph sz="quarter" idx="16"/>
          </p:nvPr>
        </p:nvSpPr>
        <p:spPr>
          <a:xfrm>
            <a:off x="453585" y="1401763"/>
            <a:ext cx="3915528" cy="2932112"/>
          </a:xfrm>
        </p:spPr>
        <p:txBody>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5" name="Content Placeholder 2">
            <a:extLst>
              <a:ext uri="{FF2B5EF4-FFF2-40B4-BE49-F238E27FC236}">
                <a16:creationId xmlns:a16="http://schemas.microsoft.com/office/drawing/2014/main" id="{C99F718F-E8D1-5640-A678-0137FDBAEC9F}"/>
              </a:ext>
            </a:extLst>
          </p:cNvPr>
          <p:cNvSpPr>
            <a:spLocks noGrp="1"/>
          </p:cNvSpPr>
          <p:nvPr>
            <p:ph sz="quarter" idx="20"/>
          </p:nvPr>
        </p:nvSpPr>
        <p:spPr>
          <a:xfrm>
            <a:off x="4733354" y="1401763"/>
            <a:ext cx="3915528" cy="2932112"/>
          </a:xfrm>
        </p:spPr>
        <p:txBody>
          <a:bodyPr/>
          <a:lstStyle>
            <a:lvl1pPr>
              <a:defRPr b="0" i="0"/>
            </a:lvl1pPr>
            <a:lvl2pPr>
              <a:defRPr b="0" i="0"/>
            </a:lvl2pPr>
            <a:lvl3pPr>
              <a:defRPr b="0" i="0"/>
            </a:lvl3pPr>
            <a:lvl4pPr>
              <a:defRPr b="0" i="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08415597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 Nav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7" name="TextBox 6"/>
          <p:cNvSpPr txBox="1"/>
          <p:nvPr userDrawn="1"/>
        </p:nvSpPr>
        <p:spPr bwMode="auto">
          <a:xfrm>
            <a:off x="457203" y="198783"/>
            <a:ext cx="1192695" cy="2123658"/>
          </a:xfrm>
          <a:prstGeom prst="rect">
            <a:avLst/>
          </a:prstGeom>
          <a:noFill/>
          <a:ln w="19050" algn="ctr">
            <a:noFill/>
            <a:miter lim="800000"/>
            <a:headEnd/>
            <a:tailEnd/>
          </a:ln>
        </p:spPr>
        <p:txBody>
          <a:bodyPr wrap="square" lIns="0" tIns="0" rIns="0" bIns="0" rtlCol="0">
            <a:spAutoFit/>
          </a:bodyPr>
          <a:lstStyle/>
          <a:p>
            <a:r>
              <a:rPr lang="en-US" sz="13800" b="0" i="0" dirty="0">
                <a:solidFill>
                  <a:schemeClr val="tx2"/>
                </a:solidFill>
                <a:latin typeface="Arial" panose="020B0604020202020204" pitchFamily="34" charset="0"/>
                <a:ea typeface="Helvetica Neue" panose="02000503000000020004" pitchFamily="2" charset="0"/>
                <a:cs typeface="Arial" panose="020B0604020202020204" pitchFamily="34" charset="0"/>
              </a:rPr>
              <a:t>“</a:t>
            </a:r>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a:t>
            </a:r>
            <a:r>
              <a:rPr lang="en-US" dirty="0" err="1"/>
              <a:t>lorem</a:t>
            </a:r>
            <a:r>
              <a:rPr lang="en-US" dirty="0"/>
              <a:t> </a:t>
            </a:r>
            <a:r>
              <a:rPr lang="en-US" dirty="0" err="1"/>
              <a:t>ipsum</a:t>
            </a:r>
            <a:r>
              <a:rPr lang="en-US" dirty="0"/>
              <a:t>. </a:t>
            </a:r>
            <a:r>
              <a:rPr lang="en-US" dirty="0" err="1"/>
              <a:t>Ut</a:t>
            </a:r>
            <a:r>
              <a:rPr lang="en-US" dirty="0"/>
              <a:t> </a:t>
            </a:r>
            <a:r>
              <a:rPr lang="en-US" dirty="0" err="1"/>
              <a:t>enim</a:t>
            </a:r>
            <a:r>
              <a:rPr lang="en-US" dirty="0"/>
              <a:t> ad minim </a:t>
            </a:r>
            <a:r>
              <a:rPr lang="en-US" dirty="0" err="1"/>
              <a:t>quis</a:t>
            </a:r>
            <a:r>
              <a:rPr lang="en-US" dirty="0"/>
              <a:t> </a:t>
            </a:r>
            <a:r>
              <a:rPr lang="en-US" dirty="0" err="1"/>
              <a:t>nostrud</a:t>
            </a:r>
            <a:r>
              <a:rPr lang="en-US" dirty="0"/>
              <a:t>.</a:t>
            </a:r>
          </a:p>
        </p:txBody>
      </p:sp>
      <p:sp>
        <p:nvSpPr>
          <p:cNvPr id="10"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Author’s Name</a:t>
            </a:r>
          </a:p>
        </p:txBody>
      </p:sp>
      <p:sp>
        <p:nvSpPr>
          <p:cNvPr id="11"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Position Title</a:t>
            </a:r>
          </a:p>
        </p:txBody>
      </p:sp>
    </p:spTree>
    <p:extLst>
      <p:ext uri="{BB962C8B-B14F-4D97-AF65-F5344CB8AC3E}">
        <p14:creationId xmlns:p14="http://schemas.microsoft.com/office/powerpoint/2010/main" val="179054717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 Teal">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5" name="Slide Number Placeholder 4"/>
          <p:cNvSpPr>
            <a:spLocks noGrp="1"/>
          </p:cNvSpPr>
          <p:nvPr>
            <p:ph type="sldNum" sz="quarter" idx="12"/>
          </p:nvPr>
        </p:nvSpPr>
        <p:spPr/>
        <p:txBody>
          <a:bodyPr/>
          <a:lstStyle>
            <a:lvl1pPr>
              <a:defRPr b="0" i="0">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sp>
        <p:nvSpPr>
          <p:cNvPr id="7" name="TextBox 6"/>
          <p:cNvSpPr txBox="1"/>
          <p:nvPr userDrawn="1"/>
        </p:nvSpPr>
        <p:spPr bwMode="auto">
          <a:xfrm>
            <a:off x="457203" y="198783"/>
            <a:ext cx="1192695" cy="2123658"/>
          </a:xfrm>
          <a:prstGeom prst="rect">
            <a:avLst/>
          </a:prstGeom>
          <a:noFill/>
          <a:ln w="19050" algn="ctr">
            <a:noFill/>
            <a:miter lim="800000"/>
            <a:headEnd/>
            <a:tailEnd/>
          </a:ln>
        </p:spPr>
        <p:txBody>
          <a:bodyPr wrap="square" lIns="0" tIns="0" rIns="0" bIns="0" rtlCol="0">
            <a:spAutoFit/>
          </a:bodyPr>
          <a:lstStyle/>
          <a:p>
            <a:r>
              <a:rPr lang="en-US" sz="13800" b="0" i="0" dirty="0">
                <a:solidFill>
                  <a:schemeClr val="accent2"/>
                </a:solidFill>
                <a:latin typeface="Arial" panose="020B0604020202020204" pitchFamily="34" charset="0"/>
                <a:ea typeface="Helvetica Neue" panose="02000503000000020004" pitchFamily="2" charset="0"/>
                <a:cs typeface="Arial" panose="020B0604020202020204" pitchFamily="34" charset="0"/>
              </a:rPr>
              <a:t>“</a:t>
            </a:r>
          </a:p>
        </p:txBody>
      </p:sp>
      <p:sp>
        <p:nvSpPr>
          <p:cNvPr id="9" name="Text Placeholder 8"/>
          <p:cNvSpPr>
            <a:spLocks noGrp="1"/>
          </p:cNvSpPr>
          <p:nvPr>
            <p:ph type="body" sz="quarter" idx="13" hasCustomPrompt="1"/>
          </p:nvPr>
        </p:nvSpPr>
        <p:spPr>
          <a:xfrm>
            <a:off x="437601" y="1431236"/>
            <a:ext cx="8229323" cy="2107096"/>
          </a:xfrm>
          <a:prstGeom prst="rect">
            <a:avLst/>
          </a:prstGeom>
        </p:spPr>
        <p:txBody>
          <a:bodyPr anchor="ctr" anchorCtr="0">
            <a:normAutofit/>
          </a:bodyPr>
          <a:lstStyle>
            <a:lvl1pPr marL="0" indent="0">
              <a:lnSpc>
                <a:spcPct val="100000"/>
              </a:lnSpc>
              <a:buNone/>
              <a:defRPr sz="2800" b="0" i="0" baseline="0">
                <a:latin typeface="Arial" panose="020B0604020202020204" pitchFamily="34" charset="0"/>
                <a:ea typeface="Helvetica Neue" panose="02000503000000020004" pitchFamily="2" charset="0"/>
                <a:cs typeface="Arial" panose="020B0604020202020204" pitchFamily="34" charset="0"/>
              </a:defRPr>
            </a:lvl1pPr>
            <a:lvl2pPr marL="230181" indent="0">
              <a:buNone/>
              <a:defRPr>
                <a:latin typeface="+mn-lt"/>
              </a:defRPr>
            </a:lvl2pPr>
            <a:lvl3pPr marL="515924" indent="0">
              <a:buNone/>
              <a:defRPr>
                <a:latin typeface="+mn-lt"/>
              </a:defRPr>
            </a:lvl3pPr>
            <a:lvl4pPr marL="800080" indent="0">
              <a:buNone/>
              <a:defRPr>
                <a:latin typeface="+mn-lt"/>
              </a:defRPr>
            </a:lvl4pPr>
            <a:lvl5pPr marL="1085823" indent="0">
              <a:buNone/>
              <a:defRPr>
                <a:latin typeface="+mn-lt"/>
              </a:defRPr>
            </a:lvl5pPr>
          </a:lstStyle>
          <a:p>
            <a:pPr lvl="0"/>
            <a:r>
              <a:rPr lang="en-US" dirty="0"/>
              <a:t>This page is an option should you wish to utilize a quote as a stand-alone slide within your presentation. The rest is lorem ipsum. Ut </a:t>
            </a:r>
            <a:r>
              <a:rPr lang="en-US" dirty="0" err="1"/>
              <a:t>enim</a:t>
            </a:r>
            <a:r>
              <a:rPr lang="en-US" dirty="0"/>
              <a:t> ad minim </a:t>
            </a:r>
            <a:r>
              <a:rPr lang="en-US" dirty="0" err="1"/>
              <a:t>quis</a:t>
            </a:r>
            <a:r>
              <a:rPr lang="en-US" dirty="0"/>
              <a:t> </a:t>
            </a:r>
            <a:r>
              <a:rPr lang="en-US" dirty="0" err="1"/>
              <a:t>nostrud</a:t>
            </a:r>
            <a:r>
              <a:rPr lang="en-US" dirty="0"/>
              <a:t>.</a:t>
            </a:r>
          </a:p>
        </p:txBody>
      </p:sp>
      <p:sp>
        <p:nvSpPr>
          <p:cNvPr id="14" name="Text Placeholder 13"/>
          <p:cNvSpPr>
            <a:spLocks noGrp="1"/>
          </p:cNvSpPr>
          <p:nvPr>
            <p:ph type="body" sz="quarter" idx="14" hasCustomPrompt="1"/>
          </p:nvPr>
        </p:nvSpPr>
        <p:spPr>
          <a:xfrm>
            <a:off x="447674" y="3696829"/>
            <a:ext cx="6513958" cy="430429"/>
          </a:xfrm>
          <a:prstGeom prst="rect">
            <a:avLst/>
          </a:prstGeom>
        </p:spPr>
        <p:txBody>
          <a:bodyPr>
            <a:normAutofit/>
          </a:bodyPr>
          <a:lstStyle>
            <a:lvl1pPr marL="0" indent="0">
              <a:lnSpc>
                <a:spcPct val="100000"/>
              </a:lnSpc>
              <a:buNone/>
              <a:defRPr sz="1800" b="0" i="0">
                <a:solidFill>
                  <a:schemeClr val="accent2"/>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Author’s Name</a:t>
            </a:r>
          </a:p>
        </p:txBody>
      </p:sp>
      <p:sp>
        <p:nvSpPr>
          <p:cNvPr id="15" name="Text Placeholder 13"/>
          <p:cNvSpPr>
            <a:spLocks noGrp="1"/>
          </p:cNvSpPr>
          <p:nvPr>
            <p:ph type="body" sz="quarter" idx="15" hasCustomPrompt="1"/>
          </p:nvPr>
        </p:nvSpPr>
        <p:spPr>
          <a:xfrm>
            <a:off x="447674" y="3980953"/>
            <a:ext cx="6513958" cy="440937"/>
          </a:xfrm>
          <a:prstGeom prst="rect">
            <a:avLst/>
          </a:prstGeom>
        </p:spPr>
        <p:txBody>
          <a:bodyPr>
            <a:normAutofit/>
          </a:bodyPr>
          <a:lstStyle>
            <a:lvl1pPr marL="0" indent="0">
              <a:lnSpc>
                <a:spcPts val="2000"/>
              </a:lnSpc>
              <a:buNone/>
              <a:defRPr sz="1800" b="0" i="0" baseline="0">
                <a:solidFill>
                  <a:schemeClr val="accent2"/>
                </a:solidFill>
                <a:latin typeface="Arial" panose="020B0604020202020204" pitchFamily="34" charset="0"/>
                <a:ea typeface="Helvetica Neue" panose="02000503000000020004" pitchFamily="2" charset="0"/>
                <a:cs typeface="Arial" panose="020B0604020202020204" pitchFamily="34" charset="0"/>
              </a:defRPr>
            </a:lvl1pPr>
          </a:lstStyle>
          <a:p>
            <a:pPr lvl="0"/>
            <a:r>
              <a:rPr lang="en-US" dirty="0"/>
              <a:t>Position Title</a:t>
            </a:r>
          </a:p>
        </p:txBody>
      </p:sp>
    </p:spTree>
    <p:extLst>
      <p:ext uri="{BB962C8B-B14F-4D97-AF65-F5344CB8AC3E}">
        <p14:creationId xmlns:p14="http://schemas.microsoft.com/office/powerpoint/2010/main" val="207338431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slideLayout" Target="../slideLayouts/slideLayout42.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29" Type="http://schemas.openxmlformats.org/officeDocument/2006/relationships/slideLayout" Target="../slideLayouts/slideLayout45.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31" Type="http://schemas.openxmlformats.org/officeDocument/2006/relationships/slideLayout" Target="../slideLayouts/slideLayout47.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8"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459685" y="1401417"/>
            <a:ext cx="8137665" cy="293204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Title Placeholder 1"/>
          <p:cNvSpPr>
            <a:spLocks noGrp="1"/>
          </p:cNvSpPr>
          <p:nvPr>
            <p:ph type="title"/>
          </p:nvPr>
        </p:nvSpPr>
        <p:spPr>
          <a:xfrm>
            <a:off x="453585" y="318751"/>
            <a:ext cx="8173580" cy="458587"/>
          </a:xfrm>
          <a:prstGeom prst="rect">
            <a:avLst/>
          </a:prstGeom>
        </p:spPr>
        <p:txBody>
          <a:bodyPr vert="horz" wrap="square" lIns="91440" tIns="45720" rIns="91440" bIns="45720" rtlCol="0" anchor="t" anchorCtr="0">
            <a:noAutofit/>
          </a:bodyPr>
          <a:lstStyle/>
          <a:p>
            <a:r>
              <a:rPr lang="en-US" dirty="0"/>
              <a:t>Slide Title Here</a:t>
            </a:r>
          </a:p>
        </p:txBody>
      </p:sp>
      <p:sp>
        <p:nvSpPr>
          <p:cNvPr id="11" name="Footer Placeholder 5"/>
          <p:cNvSpPr>
            <a:spLocks noGrp="1"/>
          </p:cNvSpPr>
          <p:nvPr>
            <p:ph type="ftr" sz="quarter" idx="3"/>
          </p:nvPr>
        </p:nvSpPr>
        <p:spPr>
          <a:xfrm>
            <a:off x="548152" y="4852597"/>
            <a:ext cx="4310907" cy="10348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cs typeface="Arial" panose="020B0604020202020204" pitchFamily="34" charset="0"/>
              </a:defRPr>
            </a:lvl1pPr>
          </a:lstStyle>
          <a:p>
            <a:r>
              <a:rPr lang="en-US"/>
              <a:t>Presentation Title</a:t>
            </a:r>
            <a:endParaRPr lang="en-US" dirty="0"/>
          </a:p>
        </p:txBody>
      </p:sp>
      <p:sp>
        <p:nvSpPr>
          <p:cNvPr id="12" name="Slide Number Placeholder 6"/>
          <p:cNvSpPr>
            <a:spLocks noGrp="1"/>
          </p:cNvSpPr>
          <p:nvPr>
            <p:ph type="sldNum" sz="quarter" idx="4"/>
          </p:nvPr>
        </p:nvSpPr>
        <p:spPr>
          <a:xfrm>
            <a:off x="272107" y="4840129"/>
            <a:ext cx="246061" cy="11642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cs typeface="Arial" panose="020B0604020202020204" pitchFamily="34" charset="0"/>
              </a:defRPr>
            </a:lvl1pPr>
          </a:lstStyle>
          <a:p>
            <a:fld id="{7BCC8D0D-EAEC-449D-9161-023DFF90F2E2}" type="slidenum">
              <a:rPr lang="en-US" smtClean="0"/>
              <a:pPr/>
              <a:t>‹#›</a:t>
            </a:fld>
            <a:endParaRPr lang="en-US" dirty="0"/>
          </a:p>
        </p:txBody>
      </p:sp>
      <p:cxnSp>
        <p:nvCxnSpPr>
          <p:cNvPr id="36" name="Straight Connector 35"/>
          <p:cNvCxnSpPr/>
          <p:nvPr userDrawn="1"/>
        </p:nvCxnSpPr>
        <p:spPr>
          <a:xfrm>
            <a:off x="365125" y="4687560"/>
            <a:ext cx="8413750" cy="0"/>
          </a:xfrm>
          <a:prstGeom prst="line">
            <a:avLst/>
          </a:prstGeom>
          <a:noFill/>
          <a:ln w="3175" cap="flat">
            <a:solidFill>
              <a:srgbClr val="052049"/>
            </a:solidFill>
            <a:prstDash val="solid"/>
            <a:miter lim="800000"/>
            <a:headEnd/>
            <a:tailEnd/>
          </a:ln>
          <a:extLst>
            <a:ext uri="{909E8E84-426E-40DD-AFC4-6F175D3DCCD1}">
              <a14:hiddenFill xmlns:a14="http://schemas.microsoft.com/office/drawing/2010/main">
                <a:noFill/>
              </a14:hiddenFill>
            </a:ext>
          </a:extLst>
        </p:spPr>
      </p:cxnSp>
      <p:cxnSp>
        <p:nvCxnSpPr>
          <p:cNvPr id="9" name="Straight Connector 8"/>
          <p:cNvCxnSpPr/>
          <p:nvPr userDrawn="1"/>
        </p:nvCxnSpPr>
        <p:spPr>
          <a:xfrm>
            <a:off x="277813" y="4687560"/>
            <a:ext cx="8595360" cy="0"/>
          </a:xfrm>
          <a:prstGeom prst="line">
            <a:avLst/>
          </a:prstGeom>
          <a:noFill/>
          <a:ln w="3175" cap="flat">
            <a:solidFill>
              <a:srgbClr val="052049"/>
            </a:solidFill>
            <a:prstDash val="solid"/>
            <a:miter lim="800000"/>
            <a:headEnd/>
            <a:tailEnd/>
          </a:ln>
          <a:extLst>
            <a:ext uri="{909E8E84-426E-40DD-AFC4-6F175D3DCCD1}">
              <a14:hiddenFill xmlns:a14="http://schemas.microsoft.com/office/drawing/2010/main">
                <a:noFill/>
              </a14:hiddenFill>
            </a:ext>
          </a:extLst>
        </p:spPr>
      </p:cxnSp>
      <p:sp>
        <p:nvSpPr>
          <p:cNvPr id="13" name="Freeform 77"/>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ndParaRPr>
          </a:p>
        </p:txBody>
      </p:sp>
    </p:spTree>
    <p:extLst>
      <p:ext uri="{BB962C8B-B14F-4D97-AF65-F5344CB8AC3E}">
        <p14:creationId xmlns:p14="http://schemas.microsoft.com/office/powerpoint/2010/main" val="1203051825"/>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4" r:id="rId4"/>
    <p:sldLayoutId id="2147483982" r:id="rId5"/>
    <p:sldLayoutId id="2147483986" r:id="rId6"/>
    <p:sldLayoutId id="2147483987" r:id="rId7"/>
    <p:sldLayoutId id="2147483988" r:id="rId8"/>
    <p:sldLayoutId id="2147483989" r:id="rId9"/>
    <p:sldLayoutId id="2147483990" r:id="rId10"/>
    <p:sldLayoutId id="2147483991" r:id="rId11"/>
    <p:sldLayoutId id="2147483992" r:id="rId12"/>
    <p:sldLayoutId id="2147483993" r:id="rId13"/>
    <p:sldLayoutId id="2147484016" r:id="rId14"/>
    <p:sldLayoutId id="2147483994" r:id="rId15"/>
    <p:sldLayoutId id="2147483995" r:id="rId16"/>
  </p:sldLayoutIdLst>
  <p:transition>
    <p:fade/>
  </p:transition>
  <p:hf hdr="0"/>
  <p:txStyles>
    <p:title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p:titleStyle>
    <p:bodyStyle>
      <a:lvl1pPr marL="233357" indent="-233357"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22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522275" indent="-227007" algn="l" defTabSz="640064" rtl="0" eaLnBrk="1" latinLnBrk="0" hangingPunct="1">
        <a:lnSpc>
          <a:spcPct val="100000"/>
        </a:lnSpc>
        <a:spcBef>
          <a:spcPts val="0"/>
        </a:spcBef>
        <a:spcAft>
          <a:spcPts val="600"/>
        </a:spcAft>
        <a:buClr>
          <a:schemeClr val="tx1"/>
        </a:buClr>
        <a:buSzPct val="100000"/>
        <a:buFont typeface=".AppleSystemUIFont" charset="0"/>
        <a:buChar char="-"/>
        <a:tabLst/>
        <a:defRPr lang="en-US" sz="20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2pPr>
      <a:lvl3pPr marL="746106" indent="-166684"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18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3pPr>
      <a:lvl4pPr marL="979463" indent="-173034" algn="l" defTabSz="640064" rtl="0" eaLnBrk="1" latinLnBrk="0" hangingPunct="1">
        <a:lnSpc>
          <a:spcPct val="100000"/>
        </a:lnSpc>
        <a:spcBef>
          <a:spcPts val="0"/>
        </a:spcBef>
        <a:spcAft>
          <a:spcPts val="600"/>
        </a:spcAft>
        <a:buClr>
          <a:schemeClr val="tx1"/>
        </a:buClr>
        <a:buSzPct val="100000"/>
        <a:buFont typeface=".AppleSystemUIFont" charset="0"/>
        <a:buChar char="-"/>
        <a:tabLst/>
        <a:defRPr lang="en-US" sz="16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4pPr>
      <a:lvl5pPr marL="1312830" indent="-227007" algn="l" defTabSz="640064" rtl="0" eaLnBrk="1" latinLnBrk="0" hangingPunct="1">
        <a:lnSpc>
          <a:spcPct val="100000"/>
        </a:lnSpc>
        <a:spcBef>
          <a:spcPts val="0"/>
        </a:spcBef>
        <a:spcAft>
          <a:spcPts val="1000"/>
        </a:spcAft>
        <a:buClr>
          <a:schemeClr val="accent1"/>
        </a:buClr>
        <a:buSzPct val="80000"/>
        <a:buFont typeface="Wingdings" charset="2"/>
        <a:buChar char="§"/>
        <a:defRPr lang="en-US" sz="1400" b="0" kern="1200" dirty="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Footer Placeholder 5"/>
          <p:cNvSpPr>
            <a:spLocks noGrp="1"/>
          </p:cNvSpPr>
          <p:nvPr>
            <p:ph type="ftr" sz="quarter" idx="3"/>
          </p:nvPr>
        </p:nvSpPr>
        <p:spPr>
          <a:xfrm>
            <a:off x="548152" y="4852597"/>
            <a:ext cx="4310907" cy="10348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r>
              <a:rPr lang="en-US"/>
              <a:t>Presentation Title</a:t>
            </a:r>
            <a:endParaRPr lang="en-US" dirty="0"/>
          </a:p>
        </p:txBody>
      </p:sp>
      <p:sp>
        <p:nvSpPr>
          <p:cNvPr id="12" name="Slide Number Placeholder 6"/>
          <p:cNvSpPr>
            <a:spLocks noGrp="1"/>
          </p:cNvSpPr>
          <p:nvPr>
            <p:ph type="sldNum" sz="quarter" idx="4"/>
          </p:nvPr>
        </p:nvSpPr>
        <p:spPr>
          <a:xfrm>
            <a:off x="272107" y="4840129"/>
            <a:ext cx="246061" cy="116425"/>
          </a:xfrm>
          <a:prstGeom prst="rect">
            <a:avLst/>
          </a:prstGeom>
        </p:spPr>
        <p:txBody>
          <a:bodyPr vert="horz" wrap="square" lIns="0" tIns="0" rIns="0" bIns="0" rtlCol="0" anchor="b" anchorCtr="0"/>
          <a:lstStyle>
            <a:lvl1pPr algn="l">
              <a:defRPr sz="700" b="0" i="0">
                <a:solidFill>
                  <a:schemeClr val="tx1"/>
                </a:solidFill>
                <a:latin typeface="Arial" panose="020B0604020202020204" pitchFamily="34" charset="0"/>
                <a:ea typeface="Helvetica Neue" panose="02000503000000020004" pitchFamily="2" charset="0"/>
                <a:cs typeface="Arial" panose="020B0604020202020204" pitchFamily="34" charset="0"/>
              </a:defRPr>
            </a:lvl1pPr>
          </a:lstStyle>
          <a:p>
            <a:fld id="{7BCC8D0D-EAEC-449D-9161-023DFF90F2E2}" type="slidenum">
              <a:rPr lang="en-US" smtClean="0"/>
              <a:pPr/>
              <a:t>‹#›</a:t>
            </a:fld>
            <a:endParaRPr lang="en-US" dirty="0"/>
          </a:p>
        </p:txBody>
      </p:sp>
      <p:cxnSp>
        <p:nvCxnSpPr>
          <p:cNvPr id="36" name="Straight Connector 35"/>
          <p:cNvCxnSpPr/>
          <p:nvPr/>
        </p:nvCxnSpPr>
        <p:spPr>
          <a:xfrm>
            <a:off x="365125" y="4687560"/>
            <a:ext cx="8413750" cy="0"/>
          </a:xfrm>
          <a:prstGeom prst="line">
            <a:avLst/>
          </a:prstGeom>
          <a:noFill/>
          <a:ln w="3175" cap="flat">
            <a:solidFill>
              <a:srgbClr val="052049"/>
            </a:solidFill>
            <a:prstDash val="solid"/>
            <a:miter lim="800000"/>
            <a:headEnd/>
            <a:tailEnd/>
          </a:ln>
          <a:extLst>
            <a:ext uri="{909E8E84-426E-40DD-AFC4-6F175D3DCCD1}">
              <a14:hiddenFill xmlns:a14="http://schemas.microsoft.com/office/drawing/2010/main">
                <a:noFill/>
              </a14:hiddenFill>
            </a:ext>
          </a:extLst>
        </p:spPr>
      </p:cxnSp>
      <p:cxnSp>
        <p:nvCxnSpPr>
          <p:cNvPr id="9" name="Straight Connector 8"/>
          <p:cNvCxnSpPr/>
          <p:nvPr userDrawn="1"/>
        </p:nvCxnSpPr>
        <p:spPr>
          <a:xfrm>
            <a:off x="277813" y="4687560"/>
            <a:ext cx="8595360" cy="0"/>
          </a:xfrm>
          <a:prstGeom prst="line">
            <a:avLst/>
          </a:prstGeom>
          <a:noFill/>
          <a:ln w="3175" cap="flat">
            <a:solidFill>
              <a:schemeClr val="tx1"/>
            </a:solidFill>
            <a:prstDash val="solid"/>
            <a:miter lim="800000"/>
            <a:headEnd/>
            <a:tailEnd/>
          </a:ln>
          <a:extLst>
            <a:ext uri="{909E8E84-426E-40DD-AFC4-6F175D3DCCD1}">
              <a14:hiddenFill xmlns:a14="http://schemas.microsoft.com/office/drawing/2010/main">
                <a:noFill/>
              </a14:hiddenFill>
            </a:ext>
          </a:extLst>
        </p:spPr>
      </p:cxnSp>
      <p:sp>
        <p:nvSpPr>
          <p:cNvPr id="13" name="Freeform 77"/>
          <p:cNvSpPr>
            <a:spLocks/>
          </p:cNvSpPr>
          <p:nvPr userDrawn="1"/>
        </p:nvSpPr>
        <p:spPr bwMode="auto">
          <a:xfrm>
            <a:off x="8393113" y="4800601"/>
            <a:ext cx="481012" cy="231074"/>
          </a:xfrm>
          <a:custGeom>
            <a:avLst/>
            <a:gdLst>
              <a:gd name="T0" fmla="*/ 350 w 350"/>
              <a:gd name="T1" fmla="*/ 52 h 168"/>
              <a:gd name="T2" fmla="*/ 270 w 350"/>
              <a:gd name="T3" fmla="*/ 130 h 168"/>
              <a:gd name="T4" fmla="*/ 240 w 350"/>
              <a:gd name="T5" fmla="*/ 100 h 168"/>
              <a:gd name="T6" fmla="*/ 205 w 350"/>
              <a:gd name="T7" fmla="*/ 91 h 168"/>
              <a:gd name="T8" fmla="*/ 201 w 350"/>
              <a:gd name="T9" fmla="*/ 86 h 168"/>
              <a:gd name="T10" fmla="*/ 200 w 350"/>
              <a:gd name="T11" fmla="*/ 82 h 168"/>
              <a:gd name="T12" fmla="*/ 203 w 350"/>
              <a:gd name="T13" fmla="*/ 73 h 168"/>
              <a:gd name="T14" fmla="*/ 203 w 350"/>
              <a:gd name="T15" fmla="*/ 73 h 168"/>
              <a:gd name="T16" fmla="*/ 205 w 350"/>
              <a:gd name="T17" fmla="*/ 72 h 168"/>
              <a:gd name="T18" fmla="*/ 234 w 350"/>
              <a:gd name="T19" fmla="*/ 71 h 168"/>
              <a:gd name="T20" fmla="*/ 266 w 350"/>
              <a:gd name="T21" fmla="*/ 85 h 168"/>
              <a:gd name="T22" fmla="*/ 222 w 350"/>
              <a:gd name="T23" fmla="*/ 48 h 168"/>
              <a:gd name="T24" fmla="*/ 179 w 350"/>
              <a:gd name="T25" fmla="*/ 73 h 168"/>
              <a:gd name="T26" fmla="*/ 178 w 350"/>
              <a:gd name="T27" fmla="*/ 76 h 168"/>
              <a:gd name="T28" fmla="*/ 122 w 350"/>
              <a:gd name="T29" fmla="*/ 60 h 168"/>
              <a:gd name="T30" fmla="*/ 178 w 350"/>
              <a:gd name="T31" fmla="*/ 41 h 168"/>
              <a:gd name="T32" fmla="*/ 153 w 350"/>
              <a:gd name="T33" fmla="*/ 0 h 168"/>
              <a:gd name="T34" fmla="*/ 97 w 350"/>
              <a:gd name="T35" fmla="*/ 2 h 168"/>
              <a:gd name="T36" fmla="*/ 72 w 350"/>
              <a:gd name="T37" fmla="*/ 73 h 168"/>
              <a:gd name="T38" fmla="*/ 25 w 350"/>
              <a:gd name="T39" fmla="*/ 73 h 168"/>
              <a:gd name="T40" fmla="*/ 0 w 350"/>
              <a:gd name="T41" fmla="*/ 2 h 168"/>
              <a:gd name="T42" fmla="*/ 48 w 350"/>
              <a:gd name="T43" fmla="*/ 119 h 168"/>
              <a:gd name="T44" fmla="*/ 97 w 350"/>
              <a:gd name="T45" fmla="*/ 64 h 168"/>
              <a:gd name="T46" fmla="*/ 187 w 350"/>
              <a:gd name="T47" fmla="*/ 107 h 168"/>
              <a:gd name="T48" fmla="*/ 214 w 350"/>
              <a:gd name="T49" fmla="*/ 117 h 168"/>
              <a:gd name="T50" fmla="*/ 242 w 350"/>
              <a:gd name="T51" fmla="*/ 125 h 168"/>
              <a:gd name="T52" fmla="*/ 237 w 350"/>
              <a:gd name="T53" fmla="*/ 147 h 168"/>
              <a:gd name="T54" fmla="*/ 203 w 350"/>
              <a:gd name="T55" fmla="*/ 141 h 168"/>
              <a:gd name="T56" fmla="*/ 176 w 350"/>
              <a:gd name="T57" fmla="*/ 130 h 168"/>
              <a:gd name="T58" fmla="*/ 224 w 350"/>
              <a:gd name="T59" fmla="*/ 168 h 168"/>
              <a:gd name="T60" fmla="*/ 270 w 350"/>
              <a:gd name="T61" fmla="*/ 134 h 168"/>
              <a:gd name="T62" fmla="*/ 295 w 350"/>
              <a:gd name="T63" fmla="*/ 166 h 168"/>
              <a:gd name="T64" fmla="*/ 343 w 350"/>
              <a:gd name="T65" fmla="*/ 119 h 168"/>
              <a:gd name="T66" fmla="*/ 295 w 350"/>
              <a:gd name="T67" fmla="*/ 99 h 168"/>
              <a:gd name="T68" fmla="*/ 350 w 350"/>
              <a:gd name="T69"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168">
                <a:moveTo>
                  <a:pt x="350" y="73"/>
                </a:moveTo>
                <a:cubicBezTo>
                  <a:pt x="350" y="52"/>
                  <a:pt x="350" y="52"/>
                  <a:pt x="350" y="52"/>
                </a:cubicBezTo>
                <a:cubicBezTo>
                  <a:pt x="270" y="52"/>
                  <a:pt x="270" y="52"/>
                  <a:pt x="270" y="52"/>
                </a:cubicBezTo>
                <a:cubicBezTo>
                  <a:pt x="270" y="130"/>
                  <a:pt x="270" y="130"/>
                  <a:pt x="270" y="130"/>
                </a:cubicBezTo>
                <a:cubicBezTo>
                  <a:pt x="269" y="121"/>
                  <a:pt x="266" y="114"/>
                  <a:pt x="260" y="109"/>
                </a:cubicBezTo>
                <a:cubicBezTo>
                  <a:pt x="255" y="105"/>
                  <a:pt x="249" y="102"/>
                  <a:pt x="240" y="100"/>
                </a:cubicBezTo>
                <a:cubicBezTo>
                  <a:pt x="220" y="96"/>
                  <a:pt x="220" y="96"/>
                  <a:pt x="220" y="96"/>
                </a:cubicBezTo>
                <a:cubicBezTo>
                  <a:pt x="213" y="94"/>
                  <a:pt x="208" y="92"/>
                  <a:pt x="205" y="91"/>
                </a:cubicBezTo>
                <a:cubicBezTo>
                  <a:pt x="203" y="90"/>
                  <a:pt x="201" y="88"/>
                  <a:pt x="201" y="86"/>
                </a:cubicBezTo>
                <a:cubicBezTo>
                  <a:pt x="201" y="86"/>
                  <a:pt x="201" y="86"/>
                  <a:pt x="201" y="86"/>
                </a:cubicBezTo>
                <a:cubicBezTo>
                  <a:pt x="201" y="86"/>
                  <a:pt x="201" y="86"/>
                  <a:pt x="201" y="86"/>
                </a:cubicBezTo>
                <a:cubicBezTo>
                  <a:pt x="200" y="85"/>
                  <a:pt x="200" y="83"/>
                  <a:pt x="200" y="82"/>
                </a:cubicBezTo>
                <a:cubicBezTo>
                  <a:pt x="200" y="78"/>
                  <a:pt x="201" y="75"/>
                  <a:pt x="203" y="73"/>
                </a:cubicBezTo>
                <a:cubicBezTo>
                  <a:pt x="203" y="73"/>
                  <a:pt x="203" y="73"/>
                  <a:pt x="203" y="73"/>
                </a:cubicBezTo>
                <a:cubicBezTo>
                  <a:pt x="203" y="73"/>
                  <a:pt x="203" y="73"/>
                  <a:pt x="203" y="73"/>
                </a:cubicBezTo>
                <a:cubicBezTo>
                  <a:pt x="203" y="73"/>
                  <a:pt x="203" y="73"/>
                  <a:pt x="203" y="73"/>
                </a:cubicBezTo>
                <a:cubicBezTo>
                  <a:pt x="203" y="73"/>
                  <a:pt x="203" y="73"/>
                  <a:pt x="203" y="73"/>
                </a:cubicBezTo>
                <a:cubicBezTo>
                  <a:pt x="204" y="72"/>
                  <a:pt x="205" y="72"/>
                  <a:pt x="205" y="72"/>
                </a:cubicBezTo>
                <a:cubicBezTo>
                  <a:pt x="209" y="69"/>
                  <a:pt x="214" y="68"/>
                  <a:pt x="220" y="68"/>
                </a:cubicBezTo>
                <a:cubicBezTo>
                  <a:pt x="226" y="68"/>
                  <a:pt x="231" y="69"/>
                  <a:pt x="234" y="71"/>
                </a:cubicBezTo>
                <a:cubicBezTo>
                  <a:pt x="240" y="74"/>
                  <a:pt x="243" y="78"/>
                  <a:pt x="243" y="85"/>
                </a:cubicBezTo>
                <a:cubicBezTo>
                  <a:pt x="266" y="85"/>
                  <a:pt x="266" y="85"/>
                  <a:pt x="266" y="85"/>
                </a:cubicBezTo>
                <a:cubicBezTo>
                  <a:pt x="266" y="73"/>
                  <a:pt x="261" y="64"/>
                  <a:pt x="253" y="58"/>
                </a:cubicBezTo>
                <a:cubicBezTo>
                  <a:pt x="244" y="51"/>
                  <a:pt x="234" y="48"/>
                  <a:pt x="222" y="48"/>
                </a:cubicBezTo>
                <a:cubicBezTo>
                  <a:pt x="207" y="48"/>
                  <a:pt x="196" y="52"/>
                  <a:pt x="189" y="58"/>
                </a:cubicBezTo>
                <a:cubicBezTo>
                  <a:pt x="184" y="62"/>
                  <a:pt x="181" y="67"/>
                  <a:pt x="179" y="73"/>
                </a:cubicBezTo>
                <a:cubicBezTo>
                  <a:pt x="179" y="73"/>
                  <a:pt x="179" y="73"/>
                  <a:pt x="179" y="73"/>
                </a:cubicBezTo>
                <a:cubicBezTo>
                  <a:pt x="179" y="74"/>
                  <a:pt x="179" y="75"/>
                  <a:pt x="178" y="76"/>
                </a:cubicBezTo>
                <a:cubicBezTo>
                  <a:pt x="176" y="89"/>
                  <a:pt x="167" y="98"/>
                  <a:pt x="153" y="98"/>
                </a:cubicBezTo>
                <a:cubicBezTo>
                  <a:pt x="131" y="98"/>
                  <a:pt x="122" y="79"/>
                  <a:pt x="122" y="60"/>
                </a:cubicBezTo>
                <a:cubicBezTo>
                  <a:pt x="122" y="40"/>
                  <a:pt x="131" y="21"/>
                  <a:pt x="153" y="21"/>
                </a:cubicBezTo>
                <a:cubicBezTo>
                  <a:pt x="166" y="21"/>
                  <a:pt x="176" y="29"/>
                  <a:pt x="178" y="41"/>
                </a:cubicBezTo>
                <a:cubicBezTo>
                  <a:pt x="202" y="41"/>
                  <a:pt x="202" y="41"/>
                  <a:pt x="202" y="41"/>
                </a:cubicBezTo>
                <a:cubicBezTo>
                  <a:pt x="199" y="14"/>
                  <a:pt x="178" y="0"/>
                  <a:pt x="153" y="0"/>
                </a:cubicBezTo>
                <a:cubicBezTo>
                  <a:pt x="119" y="0"/>
                  <a:pt x="99" y="24"/>
                  <a:pt x="97" y="55"/>
                </a:cubicBezTo>
                <a:cubicBezTo>
                  <a:pt x="97" y="2"/>
                  <a:pt x="97" y="2"/>
                  <a:pt x="97" y="2"/>
                </a:cubicBezTo>
                <a:cubicBezTo>
                  <a:pt x="72" y="2"/>
                  <a:pt x="72" y="2"/>
                  <a:pt x="72" y="2"/>
                </a:cubicBezTo>
                <a:cubicBezTo>
                  <a:pt x="72" y="73"/>
                  <a:pt x="72" y="73"/>
                  <a:pt x="72" y="73"/>
                </a:cubicBezTo>
                <a:cubicBezTo>
                  <a:pt x="72" y="90"/>
                  <a:pt x="66" y="98"/>
                  <a:pt x="48" y="98"/>
                </a:cubicBezTo>
                <a:cubicBezTo>
                  <a:pt x="28" y="98"/>
                  <a:pt x="25" y="86"/>
                  <a:pt x="25" y="73"/>
                </a:cubicBezTo>
                <a:cubicBezTo>
                  <a:pt x="25" y="2"/>
                  <a:pt x="25" y="2"/>
                  <a:pt x="25" y="2"/>
                </a:cubicBezTo>
                <a:cubicBezTo>
                  <a:pt x="0" y="2"/>
                  <a:pt x="0" y="2"/>
                  <a:pt x="0" y="2"/>
                </a:cubicBezTo>
                <a:cubicBezTo>
                  <a:pt x="0" y="73"/>
                  <a:pt x="0" y="73"/>
                  <a:pt x="0" y="73"/>
                </a:cubicBezTo>
                <a:cubicBezTo>
                  <a:pt x="0" y="104"/>
                  <a:pt x="18" y="119"/>
                  <a:pt x="48" y="119"/>
                </a:cubicBezTo>
                <a:cubicBezTo>
                  <a:pt x="79" y="119"/>
                  <a:pt x="97" y="104"/>
                  <a:pt x="97" y="73"/>
                </a:cubicBezTo>
                <a:cubicBezTo>
                  <a:pt x="97" y="64"/>
                  <a:pt x="97" y="64"/>
                  <a:pt x="97" y="64"/>
                </a:cubicBezTo>
                <a:cubicBezTo>
                  <a:pt x="99" y="95"/>
                  <a:pt x="119" y="119"/>
                  <a:pt x="153" y="119"/>
                </a:cubicBezTo>
                <a:cubicBezTo>
                  <a:pt x="167" y="119"/>
                  <a:pt x="179" y="115"/>
                  <a:pt x="187" y="107"/>
                </a:cubicBezTo>
                <a:cubicBezTo>
                  <a:pt x="188" y="107"/>
                  <a:pt x="189" y="108"/>
                  <a:pt x="189" y="108"/>
                </a:cubicBezTo>
                <a:cubicBezTo>
                  <a:pt x="194" y="111"/>
                  <a:pt x="202" y="114"/>
                  <a:pt x="214" y="117"/>
                </a:cubicBezTo>
                <a:cubicBezTo>
                  <a:pt x="226" y="119"/>
                  <a:pt x="226" y="119"/>
                  <a:pt x="226" y="119"/>
                </a:cubicBezTo>
                <a:cubicBezTo>
                  <a:pt x="234" y="121"/>
                  <a:pt x="239" y="123"/>
                  <a:pt x="242" y="125"/>
                </a:cubicBezTo>
                <a:cubicBezTo>
                  <a:pt x="245" y="127"/>
                  <a:pt x="247" y="130"/>
                  <a:pt x="247" y="133"/>
                </a:cubicBezTo>
                <a:cubicBezTo>
                  <a:pt x="247" y="140"/>
                  <a:pt x="244" y="144"/>
                  <a:pt x="237" y="147"/>
                </a:cubicBezTo>
                <a:cubicBezTo>
                  <a:pt x="233" y="148"/>
                  <a:pt x="229" y="148"/>
                  <a:pt x="223" y="148"/>
                </a:cubicBezTo>
                <a:cubicBezTo>
                  <a:pt x="213" y="148"/>
                  <a:pt x="207" y="146"/>
                  <a:pt x="203" y="141"/>
                </a:cubicBezTo>
                <a:cubicBezTo>
                  <a:pt x="201" y="139"/>
                  <a:pt x="199" y="135"/>
                  <a:pt x="198" y="130"/>
                </a:cubicBezTo>
                <a:cubicBezTo>
                  <a:pt x="176" y="130"/>
                  <a:pt x="176" y="130"/>
                  <a:pt x="176" y="130"/>
                </a:cubicBezTo>
                <a:cubicBezTo>
                  <a:pt x="176" y="142"/>
                  <a:pt x="180" y="151"/>
                  <a:pt x="189" y="158"/>
                </a:cubicBezTo>
                <a:cubicBezTo>
                  <a:pt x="197" y="164"/>
                  <a:pt x="209" y="168"/>
                  <a:pt x="224" y="168"/>
                </a:cubicBezTo>
                <a:cubicBezTo>
                  <a:pt x="239" y="168"/>
                  <a:pt x="250" y="164"/>
                  <a:pt x="258" y="158"/>
                </a:cubicBezTo>
                <a:cubicBezTo>
                  <a:pt x="265" y="151"/>
                  <a:pt x="269" y="143"/>
                  <a:pt x="270" y="134"/>
                </a:cubicBezTo>
                <a:cubicBezTo>
                  <a:pt x="270" y="166"/>
                  <a:pt x="270" y="166"/>
                  <a:pt x="270" y="166"/>
                </a:cubicBezTo>
                <a:cubicBezTo>
                  <a:pt x="295" y="166"/>
                  <a:pt x="295" y="166"/>
                  <a:pt x="295" y="166"/>
                </a:cubicBezTo>
                <a:cubicBezTo>
                  <a:pt x="295" y="119"/>
                  <a:pt x="295" y="119"/>
                  <a:pt x="295" y="119"/>
                </a:cubicBezTo>
                <a:cubicBezTo>
                  <a:pt x="343" y="119"/>
                  <a:pt x="343" y="119"/>
                  <a:pt x="343" y="119"/>
                </a:cubicBezTo>
                <a:cubicBezTo>
                  <a:pt x="343" y="99"/>
                  <a:pt x="343" y="99"/>
                  <a:pt x="343" y="99"/>
                </a:cubicBezTo>
                <a:cubicBezTo>
                  <a:pt x="295" y="99"/>
                  <a:pt x="295" y="99"/>
                  <a:pt x="295" y="99"/>
                </a:cubicBezTo>
                <a:cubicBezTo>
                  <a:pt x="295" y="73"/>
                  <a:pt x="295" y="73"/>
                  <a:pt x="295" y="73"/>
                </a:cubicBezTo>
                <a:lnTo>
                  <a:pt x="350" y="7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1800" b="0" i="0" dirty="0">
              <a:latin typeface="Arial" panose="020B0604020202020204" pitchFamily="34" charset="0"/>
              <a:ea typeface="Helvetica Neue" panose="02000503000000020004" pitchFamily="2" charset="0"/>
              <a:cs typeface="Arial" panose="020B0604020202020204" pitchFamily="34" charset="0"/>
            </a:endParaRPr>
          </a:p>
        </p:txBody>
      </p:sp>
      <p:sp>
        <p:nvSpPr>
          <p:cNvPr id="10" name="Text Placeholder 3">
            <a:extLst>
              <a:ext uri="{FF2B5EF4-FFF2-40B4-BE49-F238E27FC236}">
                <a16:creationId xmlns:a16="http://schemas.microsoft.com/office/drawing/2014/main" id="{77A11AC4-0317-9648-9B11-2E4A9F79415E}"/>
              </a:ext>
            </a:extLst>
          </p:cNvPr>
          <p:cNvSpPr>
            <a:spLocks noGrp="1"/>
          </p:cNvSpPr>
          <p:nvPr>
            <p:ph type="body" idx="1"/>
          </p:nvPr>
        </p:nvSpPr>
        <p:spPr>
          <a:xfrm>
            <a:off x="459685" y="1401417"/>
            <a:ext cx="8137665" cy="293204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Title Placeholder 1">
            <a:extLst>
              <a:ext uri="{FF2B5EF4-FFF2-40B4-BE49-F238E27FC236}">
                <a16:creationId xmlns:a16="http://schemas.microsoft.com/office/drawing/2014/main" id="{EEA57C94-8CEE-E147-BA04-64415375E2D2}"/>
              </a:ext>
            </a:extLst>
          </p:cNvPr>
          <p:cNvSpPr>
            <a:spLocks noGrp="1"/>
          </p:cNvSpPr>
          <p:nvPr>
            <p:ph type="title"/>
          </p:nvPr>
        </p:nvSpPr>
        <p:spPr>
          <a:xfrm>
            <a:off x="453585" y="318751"/>
            <a:ext cx="8173580" cy="458587"/>
          </a:xfrm>
          <a:prstGeom prst="rect">
            <a:avLst/>
          </a:prstGeom>
        </p:spPr>
        <p:txBody>
          <a:bodyPr vert="horz" wrap="square" lIns="91440" tIns="45720" rIns="91440" bIns="45720" rtlCol="0" anchor="t" anchorCtr="0">
            <a:noAutofit/>
          </a:bodyPr>
          <a:lstStyle/>
          <a:p>
            <a:r>
              <a:rPr lang="en-US" dirty="0"/>
              <a:t>Slide Title Here</a:t>
            </a:r>
          </a:p>
        </p:txBody>
      </p:sp>
    </p:spTree>
    <p:extLst>
      <p:ext uri="{BB962C8B-B14F-4D97-AF65-F5344CB8AC3E}">
        <p14:creationId xmlns:p14="http://schemas.microsoft.com/office/powerpoint/2010/main" val="1239549721"/>
      </p:ext>
    </p:extLst>
  </p:cSld>
  <p:clrMap bg1="lt1" tx1="dk1" bg2="lt2" tx2="dk2" accent1="accent1" accent2="accent2" accent3="accent3" accent4="accent4" accent5="accent5" accent6="accent6" hlink="hlink" folHlink="folHlink"/>
  <p:sldLayoutIdLst>
    <p:sldLayoutId id="2147483955" r:id="rId1"/>
    <p:sldLayoutId id="2147483972" r:id="rId2"/>
    <p:sldLayoutId id="2147483975" r:id="rId3"/>
    <p:sldLayoutId id="2147483976" r:id="rId4"/>
    <p:sldLayoutId id="2147484011" r:id="rId5"/>
    <p:sldLayoutId id="2147484012" r:id="rId6"/>
    <p:sldLayoutId id="2147484013" r:id="rId7"/>
    <p:sldLayoutId id="2147484001" r:id="rId8"/>
    <p:sldLayoutId id="2147484007" r:id="rId9"/>
    <p:sldLayoutId id="2147484009" r:id="rId10"/>
    <p:sldLayoutId id="2147484008" r:id="rId11"/>
    <p:sldLayoutId id="2147483944" r:id="rId12"/>
    <p:sldLayoutId id="2147483951" r:id="rId13"/>
    <p:sldLayoutId id="2147483953" r:id="rId14"/>
    <p:sldLayoutId id="2147484000" r:id="rId15"/>
    <p:sldLayoutId id="2147483950" r:id="rId16"/>
    <p:sldLayoutId id="2147483960" r:id="rId17"/>
    <p:sldLayoutId id="2147483961" r:id="rId18"/>
    <p:sldLayoutId id="2147483966" r:id="rId19"/>
    <p:sldLayoutId id="2147483967" r:id="rId20"/>
    <p:sldLayoutId id="2147483968" r:id="rId21"/>
    <p:sldLayoutId id="2147483969" r:id="rId22"/>
    <p:sldLayoutId id="2147483970" r:id="rId23"/>
    <p:sldLayoutId id="2147483971" r:id="rId24"/>
    <p:sldLayoutId id="2147484015" r:id="rId25"/>
    <p:sldLayoutId id="2147483954" r:id="rId26"/>
    <p:sldLayoutId id="2147483959" r:id="rId27"/>
    <p:sldLayoutId id="2147484002" r:id="rId28"/>
    <p:sldLayoutId id="2147484014" r:id="rId29"/>
    <p:sldLayoutId id="2147484010" r:id="rId30"/>
    <p:sldLayoutId id="2147484003" r:id="rId31"/>
    <p:sldLayoutId id="2147484017" r:id="rId32"/>
  </p:sldLayoutIdLst>
  <p:transition>
    <p:fade/>
  </p:transition>
  <p:hf hdr="0"/>
  <p:txStyles>
    <p:title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p:titleStyle>
    <p:bodyStyle>
      <a:lvl1pPr marL="233357" indent="-233357"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22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1pPr>
      <a:lvl2pPr marL="522275" indent="-227007" algn="l" defTabSz="640064" rtl="0" eaLnBrk="1" latinLnBrk="0" hangingPunct="1">
        <a:lnSpc>
          <a:spcPct val="100000"/>
        </a:lnSpc>
        <a:spcBef>
          <a:spcPts val="0"/>
        </a:spcBef>
        <a:spcAft>
          <a:spcPts val="600"/>
        </a:spcAft>
        <a:buClr>
          <a:schemeClr val="tx2"/>
        </a:buClr>
        <a:buSzPct val="100000"/>
        <a:buFont typeface=".AppleSystemUIFont" charset="0"/>
        <a:buChar char="-"/>
        <a:tabLst/>
        <a:defRPr lang="en-US" sz="20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2pPr>
      <a:lvl3pPr marL="746106" indent="-166684" algn="l" defTabSz="640064" rtl="0" eaLnBrk="1" latinLnBrk="0" hangingPunct="1">
        <a:lnSpc>
          <a:spcPct val="100000"/>
        </a:lnSpc>
        <a:spcBef>
          <a:spcPts val="0"/>
        </a:spcBef>
        <a:spcAft>
          <a:spcPts val="600"/>
        </a:spcAft>
        <a:buClr>
          <a:schemeClr val="accent1"/>
        </a:buClr>
        <a:buSzPct val="80000"/>
        <a:buFont typeface="Wingdings" charset="2"/>
        <a:buChar char="§"/>
        <a:tabLst/>
        <a:defRPr lang="en-US" sz="18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3pPr>
      <a:lvl4pPr marL="979463" indent="-173034" algn="l" defTabSz="640064" rtl="0" eaLnBrk="1" latinLnBrk="0" hangingPunct="1">
        <a:lnSpc>
          <a:spcPct val="100000"/>
        </a:lnSpc>
        <a:spcBef>
          <a:spcPts val="0"/>
        </a:spcBef>
        <a:spcAft>
          <a:spcPts val="600"/>
        </a:spcAft>
        <a:buClr>
          <a:schemeClr val="tx2"/>
        </a:buClr>
        <a:buSzPct val="100000"/>
        <a:buFont typeface=".AppleSystemUIFont" charset="0"/>
        <a:buChar char="-"/>
        <a:tabLst/>
        <a:defRPr lang="en-US" sz="1600" b="0" i="0" kern="1200" dirty="0" smtClean="0">
          <a:solidFill>
            <a:schemeClr val="tx1"/>
          </a:solidFill>
          <a:latin typeface="Arial" panose="020B0604020202020204" pitchFamily="34" charset="0"/>
          <a:ea typeface="Helvetica Neue" panose="02000503000000020004" pitchFamily="2" charset="0"/>
          <a:cs typeface="Arial" panose="020B0604020202020204" pitchFamily="34" charset="0"/>
        </a:defRPr>
      </a:lvl4pPr>
      <a:lvl5pPr marL="1312830" indent="-227007" algn="l" defTabSz="640064" rtl="0" eaLnBrk="1" latinLnBrk="0" hangingPunct="1">
        <a:lnSpc>
          <a:spcPct val="200000"/>
        </a:lnSpc>
        <a:spcBef>
          <a:spcPts val="0"/>
        </a:spcBef>
        <a:buClr>
          <a:srgbClr val="18A3AC"/>
        </a:buClr>
        <a:buSzPct val="80000"/>
        <a:buFont typeface="Wingdings" charset="2"/>
        <a:buChar char="§"/>
        <a:defRPr lang="en-US" sz="2000" b="0" kern="1200" dirty="0">
          <a:solidFill>
            <a:schemeClr val="tx1"/>
          </a:solidFill>
          <a:latin typeface="+mj-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48.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1.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5.xml"/><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6.xml"/><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7.xml"/><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3.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9.xml"/><Relationship Id="rId1" Type="http://schemas.openxmlformats.org/officeDocument/2006/relationships/slideLayout" Target="../slideLayouts/slideLayout48.xml"/></Relationships>
</file>

<file path=ppt/slides/_rels/slide44.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0.xml"/><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3.xml"/><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4.xml"/><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5.xml"/><Relationship Id="rId1" Type="http://schemas.openxmlformats.org/officeDocument/2006/relationships/slideLayout" Target="../slideLayouts/slideLayout4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7.xml"/><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8.xml"/><Relationship Id="rId1" Type="http://schemas.openxmlformats.org/officeDocument/2006/relationships/slideLayout" Target="../slideLayouts/slideLayout48.xml"/></Relationships>
</file>

<file path=ppt/slides/_rels/slide5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9.xml"/><Relationship Id="rId1" Type="http://schemas.openxmlformats.org/officeDocument/2006/relationships/slideLayout" Target="../slideLayouts/slideLayout4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8.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41.xml"/><Relationship Id="rId1" Type="http://schemas.openxmlformats.org/officeDocument/2006/relationships/slideLayout" Target="../slideLayouts/slideLayout48.xml"/></Relationships>
</file>

<file path=ppt/slides/_rels/slide59.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42.xml"/><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8.xml"/><Relationship Id="rId4" Type="http://schemas.openxmlformats.org/officeDocument/2006/relationships/chart" Target="../charts/chart2.xml"/></Relationships>
</file>

<file path=ppt/slides/_rels/slide60.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43.xml"/><Relationship Id="rId1" Type="http://schemas.openxmlformats.org/officeDocument/2006/relationships/slideLayout" Target="../slideLayouts/slideLayout4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3.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5.xml"/><Relationship Id="rId1" Type="http://schemas.openxmlformats.org/officeDocument/2006/relationships/slideLayout" Target="../slideLayouts/slideLayout48.xml"/></Relationships>
</file>

<file path=ppt/slides/_rels/slide64.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46.xml"/><Relationship Id="rId1" Type="http://schemas.openxmlformats.org/officeDocument/2006/relationships/slideLayout" Target="../slideLayouts/slideLayout48.xml"/></Relationships>
</file>

<file path=ppt/slides/_rels/slide65.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47.xml"/><Relationship Id="rId1" Type="http://schemas.openxmlformats.org/officeDocument/2006/relationships/slideLayout" Target="../slideLayouts/slideLayout4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7.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48.xml"/><Relationship Id="rId1" Type="http://schemas.openxmlformats.org/officeDocument/2006/relationships/slideLayout" Target="../slideLayouts/slideLayout48.xml"/><Relationship Id="rId4" Type="http://schemas.openxmlformats.org/officeDocument/2006/relationships/chart" Target="../charts/chart39.xml"/></Relationships>
</file>

<file path=ppt/slides/_rels/slide68.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49.xml"/><Relationship Id="rId1" Type="http://schemas.openxmlformats.org/officeDocument/2006/relationships/slideLayout" Target="../slideLayouts/slideLayout4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48.xml"/></Relationships>
</file>

<file path=ppt/slides/_rels/slide70.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50.xml"/><Relationship Id="rId1" Type="http://schemas.openxmlformats.org/officeDocument/2006/relationships/slideLayout" Target="../slideLayouts/slideLayout48.xml"/><Relationship Id="rId4" Type="http://schemas.openxmlformats.org/officeDocument/2006/relationships/chart" Target="../charts/chart42.xml"/></Relationships>
</file>

<file path=ppt/slides/_rels/slide71.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51.xml"/><Relationship Id="rId1" Type="http://schemas.openxmlformats.org/officeDocument/2006/relationships/slideLayout" Target="../slideLayouts/slideLayout4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4.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53.xml"/><Relationship Id="rId1" Type="http://schemas.openxmlformats.org/officeDocument/2006/relationships/slideLayout" Target="../slideLayouts/slideLayout48.xml"/></Relationships>
</file>

<file path=ppt/slides/_rels/slide75.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54.xml"/><Relationship Id="rId1" Type="http://schemas.openxmlformats.org/officeDocument/2006/relationships/slideLayout" Target="../slideLayouts/slideLayout48.xml"/></Relationships>
</file>

<file path=ppt/slides/_rels/slide76.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55.xml"/><Relationship Id="rId1" Type="http://schemas.openxmlformats.org/officeDocument/2006/relationships/slideLayout" Target="../slideLayouts/slideLayout4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8.xml"/></Relationships>
</file>

<file path=ppt/slides/_rels/slide78.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57.xml"/><Relationship Id="rId1" Type="http://schemas.openxmlformats.org/officeDocument/2006/relationships/slideLayout" Target="../slideLayouts/slideLayout4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48.xml"/></Relationships>
</file>

<file path=ppt/slides/_rels/slide80.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58.xml"/><Relationship Id="rId1" Type="http://schemas.openxmlformats.org/officeDocument/2006/relationships/slideLayout" Target="../slideLayouts/slideLayout48.xml"/></Relationships>
</file>

<file path=ppt/slides/_rels/slide81.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59.xml"/><Relationship Id="rId1" Type="http://schemas.openxmlformats.org/officeDocument/2006/relationships/slideLayout" Target="../slideLayouts/slideLayout48.xml"/></Relationships>
</file>

<file path=ppt/slides/_rels/slide82.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notesSlide" Target="../notesSlides/notesSlide60.xml"/><Relationship Id="rId1" Type="http://schemas.openxmlformats.org/officeDocument/2006/relationships/slideLayout" Target="../slideLayouts/slideLayout48.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5.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62.xml"/><Relationship Id="rId1" Type="http://schemas.openxmlformats.org/officeDocument/2006/relationships/slideLayout" Target="../slideLayouts/slideLayout48.xml"/></Relationships>
</file>

<file path=ppt/slides/_rels/slide86.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notesSlide" Target="../notesSlides/notesSlide63.xml"/><Relationship Id="rId1" Type="http://schemas.openxmlformats.org/officeDocument/2006/relationships/slideLayout" Target="../slideLayouts/slideLayout48.xml"/></Relationships>
</file>

<file path=ppt/slides/_rels/slide87.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64.xml"/><Relationship Id="rId1" Type="http://schemas.openxmlformats.org/officeDocument/2006/relationships/slideLayout" Target="../slideLayouts/slideLayout4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9.xml.rels><?xml version="1.0" encoding="UTF-8" standalone="yes"?>
<Relationships xmlns="http://schemas.openxmlformats.org/package/2006/relationships"><Relationship Id="rId2" Type="http://schemas.openxmlformats.org/officeDocument/2006/relationships/chart" Target="../charts/chart54.xml"/><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0.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65.xml"/><Relationship Id="rId1" Type="http://schemas.openxmlformats.org/officeDocument/2006/relationships/slideLayout" Target="../slideLayouts/slideLayout32.xml"/></Relationships>
</file>

<file path=ppt/slides/_rels/slide91.xml.rels><?xml version="1.0" encoding="UTF-8" standalone="yes"?>
<Relationships xmlns="http://schemas.openxmlformats.org/package/2006/relationships"><Relationship Id="rId3" Type="http://schemas.openxmlformats.org/officeDocument/2006/relationships/chart" Target="../charts/chart56.xml"/><Relationship Id="rId2" Type="http://schemas.openxmlformats.org/officeDocument/2006/relationships/notesSlide" Target="../notesSlides/notesSlide66.xml"/><Relationship Id="rId1" Type="http://schemas.openxmlformats.org/officeDocument/2006/relationships/slideLayout" Target="../slideLayouts/slideLayout3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C8CB38CF-9FDE-7947-B8D0-17938F8ED68F}"/>
              </a:ext>
            </a:extLst>
          </p:cNvPr>
          <p:cNvSpPr>
            <a:spLocks noGrp="1"/>
          </p:cNvSpPr>
          <p:nvPr>
            <p:ph type="dt" sz="half" idx="2"/>
          </p:nvPr>
        </p:nvSpPr>
        <p:spPr>
          <a:xfrm>
            <a:off x="760188" y="2807269"/>
            <a:ext cx="1925338" cy="178955"/>
          </a:xfrm>
        </p:spPr>
        <p:txBody>
          <a:bodyPr/>
          <a:lstStyle/>
          <a:p>
            <a:r>
              <a:rPr lang="en-US" sz="1400" dirty="0"/>
              <a:t>4/22/25</a:t>
            </a:r>
          </a:p>
        </p:txBody>
      </p:sp>
      <p:sp>
        <p:nvSpPr>
          <p:cNvPr id="2" name="Title 1">
            <a:extLst>
              <a:ext uri="{FF2B5EF4-FFF2-40B4-BE49-F238E27FC236}">
                <a16:creationId xmlns:a16="http://schemas.microsoft.com/office/drawing/2014/main" id="{EA2C5C1B-281B-8E40-AE3B-01687C427CF5}"/>
              </a:ext>
            </a:extLst>
          </p:cNvPr>
          <p:cNvSpPr>
            <a:spLocks noGrp="1"/>
          </p:cNvSpPr>
          <p:nvPr>
            <p:ph type="title"/>
          </p:nvPr>
        </p:nvSpPr>
        <p:spPr>
          <a:xfrm>
            <a:off x="686298" y="1349570"/>
            <a:ext cx="4976447" cy="1311963"/>
          </a:xfrm>
        </p:spPr>
        <p:txBody>
          <a:bodyPr/>
          <a:lstStyle/>
          <a:p>
            <a:r>
              <a:rPr lang="en-US" dirty="0"/>
              <a:t>Behavioral Health Survey Results</a:t>
            </a:r>
            <a:endParaRPr lang="en-US" b="1" dirty="0"/>
          </a:p>
        </p:txBody>
      </p:sp>
    </p:spTree>
    <p:extLst>
      <p:ext uri="{BB962C8B-B14F-4D97-AF65-F5344CB8AC3E}">
        <p14:creationId xmlns:p14="http://schemas.microsoft.com/office/powerpoint/2010/main" val="215491454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E92C0-5B4E-DA9F-B079-705A7BE8C3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9F649-D799-6786-53A9-6538447B3E47}"/>
              </a:ext>
            </a:extLst>
          </p:cNvPr>
          <p:cNvSpPr>
            <a:spLocks noGrp="1"/>
          </p:cNvSpPr>
          <p:nvPr>
            <p:ph type="title"/>
          </p:nvPr>
        </p:nvSpPr>
        <p:spPr>
          <a:xfrm>
            <a:off x="362074" y="251565"/>
            <a:ext cx="8416289" cy="523213"/>
          </a:xfrm>
        </p:spPr>
        <p:txBody>
          <a:bodyPr/>
          <a:lstStyle/>
          <a:p>
            <a:r>
              <a:rPr lang="en-US" sz="1600" b="0" i="0" dirty="0">
                <a:effectLst/>
                <a:latin typeface="+mj-lt"/>
              </a:rPr>
              <a:t>Does your department/division currently have an electronic system(s) for behavioral health that captures the following types of structured data to support key care coordination and administrative functions?</a:t>
            </a:r>
            <a:endParaRPr lang="en-US" sz="1600" dirty="0">
              <a:latin typeface="+mj-lt"/>
            </a:endParaRPr>
          </a:p>
        </p:txBody>
      </p:sp>
      <p:graphicFrame>
        <p:nvGraphicFramePr>
          <p:cNvPr id="4" name="Chart 3">
            <a:extLst>
              <a:ext uri="{FF2B5EF4-FFF2-40B4-BE49-F238E27FC236}">
                <a16:creationId xmlns:a16="http://schemas.microsoft.com/office/drawing/2014/main" id="{FE8D3936-AD60-C3CE-5E16-872C15657A5C}"/>
              </a:ext>
            </a:extLst>
          </p:cNvPr>
          <p:cNvGraphicFramePr>
            <a:graphicFrameLocks/>
          </p:cNvGraphicFramePr>
          <p:nvPr>
            <p:extLst>
              <p:ext uri="{D42A27DB-BD31-4B8C-83A1-F6EECF244321}">
                <p14:modId xmlns:p14="http://schemas.microsoft.com/office/powerpoint/2010/main" val="3876333364"/>
              </p:ext>
            </p:extLst>
          </p:nvPr>
        </p:nvGraphicFramePr>
        <p:xfrm>
          <a:off x="606973" y="745515"/>
          <a:ext cx="7669924" cy="396276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0931D23D-FC4B-802A-3617-DB797887DEBF}"/>
              </a:ext>
            </a:extLst>
          </p:cNvPr>
          <p:cNvSpPr txBox="1"/>
          <p:nvPr/>
        </p:nvSpPr>
        <p:spPr>
          <a:xfrm>
            <a:off x="8380071" y="4397985"/>
            <a:ext cx="763929" cy="246221"/>
          </a:xfrm>
          <a:prstGeom prst="rect">
            <a:avLst/>
          </a:prstGeom>
          <a:noFill/>
        </p:spPr>
        <p:txBody>
          <a:bodyPr wrap="square" rtlCol="0">
            <a:spAutoFit/>
          </a:bodyPr>
          <a:lstStyle/>
          <a:p>
            <a:r>
              <a:rPr lang="en-US" sz="1000" dirty="0"/>
              <a:t>N= 28</a:t>
            </a:r>
          </a:p>
        </p:txBody>
      </p:sp>
    </p:spTree>
    <p:extLst>
      <p:ext uri="{BB962C8B-B14F-4D97-AF65-F5344CB8AC3E}">
        <p14:creationId xmlns:p14="http://schemas.microsoft.com/office/powerpoint/2010/main" val="3456635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6E6D8-64F1-B3EB-24A7-2F384BC0A37C}"/>
              </a:ext>
            </a:extLst>
          </p:cNvPr>
          <p:cNvSpPr>
            <a:spLocks noGrp="1"/>
          </p:cNvSpPr>
          <p:nvPr>
            <p:ph type="title"/>
          </p:nvPr>
        </p:nvSpPr>
        <p:spPr>
          <a:xfrm>
            <a:off x="294619" y="236858"/>
            <a:ext cx="8988878" cy="994172"/>
          </a:xfrm>
        </p:spPr>
        <p:txBody>
          <a:bodyPr/>
          <a:lstStyle/>
          <a:p>
            <a:r>
              <a:rPr lang="en-US" sz="1800" b="1" i="0" dirty="0">
                <a:effectLst/>
                <a:latin typeface="+mj-lt"/>
              </a:rPr>
              <a:t>For those who have not adopted all systems: </a:t>
            </a:r>
            <a:r>
              <a:rPr lang="en-US" sz="1800" b="0" i="0" dirty="0">
                <a:effectLst/>
                <a:latin typeface="+mj-lt"/>
              </a:rPr>
              <a:t>Please indicate the major barrier(s) to electronic system adoption – that is, ONLY the barriers that are substantially impeding your ability to adopt electronic systems to capture this data. Select all that apply.</a:t>
            </a:r>
            <a:endParaRPr lang="en-US" sz="1800" dirty="0">
              <a:latin typeface="+mj-lt"/>
            </a:endParaRPr>
          </a:p>
        </p:txBody>
      </p:sp>
      <p:graphicFrame>
        <p:nvGraphicFramePr>
          <p:cNvPr id="3" name="Chart 2">
            <a:extLst>
              <a:ext uri="{FF2B5EF4-FFF2-40B4-BE49-F238E27FC236}">
                <a16:creationId xmlns:a16="http://schemas.microsoft.com/office/drawing/2014/main" id="{C28A1443-B746-4C0D-5AB0-3DB7EE02CF06}"/>
              </a:ext>
            </a:extLst>
          </p:cNvPr>
          <p:cNvGraphicFramePr>
            <a:graphicFrameLocks/>
          </p:cNvGraphicFramePr>
          <p:nvPr>
            <p:extLst>
              <p:ext uri="{D42A27DB-BD31-4B8C-83A1-F6EECF244321}">
                <p14:modId xmlns:p14="http://schemas.microsoft.com/office/powerpoint/2010/main" val="2245941214"/>
              </p:ext>
            </p:extLst>
          </p:nvPr>
        </p:nvGraphicFramePr>
        <p:xfrm>
          <a:off x="457200" y="990601"/>
          <a:ext cx="8222566" cy="36991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38DF9DB-2756-247B-8199-04E39CC6A761}"/>
              </a:ext>
            </a:extLst>
          </p:cNvPr>
          <p:cNvSpPr txBox="1"/>
          <p:nvPr/>
        </p:nvSpPr>
        <p:spPr>
          <a:xfrm>
            <a:off x="8380071" y="4397985"/>
            <a:ext cx="763929" cy="246221"/>
          </a:xfrm>
          <a:prstGeom prst="rect">
            <a:avLst/>
          </a:prstGeom>
          <a:noFill/>
        </p:spPr>
        <p:txBody>
          <a:bodyPr wrap="square" rtlCol="0">
            <a:spAutoFit/>
          </a:bodyPr>
          <a:lstStyle/>
          <a:p>
            <a:r>
              <a:rPr lang="en-US" sz="1000" dirty="0"/>
              <a:t>N= 19</a:t>
            </a:r>
          </a:p>
        </p:txBody>
      </p:sp>
    </p:spTree>
    <p:extLst>
      <p:ext uri="{BB962C8B-B14F-4D97-AF65-F5344CB8AC3E}">
        <p14:creationId xmlns:p14="http://schemas.microsoft.com/office/powerpoint/2010/main" val="2455900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AD8D7-5586-E2A6-FC7C-777A09C51C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856224-C181-3300-74D7-4782B34988D1}"/>
              </a:ext>
            </a:extLst>
          </p:cNvPr>
          <p:cNvSpPr>
            <a:spLocks noGrp="1"/>
          </p:cNvSpPr>
          <p:nvPr>
            <p:ph type="title"/>
          </p:nvPr>
        </p:nvSpPr>
        <p:spPr>
          <a:xfrm>
            <a:off x="294619" y="236858"/>
            <a:ext cx="8988878" cy="994172"/>
          </a:xfrm>
        </p:spPr>
        <p:txBody>
          <a:bodyPr/>
          <a:lstStyle/>
          <a:p>
            <a:r>
              <a:rPr lang="en-US" sz="1800" b="1" i="0" dirty="0">
                <a:effectLst/>
                <a:latin typeface="+mj-lt"/>
              </a:rPr>
              <a:t>For those who have not adopted all systems: </a:t>
            </a:r>
            <a:r>
              <a:rPr lang="en-US" sz="1800" b="0" i="0" dirty="0">
                <a:effectLst/>
                <a:latin typeface="+mj-lt"/>
              </a:rPr>
              <a:t>Please indicate the major barrier(s) to electronic system adoption – that is, ONLY the barriers that are substantially impeding your ability to adopt electronic systems to capture this data. Select all that apply.</a:t>
            </a:r>
            <a:endParaRPr lang="en-US" sz="1800" dirty="0">
              <a:latin typeface="+mj-lt"/>
            </a:endParaRPr>
          </a:p>
        </p:txBody>
      </p:sp>
      <p:graphicFrame>
        <p:nvGraphicFramePr>
          <p:cNvPr id="4" name="Chart 3">
            <a:extLst>
              <a:ext uri="{FF2B5EF4-FFF2-40B4-BE49-F238E27FC236}">
                <a16:creationId xmlns:a16="http://schemas.microsoft.com/office/drawing/2014/main" id="{EB0F5100-2BFB-A7A2-19E2-C40DD4A78D96}"/>
              </a:ext>
            </a:extLst>
          </p:cNvPr>
          <p:cNvGraphicFramePr>
            <a:graphicFrameLocks/>
          </p:cNvGraphicFramePr>
          <p:nvPr>
            <p:extLst>
              <p:ext uri="{D42A27DB-BD31-4B8C-83A1-F6EECF244321}">
                <p14:modId xmlns:p14="http://schemas.microsoft.com/office/powerpoint/2010/main" val="2590713683"/>
              </p:ext>
            </p:extLst>
          </p:nvPr>
        </p:nvGraphicFramePr>
        <p:xfrm>
          <a:off x="664385" y="1150883"/>
          <a:ext cx="8053158" cy="3523593"/>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18055C97-A76E-25B0-80B1-983D06A73219}"/>
              </a:ext>
            </a:extLst>
          </p:cNvPr>
          <p:cNvSpPr txBox="1"/>
          <p:nvPr/>
        </p:nvSpPr>
        <p:spPr bwMode="auto">
          <a:xfrm>
            <a:off x="3450930" y="4768143"/>
            <a:ext cx="2882415" cy="138499"/>
          </a:xfrm>
          <a:prstGeom prst="rect">
            <a:avLst/>
          </a:prstGeom>
          <a:noFill/>
          <a:ln w="19050" algn="ctr">
            <a:noFill/>
            <a:miter lim="800000"/>
            <a:headEnd/>
            <a:tailEnd/>
          </a:ln>
        </p:spPr>
        <p:txBody>
          <a:bodyPr wrap="square" lIns="0" tIns="0" rIns="0" bIns="0" rtlCol="0">
            <a:spAutoFit/>
          </a:bodyPr>
          <a:lstStyle/>
          <a:p>
            <a:r>
              <a:rPr lang="en-US" sz="900" dirty="0"/>
              <a:t>Rural N = 7	Suburban N = 6          Urban N = 5</a:t>
            </a:r>
          </a:p>
        </p:txBody>
      </p:sp>
    </p:spTree>
    <p:extLst>
      <p:ext uri="{BB962C8B-B14F-4D97-AF65-F5344CB8AC3E}">
        <p14:creationId xmlns:p14="http://schemas.microsoft.com/office/powerpoint/2010/main" val="3039877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1611CE-86FB-DDB5-5454-5955BB3FD78A}"/>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CC0DFF0A-9B6F-D19D-FEED-3E5371345FAD}"/>
              </a:ext>
            </a:extLst>
          </p:cNvPr>
          <p:cNvSpPr txBox="1"/>
          <p:nvPr/>
        </p:nvSpPr>
        <p:spPr bwMode="auto">
          <a:xfrm>
            <a:off x="385104" y="388972"/>
            <a:ext cx="8610598" cy="2557751"/>
          </a:xfrm>
          <a:prstGeom prst="rect">
            <a:avLst/>
          </a:prstGeom>
          <a:noFill/>
          <a:ln w="19050" algn="ctr">
            <a:noFill/>
            <a:miter lim="800000"/>
            <a:headEnd/>
            <a:tailEnd/>
          </a:ln>
        </p:spPr>
        <p:txBody>
          <a:bodyPr wrap="square">
            <a:spAutoFit/>
          </a:bodyPr>
          <a:lstStyle/>
          <a:p>
            <a:pPr marR="0" lvl="0">
              <a:lnSpc>
                <a:spcPct val="115000"/>
              </a:lnSpc>
            </a:pPr>
            <a:r>
              <a:rPr lang="en-US" sz="1400" b="1" u="sng" kern="100" dirty="0">
                <a:effectLst/>
                <a:latin typeface="Aptos" panose="020B0004020202020204" pitchFamily="34" charset="0"/>
                <a:ea typeface="Aptos" panose="020B0004020202020204" pitchFamily="34" charset="0"/>
                <a:cs typeface="Times New Roman" panose="02020603050405020304" pitchFamily="18" charset="0"/>
              </a:rPr>
              <a:t>Other Workforce Barriers (Free Text):</a:t>
            </a:r>
          </a:p>
          <a:p>
            <a:pPr marL="285750" indent="-285750">
              <a:lnSpc>
                <a:spcPct val="115000"/>
              </a:lnSpc>
              <a:buFont typeface="Arial" panose="020B0604020202020204" pitchFamily="34" charset="0"/>
              <a:buChar char="•"/>
            </a:pPr>
            <a:r>
              <a:rPr lang="en-US" sz="1400" kern="100" dirty="0">
                <a:effectLst/>
                <a:latin typeface="Aptos" panose="020B0004020202020204" pitchFamily="34" charset="0"/>
                <a:ea typeface="Aptos" panose="020B0004020202020204" pitchFamily="34" charset="0"/>
                <a:cs typeface="Times New Roman" panose="02020603050405020304" pitchFamily="18" charset="0"/>
              </a:rPr>
              <a:t>“Required IT classifications do not exist within [our county]</a:t>
            </a:r>
            <a:r>
              <a:rPr lang="en-US" sz="1400" kern="100" dirty="0">
                <a:latin typeface="Aptos" panose="020B0004020202020204" pitchFamily="34" charset="0"/>
                <a:ea typeface="Aptos" panose="020B0004020202020204" pitchFamily="34" charset="0"/>
                <a:cs typeface="Times New Roman" panose="02020603050405020304" pitchFamily="18" charset="0"/>
              </a:rPr>
              <a:t>” </a:t>
            </a:r>
          </a:p>
          <a:p>
            <a:pPr marL="285750" indent="-285750">
              <a:lnSpc>
                <a:spcPct val="115000"/>
              </a:lnSpc>
              <a:buFont typeface="Arial" panose="020B0604020202020204" pitchFamily="34" charset="0"/>
              <a:buChar char="•"/>
            </a:pPr>
            <a:r>
              <a:rPr lang="en-US" sz="1400" kern="100" dirty="0">
                <a:latin typeface="Aptos" panose="020B0004020202020204" pitchFamily="34" charset="0"/>
                <a:ea typeface="Aptos" panose="020B0004020202020204" pitchFamily="34" charset="0"/>
                <a:cs typeface="Times New Roman" panose="02020603050405020304" pitchFamily="18" charset="0"/>
              </a:rPr>
              <a:t>“Due to positions being limited to existing county job classifications, we may not have the positions/classifications available and employees cannot work outside of job classification.”</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lnSpc>
                <a:spcPct val="115000"/>
              </a:lnSpc>
              <a:buFont typeface="Arial" panose="020B0604020202020204" pitchFamily="34" charset="0"/>
              <a:buChar char="•"/>
            </a:pPr>
            <a:r>
              <a:rPr lang="en-US" sz="1400" kern="100" dirty="0">
                <a:effectLst/>
                <a:latin typeface="Aptos" panose="020B0004020202020204" pitchFamily="34" charset="0"/>
                <a:ea typeface="Aptos" panose="020B0004020202020204" pitchFamily="34" charset="0"/>
                <a:cs typeface="Times New Roman" panose="02020603050405020304" pitchFamily="18" charset="0"/>
              </a:rPr>
              <a:t>“Primary barrier are related to </a:t>
            </a:r>
            <a:r>
              <a:rPr lang="en-US" sz="1400" kern="100" dirty="0" err="1">
                <a:effectLst/>
                <a:latin typeface="Aptos" panose="020B0004020202020204" pitchFamily="34" charset="0"/>
                <a:ea typeface="Aptos" panose="020B0004020202020204" pitchFamily="34" charset="0"/>
                <a:cs typeface="Times New Roman" panose="02020603050405020304" pitchFamily="18" charset="0"/>
              </a:rPr>
              <a:t>CalMHSA</a:t>
            </a:r>
            <a:r>
              <a:rPr lang="en-US" sz="1400" kern="100" dirty="0">
                <a:effectLst/>
                <a:latin typeface="Aptos" panose="020B0004020202020204" pitchFamily="34" charset="0"/>
                <a:ea typeface="Aptos" panose="020B0004020202020204" pitchFamily="34" charset="0"/>
                <a:cs typeface="Times New Roman" panose="02020603050405020304" pitchFamily="18" charset="0"/>
              </a:rPr>
              <a:t> current resource limitations.”</a:t>
            </a:r>
          </a:p>
          <a:p>
            <a:pPr marL="285750" indent="-285750">
              <a:lnSpc>
                <a:spcPct val="115000"/>
              </a:lnSpc>
              <a:buFont typeface="Arial" panose="020B0604020202020204" pitchFamily="34" charset="0"/>
              <a:buChar char="•"/>
            </a:pPr>
            <a:r>
              <a:rPr lang="en-US" sz="1400" kern="100" dirty="0">
                <a:latin typeface="Aptos" panose="020B0004020202020204" pitchFamily="34" charset="0"/>
                <a:ea typeface="Aptos" panose="020B0004020202020204" pitchFamily="34" charset="0"/>
                <a:cs typeface="Times New Roman" panose="02020603050405020304" pitchFamily="18" charset="0"/>
              </a:rPr>
              <a:t>“F</a:t>
            </a:r>
            <a:r>
              <a:rPr lang="en-US" sz="1400" kern="100" dirty="0">
                <a:effectLst/>
                <a:latin typeface="Aptos" panose="020B0004020202020204" pitchFamily="34" charset="0"/>
                <a:ea typeface="Aptos" panose="020B0004020202020204" pitchFamily="34" charset="0"/>
                <a:cs typeface="Times New Roman" panose="02020603050405020304" pitchFamily="18" charset="0"/>
              </a:rPr>
              <a:t>unding to hire positions”</a:t>
            </a:r>
          </a:p>
          <a:p>
            <a:pPr marL="285750" marR="0" lvl="0" indent="-285750">
              <a:lnSpc>
                <a:spcPct val="115000"/>
              </a:lnSpc>
              <a:buFont typeface="Arial" panose="020B0604020202020204" pitchFamily="34" charset="0"/>
              <a:buChar char="•"/>
            </a:pPr>
            <a:r>
              <a:rPr lang="en-US" sz="1400" kern="100" dirty="0">
                <a:effectLst/>
                <a:latin typeface="Aptos" panose="020B0004020202020204" pitchFamily="34" charset="0"/>
                <a:ea typeface="Aptos" panose="020B0004020202020204" pitchFamily="34" charset="0"/>
                <a:cs typeface="Times New Roman" panose="02020603050405020304" pitchFamily="18" charset="0"/>
              </a:rPr>
              <a:t>“Significant shortage of qualified staff with appropriate skillset and experience in using existing technology, as well as tracking and problem solving for upcoming technological requirements and changing technological landscape”</a:t>
            </a:r>
          </a:p>
          <a:p>
            <a:pPr marL="285750" marR="0" lvl="0" indent="-285750">
              <a:lnSpc>
                <a:spcPct val="115000"/>
              </a:lnSpc>
              <a:spcAft>
                <a:spcPts val="800"/>
              </a:spcAft>
              <a:buFont typeface="Arial" panose="020B0604020202020204" pitchFamily="34" charset="0"/>
              <a:buChar char="•"/>
            </a:pPr>
            <a:r>
              <a:rPr lang="en-US" sz="1400" kern="100" dirty="0">
                <a:effectLst/>
                <a:latin typeface="Aptos" panose="020B0004020202020204" pitchFamily="34" charset="0"/>
                <a:ea typeface="Aptos" panose="020B0004020202020204" pitchFamily="34" charset="0"/>
                <a:cs typeface="Times New Roman" panose="02020603050405020304" pitchFamily="18" charset="0"/>
              </a:rPr>
              <a:t>“Small county, we do not have IT team on BH staff.  County IT is no help.”</a:t>
            </a:r>
          </a:p>
        </p:txBody>
      </p:sp>
    </p:spTree>
    <p:extLst>
      <p:ext uri="{BB962C8B-B14F-4D97-AF65-F5344CB8AC3E}">
        <p14:creationId xmlns:p14="http://schemas.microsoft.com/office/powerpoint/2010/main" val="884194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80C21-489F-ED9A-EB5B-CE353755FFE4}"/>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89F6CDCF-D945-4F22-5EA5-01241DAFE451}"/>
              </a:ext>
            </a:extLst>
          </p:cNvPr>
          <p:cNvSpPr txBox="1"/>
          <p:nvPr/>
        </p:nvSpPr>
        <p:spPr bwMode="auto">
          <a:xfrm>
            <a:off x="340181" y="300504"/>
            <a:ext cx="8333920" cy="4109587"/>
          </a:xfrm>
          <a:prstGeom prst="rect">
            <a:avLst/>
          </a:prstGeom>
          <a:noFill/>
          <a:ln w="19050" algn="ctr">
            <a:noFill/>
            <a:miter lim="800000"/>
            <a:headEnd/>
            <a:tailEnd/>
          </a:ln>
        </p:spPr>
        <p:txBody>
          <a:bodyPr wrap="square">
            <a:spAutoFit/>
          </a:bodyPr>
          <a:lstStyle/>
          <a:p>
            <a:pPr marR="0" lvl="0">
              <a:lnSpc>
                <a:spcPct val="115000"/>
              </a:lnSpc>
            </a:pPr>
            <a:r>
              <a:rPr lang="en-US" sz="1200" b="1" u="sng" kern="100" dirty="0">
                <a:effectLst/>
                <a:ea typeface="Aptos" panose="020B0004020202020204" pitchFamily="34" charset="0"/>
                <a:cs typeface="Times New Roman" panose="02020603050405020304" pitchFamily="18" charset="0"/>
              </a:rPr>
              <a:t>Other </a:t>
            </a:r>
            <a:r>
              <a:rPr lang="en-US" sz="1200" b="1" u="sng" kern="100" dirty="0">
                <a:ea typeface="Aptos" panose="020B0004020202020204" pitchFamily="34" charset="0"/>
                <a:cs typeface="Times New Roman" panose="02020603050405020304" pitchFamily="18" charset="0"/>
              </a:rPr>
              <a:t>Barriers (Free Text)</a:t>
            </a:r>
            <a:endParaRPr lang="en-US" sz="1200" b="1" u="sng" kern="100" dirty="0">
              <a:effectLst/>
              <a:ea typeface="Aptos" panose="020B0004020202020204" pitchFamily="34" charset="0"/>
              <a:cs typeface="Times New Roman" panose="02020603050405020304" pitchFamily="18" charset="0"/>
            </a:endParaRPr>
          </a:p>
          <a:p>
            <a:pPr marL="342900" marR="0" lvl="0" indent="-342900">
              <a:lnSpc>
                <a:spcPct val="115000"/>
              </a:lnSpc>
              <a:buFont typeface="Symbol" panose="05050102010706020507" pitchFamily="18" charset="2"/>
              <a:buChar char=""/>
            </a:pPr>
            <a:r>
              <a:rPr lang="en-US" sz="1200" kern="100" dirty="0">
                <a:effectLst/>
                <a:ea typeface="Aptos" panose="020B0004020202020204" pitchFamily="34" charset="0"/>
                <a:cs typeface="Times New Roman" panose="02020603050405020304" pitchFamily="18" charset="0"/>
              </a:rPr>
              <a:t>“Contracted to </a:t>
            </a:r>
            <a:r>
              <a:rPr lang="en-US" sz="1200" kern="100" dirty="0" err="1">
                <a:effectLst/>
                <a:ea typeface="Aptos" panose="020B0004020202020204" pitchFamily="34" charset="0"/>
                <a:cs typeface="Times New Roman" panose="02020603050405020304" pitchFamily="18" charset="0"/>
              </a:rPr>
              <a:t>CalMHSA</a:t>
            </a:r>
            <a:r>
              <a:rPr lang="en-US" sz="1200" kern="100" dirty="0">
                <a:effectLst/>
                <a:ea typeface="Aptos" panose="020B0004020202020204" pitchFamily="34" charset="0"/>
                <a:cs typeface="Times New Roman" panose="02020603050405020304" pitchFamily="18" charset="0"/>
              </a:rPr>
              <a:t> as RCM county, lack the technical skill to overcome data/query barriers in-house.”</a:t>
            </a:r>
          </a:p>
          <a:p>
            <a:pPr marL="342900" marR="0" lvl="0" indent="-342900">
              <a:lnSpc>
                <a:spcPct val="115000"/>
              </a:lnSpc>
              <a:buFont typeface="Symbol" panose="05050102010706020507" pitchFamily="18" charset="2"/>
              <a:buChar char=""/>
            </a:pPr>
            <a:r>
              <a:rPr lang="en-US" sz="1200" kern="100" dirty="0">
                <a:effectLst/>
                <a:ea typeface="Aptos" panose="020B0004020202020204" pitchFamily="34" charset="0"/>
                <a:cs typeface="Times New Roman" panose="02020603050405020304" pitchFamily="18" charset="0"/>
              </a:rPr>
              <a:t>“We are currently limited in what we can capture in our electronic health record system (SmartCare) as we cannot create custom forms / screens. We have a secondary data system that our superagency IT will support – however, there are limited number of staff who are fully trained and available to develop the necessary VCBH-specific data system. As a result, it will take time to build out processes to capture all data electronically. Developing sustainable systems and workflows is a significant barrier.” </a:t>
            </a:r>
          </a:p>
          <a:p>
            <a:pPr marL="342900" marR="0" lvl="0" indent="-342900">
              <a:lnSpc>
                <a:spcPct val="115000"/>
              </a:lnSpc>
              <a:buFont typeface="Symbol" panose="05050102010706020507" pitchFamily="18" charset="2"/>
              <a:buChar char=""/>
            </a:pPr>
            <a:r>
              <a:rPr lang="en-US" sz="1200" kern="100" dirty="0">
                <a:effectLst/>
                <a:ea typeface="Aptos" panose="020B0004020202020204" pitchFamily="34" charset="0"/>
                <a:cs typeface="Times New Roman" panose="02020603050405020304" pitchFamily="18" charset="0"/>
              </a:rPr>
              <a:t>“Updating our current Electronic Health Record and the system being able to do the updates in a timely manner to be compliant with DHCS requirements.” </a:t>
            </a:r>
          </a:p>
          <a:p>
            <a:pPr marL="342900" marR="0" lvl="0" indent="-342900">
              <a:lnSpc>
                <a:spcPct val="115000"/>
              </a:lnSpc>
              <a:buFont typeface="Symbol" panose="05050102010706020507" pitchFamily="18" charset="2"/>
              <a:buChar char=""/>
            </a:pPr>
            <a:r>
              <a:rPr lang="en-US" sz="1200" kern="100" dirty="0">
                <a:effectLst/>
                <a:ea typeface="Aptos" panose="020B0004020202020204" pitchFamily="34" charset="0"/>
                <a:cs typeface="Times New Roman" panose="02020603050405020304" pitchFamily="18" charset="0"/>
              </a:rPr>
              <a:t>“Adequate amount of staff to kick off the project, implement it and then maintain the work needed to ensure correct adoption”</a:t>
            </a:r>
          </a:p>
          <a:p>
            <a:pPr marL="342900" marR="0" lvl="0" indent="-342900">
              <a:lnSpc>
                <a:spcPct val="115000"/>
              </a:lnSpc>
              <a:buFont typeface="Symbol" panose="05050102010706020507" pitchFamily="18" charset="2"/>
              <a:buChar char=""/>
            </a:pPr>
            <a:r>
              <a:rPr lang="en-US" sz="1200" kern="100" dirty="0">
                <a:effectLst/>
                <a:ea typeface="Aptos" panose="020B0004020202020204" pitchFamily="34" charset="0"/>
                <a:cs typeface="Times New Roman" panose="02020603050405020304" pitchFamily="18" charset="0"/>
              </a:rPr>
              <a:t>“We are in the process of procuring a system presently. Large administrative burden, but we are working through it.” </a:t>
            </a:r>
          </a:p>
          <a:p>
            <a:pPr marL="342900" marR="0" lvl="0" indent="-342900">
              <a:lnSpc>
                <a:spcPct val="115000"/>
              </a:lnSpc>
              <a:buFont typeface="Symbol" panose="05050102010706020507" pitchFamily="18" charset="2"/>
              <a:buChar char=""/>
            </a:pPr>
            <a:r>
              <a:rPr lang="en-US" sz="1200" kern="100" dirty="0">
                <a:effectLst/>
                <a:ea typeface="Aptos" panose="020B0004020202020204" pitchFamily="34" charset="0"/>
                <a:cs typeface="Times New Roman" panose="02020603050405020304" pitchFamily="18" charset="0"/>
              </a:rPr>
              <a:t>“External referrals have to manually entered into Electronic system by staff. EHR does not have a way to directly receive referrals from outside entities”</a:t>
            </a:r>
          </a:p>
          <a:p>
            <a:pPr marL="342900" marR="0" lvl="0" indent="-342900">
              <a:lnSpc>
                <a:spcPct val="115000"/>
              </a:lnSpc>
              <a:spcAft>
                <a:spcPts val="800"/>
              </a:spcAft>
              <a:buFont typeface="Symbol" panose="05050102010706020507" pitchFamily="18" charset="2"/>
              <a:buChar char=""/>
            </a:pPr>
            <a:r>
              <a:rPr lang="en-US" sz="1200" kern="0" dirty="0">
                <a:effectLst/>
                <a:ea typeface="Times New Roman" panose="02020603050405020304" pitchFamily="18" charset="0"/>
                <a:cs typeface="Times New Roman" panose="02020603050405020304" pitchFamily="18" charset="0"/>
              </a:rPr>
              <a:t>“Inconsistent data metrics to collect for various funding streams.  There are issues with what metrics are required now, what will be required next, etc.  Counties cannot adapt as quickly or easily as private sector.”</a:t>
            </a:r>
            <a:endParaRPr lang="en-US" sz="1200" kern="100" dirty="0">
              <a:effectLst/>
              <a:ea typeface="Aptos" panose="020B0004020202020204" pitchFamily="34" charset="0"/>
              <a:cs typeface="Times New Roman" panose="02020603050405020304" pitchFamily="18" charset="0"/>
            </a:endParaRPr>
          </a:p>
          <a:p>
            <a:pPr marL="0" marR="0">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285750" marR="0" lvl="0" indent="-285750">
              <a:lnSpc>
                <a:spcPct val="115000"/>
              </a:lnSpc>
              <a:spcAft>
                <a:spcPts val="800"/>
              </a:spcAft>
              <a:buFont typeface="Arial" panose="020B0604020202020204" pitchFamily="34" charset="0"/>
              <a:buChar char="•"/>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29703DE1-193B-95B1-E9B7-E3929F17C397}"/>
              </a:ext>
            </a:extLst>
          </p:cNvPr>
          <p:cNvSpPr txBox="1">
            <a:spLocks/>
          </p:cNvSpPr>
          <p:nvPr/>
        </p:nvSpPr>
        <p:spPr>
          <a:xfrm>
            <a:off x="378281" y="153380"/>
            <a:ext cx="8257720" cy="994172"/>
          </a:xfrm>
          <a:prstGeom prst="rect">
            <a:avLst/>
          </a:prstGeom>
        </p:spPr>
        <p:txBody>
          <a:bodyPr vert="horz" wrap="square" lIns="91440" tIns="45720" rIns="91440" bIns="45720" rtlCol="0" anchor="t" anchorCtr="0">
            <a:no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endParaRPr lang="en-US" sz="1600" dirty="0">
              <a:latin typeface="+mj-lt"/>
            </a:endParaRPr>
          </a:p>
        </p:txBody>
      </p:sp>
    </p:spTree>
    <p:extLst>
      <p:ext uri="{BB962C8B-B14F-4D97-AF65-F5344CB8AC3E}">
        <p14:creationId xmlns:p14="http://schemas.microsoft.com/office/powerpoint/2010/main" val="23343769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2D5DD-702B-28AE-C86F-BC22CB20F76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67FFEDD-CB26-B273-83DC-BD85D8FCE89D}"/>
              </a:ext>
            </a:extLst>
          </p:cNvPr>
          <p:cNvSpPr>
            <a:spLocks noGrp="1"/>
          </p:cNvSpPr>
          <p:nvPr>
            <p:ph type="title"/>
          </p:nvPr>
        </p:nvSpPr>
        <p:spPr/>
        <p:txBody>
          <a:bodyPr/>
          <a:lstStyle/>
          <a:p>
            <a:r>
              <a:rPr lang="en-US" dirty="0"/>
              <a:t>Aggregated Results</a:t>
            </a:r>
          </a:p>
        </p:txBody>
      </p:sp>
    </p:spTree>
    <p:extLst>
      <p:ext uri="{BB962C8B-B14F-4D97-AF65-F5344CB8AC3E}">
        <p14:creationId xmlns:p14="http://schemas.microsoft.com/office/powerpoint/2010/main" val="213001057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C4A05-8128-E73B-8562-A732F660608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329F8D4-A5A8-C675-5993-6EFC43EF87B1}"/>
              </a:ext>
            </a:extLst>
          </p:cNvPr>
          <p:cNvSpPr>
            <a:spLocks noGrp="1"/>
          </p:cNvSpPr>
          <p:nvPr>
            <p:ph type="title"/>
          </p:nvPr>
        </p:nvSpPr>
        <p:spPr/>
        <p:txBody>
          <a:bodyPr/>
          <a:lstStyle/>
          <a:p>
            <a:r>
              <a:rPr lang="en-US" sz="3200" dirty="0"/>
              <a:t>Data Exchange Metrics</a:t>
            </a:r>
          </a:p>
        </p:txBody>
      </p:sp>
    </p:spTree>
    <p:extLst>
      <p:ext uri="{BB962C8B-B14F-4D97-AF65-F5344CB8AC3E}">
        <p14:creationId xmlns:p14="http://schemas.microsoft.com/office/powerpoint/2010/main" val="294407140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9FA3605-20EA-7C4A-09C7-16B98C57DAC8}"/>
              </a:ext>
            </a:extLst>
          </p:cNvPr>
          <p:cNvSpPr>
            <a:spLocks noGrp="1"/>
          </p:cNvSpPr>
          <p:nvPr>
            <p:ph type="title"/>
          </p:nvPr>
        </p:nvSpPr>
        <p:spPr/>
        <p:txBody>
          <a:bodyPr/>
          <a:lstStyle/>
          <a:p>
            <a:r>
              <a:rPr lang="en-US" sz="2800" dirty="0"/>
              <a:t>Data Exchange Partners &amp; Breadth – Sending </a:t>
            </a:r>
          </a:p>
        </p:txBody>
      </p:sp>
      <p:graphicFrame>
        <p:nvGraphicFramePr>
          <p:cNvPr id="12" name="Chart 11">
            <a:extLst>
              <a:ext uri="{FF2B5EF4-FFF2-40B4-BE49-F238E27FC236}">
                <a16:creationId xmlns:a16="http://schemas.microsoft.com/office/drawing/2014/main" id="{B4B8A4C3-28DB-CF36-2BB6-D6B039BC462D}"/>
              </a:ext>
            </a:extLst>
          </p:cNvPr>
          <p:cNvGraphicFramePr>
            <a:graphicFrameLocks/>
          </p:cNvGraphicFramePr>
          <p:nvPr>
            <p:extLst>
              <p:ext uri="{D42A27DB-BD31-4B8C-83A1-F6EECF244321}">
                <p14:modId xmlns:p14="http://schemas.microsoft.com/office/powerpoint/2010/main" val="1610995488"/>
              </p:ext>
            </p:extLst>
          </p:nvPr>
        </p:nvGraphicFramePr>
        <p:xfrm>
          <a:off x="453585" y="716280"/>
          <a:ext cx="7966515" cy="40157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9899714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A76E4-25BB-BAE0-5C27-FC34C29D384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9ED4CC5-E4BE-84F5-F0FF-1A8996CA6B29}"/>
              </a:ext>
            </a:extLst>
          </p:cNvPr>
          <p:cNvSpPr>
            <a:spLocks noGrp="1"/>
          </p:cNvSpPr>
          <p:nvPr>
            <p:ph type="title"/>
          </p:nvPr>
        </p:nvSpPr>
        <p:spPr/>
        <p:txBody>
          <a:bodyPr/>
          <a:lstStyle/>
          <a:p>
            <a:r>
              <a:rPr lang="en-US" sz="2800" dirty="0"/>
              <a:t>Data Exchange Partners &amp; Breadth – Receiving</a:t>
            </a:r>
          </a:p>
        </p:txBody>
      </p:sp>
      <p:graphicFrame>
        <p:nvGraphicFramePr>
          <p:cNvPr id="5" name="Chart 4">
            <a:extLst>
              <a:ext uri="{FF2B5EF4-FFF2-40B4-BE49-F238E27FC236}">
                <a16:creationId xmlns:a16="http://schemas.microsoft.com/office/drawing/2014/main" id="{3D9A935C-D41C-8E6A-B1F5-6093106651C2}"/>
              </a:ext>
            </a:extLst>
          </p:cNvPr>
          <p:cNvGraphicFramePr>
            <a:graphicFrameLocks/>
          </p:cNvGraphicFramePr>
          <p:nvPr>
            <p:extLst>
              <p:ext uri="{D42A27DB-BD31-4B8C-83A1-F6EECF244321}">
                <p14:modId xmlns:p14="http://schemas.microsoft.com/office/powerpoint/2010/main" val="2667804626"/>
              </p:ext>
            </p:extLst>
          </p:nvPr>
        </p:nvGraphicFramePr>
        <p:xfrm>
          <a:off x="453584" y="685800"/>
          <a:ext cx="8173579" cy="40274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42439267"/>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B25EA-1525-926E-89AC-B90C033FE86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A84DE61-1A2A-7896-2704-B8897C452099}"/>
              </a:ext>
            </a:extLst>
          </p:cNvPr>
          <p:cNvSpPr>
            <a:spLocks noGrp="1"/>
          </p:cNvSpPr>
          <p:nvPr>
            <p:ph type="title"/>
          </p:nvPr>
        </p:nvSpPr>
        <p:spPr>
          <a:xfrm>
            <a:off x="466160" y="234931"/>
            <a:ext cx="8173580" cy="458587"/>
          </a:xfrm>
        </p:spPr>
        <p:txBody>
          <a:bodyPr/>
          <a:lstStyle/>
          <a:p>
            <a:r>
              <a:rPr lang="en-US" sz="2800" dirty="0"/>
              <a:t>Aggregated Data Exchange Partners &amp; Breadth</a:t>
            </a:r>
          </a:p>
        </p:txBody>
      </p:sp>
      <p:graphicFrame>
        <p:nvGraphicFramePr>
          <p:cNvPr id="7" name="Chart 6">
            <a:extLst>
              <a:ext uri="{FF2B5EF4-FFF2-40B4-BE49-F238E27FC236}">
                <a16:creationId xmlns:a16="http://schemas.microsoft.com/office/drawing/2014/main" id="{332A5D96-2A2B-3546-6F1D-9D23A729BF2C}"/>
              </a:ext>
            </a:extLst>
          </p:cNvPr>
          <p:cNvGraphicFramePr>
            <a:graphicFrameLocks/>
          </p:cNvGraphicFramePr>
          <p:nvPr>
            <p:extLst>
              <p:ext uri="{D42A27DB-BD31-4B8C-83A1-F6EECF244321}">
                <p14:modId xmlns:p14="http://schemas.microsoft.com/office/powerpoint/2010/main" val="2088548967"/>
              </p:ext>
            </p:extLst>
          </p:nvPr>
        </p:nvGraphicFramePr>
        <p:xfrm>
          <a:off x="967740" y="777338"/>
          <a:ext cx="7170420" cy="37565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0913246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4DF22-E23F-EEE7-CA9B-6DBEE0FC4763}"/>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D84742C2-B1F7-433D-DC16-18B82F6D83DE}"/>
              </a:ext>
            </a:extLst>
          </p:cNvPr>
          <p:cNvSpPr>
            <a:spLocks noGrp="1"/>
          </p:cNvSpPr>
          <p:nvPr>
            <p:ph idx="1"/>
          </p:nvPr>
        </p:nvSpPr>
        <p:spPr>
          <a:xfrm>
            <a:off x="453585" y="954849"/>
            <a:ext cx="6096071" cy="3630649"/>
          </a:xfrm>
        </p:spPr>
        <p:txBody>
          <a:bodyPr/>
          <a:lstStyle/>
          <a:p>
            <a:pPr>
              <a:lnSpc>
                <a:spcPct val="116000"/>
              </a:lnSpc>
              <a:spcAft>
                <a:spcPts val="800"/>
              </a:spcAft>
            </a:pPr>
            <a:r>
              <a:rPr lang="en-US" sz="1500" dirty="0">
                <a:latin typeface="Aptos" panose="020B0004020202020204" pitchFamily="34" charset="0"/>
                <a:ea typeface="MS Mincho" panose="02020609040205080304" pitchFamily="49" charset="-128"/>
                <a:cs typeface="Calibri" panose="020F0502020204030204" pitchFamily="34" charset="0"/>
              </a:rPr>
              <a:t>Survey of California county behavioral health agencies conducted by UCSF in collaboration with Manatt, Phelps, &amp; Phillips and supported by the California Health Care Foundation </a:t>
            </a:r>
          </a:p>
          <a:p>
            <a:pPr>
              <a:lnSpc>
                <a:spcPct val="116000"/>
              </a:lnSpc>
              <a:spcAft>
                <a:spcPts val="800"/>
              </a:spcAft>
            </a:pPr>
            <a:r>
              <a:rPr lang="en-US" sz="1500" u="sng" dirty="0">
                <a:latin typeface="Aptos" panose="020B0004020202020204" pitchFamily="34" charset="0"/>
                <a:ea typeface="MS Mincho" panose="02020609040205080304" pitchFamily="49" charset="-128"/>
                <a:cs typeface="Calibri" panose="020F0502020204030204" pitchFamily="34" charset="0"/>
              </a:rPr>
              <a:t>Purpose: </a:t>
            </a:r>
            <a:r>
              <a:rPr lang="en-US" sz="1500" dirty="0">
                <a:latin typeface="Aptos" panose="020B0004020202020204" pitchFamily="34" charset="0"/>
                <a:ea typeface="MS Mincho" panose="02020609040205080304" pitchFamily="49" charset="-128"/>
                <a:cs typeface="Calibri" panose="020F0502020204030204" pitchFamily="34" charset="0"/>
              </a:rPr>
              <a:t>To support ongoing efforts to advance the CA data exchange framework and identify gaps in health IT infrastructure, this survey captured the complex county health information exchange (HIE) environments in four sectors: social service, behavioral health, public health, and managed care. </a:t>
            </a:r>
          </a:p>
          <a:p>
            <a:pPr>
              <a:lnSpc>
                <a:spcPct val="116000"/>
              </a:lnSpc>
              <a:spcAft>
                <a:spcPts val="800"/>
              </a:spcAft>
            </a:pPr>
            <a:r>
              <a:rPr lang="en-US" sz="1500" dirty="0">
                <a:effectLst/>
                <a:latin typeface="Aptos" panose="020B0004020202020204" pitchFamily="34" charset="0"/>
                <a:ea typeface="MS Mincho" panose="02020609040205080304" pitchFamily="49" charset="-128"/>
                <a:cs typeface="Calibri" panose="020F0502020204030204" pitchFamily="34" charset="0"/>
              </a:rPr>
              <a:t>The survey asks questions about current electronic data systems and data exchange in 12 essential areas to support whole person care (listed in the figure on the right). </a:t>
            </a:r>
            <a:br>
              <a:rPr lang="en-US" sz="1400" dirty="0">
                <a:effectLst/>
                <a:latin typeface="Aptos" panose="020B0004020202020204" pitchFamily="34" charset="0"/>
                <a:ea typeface="MS Mincho" panose="02020609040205080304" pitchFamily="49" charset="-128"/>
                <a:cs typeface="Calibri" panose="020F0502020204030204" pitchFamily="34" charset="0"/>
              </a:rPr>
            </a:br>
            <a:endParaRPr lang="en-US" sz="1400" dirty="0">
              <a:effectLst/>
              <a:latin typeface="Aptos" panose="020B0004020202020204" pitchFamily="34" charset="0"/>
              <a:ea typeface="MS Mincho" panose="02020609040205080304" pitchFamily="49" charset="-128"/>
              <a:cs typeface="Arial" panose="020B0604020202020204" pitchFamily="34" charset="0"/>
            </a:endParaRPr>
          </a:p>
        </p:txBody>
      </p:sp>
      <p:pic>
        <p:nvPicPr>
          <p:cNvPr id="4" name="Picture 3">
            <a:extLst>
              <a:ext uri="{FF2B5EF4-FFF2-40B4-BE49-F238E27FC236}">
                <a16:creationId xmlns:a16="http://schemas.microsoft.com/office/drawing/2014/main" id="{B8B4859D-4F06-76F0-15E6-C3BFC9B46B73}"/>
              </a:ext>
            </a:extLst>
          </p:cNvPr>
          <p:cNvPicPr>
            <a:picLocks noChangeAspect="1"/>
          </p:cNvPicPr>
          <p:nvPr/>
        </p:nvPicPr>
        <p:blipFill rotWithShape="1">
          <a:blip r:embed="rId2"/>
          <a:srcRect l="34010" r="34130"/>
          <a:stretch/>
        </p:blipFill>
        <p:spPr bwMode="auto">
          <a:xfrm>
            <a:off x="6639910" y="106327"/>
            <a:ext cx="2246650" cy="447917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785667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4BD11-6632-E955-659E-F4BCB1A6E79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32C97FD-EAF9-B363-BBA4-5FE6F4C15AD0}"/>
              </a:ext>
            </a:extLst>
          </p:cNvPr>
          <p:cNvSpPr>
            <a:spLocks noGrp="1"/>
          </p:cNvSpPr>
          <p:nvPr>
            <p:ph type="title"/>
          </p:nvPr>
        </p:nvSpPr>
        <p:spPr/>
        <p:txBody>
          <a:bodyPr/>
          <a:lstStyle/>
          <a:p>
            <a:r>
              <a:rPr lang="en-US" sz="2800" dirty="0"/>
              <a:t>Data Exchange Index</a:t>
            </a:r>
          </a:p>
        </p:txBody>
      </p:sp>
      <p:graphicFrame>
        <p:nvGraphicFramePr>
          <p:cNvPr id="13" name="Chart 12">
            <a:extLst>
              <a:ext uri="{FF2B5EF4-FFF2-40B4-BE49-F238E27FC236}">
                <a16:creationId xmlns:a16="http://schemas.microsoft.com/office/drawing/2014/main" id="{70535EA3-94A1-BC33-8F7F-39C969B8BB63}"/>
              </a:ext>
            </a:extLst>
          </p:cNvPr>
          <p:cNvGraphicFramePr>
            <a:graphicFrameLocks/>
          </p:cNvGraphicFramePr>
          <p:nvPr>
            <p:extLst>
              <p:ext uri="{D42A27DB-BD31-4B8C-83A1-F6EECF244321}">
                <p14:modId xmlns:p14="http://schemas.microsoft.com/office/powerpoint/2010/main" val="418475978"/>
              </p:ext>
            </p:extLst>
          </p:nvPr>
        </p:nvGraphicFramePr>
        <p:xfrm>
          <a:off x="453585" y="838200"/>
          <a:ext cx="8245775" cy="36504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9629837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96909-7990-EB7E-D7D6-FD6E51757C4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5CD6012-4FEB-1D67-737B-2DA121C79240}"/>
              </a:ext>
            </a:extLst>
          </p:cNvPr>
          <p:cNvSpPr>
            <a:spLocks noGrp="1"/>
          </p:cNvSpPr>
          <p:nvPr>
            <p:ph type="title"/>
          </p:nvPr>
        </p:nvSpPr>
        <p:spPr>
          <a:xfrm>
            <a:off x="485210" y="151629"/>
            <a:ext cx="8173580" cy="458587"/>
          </a:xfrm>
        </p:spPr>
        <p:txBody>
          <a:bodyPr/>
          <a:lstStyle/>
          <a:p>
            <a:r>
              <a:rPr lang="en-US" sz="2400" dirty="0"/>
              <a:t>Data Exchange Index – Sending by Urban/Rural Continuum</a:t>
            </a:r>
          </a:p>
        </p:txBody>
      </p:sp>
      <p:graphicFrame>
        <p:nvGraphicFramePr>
          <p:cNvPr id="10" name="Chart 9">
            <a:extLst>
              <a:ext uri="{FF2B5EF4-FFF2-40B4-BE49-F238E27FC236}">
                <a16:creationId xmlns:a16="http://schemas.microsoft.com/office/drawing/2014/main" id="{ED428E7C-ADE8-FB9F-76AF-6BED2933DE79}"/>
              </a:ext>
            </a:extLst>
          </p:cNvPr>
          <p:cNvGraphicFramePr>
            <a:graphicFrameLocks/>
          </p:cNvGraphicFramePr>
          <p:nvPr>
            <p:extLst>
              <p:ext uri="{D42A27DB-BD31-4B8C-83A1-F6EECF244321}">
                <p14:modId xmlns:p14="http://schemas.microsoft.com/office/powerpoint/2010/main" val="743303574"/>
              </p:ext>
            </p:extLst>
          </p:nvPr>
        </p:nvGraphicFramePr>
        <p:xfrm>
          <a:off x="166737" y="610216"/>
          <a:ext cx="8733424" cy="402976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37736574"/>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A65EC-D835-2160-95C5-93B093C9B51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192C89E-A7BD-C22B-68F3-4C9F6ADDCE6B}"/>
              </a:ext>
            </a:extLst>
          </p:cNvPr>
          <p:cNvSpPr>
            <a:spLocks noGrp="1"/>
          </p:cNvSpPr>
          <p:nvPr>
            <p:ph type="title"/>
          </p:nvPr>
        </p:nvSpPr>
        <p:spPr>
          <a:xfrm>
            <a:off x="485210" y="151629"/>
            <a:ext cx="8173580" cy="458587"/>
          </a:xfrm>
        </p:spPr>
        <p:txBody>
          <a:bodyPr/>
          <a:lstStyle/>
          <a:p>
            <a:r>
              <a:rPr lang="en-US" sz="2400" dirty="0"/>
              <a:t>Data Exchange Index – Receiving by Urban/Rural Continuum</a:t>
            </a:r>
          </a:p>
        </p:txBody>
      </p:sp>
      <p:graphicFrame>
        <p:nvGraphicFramePr>
          <p:cNvPr id="3" name="Chart 2">
            <a:extLst>
              <a:ext uri="{FF2B5EF4-FFF2-40B4-BE49-F238E27FC236}">
                <a16:creationId xmlns:a16="http://schemas.microsoft.com/office/drawing/2014/main" id="{E8E015D2-C080-0761-3801-4B1755808CE2}"/>
              </a:ext>
            </a:extLst>
          </p:cNvPr>
          <p:cNvGraphicFramePr>
            <a:graphicFrameLocks/>
          </p:cNvGraphicFramePr>
          <p:nvPr>
            <p:extLst>
              <p:ext uri="{D42A27DB-BD31-4B8C-83A1-F6EECF244321}">
                <p14:modId xmlns:p14="http://schemas.microsoft.com/office/powerpoint/2010/main" val="3837336336"/>
              </p:ext>
            </p:extLst>
          </p:nvPr>
        </p:nvGraphicFramePr>
        <p:xfrm>
          <a:off x="220980" y="770236"/>
          <a:ext cx="8717280" cy="38703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3767745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8B9886-5287-8380-2150-BDF144905C0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B7F1A59-7FA4-3D2A-B3BD-1388BABD5584}"/>
              </a:ext>
            </a:extLst>
          </p:cNvPr>
          <p:cNvSpPr>
            <a:spLocks noGrp="1"/>
          </p:cNvSpPr>
          <p:nvPr>
            <p:ph type="title"/>
          </p:nvPr>
        </p:nvSpPr>
        <p:spPr>
          <a:xfrm>
            <a:off x="485210" y="151629"/>
            <a:ext cx="8173580" cy="458587"/>
          </a:xfrm>
        </p:spPr>
        <p:txBody>
          <a:bodyPr/>
          <a:lstStyle/>
          <a:p>
            <a:r>
              <a:rPr lang="en-US" sz="2400" dirty="0"/>
              <a:t>Data Exchange Index – Sending by HIE/CIE Participation</a:t>
            </a:r>
          </a:p>
        </p:txBody>
      </p:sp>
      <p:graphicFrame>
        <p:nvGraphicFramePr>
          <p:cNvPr id="5" name="Chart 4">
            <a:extLst>
              <a:ext uri="{FF2B5EF4-FFF2-40B4-BE49-F238E27FC236}">
                <a16:creationId xmlns:a16="http://schemas.microsoft.com/office/drawing/2014/main" id="{94CCE2D5-2BD8-4952-C53D-18877670A731}"/>
              </a:ext>
            </a:extLst>
          </p:cNvPr>
          <p:cNvGraphicFramePr>
            <a:graphicFrameLocks/>
          </p:cNvGraphicFramePr>
          <p:nvPr>
            <p:extLst>
              <p:ext uri="{D42A27DB-BD31-4B8C-83A1-F6EECF244321}">
                <p14:modId xmlns:p14="http://schemas.microsoft.com/office/powerpoint/2010/main" val="2664327049"/>
              </p:ext>
            </p:extLst>
          </p:nvPr>
        </p:nvGraphicFramePr>
        <p:xfrm>
          <a:off x="485211" y="780393"/>
          <a:ext cx="8173580" cy="37994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22072783"/>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C56D4-A358-49BF-16A4-82850883383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6D552F4-EE3E-A6F7-ABC1-EB447041533E}"/>
              </a:ext>
            </a:extLst>
          </p:cNvPr>
          <p:cNvSpPr>
            <a:spLocks noGrp="1"/>
          </p:cNvSpPr>
          <p:nvPr>
            <p:ph type="title"/>
          </p:nvPr>
        </p:nvSpPr>
        <p:spPr>
          <a:xfrm>
            <a:off x="485210" y="151629"/>
            <a:ext cx="8173580" cy="458587"/>
          </a:xfrm>
        </p:spPr>
        <p:txBody>
          <a:bodyPr/>
          <a:lstStyle/>
          <a:p>
            <a:r>
              <a:rPr lang="en-US" sz="2400" dirty="0"/>
              <a:t>Data Exchange Index – Receiving by HIE/CIE Participation</a:t>
            </a:r>
          </a:p>
        </p:txBody>
      </p:sp>
      <p:graphicFrame>
        <p:nvGraphicFramePr>
          <p:cNvPr id="3" name="Chart 2">
            <a:extLst>
              <a:ext uri="{FF2B5EF4-FFF2-40B4-BE49-F238E27FC236}">
                <a16:creationId xmlns:a16="http://schemas.microsoft.com/office/drawing/2014/main" id="{7EB2CBE1-3011-6DBE-471D-EC4796F66D6A}"/>
              </a:ext>
            </a:extLst>
          </p:cNvPr>
          <p:cNvGraphicFramePr>
            <a:graphicFrameLocks/>
          </p:cNvGraphicFramePr>
          <p:nvPr>
            <p:extLst>
              <p:ext uri="{D42A27DB-BD31-4B8C-83A1-F6EECF244321}">
                <p14:modId xmlns:p14="http://schemas.microsoft.com/office/powerpoint/2010/main" val="1867190624"/>
              </p:ext>
            </p:extLst>
          </p:nvPr>
        </p:nvGraphicFramePr>
        <p:xfrm>
          <a:off x="762705" y="851321"/>
          <a:ext cx="7663964" cy="36970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5243254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FF9B4-2020-031C-3863-98C526C8CEF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A2EFA4F-3ABC-2587-6263-BA84E5A782A2}"/>
              </a:ext>
            </a:extLst>
          </p:cNvPr>
          <p:cNvSpPr>
            <a:spLocks noGrp="1"/>
          </p:cNvSpPr>
          <p:nvPr>
            <p:ph type="title"/>
          </p:nvPr>
        </p:nvSpPr>
        <p:spPr/>
        <p:txBody>
          <a:bodyPr/>
          <a:lstStyle/>
          <a:p>
            <a:r>
              <a:rPr lang="en-US" sz="3200" dirty="0"/>
              <a:t>Barriers to Data Exchange</a:t>
            </a:r>
          </a:p>
        </p:txBody>
      </p:sp>
    </p:spTree>
    <p:extLst>
      <p:ext uri="{BB962C8B-B14F-4D97-AF65-F5344CB8AC3E}">
        <p14:creationId xmlns:p14="http://schemas.microsoft.com/office/powerpoint/2010/main" val="1784967383"/>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2007D-2F51-D323-950C-6C340E1B96D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2356677-E4AB-2251-1107-9147615DA0FE}"/>
              </a:ext>
            </a:extLst>
          </p:cNvPr>
          <p:cNvSpPr>
            <a:spLocks noGrp="1"/>
          </p:cNvSpPr>
          <p:nvPr>
            <p:ph type="title"/>
          </p:nvPr>
        </p:nvSpPr>
        <p:spPr>
          <a:xfrm>
            <a:off x="453585" y="216293"/>
            <a:ext cx="8173580" cy="458587"/>
          </a:xfrm>
        </p:spPr>
        <p:txBody>
          <a:bodyPr/>
          <a:lstStyle/>
          <a:p>
            <a:r>
              <a:rPr lang="en-US" sz="2800" dirty="0"/>
              <a:t>Data Exchange: Aggregated Major Barriers - Ordered</a:t>
            </a:r>
          </a:p>
        </p:txBody>
      </p:sp>
      <p:graphicFrame>
        <p:nvGraphicFramePr>
          <p:cNvPr id="3" name="Chart 2">
            <a:extLst>
              <a:ext uri="{FF2B5EF4-FFF2-40B4-BE49-F238E27FC236}">
                <a16:creationId xmlns:a16="http://schemas.microsoft.com/office/drawing/2014/main" id="{CA185524-AD2F-7B1E-E014-CCDD0BE8BDEC}"/>
              </a:ext>
            </a:extLst>
          </p:cNvPr>
          <p:cNvGraphicFramePr>
            <a:graphicFrameLocks/>
          </p:cNvGraphicFramePr>
          <p:nvPr>
            <p:extLst>
              <p:ext uri="{D42A27DB-BD31-4B8C-83A1-F6EECF244321}">
                <p14:modId xmlns:p14="http://schemas.microsoft.com/office/powerpoint/2010/main" val="383184458"/>
              </p:ext>
            </p:extLst>
          </p:nvPr>
        </p:nvGraphicFramePr>
        <p:xfrm>
          <a:off x="516835" y="548044"/>
          <a:ext cx="8246165" cy="41498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54912577"/>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4E9B3-15A3-BD3A-4852-0DB0B2C2063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5032F9C-B773-3661-5C06-E5154BAF9DA9}"/>
              </a:ext>
            </a:extLst>
          </p:cNvPr>
          <p:cNvSpPr>
            <a:spLocks noGrp="1"/>
          </p:cNvSpPr>
          <p:nvPr>
            <p:ph type="title"/>
          </p:nvPr>
        </p:nvSpPr>
        <p:spPr/>
        <p:txBody>
          <a:bodyPr/>
          <a:lstStyle/>
          <a:p>
            <a:r>
              <a:rPr lang="en-US" sz="2800" dirty="0"/>
              <a:t>Aggregated Major Barriers – by Barrier Category</a:t>
            </a:r>
          </a:p>
        </p:txBody>
      </p:sp>
      <p:graphicFrame>
        <p:nvGraphicFramePr>
          <p:cNvPr id="8" name="Chart 7">
            <a:extLst>
              <a:ext uri="{FF2B5EF4-FFF2-40B4-BE49-F238E27FC236}">
                <a16:creationId xmlns:a16="http://schemas.microsoft.com/office/drawing/2014/main" id="{92B6063A-B004-EE4D-CD64-FEA1D8A27E39}"/>
              </a:ext>
            </a:extLst>
          </p:cNvPr>
          <p:cNvGraphicFramePr>
            <a:graphicFrameLocks/>
          </p:cNvGraphicFramePr>
          <p:nvPr>
            <p:extLst>
              <p:ext uri="{D42A27DB-BD31-4B8C-83A1-F6EECF244321}">
                <p14:modId xmlns:p14="http://schemas.microsoft.com/office/powerpoint/2010/main" val="3483206033"/>
              </p:ext>
            </p:extLst>
          </p:nvPr>
        </p:nvGraphicFramePr>
        <p:xfrm>
          <a:off x="369916" y="777339"/>
          <a:ext cx="8508908" cy="424071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70427338"/>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A14D4E-2C77-6F74-CFB4-521A3628324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4747FC2-DED1-2DBE-1D47-E43FDC7A0B46}"/>
              </a:ext>
            </a:extLst>
          </p:cNvPr>
          <p:cNvSpPr>
            <a:spLocks noGrp="1"/>
          </p:cNvSpPr>
          <p:nvPr>
            <p:ph type="title"/>
          </p:nvPr>
        </p:nvSpPr>
        <p:spPr>
          <a:xfrm>
            <a:off x="485210" y="95715"/>
            <a:ext cx="8173580" cy="458587"/>
          </a:xfrm>
        </p:spPr>
        <p:txBody>
          <a:bodyPr/>
          <a:lstStyle/>
          <a:p>
            <a:r>
              <a:rPr lang="en-US" sz="2800" dirty="0"/>
              <a:t>Aggregated Major Barriers – by Urban/Rural Continuum </a:t>
            </a:r>
          </a:p>
        </p:txBody>
      </p:sp>
      <p:graphicFrame>
        <p:nvGraphicFramePr>
          <p:cNvPr id="3" name="Chart 2">
            <a:extLst>
              <a:ext uri="{FF2B5EF4-FFF2-40B4-BE49-F238E27FC236}">
                <a16:creationId xmlns:a16="http://schemas.microsoft.com/office/drawing/2014/main" id="{FDFC9BF8-B6B2-3663-6E38-5838C3D6D1A2}"/>
              </a:ext>
            </a:extLst>
          </p:cNvPr>
          <p:cNvGraphicFramePr>
            <a:graphicFrameLocks/>
          </p:cNvGraphicFramePr>
          <p:nvPr>
            <p:extLst>
              <p:ext uri="{D42A27DB-BD31-4B8C-83A1-F6EECF244321}">
                <p14:modId xmlns:p14="http://schemas.microsoft.com/office/powerpoint/2010/main" val="3624590985"/>
              </p:ext>
            </p:extLst>
          </p:nvPr>
        </p:nvGraphicFramePr>
        <p:xfrm>
          <a:off x="331076" y="622738"/>
          <a:ext cx="8722870" cy="43579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291093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4AB63-DD35-FA6F-C00B-2027234F29E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D2C53E0-809E-44BD-8985-38E089410C89}"/>
              </a:ext>
            </a:extLst>
          </p:cNvPr>
          <p:cNvSpPr>
            <a:spLocks noGrp="1"/>
          </p:cNvSpPr>
          <p:nvPr>
            <p:ph type="title"/>
          </p:nvPr>
        </p:nvSpPr>
        <p:spPr/>
        <p:txBody>
          <a:bodyPr/>
          <a:lstStyle/>
          <a:p>
            <a:r>
              <a:rPr lang="en-US" sz="3200" dirty="0"/>
              <a:t>Qualitative Results</a:t>
            </a:r>
          </a:p>
        </p:txBody>
      </p:sp>
    </p:spTree>
    <p:extLst>
      <p:ext uri="{BB962C8B-B14F-4D97-AF65-F5344CB8AC3E}">
        <p14:creationId xmlns:p14="http://schemas.microsoft.com/office/powerpoint/2010/main" val="414149299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BA37F-954F-F899-540E-546E0A9227F0}"/>
              </a:ext>
            </a:extLst>
          </p:cNvPr>
          <p:cNvSpPr>
            <a:spLocks noGrp="1"/>
          </p:cNvSpPr>
          <p:nvPr>
            <p:ph type="title"/>
          </p:nvPr>
        </p:nvSpPr>
        <p:spPr/>
        <p:txBody>
          <a:bodyPr/>
          <a:lstStyle/>
          <a:p>
            <a:r>
              <a:rPr lang="en-US" dirty="0"/>
              <a:t>Methodology</a:t>
            </a:r>
          </a:p>
        </p:txBody>
      </p:sp>
      <p:sp>
        <p:nvSpPr>
          <p:cNvPr id="3" name="Content Placeholder 2">
            <a:extLst>
              <a:ext uri="{FF2B5EF4-FFF2-40B4-BE49-F238E27FC236}">
                <a16:creationId xmlns:a16="http://schemas.microsoft.com/office/drawing/2014/main" id="{40573491-A243-CB6D-F7C3-07F1D94AD825}"/>
              </a:ext>
            </a:extLst>
          </p:cNvPr>
          <p:cNvSpPr>
            <a:spLocks noGrp="1"/>
          </p:cNvSpPr>
          <p:nvPr>
            <p:ph idx="1"/>
          </p:nvPr>
        </p:nvSpPr>
        <p:spPr>
          <a:xfrm>
            <a:off x="459685" y="1056167"/>
            <a:ext cx="8137665" cy="3277295"/>
          </a:xfrm>
        </p:spPr>
        <p:txBody>
          <a:bodyPr/>
          <a:lstStyle/>
          <a:p>
            <a:pPr>
              <a:lnSpc>
                <a:spcPct val="150000"/>
              </a:lnSpc>
            </a:pPr>
            <a:r>
              <a:rPr lang="en-US" sz="1600" dirty="0"/>
              <a:t>Online survey of county behavioral health agencies</a:t>
            </a:r>
          </a:p>
          <a:p>
            <a:pPr lvl="1">
              <a:lnSpc>
                <a:spcPct val="150000"/>
              </a:lnSpc>
            </a:pPr>
            <a:r>
              <a:rPr lang="en-US" sz="1600" dirty="0"/>
              <a:t>CBHDA members</a:t>
            </a:r>
          </a:p>
          <a:p>
            <a:pPr>
              <a:lnSpc>
                <a:spcPct val="150000"/>
              </a:lnSpc>
            </a:pPr>
            <a:r>
              <a:rPr lang="en-US" sz="1600" dirty="0"/>
              <a:t>Survey was distributed by CBHDA to their listserv of county behavioral health directors</a:t>
            </a:r>
          </a:p>
          <a:p>
            <a:pPr lvl="1">
              <a:lnSpc>
                <a:spcPct val="150000"/>
              </a:lnSpc>
            </a:pPr>
            <a:r>
              <a:rPr lang="en-US" sz="1400" dirty="0"/>
              <a:t> Survey reminders and direct email follow up by CBHDA and UCSF</a:t>
            </a:r>
          </a:p>
          <a:p>
            <a:pPr>
              <a:lnSpc>
                <a:spcPct val="150000"/>
              </a:lnSpc>
            </a:pPr>
            <a:r>
              <a:rPr lang="en-US" sz="1600" dirty="0"/>
              <a:t>Survey data was collected via Qualtrics October 2024 – January 2025</a:t>
            </a:r>
          </a:p>
        </p:txBody>
      </p:sp>
    </p:spTree>
    <p:extLst>
      <p:ext uri="{BB962C8B-B14F-4D97-AF65-F5344CB8AC3E}">
        <p14:creationId xmlns:p14="http://schemas.microsoft.com/office/powerpoint/2010/main" val="6417086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3649AD-A742-AD1C-F10A-DE6C60885F79}"/>
              </a:ext>
            </a:extLst>
          </p:cNvPr>
          <p:cNvSpPr>
            <a:spLocks noGrp="1"/>
          </p:cNvSpPr>
          <p:nvPr>
            <p:ph type="title"/>
          </p:nvPr>
        </p:nvSpPr>
        <p:spPr/>
        <p:txBody>
          <a:bodyPr/>
          <a:lstStyle/>
          <a:p>
            <a:r>
              <a:rPr lang="en-US" dirty="0"/>
              <a:t>Electronic Systems: Barriers to Adoption</a:t>
            </a:r>
          </a:p>
        </p:txBody>
      </p:sp>
      <p:graphicFrame>
        <p:nvGraphicFramePr>
          <p:cNvPr id="7" name="Content Placeholder 4">
            <a:extLst>
              <a:ext uri="{FF2B5EF4-FFF2-40B4-BE49-F238E27FC236}">
                <a16:creationId xmlns:a16="http://schemas.microsoft.com/office/drawing/2014/main" id="{D0A80F4D-729C-0052-32F0-D0D41405905F}"/>
              </a:ext>
            </a:extLst>
          </p:cNvPr>
          <p:cNvGraphicFramePr>
            <a:graphicFrameLocks noGrp="1"/>
          </p:cNvGraphicFramePr>
          <p:nvPr>
            <p:ph idx="1"/>
            <p:extLst>
              <p:ext uri="{D42A27DB-BD31-4B8C-83A1-F6EECF244321}">
                <p14:modId xmlns:p14="http://schemas.microsoft.com/office/powerpoint/2010/main" val="1988750647"/>
              </p:ext>
            </p:extLst>
          </p:nvPr>
        </p:nvGraphicFramePr>
        <p:xfrm>
          <a:off x="540478" y="803163"/>
          <a:ext cx="5451613" cy="3800971"/>
        </p:xfrm>
        <a:graphic>
          <a:graphicData uri="http://schemas.openxmlformats.org/drawingml/2006/table">
            <a:tbl>
              <a:tblPr firstRow="1" bandRow="1">
                <a:tableStyleId>{5C22544A-7EE6-4342-B048-85BDC9FD1C3A}</a:tableStyleId>
              </a:tblPr>
              <a:tblGrid>
                <a:gridCol w="3491195">
                  <a:extLst>
                    <a:ext uri="{9D8B030D-6E8A-4147-A177-3AD203B41FA5}">
                      <a16:colId xmlns:a16="http://schemas.microsoft.com/office/drawing/2014/main" val="3589059944"/>
                    </a:ext>
                  </a:extLst>
                </a:gridCol>
                <a:gridCol w="1960418">
                  <a:extLst>
                    <a:ext uri="{9D8B030D-6E8A-4147-A177-3AD203B41FA5}">
                      <a16:colId xmlns:a16="http://schemas.microsoft.com/office/drawing/2014/main" val="3921160187"/>
                    </a:ext>
                  </a:extLst>
                </a:gridCol>
              </a:tblGrid>
              <a:tr h="391754">
                <a:tc>
                  <a:txBody>
                    <a:bodyPr/>
                    <a:lstStyle/>
                    <a:p>
                      <a:r>
                        <a:rPr lang="en-US" sz="1400" dirty="0"/>
                        <a:t>Barriers</a:t>
                      </a:r>
                    </a:p>
                  </a:txBody>
                  <a:tcPr/>
                </a:tc>
                <a:tc>
                  <a:txBody>
                    <a:bodyPr/>
                    <a:lstStyle/>
                    <a:p>
                      <a:r>
                        <a:rPr lang="en-US" sz="1400" dirty="0"/>
                        <a:t># of Counties Reporting Barrier</a:t>
                      </a:r>
                    </a:p>
                  </a:txBody>
                  <a:tcPr/>
                </a:tc>
                <a:extLst>
                  <a:ext uri="{0D108BD9-81ED-4DB2-BD59-A6C34878D82A}">
                    <a16:rowId xmlns:a16="http://schemas.microsoft.com/office/drawing/2014/main" val="250771351"/>
                  </a:ext>
                </a:extLst>
              </a:tr>
              <a:tr h="391754">
                <a:tc>
                  <a:txBody>
                    <a:bodyPr/>
                    <a:lstStyle/>
                    <a:p>
                      <a:r>
                        <a:rPr lang="en-US" sz="1100" dirty="0"/>
                        <a:t>Lack of staff capacity &amp; skills</a:t>
                      </a:r>
                    </a:p>
                  </a:txBody>
                  <a:tcPr/>
                </a:tc>
                <a:tc>
                  <a:txBody>
                    <a:bodyPr/>
                    <a:lstStyle/>
                    <a:p>
                      <a:r>
                        <a:rPr lang="en-US" sz="1100" dirty="0"/>
                        <a:t>4</a:t>
                      </a:r>
                    </a:p>
                  </a:txBody>
                  <a:tcPr/>
                </a:tc>
                <a:extLst>
                  <a:ext uri="{0D108BD9-81ED-4DB2-BD59-A6C34878D82A}">
                    <a16:rowId xmlns:a16="http://schemas.microsoft.com/office/drawing/2014/main" val="2515393792"/>
                  </a:ext>
                </a:extLst>
              </a:tr>
              <a:tr h="391754">
                <a:tc>
                  <a:txBody>
                    <a:bodyPr/>
                    <a:lstStyle/>
                    <a:p>
                      <a:r>
                        <a:rPr lang="en-US" sz="1100" dirty="0"/>
                        <a:t>Required IT classification do not exist</a:t>
                      </a:r>
                    </a:p>
                  </a:txBody>
                  <a:tcPr/>
                </a:tc>
                <a:tc>
                  <a:txBody>
                    <a:bodyPr/>
                    <a:lstStyle/>
                    <a:p>
                      <a:r>
                        <a:rPr lang="en-US" sz="1100" dirty="0"/>
                        <a:t>2</a:t>
                      </a:r>
                    </a:p>
                  </a:txBody>
                  <a:tcPr/>
                </a:tc>
                <a:extLst>
                  <a:ext uri="{0D108BD9-81ED-4DB2-BD59-A6C34878D82A}">
                    <a16:rowId xmlns:a16="http://schemas.microsoft.com/office/drawing/2014/main" val="3789508859"/>
                  </a:ext>
                </a:extLst>
              </a:tr>
              <a:tr h="391754">
                <a:tc>
                  <a:txBody>
                    <a:bodyPr/>
                    <a:lstStyle/>
                    <a:p>
                      <a:r>
                        <a:rPr lang="en-US" sz="1100" dirty="0"/>
                        <a:t>Limitations with current EHR</a:t>
                      </a:r>
                    </a:p>
                  </a:txBody>
                  <a:tcPr/>
                </a:tc>
                <a:tc>
                  <a:txBody>
                    <a:bodyPr/>
                    <a:lstStyle/>
                    <a:p>
                      <a:r>
                        <a:rPr lang="en-US" sz="1100" dirty="0"/>
                        <a:t>2</a:t>
                      </a:r>
                    </a:p>
                  </a:txBody>
                  <a:tcPr/>
                </a:tc>
                <a:extLst>
                  <a:ext uri="{0D108BD9-81ED-4DB2-BD59-A6C34878D82A}">
                    <a16:rowId xmlns:a16="http://schemas.microsoft.com/office/drawing/2014/main" val="3149450341"/>
                  </a:ext>
                </a:extLst>
              </a:tr>
              <a:tr h="391754">
                <a:tc>
                  <a:txBody>
                    <a:bodyPr/>
                    <a:lstStyle/>
                    <a:p>
                      <a:r>
                        <a:rPr lang="en-US" sz="1100" kern="1200" dirty="0">
                          <a:solidFill>
                            <a:schemeClr val="dk1"/>
                          </a:solidFill>
                          <a:effectLst/>
                          <a:latin typeface="+mn-lt"/>
                          <a:ea typeface="+mn-ea"/>
                          <a:cs typeface="+mn-cs"/>
                        </a:rPr>
                        <a:t>In process of procuring or updating systems</a:t>
                      </a:r>
                      <a:endParaRPr lang="en-US" sz="1100" dirty="0"/>
                    </a:p>
                  </a:txBody>
                  <a:tcPr/>
                </a:tc>
                <a:tc>
                  <a:txBody>
                    <a:bodyPr/>
                    <a:lstStyle/>
                    <a:p>
                      <a:r>
                        <a:rPr lang="en-US" sz="1100" dirty="0"/>
                        <a:t>2</a:t>
                      </a:r>
                    </a:p>
                  </a:txBody>
                  <a:tcPr/>
                </a:tc>
                <a:extLst>
                  <a:ext uri="{0D108BD9-81ED-4DB2-BD59-A6C34878D82A}">
                    <a16:rowId xmlns:a16="http://schemas.microsoft.com/office/drawing/2014/main" val="4099365767"/>
                  </a:ext>
                </a:extLst>
              </a:tr>
              <a:tr h="391754">
                <a:tc>
                  <a:txBody>
                    <a:bodyPr/>
                    <a:lstStyle/>
                    <a:p>
                      <a:r>
                        <a:rPr lang="en-US" sz="1100" dirty="0" err="1"/>
                        <a:t>CalMHSA</a:t>
                      </a:r>
                      <a:r>
                        <a:rPr lang="en-US" sz="1100" dirty="0"/>
                        <a:t> resource limitations</a:t>
                      </a:r>
                    </a:p>
                  </a:txBody>
                  <a:tcPr/>
                </a:tc>
                <a:tc>
                  <a:txBody>
                    <a:bodyPr/>
                    <a:lstStyle/>
                    <a:p>
                      <a:r>
                        <a:rPr lang="en-US" sz="1100" dirty="0"/>
                        <a:t>1</a:t>
                      </a:r>
                    </a:p>
                  </a:txBody>
                  <a:tcPr/>
                </a:tc>
                <a:extLst>
                  <a:ext uri="{0D108BD9-81ED-4DB2-BD59-A6C34878D82A}">
                    <a16:rowId xmlns:a16="http://schemas.microsoft.com/office/drawing/2014/main" val="3533754511"/>
                  </a:ext>
                </a:extLst>
              </a:tr>
              <a:tr h="391754">
                <a:tc>
                  <a:txBody>
                    <a:bodyPr/>
                    <a:lstStyle/>
                    <a:p>
                      <a:r>
                        <a:rPr lang="en-US" sz="1100" dirty="0"/>
                        <a:t>Lack of funding to hire</a:t>
                      </a:r>
                    </a:p>
                  </a:txBody>
                  <a:tcPr/>
                </a:tc>
                <a:tc>
                  <a:txBody>
                    <a:bodyPr/>
                    <a:lstStyle/>
                    <a:p>
                      <a:r>
                        <a:rPr lang="en-US" sz="1100" dirty="0"/>
                        <a:t>1</a:t>
                      </a:r>
                    </a:p>
                  </a:txBody>
                  <a:tcPr/>
                </a:tc>
                <a:extLst>
                  <a:ext uri="{0D108BD9-81ED-4DB2-BD59-A6C34878D82A}">
                    <a16:rowId xmlns:a16="http://schemas.microsoft.com/office/drawing/2014/main" val="2654482695"/>
                  </a:ext>
                </a:extLst>
              </a:tr>
              <a:tr h="304408">
                <a:tc>
                  <a:txBody>
                    <a:bodyPr/>
                    <a:lstStyle/>
                    <a:p>
                      <a:r>
                        <a:rPr lang="en-US" sz="1100" dirty="0"/>
                        <a:t>Developing sustainable systems and workflows</a:t>
                      </a:r>
                    </a:p>
                  </a:txBody>
                  <a:tcPr/>
                </a:tc>
                <a:tc>
                  <a:txBody>
                    <a:bodyPr/>
                    <a:lstStyle/>
                    <a:p>
                      <a:r>
                        <a:rPr lang="en-US" sz="1100" dirty="0"/>
                        <a:t>1</a:t>
                      </a:r>
                    </a:p>
                  </a:txBody>
                  <a:tcPr/>
                </a:tc>
                <a:extLst>
                  <a:ext uri="{0D108BD9-81ED-4DB2-BD59-A6C34878D82A}">
                    <a16:rowId xmlns:a16="http://schemas.microsoft.com/office/drawing/2014/main" val="3591281246"/>
                  </a:ext>
                </a:extLst>
              </a:tr>
              <a:tr h="627879">
                <a:tc>
                  <a:txBody>
                    <a:bodyPr/>
                    <a:lstStyle/>
                    <a:p>
                      <a:r>
                        <a:rPr lang="en-US" sz="1100" dirty="0"/>
                        <a:t>Challenges adapting to inconsistent data metric requirements for various funding streams. Unable to keep up with changing demands.</a:t>
                      </a:r>
                    </a:p>
                  </a:txBody>
                  <a:tcPr/>
                </a:tc>
                <a:tc>
                  <a:txBody>
                    <a:bodyPr/>
                    <a:lstStyle/>
                    <a:p>
                      <a:r>
                        <a:rPr lang="en-US" sz="1100" dirty="0"/>
                        <a:t>1</a:t>
                      </a:r>
                    </a:p>
                  </a:txBody>
                  <a:tcPr/>
                </a:tc>
                <a:extLst>
                  <a:ext uri="{0D108BD9-81ED-4DB2-BD59-A6C34878D82A}">
                    <a16:rowId xmlns:a16="http://schemas.microsoft.com/office/drawing/2014/main" val="868139757"/>
                  </a:ext>
                </a:extLst>
              </a:tr>
            </a:tbl>
          </a:graphicData>
        </a:graphic>
      </p:graphicFrame>
    </p:spTree>
    <p:extLst>
      <p:ext uri="{BB962C8B-B14F-4D97-AF65-F5344CB8AC3E}">
        <p14:creationId xmlns:p14="http://schemas.microsoft.com/office/powerpoint/2010/main" val="1098932948"/>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0D524-93F5-F82F-3F8F-8A86D1E2F6E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2C8C9FE-604D-003E-D8BD-5172368741C9}"/>
              </a:ext>
            </a:extLst>
          </p:cNvPr>
          <p:cNvSpPr>
            <a:spLocks noGrp="1"/>
          </p:cNvSpPr>
          <p:nvPr>
            <p:ph type="title"/>
          </p:nvPr>
        </p:nvSpPr>
        <p:spPr/>
        <p:txBody>
          <a:bodyPr/>
          <a:lstStyle/>
          <a:p>
            <a:r>
              <a:rPr lang="en-US" dirty="0"/>
              <a:t>Data Exchange: Other Workforce Barriers</a:t>
            </a:r>
          </a:p>
        </p:txBody>
      </p:sp>
      <p:graphicFrame>
        <p:nvGraphicFramePr>
          <p:cNvPr id="2" name="Content Placeholder 4">
            <a:extLst>
              <a:ext uri="{FF2B5EF4-FFF2-40B4-BE49-F238E27FC236}">
                <a16:creationId xmlns:a16="http://schemas.microsoft.com/office/drawing/2014/main" id="{8142EE83-2B7C-F811-38C6-E55D063371E8}"/>
              </a:ext>
            </a:extLst>
          </p:cNvPr>
          <p:cNvGraphicFramePr>
            <a:graphicFrameLocks noGrp="1"/>
          </p:cNvGraphicFramePr>
          <p:nvPr>
            <p:ph idx="1"/>
            <p:extLst>
              <p:ext uri="{D42A27DB-BD31-4B8C-83A1-F6EECF244321}">
                <p14:modId xmlns:p14="http://schemas.microsoft.com/office/powerpoint/2010/main" val="458278521"/>
              </p:ext>
            </p:extLst>
          </p:nvPr>
        </p:nvGraphicFramePr>
        <p:xfrm>
          <a:off x="529634" y="891313"/>
          <a:ext cx="5166029" cy="3722252"/>
        </p:xfrm>
        <a:graphic>
          <a:graphicData uri="http://schemas.openxmlformats.org/drawingml/2006/table">
            <a:tbl>
              <a:tblPr firstRow="1" bandRow="1">
                <a:tableStyleId>{5C22544A-7EE6-4342-B048-85BDC9FD1C3A}</a:tableStyleId>
              </a:tblPr>
              <a:tblGrid>
                <a:gridCol w="3450276">
                  <a:extLst>
                    <a:ext uri="{9D8B030D-6E8A-4147-A177-3AD203B41FA5}">
                      <a16:colId xmlns:a16="http://schemas.microsoft.com/office/drawing/2014/main" val="3589059944"/>
                    </a:ext>
                  </a:extLst>
                </a:gridCol>
                <a:gridCol w="1715753">
                  <a:extLst>
                    <a:ext uri="{9D8B030D-6E8A-4147-A177-3AD203B41FA5}">
                      <a16:colId xmlns:a16="http://schemas.microsoft.com/office/drawing/2014/main" val="3921160187"/>
                    </a:ext>
                  </a:extLst>
                </a:gridCol>
              </a:tblGrid>
              <a:tr h="552738">
                <a:tc>
                  <a:txBody>
                    <a:bodyPr/>
                    <a:lstStyle/>
                    <a:p>
                      <a:r>
                        <a:rPr lang="en-US" sz="1400" dirty="0"/>
                        <a:t>Other Workforce Barriers</a:t>
                      </a:r>
                    </a:p>
                  </a:txBody>
                  <a:tcPr/>
                </a:tc>
                <a:tc>
                  <a:txBody>
                    <a:bodyPr/>
                    <a:lstStyle/>
                    <a:p>
                      <a:r>
                        <a:rPr lang="en-US" sz="1400" dirty="0"/>
                        <a:t># of Counties Reporting Barrier</a:t>
                      </a:r>
                    </a:p>
                  </a:txBody>
                  <a:tcPr/>
                </a:tc>
                <a:extLst>
                  <a:ext uri="{0D108BD9-81ED-4DB2-BD59-A6C34878D82A}">
                    <a16:rowId xmlns:a16="http://schemas.microsoft.com/office/drawing/2014/main" val="250771351"/>
                  </a:ext>
                </a:extLst>
              </a:tr>
              <a:tr h="433357">
                <a:tc>
                  <a:txBody>
                    <a:bodyPr/>
                    <a:lstStyle/>
                    <a:p>
                      <a:r>
                        <a:rPr lang="en-US" sz="1100" dirty="0"/>
                        <a:t>Difficulty with recruiting and hiring (e.g., pay, qualifications)</a:t>
                      </a:r>
                    </a:p>
                  </a:txBody>
                  <a:tcPr/>
                </a:tc>
                <a:tc>
                  <a:txBody>
                    <a:bodyPr/>
                    <a:lstStyle/>
                    <a:p>
                      <a:r>
                        <a:rPr lang="en-US" sz="1100" dirty="0"/>
                        <a:t>3</a:t>
                      </a:r>
                    </a:p>
                  </a:txBody>
                  <a:tcPr/>
                </a:tc>
                <a:extLst>
                  <a:ext uri="{0D108BD9-81ED-4DB2-BD59-A6C34878D82A}">
                    <a16:rowId xmlns:a16="http://schemas.microsoft.com/office/drawing/2014/main" val="3938106812"/>
                  </a:ext>
                </a:extLst>
              </a:tr>
              <a:tr h="330941">
                <a:tc>
                  <a:txBody>
                    <a:bodyPr/>
                    <a:lstStyle/>
                    <a:p>
                      <a:r>
                        <a:rPr lang="en-US" sz="1100" dirty="0"/>
                        <a:t>Required IT classifications do not exist</a:t>
                      </a:r>
                    </a:p>
                  </a:txBody>
                  <a:tcPr/>
                </a:tc>
                <a:tc>
                  <a:txBody>
                    <a:bodyPr/>
                    <a:lstStyle/>
                    <a:p>
                      <a:r>
                        <a:rPr lang="en-US" sz="1100" dirty="0"/>
                        <a:t>2</a:t>
                      </a:r>
                    </a:p>
                  </a:txBody>
                  <a:tcPr/>
                </a:tc>
                <a:extLst>
                  <a:ext uri="{0D108BD9-81ED-4DB2-BD59-A6C34878D82A}">
                    <a16:rowId xmlns:a16="http://schemas.microsoft.com/office/drawing/2014/main" val="1601560663"/>
                  </a:ext>
                </a:extLst>
              </a:tr>
              <a:tr h="330941">
                <a:tc>
                  <a:txBody>
                    <a:bodyPr/>
                    <a:lstStyle/>
                    <a:p>
                      <a:r>
                        <a:rPr lang="en-US" sz="1100" dirty="0"/>
                        <a:t>Competing priorities</a:t>
                      </a:r>
                    </a:p>
                  </a:txBody>
                  <a:tcPr/>
                </a:tc>
                <a:tc>
                  <a:txBody>
                    <a:bodyPr/>
                    <a:lstStyle/>
                    <a:p>
                      <a:r>
                        <a:rPr lang="en-US" sz="1100" dirty="0"/>
                        <a:t>1</a:t>
                      </a:r>
                    </a:p>
                  </a:txBody>
                  <a:tcPr/>
                </a:tc>
                <a:extLst>
                  <a:ext uri="{0D108BD9-81ED-4DB2-BD59-A6C34878D82A}">
                    <a16:rowId xmlns:a16="http://schemas.microsoft.com/office/drawing/2014/main" val="2515393792"/>
                  </a:ext>
                </a:extLst>
              </a:tr>
              <a:tr h="330941">
                <a:tc>
                  <a:txBody>
                    <a:bodyPr/>
                    <a:lstStyle/>
                    <a:p>
                      <a:r>
                        <a:rPr lang="en-US" sz="1100" dirty="0"/>
                        <a:t>Resource availability</a:t>
                      </a:r>
                    </a:p>
                  </a:txBody>
                  <a:tcPr/>
                </a:tc>
                <a:tc>
                  <a:txBody>
                    <a:bodyPr/>
                    <a:lstStyle/>
                    <a:p>
                      <a:r>
                        <a:rPr lang="en-US" sz="1100" dirty="0"/>
                        <a:t>1</a:t>
                      </a:r>
                    </a:p>
                  </a:txBody>
                  <a:tcPr/>
                </a:tc>
                <a:extLst>
                  <a:ext uri="{0D108BD9-81ED-4DB2-BD59-A6C34878D82A}">
                    <a16:rowId xmlns:a16="http://schemas.microsoft.com/office/drawing/2014/main" val="3789508859"/>
                  </a:ext>
                </a:extLst>
              </a:tr>
              <a:tr h="330941">
                <a:tc>
                  <a:txBody>
                    <a:bodyPr/>
                    <a:lstStyle/>
                    <a:p>
                      <a:r>
                        <a:rPr lang="en-US" sz="1100" dirty="0"/>
                        <a:t>Privacy requirements for different partners</a:t>
                      </a:r>
                    </a:p>
                  </a:txBody>
                  <a:tcPr/>
                </a:tc>
                <a:tc>
                  <a:txBody>
                    <a:bodyPr/>
                    <a:lstStyle/>
                    <a:p>
                      <a:r>
                        <a:rPr lang="en-US" sz="1100" dirty="0"/>
                        <a:t>1</a:t>
                      </a:r>
                    </a:p>
                  </a:txBody>
                  <a:tcPr/>
                </a:tc>
                <a:extLst>
                  <a:ext uri="{0D108BD9-81ED-4DB2-BD59-A6C34878D82A}">
                    <a16:rowId xmlns:a16="http://schemas.microsoft.com/office/drawing/2014/main" val="3149450341"/>
                  </a:ext>
                </a:extLst>
              </a:tr>
              <a:tr h="330941">
                <a:tc>
                  <a:txBody>
                    <a:bodyPr/>
                    <a:lstStyle/>
                    <a:p>
                      <a:r>
                        <a:rPr lang="en-US" sz="1100" dirty="0"/>
                        <a:t>Capacity to implement technology</a:t>
                      </a:r>
                    </a:p>
                  </a:txBody>
                  <a:tcPr/>
                </a:tc>
                <a:tc>
                  <a:txBody>
                    <a:bodyPr/>
                    <a:lstStyle/>
                    <a:p>
                      <a:r>
                        <a:rPr lang="en-US" sz="1100" dirty="0"/>
                        <a:t>1</a:t>
                      </a:r>
                    </a:p>
                  </a:txBody>
                  <a:tcPr/>
                </a:tc>
                <a:extLst>
                  <a:ext uri="{0D108BD9-81ED-4DB2-BD59-A6C34878D82A}">
                    <a16:rowId xmlns:a16="http://schemas.microsoft.com/office/drawing/2014/main" val="4099365767"/>
                  </a:ext>
                </a:extLst>
              </a:tr>
              <a:tr h="330941">
                <a:tc>
                  <a:txBody>
                    <a:bodyPr/>
                    <a:lstStyle/>
                    <a:p>
                      <a:r>
                        <a:rPr lang="en-US" sz="1100" dirty="0" err="1"/>
                        <a:t>CalMHSA</a:t>
                      </a:r>
                      <a:r>
                        <a:rPr lang="en-US" sz="1100" dirty="0"/>
                        <a:t> delays in implementation</a:t>
                      </a:r>
                    </a:p>
                  </a:txBody>
                  <a:tcPr/>
                </a:tc>
                <a:tc>
                  <a:txBody>
                    <a:bodyPr/>
                    <a:lstStyle/>
                    <a:p>
                      <a:r>
                        <a:rPr lang="en-US" sz="1100" dirty="0"/>
                        <a:t>1</a:t>
                      </a:r>
                    </a:p>
                  </a:txBody>
                  <a:tcPr/>
                </a:tc>
                <a:extLst>
                  <a:ext uri="{0D108BD9-81ED-4DB2-BD59-A6C34878D82A}">
                    <a16:rowId xmlns:a16="http://schemas.microsoft.com/office/drawing/2014/main" val="3591281246"/>
                  </a:ext>
                </a:extLst>
              </a:tr>
              <a:tr h="330941">
                <a:tc>
                  <a:txBody>
                    <a:bodyPr/>
                    <a:lstStyle/>
                    <a:p>
                      <a:r>
                        <a:rPr lang="en-US" sz="1100" dirty="0" err="1"/>
                        <a:t>CalMHSA</a:t>
                      </a:r>
                      <a:r>
                        <a:rPr lang="en-US" sz="1100" dirty="0"/>
                        <a:t> current system limitations</a:t>
                      </a:r>
                    </a:p>
                  </a:txBody>
                  <a:tcPr/>
                </a:tc>
                <a:tc>
                  <a:txBody>
                    <a:bodyPr/>
                    <a:lstStyle/>
                    <a:p>
                      <a:r>
                        <a:rPr lang="en-US" sz="1100" dirty="0"/>
                        <a:t>1</a:t>
                      </a:r>
                    </a:p>
                  </a:txBody>
                  <a:tcPr/>
                </a:tc>
                <a:extLst>
                  <a:ext uri="{0D108BD9-81ED-4DB2-BD59-A6C34878D82A}">
                    <a16:rowId xmlns:a16="http://schemas.microsoft.com/office/drawing/2014/main" val="3979899608"/>
                  </a:ext>
                </a:extLst>
              </a:tr>
              <a:tr h="419570">
                <a:tc>
                  <a:txBody>
                    <a:bodyPr/>
                    <a:lstStyle/>
                    <a:p>
                      <a:r>
                        <a:rPr lang="en-US" sz="1100" dirty="0"/>
                        <a:t>MCP Communication and consistency</a:t>
                      </a:r>
                    </a:p>
                  </a:txBody>
                  <a:tcPr/>
                </a:tc>
                <a:tc>
                  <a:txBody>
                    <a:bodyPr/>
                    <a:lstStyle/>
                    <a:p>
                      <a:r>
                        <a:rPr lang="en-US" sz="1100" dirty="0"/>
                        <a:t>1</a:t>
                      </a:r>
                    </a:p>
                  </a:txBody>
                  <a:tcPr/>
                </a:tc>
                <a:extLst>
                  <a:ext uri="{0D108BD9-81ED-4DB2-BD59-A6C34878D82A}">
                    <a16:rowId xmlns:a16="http://schemas.microsoft.com/office/drawing/2014/main" val="868139757"/>
                  </a:ext>
                </a:extLst>
              </a:tr>
            </a:tbl>
          </a:graphicData>
        </a:graphic>
      </p:graphicFrame>
    </p:spTree>
    <p:extLst>
      <p:ext uri="{BB962C8B-B14F-4D97-AF65-F5344CB8AC3E}">
        <p14:creationId xmlns:p14="http://schemas.microsoft.com/office/powerpoint/2010/main" val="2439051655"/>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D14C6-AA07-3FEF-D7C1-9818BCF4F2A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7BAC314-78F6-24BD-7076-9E4B6765FB68}"/>
              </a:ext>
            </a:extLst>
          </p:cNvPr>
          <p:cNvSpPr>
            <a:spLocks noGrp="1"/>
          </p:cNvSpPr>
          <p:nvPr>
            <p:ph type="title"/>
          </p:nvPr>
        </p:nvSpPr>
        <p:spPr/>
        <p:txBody>
          <a:bodyPr/>
          <a:lstStyle/>
          <a:p>
            <a:r>
              <a:rPr lang="en-US" dirty="0"/>
              <a:t>Data Exchange: Other Barriers</a:t>
            </a:r>
          </a:p>
        </p:txBody>
      </p:sp>
      <p:graphicFrame>
        <p:nvGraphicFramePr>
          <p:cNvPr id="2" name="Content Placeholder 4">
            <a:extLst>
              <a:ext uri="{FF2B5EF4-FFF2-40B4-BE49-F238E27FC236}">
                <a16:creationId xmlns:a16="http://schemas.microsoft.com/office/drawing/2014/main" id="{203C0BC9-45AF-82BF-C1BB-0DCC51356EBE}"/>
              </a:ext>
            </a:extLst>
          </p:cNvPr>
          <p:cNvGraphicFramePr>
            <a:graphicFrameLocks noGrp="1"/>
          </p:cNvGraphicFramePr>
          <p:nvPr>
            <p:ph idx="1"/>
            <p:extLst>
              <p:ext uri="{D42A27DB-BD31-4B8C-83A1-F6EECF244321}">
                <p14:modId xmlns:p14="http://schemas.microsoft.com/office/powerpoint/2010/main" val="2301977856"/>
              </p:ext>
            </p:extLst>
          </p:nvPr>
        </p:nvGraphicFramePr>
        <p:xfrm>
          <a:off x="526473" y="835896"/>
          <a:ext cx="5040054" cy="3452086"/>
        </p:xfrm>
        <a:graphic>
          <a:graphicData uri="http://schemas.openxmlformats.org/drawingml/2006/table">
            <a:tbl>
              <a:tblPr firstRow="1" bandRow="1">
                <a:tableStyleId>{5C22544A-7EE6-4342-B048-85BDC9FD1C3A}</a:tableStyleId>
              </a:tblPr>
              <a:tblGrid>
                <a:gridCol w="3362939">
                  <a:extLst>
                    <a:ext uri="{9D8B030D-6E8A-4147-A177-3AD203B41FA5}">
                      <a16:colId xmlns:a16="http://schemas.microsoft.com/office/drawing/2014/main" val="3589059944"/>
                    </a:ext>
                  </a:extLst>
                </a:gridCol>
                <a:gridCol w="1677115">
                  <a:extLst>
                    <a:ext uri="{9D8B030D-6E8A-4147-A177-3AD203B41FA5}">
                      <a16:colId xmlns:a16="http://schemas.microsoft.com/office/drawing/2014/main" val="3921160187"/>
                    </a:ext>
                  </a:extLst>
                </a:gridCol>
              </a:tblGrid>
              <a:tr h="587189">
                <a:tc>
                  <a:txBody>
                    <a:bodyPr/>
                    <a:lstStyle/>
                    <a:p>
                      <a:r>
                        <a:rPr lang="en-US" sz="1200" dirty="0"/>
                        <a:t>Other Barriers</a:t>
                      </a:r>
                    </a:p>
                  </a:txBody>
                  <a:tcPr/>
                </a:tc>
                <a:tc>
                  <a:txBody>
                    <a:bodyPr/>
                    <a:lstStyle/>
                    <a:p>
                      <a:r>
                        <a:rPr lang="en-US" sz="1200" dirty="0"/>
                        <a:t># of Counties Reporting Barrier</a:t>
                      </a:r>
                    </a:p>
                  </a:txBody>
                  <a:tcPr/>
                </a:tc>
                <a:extLst>
                  <a:ext uri="{0D108BD9-81ED-4DB2-BD59-A6C34878D82A}">
                    <a16:rowId xmlns:a16="http://schemas.microsoft.com/office/drawing/2014/main" val="250771351"/>
                  </a:ext>
                </a:extLst>
              </a:tr>
              <a:tr h="548042">
                <a:tc>
                  <a:txBody>
                    <a:bodyPr/>
                    <a:lstStyle/>
                    <a:p>
                      <a:r>
                        <a:rPr lang="en-US" sz="1100" dirty="0"/>
                        <a:t>Lack of state guidance on 42 CFR Part 2 and scope of data that should be shared</a:t>
                      </a:r>
                    </a:p>
                  </a:txBody>
                  <a:tcPr/>
                </a:tc>
                <a:tc>
                  <a:txBody>
                    <a:bodyPr/>
                    <a:lstStyle/>
                    <a:p>
                      <a:r>
                        <a:rPr lang="en-US" sz="1100" dirty="0"/>
                        <a:t>3</a:t>
                      </a:r>
                    </a:p>
                  </a:txBody>
                  <a:tcPr/>
                </a:tc>
                <a:extLst>
                  <a:ext uri="{0D108BD9-81ED-4DB2-BD59-A6C34878D82A}">
                    <a16:rowId xmlns:a16="http://schemas.microsoft.com/office/drawing/2014/main" val="722187814"/>
                  </a:ext>
                </a:extLst>
              </a:tr>
              <a:tr h="548042">
                <a:tc>
                  <a:txBody>
                    <a:bodyPr/>
                    <a:lstStyle/>
                    <a:p>
                      <a:r>
                        <a:rPr lang="en-US" sz="1100" dirty="0"/>
                        <a:t>Partners do not have interoperable electronic systems</a:t>
                      </a:r>
                    </a:p>
                  </a:txBody>
                  <a:tcPr/>
                </a:tc>
                <a:tc>
                  <a:txBody>
                    <a:bodyPr/>
                    <a:lstStyle/>
                    <a:p>
                      <a:r>
                        <a:rPr lang="en-US" sz="1100" dirty="0"/>
                        <a:t>3</a:t>
                      </a:r>
                    </a:p>
                  </a:txBody>
                  <a:tcPr/>
                </a:tc>
                <a:extLst>
                  <a:ext uri="{0D108BD9-81ED-4DB2-BD59-A6C34878D82A}">
                    <a16:rowId xmlns:a16="http://schemas.microsoft.com/office/drawing/2014/main" val="2776425459"/>
                  </a:ext>
                </a:extLst>
              </a:tr>
              <a:tr h="332740">
                <a:tc>
                  <a:txBody>
                    <a:bodyPr/>
                    <a:lstStyle/>
                    <a:p>
                      <a:r>
                        <a:rPr lang="en-US" sz="1100" dirty="0"/>
                        <a:t>Technology not yet capable of data exchange</a:t>
                      </a:r>
                    </a:p>
                  </a:txBody>
                  <a:tcPr/>
                </a:tc>
                <a:tc>
                  <a:txBody>
                    <a:bodyPr/>
                    <a:lstStyle/>
                    <a:p>
                      <a:r>
                        <a:rPr lang="en-US" sz="1100" dirty="0"/>
                        <a:t>2</a:t>
                      </a:r>
                    </a:p>
                  </a:txBody>
                  <a:tcPr/>
                </a:tc>
                <a:extLst>
                  <a:ext uri="{0D108BD9-81ED-4DB2-BD59-A6C34878D82A}">
                    <a16:rowId xmlns:a16="http://schemas.microsoft.com/office/drawing/2014/main" val="1601560663"/>
                  </a:ext>
                </a:extLst>
              </a:tr>
              <a:tr h="332740">
                <a:tc>
                  <a:txBody>
                    <a:bodyPr/>
                    <a:lstStyle/>
                    <a:p>
                      <a:r>
                        <a:rPr lang="en-US" sz="1100" dirty="0"/>
                        <a:t>Funding for equipment and workforce</a:t>
                      </a:r>
                    </a:p>
                  </a:txBody>
                  <a:tcPr/>
                </a:tc>
                <a:tc>
                  <a:txBody>
                    <a:bodyPr/>
                    <a:lstStyle/>
                    <a:p>
                      <a:r>
                        <a:rPr lang="en-US" sz="1100" dirty="0"/>
                        <a:t>1</a:t>
                      </a:r>
                    </a:p>
                  </a:txBody>
                  <a:tcPr/>
                </a:tc>
                <a:extLst>
                  <a:ext uri="{0D108BD9-81ED-4DB2-BD59-A6C34878D82A}">
                    <a16:rowId xmlns:a16="http://schemas.microsoft.com/office/drawing/2014/main" val="3789508859"/>
                  </a:ext>
                </a:extLst>
              </a:tr>
              <a:tr h="332740">
                <a:tc>
                  <a:txBody>
                    <a:bodyPr/>
                    <a:lstStyle/>
                    <a:p>
                      <a:r>
                        <a:rPr lang="en-US" sz="1100" dirty="0"/>
                        <a:t>Stakeholder and vendor coordination</a:t>
                      </a:r>
                    </a:p>
                  </a:txBody>
                  <a:tcPr/>
                </a:tc>
                <a:tc>
                  <a:txBody>
                    <a:bodyPr/>
                    <a:lstStyle/>
                    <a:p>
                      <a:r>
                        <a:rPr lang="en-US" sz="1100" dirty="0"/>
                        <a:t>1</a:t>
                      </a:r>
                    </a:p>
                  </a:txBody>
                  <a:tcPr/>
                </a:tc>
                <a:extLst>
                  <a:ext uri="{0D108BD9-81ED-4DB2-BD59-A6C34878D82A}">
                    <a16:rowId xmlns:a16="http://schemas.microsoft.com/office/drawing/2014/main" val="4099365767"/>
                  </a:ext>
                </a:extLst>
              </a:tr>
              <a:tr h="367446">
                <a:tc>
                  <a:txBody>
                    <a:bodyPr/>
                    <a:lstStyle/>
                    <a:p>
                      <a:r>
                        <a:rPr lang="en-US" sz="1100" dirty="0"/>
                        <a:t>State requirement for FHIR standards</a:t>
                      </a:r>
                    </a:p>
                  </a:txBody>
                  <a:tcPr/>
                </a:tc>
                <a:tc>
                  <a:txBody>
                    <a:bodyPr/>
                    <a:lstStyle/>
                    <a:p>
                      <a:r>
                        <a:rPr lang="en-US" sz="1100" dirty="0"/>
                        <a:t>1</a:t>
                      </a:r>
                    </a:p>
                  </a:txBody>
                  <a:tcPr/>
                </a:tc>
                <a:extLst>
                  <a:ext uri="{0D108BD9-81ED-4DB2-BD59-A6C34878D82A}">
                    <a16:rowId xmlns:a16="http://schemas.microsoft.com/office/drawing/2014/main" val="798017282"/>
                  </a:ext>
                </a:extLst>
              </a:tr>
              <a:tr h="403147">
                <a:tc>
                  <a:txBody>
                    <a:bodyPr/>
                    <a:lstStyle/>
                    <a:p>
                      <a:r>
                        <a:rPr lang="en-US" sz="1100" dirty="0"/>
                        <a:t>Privacy and consent management across partners</a:t>
                      </a:r>
                    </a:p>
                  </a:txBody>
                  <a:tcPr/>
                </a:tc>
                <a:tc>
                  <a:txBody>
                    <a:bodyPr/>
                    <a:lstStyle/>
                    <a:p>
                      <a:r>
                        <a:rPr lang="en-US" sz="1100" dirty="0"/>
                        <a:t>1</a:t>
                      </a:r>
                    </a:p>
                  </a:txBody>
                  <a:tcPr/>
                </a:tc>
                <a:extLst>
                  <a:ext uri="{0D108BD9-81ED-4DB2-BD59-A6C34878D82A}">
                    <a16:rowId xmlns:a16="http://schemas.microsoft.com/office/drawing/2014/main" val="3136538638"/>
                  </a:ext>
                </a:extLst>
              </a:tr>
            </a:tbl>
          </a:graphicData>
        </a:graphic>
      </p:graphicFrame>
    </p:spTree>
    <p:extLst>
      <p:ext uri="{BB962C8B-B14F-4D97-AF65-F5344CB8AC3E}">
        <p14:creationId xmlns:p14="http://schemas.microsoft.com/office/powerpoint/2010/main" val="317087636"/>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9A0E3-1758-AF78-ADA6-5BC9D22C555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5EB91B6-AED8-E9F3-88BA-1EB767EB4768}"/>
              </a:ext>
            </a:extLst>
          </p:cNvPr>
          <p:cNvSpPr>
            <a:spLocks noGrp="1"/>
          </p:cNvSpPr>
          <p:nvPr>
            <p:ph type="title"/>
          </p:nvPr>
        </p:nvSpPr>
        <p:spPr>
          <a:xfrm>
            <a:off x="561259" y="631881"/>
            <a:ext cx="8173580" cy="458587"/>
          </a:xfrm>
        </p:spPr>
        <p:txBody>
          <a:bodyPr/>
          <a:lstStyle/>
          <a:p>
            <a:r>
              <a:rPr lang="en-US" sz="2800" dirty="0"/>
              <a:t>Consumer Access/Control: Barriers to clients/patients completing these activities electronically. </a:t>
            </a:r>
          </a:p>
        </p:txBody>
      </p:sp>
      <p:graphicFrame>
        <p:nvGraphicFramePr>
          <p:cNvPr id="5" name="Content Placeholder 4">
            <a:extLst>
              <a:ext uri="{FF2B5EF4-FFF2-40B4-BE49-F238E27FC236}">
                <a16:creationId xmlns:a16="http://schemas.microsoft.com/office/drawing/2014/main" id="{E0E170A0-661C-300C-8C6D-9698AD601891}"/>
              </a:ext>
            </a:extLst>
          </p:cNvPr>
          <p:cNvGraphicFramePr>
            <a:graphicFrameLocks noGrp="1"/>
          </p:cNvGraphicFramePr>
          <p:nvPr>
            <p:ph idx="1"/>
            <p:extLst>
              <p:ext uri="{D42A27DB-BD31-4B8C-83A1-F6EECF244321}">
                <p14:modId xmlns:p14="http://schemas.microsoft.com/office/powerpoint/2010/main" val="2068957567"/>
              </p:ext>
            </p:extLst>
          </p:nvPr>
        </p:nvGraphicFramePr>
        <p:xfrm>
          <a:off x="561259" y="1284432"/>
          <a:ext cx="5181300" cy="2829560"/>
        </p:xfrm>
        <a:graphic>
          <a:graphicData uri="http://schemas.openxmlformats.org/drawingml/2006/table">
            <a:tbl>
              <a:tblPr firstRow="1" bandRow="1">
                <a:tableStyleId>{5C22544A-7EE6-4342-B048-85BDC9FD1C3A}</a:tableStyleId>
              </a:tblPr>
              <a:tblGrid>
                <a:gridCol w="3491196">
                  <a:extLst>
                    <a:ext uri="{9D8B030D-6E8A-4147-A177-3AD203B41FA5}">
                      <a16:colId xmlns:a16="http://schemas.microsoft.com/office/drawing/2014/main" val="3589059944"/>
                    </a:ext>
                  </a:extLst>
                </a:gridCol>
                <a:gridCol w="1690104">
                  <a:extLst>
                    <a:ext uri="{9D8B030D-6E8A-4147-A177-3AD203B41FA5}">
                      <a16:colId xmlns:a16="http://schemas.microsoft.com/office/drawing/2014/main" val="3921160187"/>
                    </a:ext>
                  </a:extLst>
                </a:gridCol>
              </a:tblGrid>
              <a:tr h="370840">
                <a:tc>
                  <a:txBody>
                    <a:bodyPr/>
                    <a:lstStyle/>
                    <a:p>
                      <a:r>
                        <a:rPr lang="en-US" sz="1400" dirty="0"/>
                        <a:t>Barrier</a:t>
                      </a:r>
                    </a:p>
                  </a:txBody>
                  <a:tcPr/>
                </a:tc>
                <a:tc>
                  <a:txBody>
                    <a:bodyPr/>
                    <a:lstStyle/>
                    <a:p>
                      <a:r>
                        <a:rPr lang="en-US" sz="1400" dirty="0"/>
                        <a:t># of Counties Reporting Barrier</a:t>
                      </a:r>
                    </a:p>
                  </a:txBody>
                  <a:tcPr/>
                </a:tc>
                <a:extLst>
                  <a:ext uri="{0D108BD9-81ED-4DB2-BD59-A6C34878D82A}">
                    <a16:rowId xmlns:a16="http://schemas.microsoft.com/office/drawing/2014/main" val="250771351"/>
                  </a:ext>
                </a:extLst>
              </a:tr>
              <a:tr h="370840">
                <a:tc>
                  <a:txBody>
                    <a:bodyPr/>
                    <a:lstStyle/>
                    <a:p>
                      <a:r>
                        <a:rPr lang="en-US" sz="1200" dirty="0"/>
                        <a:t>Currently building this functionality</a:t>
                      </a:r>
                    </a:p>
                  </a:txBody>
                  <a:tcPr/>
                </a:tc>
                <a:tc>
                  <a:txBody>
                    <a:bodyPr/>
                    <a:lstStyle/>
                    <a:p>
                      <a:r>
                        <a:rPr lang="en-US" sz="1200" dirty="0"/>
                        <a:t>7</a:t>
                      </a:r>
                    </a:p>
                  </a:txBody>
                  <a:tcPr/>
                </a:tc>
                <a:extLst>
                  <a:ext uri="{0D108BD9-81ED-4DB2-BD59-A6C34878D82A}">
                    <a16:rowId xmlns:a16="http://schemas.microsoft.com/office/drawing/2014/main" val="3789508859"/>
                  </a:ext>
                </a:extLst>
              </a:tr>
              <a:tr h="370840">
                <a:tc>
                  <a:txBody>
                    <a:bodyPr/>
                    <a:lstStyle/>
                    <a:p>
                      <a:r>
                        <a:rPr lang="en-US" sz="1200" dirty="0"/>
                        <a:t>Staff capacity to implement </a:t>
                      </a:r>
                    </a:p>
                  </a:txBody>
                  <a:tcPr/>
                </a:tc>
                <a:tc>
                  <a:txBody>
                    <a:bodyPr/>
                    <a:lstStyle/>
                    <a:p>
                      <a:r>
                        <a:rPr lang="en-US" sz="1200" dirty="0"/>
                        <a:t>3</a:t>
                      </a:r>
                    </a:p>
                  </a:txBody>
                  <a:tcPr/>
                </a:tc>
                <a:extLst>
                  <a:ext uri="{0D108BD9-81ED-4DB2-BD59-A6C34878D82A}">
                    <a16:rowId xmlns:a16="http://schemas.microsoft.com/office/drawing/2014/main" val="3533754511"/>
                  </a:ext>
                </a:extLst>
              </a:tr>
              <a:tr h="370840">
                <a:tc>
                  <a:txBody>
                    <a:bodyPr/>
                    <a:lstStyle/>
                    <a:p>
                      <a:r>
                        <a:rPr lang="en-US" sz="1200" dirty="0"/>
                        <a:t>Current EHR doesn’t have this functionality </a:t>
                      </a:r>
                    </a:p>
                  </a:txBody>
                  <a:tcPr/>
                </a:tc>
                <a:tc>
                  <a:txBody>
                    <a:bodyPr/>
                    <a:lstStyle/>
                    <a:p>
                      <a:r>
                        <a:rPr lang="en-US" sz="1200" dirty="0"/>
                        <a:t>1</a:t>
                      </a:r>
                    </a:p>
                  </a:txBody>
                  <a:tcPr/>
                </a:tc>
                <a:extLst>
                  <a:ext uri="{0D108BD9-81ED-4DB2-BD59-A6C34878D82A}">
                    <a16:rowId xmlns:a16="http://schemas.microsoft.com/office/drawing/2014/main" val="2654482695"/>
                  </a:ext>
                </a:extLst>
              </a:tr>
              <a:tr h="370840">
                <a:tc>
                  <a:txBody>
                    <a:bodyPr/>
                    <a:lstStyle/>
                    <a:p>
                      <a:r>
                        <a:rPr lang="en-US" sz="1200" dirty="0"/>
                        <a:t>Competing priorities </a:t>
                      </a:r>
                    </a:p>
                  </a:txBody>
                  <a:tcPr/>
                </a:tc>
                <a:tc>
                  <a:txBody>
                    <a:bodyPr/>
                    <a:lstStyle/>
                    <a:p>
                      <a:r>
                        <a:rPr lang="en-US" sz="1200" dirty="0"/>
                        <a:t>1</a:t>
                      </a:r>
                    </a:p>
                  </a:txBody>
                  <a:tcPr/>
                </a:tc>
                <a:extLst>
                  <a:ext uri="{0D108BD9-81ED-4DB2-BD59-A6C34878D82A}">
                    <a16:rowId xmlns:a16="http://schemas.microsoft.com/office/drawing/2014/main" val="1564526530"/>
                  </a:ext>
                </a:extLst>
              </a:tr>
              <a:tr h="370840">
                <a:tc>
                  <a:txBody>
                    <a:bodyPr/>
                    <a:lstStyle/>
                    <a:p>
                      <a:r>
                        <a:rPr lang="en-US" sz="1200" dirty="0"/>
                        <a:t>Limited resources to implement</a:t>
                      </a:r>
                    </a:p>
                  </a:txBody>
                  <a:tcPr/>
                </a:tc>
                <a:tc>
                  <a:txBody>
                    <a:bodyPr/>
                    <a:lstStyle/>
                    <a:p>
                      <a:r>
                        <a:rPr lang="en-US" sz="1200" dirty="0"/>
                        <a:t>1</a:t>
                      </a:r>
                    </a:p>
                  </a:txBody>
                  <a:tcPr/>
                </a:tc>
                <a:extLst>
                  <a:ext uri="{0D108BD9-81ED-4DB2-BD59-A6C34878D82A}">
                    <a16:rowId xmlns:a16="http://schemas.microsoft.com/office/drawing/2014/main" val="3591281246"/>
                  </a:ext>
                </a:extLst>
              </a:tr>
              <a:tr h="370840">
                <a:tc>
                  <a:txBody>
                    <a:bodyPr/>
                    <a:lstStyle/>
                    <a:p>
                      <a:r>
                        <a:rPr lang="en-US" sz="1200" dirty="0"/>
                        <a:t>Don’t control schedules of contracted providers who deliver services</a:t>
                      </a:r>
                    </a:p>
                  </a:txBody>
                  <a:tcPr/>
                </a:tc>
                <a:tc>
                  <a:txBody>
                    <a:bodyPr/>
                    <a:lstStyle/>
                    <a:p>
                      <a:r>
                        <a:rPr lang="en-US" sz="1200" dirty="0"/>
                        <a:t>1</a:t>
                      </a:r>
                    </a:p>
                  </a:txBody>
                  <a:tcPr/>
                </a:tc>
                <a:extLst>
                  <a:ext uri="{0D108BD9-81ED-4DB2-BD59-A6C34878D82A}">
                    <a16:rowId xmlns:a16="http://schemas.microsoft.com/office/drawing/2014/main" val="2032317884"/>
                  </a:ext>
                </a:extLst>
              </a:tr>
            </a:tbl>
          </a:graphicData>
        </a:graphic>
      </p:graphicFrame>
    </p:spTree>
    <p:extLst>
      <p:ext uri="{BB962C8B-B14F-4D97-AF65-F5344CB8AC3E}">
        <p14:creationId xmlns:p14="http://schemas.microsoft.com/office/powerpoint/2010/main" val="3627962508"/>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BBA3B-6D76-3FAA-BB45-507628A58F0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983975A-88FB-73ED-74AB-DB19691031F5}"/>
              </a:ext>
            </a:extLst>
          </p:cNvPr>
          <p:cNvSpPr>
            <a:spLocks noGrp="1"/>
          </p:cNvSpPr>
          <p:nvPr>
            <p:ph type="title"/>
          </p:nvPr>
        </p:nvSpPr>
        <p:spPr/>
        <p:txBody>
          <a:bodyPr/>
          <a:lstStyle/>
          <a:p>
            <a:r>
              <a:rPr lang="en-US" dirty="0"/>
              <a:t>Most Important Enabling Factors</a:t>
            </a:r>
          </a:p>
        </p:txBody>
      </p:sp>
      <p:graphicFrame>
        <p:nvGraphicFramePr>
          <p:cNvPr id="2" name="Content Placeholder 4">
            <a:extLst>
              <a:ext uri="{FF2B5EF4-FFF2-40B4-BE49-F238E27FC236}">
                <a16:creationId xmlns:a16="http://schemas.microsoft.com/office/drawing/2014/main" id="{4E5A4C6A-8ADC-A862-1EA6-0B3F583CB450}"/>
              </a:ext>
            </a:extLst>
          </p:cNvPr>
          <p:cNvGraphicFramePr>
            <a:graphicFrameLocks noGrp="1"/>
          </p:cNvGraphicFramePr>
          <p:nvPr>
            <p:ph idx="1"/>
            <p:extLst>
              <p:ext uri="{D42A27DB-BD31-4B8C-83A1-F6EECF244321}">
                <p14:modId xmlns:p14="http://schemas.microsoft.com/office/powerpoint/2010/main" val="2842676346"/>
              </p:ext>
            </p:extLst>
          </p:nvPr>
        </p:nvGraphicFramePr>
        <p:xfrm>
          <a:off x="453584" y="777337"/>
          <a:ext cx="8309415" cy="3772559"/>
        </p:xfrm>
        <a:graphic>
          <a:graphicData uri="http://schemas.openxmlformats.org/drawingml/2006/table">
            <a:tbl>
              <a:tblPr firstRow="1" bandRow="1">
                <a:tableStyleId>{5C22544A-7EE6-4342-B048-85BDC9FD1C3A}</a:tableStyleId>
              </a:tblPr>
              <a:tblGrid>
                <a:gridCol w="1269708">
                  <a:extLst>
                    <a:ext uri="{9D8B030D-6E8A-4147-A177-3AD203B41FA5}">
                      <a16:colId xmlns:a16="http://schemas.microsoft.com/office/drawing/2014/main" val="3589059944"/>
                    </a:ext>
                  </a:extLst>
                </a:gridCol>
                <a:gridCol w="4095617">
                  <a:extLst>
                    <a:ext uri="{9D8B030D-6E8A-4147-A177-3AD203B41FA5}">
                      <a16:colId xmlns:a16="http://schemas.microsoft.com/office/drawing/2014/main" val="4043124397"/>
                    </a:ext>
                  </a:extLst>
                </a:gridCol>
                <a:gridCol w="789709">
                  <a:extLst>
                    <a:ext uri="{9D8B030D-6E8A-4147-A177-3AD203B41FA5}">
                      <a16:colId xmlns:a16="http://schemas.microsoft.com/office/drawing/2014/main" val="2371684526"/>
                    </a:ext>
                  </a:extLst>
                </a:gridCol>
                <a:gridCol w="2154381">
                  <a:extLst>
                    <a:ext uri="{9D8B030D-6E8A-4147-A177-3AD203B41FA5}">
                      <a16:colId xmlns:a16="http://schemas.microsoft.com/office/drawing/2014/main" val="3790551432"/>
                    </a:ext>
                  </a:extLst>
                </a:gridCol>
              </a:tblGrid>
              <a:tr h="504620">
                <a:tc>
                  <a:txBody>
                    <a:bodyPr/>
                    <a:lstStyle/>
                    <a:p>
                      <a:r>
                        <a:rPr lang="en-US" sz="1000" dirty="0"/>
                        <a:t>Category</a:t>
                      </a:r>
                    </a:p>
                  </a:txBody>
                  <a:tcPr/>
                </a:tc>
                <a:tc>
                  <a:txBody>
                    <a:bodyPr/>
                    <a:lstStyle/>
                    <a:p>
                      <a:r>
                        <a:rPr lang="en-US" sz="1000" dirty="0"/>
                        <a:t>Details</a:t>
                      </a:r>
                    </a:p>
                  </a:txBody>
                  <a:tcPr/>
                </a:tc>
                <a:tc>
                  <a:txBody>
                    <a:bodyPr/>
                    <a:lstStyle/>
                    <a:p>
                      <a:r>
                        <a:rPr lang="en-US" sz="1000" dirty="0"/>
                        <a:t># of counties</a:t>
                      </a:r>
                    </a:p>
                  </a:txBody>
                  <a:tcPr/>
                </a:tc>
                <a:tc>
                  <a:txBody>
                    <a:bodyPr/>
                    <a:lstStyle/>
                    <a:p>
                      <a:r>
                        <a:rPr lang="en-US" sz="1000" dirty="0"/>
                        <a:t>Counties</a:t>
                      </a:r>
                    </a:p>
                  </a:txBody>
                  <a:tcPr/>
                </a:tc>
                <a:extLst>
                  <a:ext uri="{0D108BD9-81ED-4DB2-BD59-A6C34878D82A}">
                    <a16:rowId xmlns:a16="http://schemas.microsoft.com/office/drawing/2014/main" val="250771351"/>
                  </a:ext>
                </a:extLst>
              </a:tr>
              <a:tr h="1253425">
                <a:tc>
                  <a:txBody>
                    <a:bodyPr/>
                    <a:lstStyle/>
                    <a:p>
                      <a:r>
                        <a:rPr lang="en-US" sz="1000" dirty="0"/>
                        <a:t>Support for better interoperability</a:t>
                      </a:r>
                    </a:p>
                  </a:txBody>
                  <a:tcPr/>
                </a:tc>
                <a:tc>
                  <a:txBody>
                    <a:bodyPr/>
                    <a:lstStyle/>
                    <a:p>
                      <a:pPr marL="171450" indent="-171450">
                        <a:buFont typeface="Arial" panose="020B0604020202020204" pitchFamily="34" charset="0"/>
                        <a:buChar char="•"/>
                      </a:pPr>
                      <a:r>
                        <a:rPr lang="en-US" sz="1000" dirty="0"/>
                        <a:t>Connecting to an HIO/HIE </a:t>
                      </a:r>
                    </a:p>
                    <a:p>
                      <a:pPr marL="171450" indent="-171450">
                        <a:buFont typeface="Arial" panose="020B0604020202020204" pitchFamily="34" charset="0"/>
                        <a:buChar char="•"/>
                      </a:pPr>
                      <a:r>
                        <a:rPr lang="en-US" sz="1000" dirty="0"/>
                        <a:t>CBOs adopting EHRs</a:t>
                      </a:r>
                    </a:p>
                    <a:p>
                      <a:pPr marL="171450" indent="-171450">
                        <a:buFont typeface="Arial" panose="020B0604020202020204" pitchFamily="34" charset="0"/>
                        <a:buChar char="•"/>
                      </a:pPr>
                      <a:r>
                        <a:rPr lang="en-US" sz="1000" dirty="0"/>
                        <a:t>Improving interoperability of local systems and compatibility with partner agencies</a:t>
                      </a:r>
                    </a:p>
                    <a:p>
                      <a:pPr marL="171450" indent="-171450">
                        <a:buFont typeface="Arial" panose="020B0604020202020204" pitchFamily="34" charset="0"/>
                        <a:buChar char="•"/>
                      </a:pPr>
                      <a:r>
                        <a:rPr lang="en-US" sz="1000" dirty="0"/>
                        <a:t>Developing industry best practices for data sharing</a:t>
                      </a:r>
                    </a:p>
                    <a:p>
                      <a:pPr marL="171450" indent="-171450">
                        <a:buFont typeface="Arial" panose="020B0604020202020204" pitchFamily="34" charset="0"/>
                        <a:buChar char="•"/>
                      </a:pPr>
                      <a:r>
                        <a:rPr lang="en-US" sz="1000" dirty="0"/>
                        <a:t>Singular secure method of data transfer for all entities</a:t>
                      </a:r>
                    </a:p>
                  </a:txBody>
                  <a:tcPr/>
                </a:tc>
                <a:tc>
                  <a:txBody>
                    <a:bodyPr/>
                    <a:lstStyle/>
                    <a:p>
                      <a:r>
                        <a:rPr lang="en-US" sz="1000" dirty="0"/>
                        <a:t>8</a:t>
                      </a:r>
                    </a:p>
                  </a:txBody>
                  <a:tcPr/>
                </a:tc>
                <a:tc>
                  <a:txBody>
                    <a:bodyPr/>
                    <a:lstStyle/>
                    <a:p>
                      <a:r>
                        <a:rPr lang="en-US" sz="1000" b="0" dirty="0"/>
                        <a:t>1 Urban</a:t>
                      </a:r>
                    </a:p>
                    <a:p>
                      <a:r>
                        <a:rPr lang="en-US" sz="1000" b="0" dirty="0"/>
                        <a:t>3 Suburban</a:t>
                      </a:r>
                    </a:p>
                    <a:p>
                      <a:r>
                        <a:rPr lang="en-US" sz="1000" b="0" dirty="0"/>
                        <a:t>4 Rural</a:t>
                      </a:r>
                    </a:p>
                  </a:txBody>
                  <a:tcPr/>
                </a:tc>
                <a:extLst>
                  <a:ext uri="{0D108BD9-81ED-4DB2-BD59-A6C34878D82A}">
                    <a16:rowId xmlns:a16="http://schemas.microsoft.com/office/drawing/2014/main" val="3533754511"/>
                  </a:ext>
                </a:extLst>
              </a:tr>
              <a:tr h="892789">
                <a:tc>
                  <a:txBody>
                    <a:bodyPr/>
                    <a:lstStyle/>
                    <a:p>
                      <a:r>
                        <a:rPr lang="en-US" sz="1000" dirty="0"/>
                        <a:t>IT staffing resources</a:t>
                      </a:r>
                    </a:p>
                  </a:txBody>
                  <a:tcPr/>
                </a:tc>
                <a:tc>
                  <a:txBody>
                    <a:bodyPr/>
                    <a:lstStyle/>
                    <a:p>
                      <a:pPr marL="171450" indent="-171450">
                        <a:buFont typeface="Arial" panose="020B0604020202020204" pitchFamily="34" charset="0"/>
                        <a:buChar char="•"/>
                      </a:pPr>
                      <a:r>
                        <a:rPr lang="en-US" sz="1000" dirty="0"/>
                        <a:t>Increased staff time dedicated to data sharing and system maintenance and operation</a:t>
                      </a:r>
                    </a:p>
                    <a:p>
                      <a:pPr marL="171450" indent="-171450">
                        <a:buFont typeface="Arial" panose="020B0604020202020204" pitchFamily="34" charset="0"/>
                        <a:buChar char="•"/>
                      </a:pPr>
                      <a:r>
                        <a:rPr lang="en-US" sz="1000" dirty="0"/>
                        <a:t>Dedicated data programming and analytic staff </a:t>
                      </a:r>
                    </a:p>
                    <a:p>
                      <a:pPr marL="171450" indent="-171450">
                        <a:buFont typeface="Arial" panose="020B0604020202020204" pitchFamily="34" charset="0"/>
                        <a:buChar char="•"/>
                      </a:pPr>
                      <a:r>
                        <a:rPr lang="en-US" sz="1000" dirty="0"/>
                        <a:t>Additional funding for qualified workforce support and development</a:t>
                      </a:r>
                    </a:p>
                  </a:txBody>
                  <a:tcPr/>
                </a:tc>
                <a:tc>
                  <a:txBody>
                    <a:bodyPr/>
                    <a:lstStyle/>
                    <a:p>
                      <a:r>
                        <a:rPr lang="en-US" sz="1000" dirty="0"/>
                        <a:t>7</a:t>
                      </a:r>
                    </a:p>
                  </a:txBody>
                  <a:tcPr/>
                </a:tc>
                <a:tc>
                  <a:txBody>
                    <a:bodyPr/>
                    <a:lstStyle/>
                    <a:p>
                      <a:r>
                        <a:rPr lang="en-US" sz="1000" b="0" dirty="0"/>
                        <a:t>2 Urban</a:t>
                      </a:r>
                    </a:p>
                    <a:p>
                      <a:r>
                        <a:rPr lang="en-US" sz="1000" b="0" dirty="0"/>
                        <a:t>1 Suburban</a:t>
                      </a:r>
                    </a:p>
                    <a:p>
                      <a:r>
                        <a:rPr lang="en-US" sz="1000" b="0" dirty="0"/>
                        <a:t>4 Rural</a:t>
                      </a:r>
                    </a:p>
                  </a:txBody>
                  <a:tcPr/>
                </a:tc>
                <a:extLst>
                  <a:ext uri="{0D108BD9-81ED-4DB2-BD59-A6C34878D82A}">
                    <a16:rowId xmlns:a16="http://schemas.microsoft.com/office/drawing/2014/main" val="2654482695"/>
                  </a:ext>
                </a:extLst>
              </a:tr>
              <a:tr h="1121725">
                <a:tc>
                  <a:txBody>
                    <a:bodyPr/>
                    <a:lstStyle/>
                    <a:p>
                      <a:r>
                        <a:rPr lang="en-US" sz="1000" dirty="0"/>
                        <a:t>Clarity on privacy and security and data sharing</a:t>
                      </a:r>
                    </a:p>
                  </a:txBody>
                  <a:tcPr/>
                </a:tc>
                <a:tc>
                  <a:txBody>
                    <a:bodyPr/>
                    <a:lstStyle/>
                    <a:p>
                      <a:pPr marL="171450" indent="-171450">
                        <a:buFont typeface="Arial" panose="020B0604020202020204" pitchFamily="34" charset="0"/>
                        <a:buChar char="•"/>
                      </a:pPr>
                      <a:r>
                        <a:rPr lang="en-US" sz="1000" dirty="0"/>
                        <a:t>Clear guidelines and requirements for data access and sharing</a:t>
                      </a:r>
                    </a:p>
                    <a:p>
                      <a:pPr marL="171450" indent="-171450">
                        <a:buFont typeface="Arial" panose="020B0604020202020204" pitchFamily="34" charset="0"/>
                        <a:buChar char="•"/>
                      </a:pPr>
                      <a:r>
                        <a:rPr lang="en-US" sz="1000" dirty="0"/>
                        <a:t>Clarity on which partners can access data, detailed data sharing practices, aligned privacy rules, and legal confirmation of HIPAA/42 CFR compliance.</a:t>
                      </a:r>
                    </a:p>
                    <a:p>
                      <a:pPr marL="171450" indent="-171450">
                        <a:buFont typeface="Arial" panose="020B0604020202020204" pitchFamily="34" charset="0"/>
                        <a:buChar char="•"/>
                      </a:pPr>
                      <a:r>
                        <a:rPr lang="en-US" sz="1000" dirty="0"/>
                        <a:t>Staff training and understanding of regulatory requirements</a:t>
                      </a:r>
                    </a:p>
                    <a:p>
                      <a:pPr marL="171450" indent="-171450">
                        <a:buFont typeface="Arial" panose="020B0604020202020204" pitchFamily="34" charset="0"/>
                        <a:buChar char="•"/>
                      </a:pPr>
                      <a:r>
                        <a:rPr lang="en-US" sz="1000" dirty="0"/>
                        <a:t>Centralized communication for regulatory compliance</a:t>
                      </a:r>
                    </a:p>
                  </a:txBody>
                  <a:tcPr/>
                </a:tc>
                <a:tc>
                  <a:txBody>
                    <a:bodyPr/>
                    <a:lstStyle/>
                    <a:p>
                      <a:r>
                        <a:rPr lang="en-US" sz="1000" dirty="0"/>
                        <a:t>7</a:t>
                      </a:r>
                    </a:p>
                  </a:txBody>
                  <a:tcPr/>
                </a:tc>
                <a:tc>
                  <a:txBody>
                    <a:bodyPr/>
                    <a:lstStyle/>
                    <a:p>
                      <a:r>
                        <a:rPr lang="en-US" sz="1000" b="0" dirty="0"/>
                        <a:t>3 Urban</a:t>
                      </a:r>
                    </a:p>
                    <a:p>
                      <a:r>
                        <a:rPr lang="en-US" sz="1000" b="0" dirty="0"/>
                        <a:t>3 Suburban</a:t>
                      </a:r>
                    </a:p>
                    <a:p>
                      <a:r>
                        <a:rPr lang="en-US" sz="1000" b="0" dirty="0"/>
                        <a:t>1 Rural</a:t>
                      </a:r>
                    </a:p>
                  </a:txBody>
                  <a:tcPr/>
                </a:tc>
                <a:extLst>
                  <a:ext uri="{0D108BD9-81ED-4DB2-BD59-A6C34878D82A}">
                    <a16:rowId xmlns:a16="http://schemas.microsoft.com/office/drawing/2014/main" val="2625316422"/>
                  </a:ext>
                </a:extLst>
              </a:tr>
            </a:tbl>
          </a:graphicData>
        </a:graphic>
      </p:graphicFrame>
    </p:spTree>
    <p:extLst>
      <p:ext uri="{BB962C8B-B14F-4D97-AF65-F5344CB8AC3E}">
        <p14:creationId xmlns:p14="http://schemas.microsoft.com/office/powerpoint/2010/main" val="282264373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27C69-A61D-3CB5-7C77-8477176FE6C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280299B-FDCB-BADC-BD61-58029D0787FF}"/>
              </a:ext>
            </a:extLst>
          </p:cNvPr>
          <p:cNvSpPr>
            <a:spLocks noGrp="1"/>
          </p:cNvSpPr>
          <p:nvPr>
            <p:ph type="title"/>
          </p:nvPr>
        </p:nvSpPr>
        <p:spPr/>
        <p:txBody>
          <a:bodyPr/>
          <a:lstStyle/>
          <a:p>
            <a:r>
              <a:rPr lang="en-US" dirty="0"/>
              <a:t>Most Important Enabling Factors</a:t>
            </a:r>
          </a:p>
        </p:txBody>
      </p:sp>
      <p:graphicFrame>
        <p:nvGraphicFramePr>
          <p:cNvPr id="2" name="Content Placeholder 4">
            <a:extLst>
              <a:ext uri="{FF2B5EF4-FFF2-40B4-BE49-F238E27FC236}">
                <a16:creationId xmlns:a16="http://schemas.microsoft.com/office/drawing/2014/main" id="{B3A197B5-2D08-E9E5-763C-07AD612449A9}"/>
              </a:ext>
            </a:extLst>
          </p:cNvPr>
          <p:cNvGraphicFramePr>
            <a:graphicFrameLocks noGrp="1"/>
          </p:cNvGraphicFramePr>
          <p:nvPr>
            <p:ph idx="1"/>
            <p:extLst>
              <p:ext uri="{D42A27DB-BD31-4B8C-83A1-F6EECF244321}">
                <p14:modId xmlns:p14="http://schemas.microsoft.com/office/powerpoint/2010/main" val="3393837907"/>
              </p:ext>
            </p:extLst>
          </p:nvPr>
        </p:nvGraphicFramePr>
        <p:xfrm>
          <a:off x="453584" y="777338"/>
          <a:ext cx="8309415" cy="3786582"/>
        </p:xfrm>
        <a:graphic>
          <a:graphicData uri="http://schemas.openxmlformats.org/drawingml/2006/table">
            <a:tbl>
              <a:tblPr firstRow="1" bandRow="1">
                <a:tableStyleId>{5C22544A-7EE6-4342-B048-85BDC9FD1C3A}</a:tableStyleId>
              </a:tblPr>
              <a:tblGrid>
                <a:gridCol w="1354434">
                  <a:extLst>
                    <a:ext uri="{9D8B030D-6E8A-4147-A177-3AD203B41FA5}">
                      <a16:colId xmlns:a16="http://schemas.microsoft.com/office/drawing/2014/main" val="3589059944"/>
                    </a:ext>
                  </a:extLst>
                </a:gridCol>
                <a:gridCol w="4010891">
                  <a:extLst>
                    <a:ext uri="{9D8B030D-6E8A-4147-A177-3AD203B41FA5}">
                      <a16:colId xmlns:a16="http://schemas.microsoft.com/office/drawing/2014/main" val="4043124397"/>
                    </a:ext>
                  </a:extLst>
                </a:gridCol>
                <a:gridCol w="789709">
                  <a:extLst>
                    <a:ext uri="{9D8B030D-6E8A-4147-A177-3AD203B41FA5}">
                      <a16:colId xmlns:a16="http://schemas.microsoft.com/office/drawing/2014/main" val="2371684526"/>
                    </a:ext>
                  </a:extLst>
                </a:gridCol>
                <a:gridCol w="2154381">
                  <a:extLst>
                    <a:ext uri="{9D8B030D-6E8A-4147-A177-3AD203B41FA5}">
                      <a16:colId xmlns:a16="http://schemas.microsoft.com/office/drawing/2014/main" val="3790551432"/>
                    </a:ext>
                  </a:extLst>
                </a:gridCol>
              </a:tblGrid>
              <a:tr h="408672">
                <a:tc>
                  <a:txBody>
                    <a:bodyPr/>
                    <a:lstStyle/>
                    <a:p>
                      <a:r>
                        <a:rPr lang="en-US" sz="1000" dirty="0"/>
                        <a:t>Category</a:t>
                      </a:r>
                    </a:p>
                  </a:txBody>
                  <a:tcPr/>
                </a:tc>
                <a:tc>
                  <a:txBody>
                    <a:bodyPr/>
                    <a:lstStyle/>
                    <a:p>
                      <a:r>
                        <a:rPr lang="en-US" sz="1000" dirty="0"/>
                        <a:t>Details</a:t>
                      </a:r>
                    </a:p>
                  </a:txBody>
                  <a:tcPr/>
                </a:tc>
                <a:tc>
                  <a:txBody>
                    <a:bodyPr/>
                    <a:lstStyle/>
                    <a:p>
                      <a:r>
                        <a:rPr lang="en-US" sz="1000" dirty="0"/>
                        <a:t># of counties</a:t>
                      </a:r>
                    </a:p>
                  </a:txBody>
                  <a:tcPr/>
                </a:tc>
                <a:tc>
                  <a:txBody>
                    <a:bodyPr/>
                    <a:lstStyle/>
                    <a:p>
                      <a:r>
                        <a:rPr lang="en-US" sz="1000" dirty="0"/>
                        <a:t>Counties</a:t>
                      </a:r>
                    </a:p>
                  </a:txBody>
                  <a:tcPr/>
                </a:tc>
                <a:extLst>
                  <a:ext uri="{0D108BD9-81ED-4DB2-BD59-A6C34878D82A}">
                    <a16:rowId xmlns:a16="http://schemas.microsoft.com/office/drawing/2014/main" val="250771351"/>
                  </a:ext>
                </a:extLst>
              </a:tr>
              <a:tr h="723036">
                <a:tc>
                  <a:txBody>
                    <a:bodyPr/>
                    <a:lstStyle/>
                    <a:p>
                      <a:r>
                        <a:rPr lang="en-US" sz="1000" dirty="0"/>
                        <a:t>Better developed software solutions</a:t>
                      </a:r>
                    </a:p>
                  </a:txBody>
                  <a:tcPr/>
                </a:tc>
                <a:tc>
                  <a:txBody>
                    <a:bodyPr/>
                    <a:lstStyle/>
                    <a:p>
                      <a:pPr marL="171450" indent="-171450">
                        <a:buFont typeface="Arial" panose="020B0604020202020204" pitchFamily="34" charset="0"/>
                        <a:buChar char="•"/>
                      </a:pPr>
                      <a:r>
                        <a:rPr lang="en-US" sz="1000" b="0" dirty="0"/>
                        <a:t>Availability of vendor or system that supports comprehensive data exchange </a:t>
                      </a:r>
                    </a:p>
                    <a:p>
                      <a:pPr marL="171450" indent="-171450">
                        <a:buFont typeface="Arial" panose="020B0604020202020204" pitchFamily="34" charset="0"/>
                        <a:buChar char="•"/>
                      </a:pPr>
                      <a:r>
                        <a:rPr lang="en-US" sz="1000" b="0" dirty="0"/>
                        <a:t>Technology solutions that are compatible with existing systems</a:t>
                      </a:r>
                    </a:p>
                    <a:p>
                      <a:pPr marL="171450" indent="-171450">
                        <a:buFont typeface="Arial" panose="020B0604020202020204" pitchFamily="34" charset="0"/>
                        <a:buChar char="•"/>
                      </a:pPr>
                      <a:r>
                        <a:rPr lang="en-US" sz="1000" b="0" dirty="0"/>
                        <a:t>Enhancement of current EHR capabilities and features</a:t>
                      </a:r>
                    </a:p>
                  </a:txBody>
                  <a:tcPr/>
                </a:tc>
                <a:tc>
                  <a:txBody>
                    <a:bodyPr/>
                    <a:lstStyle/>
                    <a:p>
                      <a:r>
                        <a:rPr lang="en-US" sz="1000" dirty="0"/>
                        <a:t>4</a:t>
                      </a:r>
                    </a:p>
                  </a:txBody>
                  <a:tcPr/>
                </a:tc>
                <a:tc>
                  <a:txBody>
                    <a:bodyPr/>
                    <a:lstStyle/>
                    <a:p>
                      <a:r>
                        <a:rPr lang="en-US" sz="1000" b="0" dirty="0"/>
                        <a:t>1 Urban</a:t>
                      </a:r>
                    </a:p>
                    <a:p>
                      <a:r>
                        <a:rPr lang="en-US" sz="1000" b="0" dirty="0"/>
                        <a:t>2 Suburban</a:t>
                      </a:r>
                    </a:p>
                    <a:p>
                      <a:r>
                        <a:rPr lang="en-US" sz="1000" b="0" dirty="0"/>
                        <a:t>1 Rural</a:t>
                      </a:r>
                    </a:p>
                  </a:txBody>
                  <a:tcPr/>
                </a:tc>
                <a:extLst>
                  <a:ext uri="{0D108BD9-81ED-4DB2-BD59-A6C34878D82A}">
                    <a16:rowId xmlns:a16="http://schemas.microsoft.com/office/drawing/2014/main" val="1564526530"/>
                  </a:ext>
                </a:extLst>
              </a:tr>
              <a:tr h="408672">
                <a:tc>
                  <a:txBody>
                    <a:bodyPr/>
                    <a:lstStyle/>
                    <a:p>
                      <a:r>
                        <a:rPr lang="en-US" sz="1000" dirty="0"/>
                        <a:t>Stakeholder collaboration</a:t>
                      </a:r>
                    </a:p>
                  </a:txBody>
                  <a:tcPr/>
                </a:tc>
                <a:tc>
                  <a:txBody>
                    <a:bodyPr/>
                    <a:lstStyle/>
                    <a:p>
                      <a:pPr marL="171450" indent="-171450">
                        <a:buFont typeface="Arial" panose="020B0604020202020204" pitchFamily="34" charset="0"/>
                        <a:buChar char="•"/>
                      </a:pPr>
                      <a:r>
                        <a:rPr lang="en-US" sz="1000" dirty="0"/>
                        <a:t>More stakeholder engagement and collaboration</a:t>
                      </a:r>
                    </a:p>
                  </a:txBody>
                  <a:tcPr/>
                </a:tc>
                <a:tc>
                  <a:txBody>
                    <a:bodyPr/>
                    <a:lstStyle/>
                    <a:p>
                      <a:r>
                        <a:rPr lang="en-US" sz="1000" dirty="0"/>
                        <a:t>3</a:t>
                      </a:r>
                    </a:p>
                  </a:txBody>
                  <a:tcPr/>
                </a:tc>
                <a:tc>
                  <a:txBody>
                    <a:bodyPr/>
                    <a:lstStyle/>
                    <a:p>
                      <a:r>
                        <a:rPr lang="en-US" sz="1000" b="0" dirty="0"/>
                        <a:t>1Urban</a:t>
                      </a:r>
                    </a:p>
                    <a:p>
                      <a:r>
                        <a:rPr lang="en-US" sz="1000" b="0" dirty="0"/>
                        <a:t>1Suburban</a:t>
                      </a:r>
                    </a:p>
                    <a:p>
                      <a:r>
                        <a:rPr lang="en-US" sz="1000" b="0" dirty="0"/>
                        <a:t>1 Rural</a:t>
                      </a:r>
                    </a:p>
                  </a:txBody>
                  <a:tcPr/>
                </a:tc>
                <a:extLst>
                  <a:ext uri="{0D108BD9-81ED-4DB2-BD59-A6C34878D82A}">
                    <a16:rowId xmlns:a16="http://schemas.microsoft.com/office/drawing/2014/main" val="3591281246"/>
                  </a:ext>
                </a:extLst>
              </a:tr>
              <a:tr h="723036">
                <a:tc>
                  <a:txBody>
                    <a:bodyPr/>
                    <a:lstStyle/>
                    <a:p>
                      <a:r>
                        <a:rPr lang="en-US" sz="1000" dirty="0"/>
                        <a:t>Development of County or Statewide systems</a:t>
                      </a:r>
                    </a:p>
                  </a:txBody>
                  <a:tcPr/>
                </a:tc>
                <a:tc>
                  <a:txBody>
                    <a:bodyPr/>
                    <a:lstStyle/>
                    <a:p>
                      <a:pPr marL="171450" indent="-171450">
                        <a:buFont typeface="Arial" panose="020B0604020202020204" pitchFamily="34" charset="0"/>
                        <a:buChar char="•"/>
                      </a:pPr>
                      <a:r>
                        <a:rPr lang="en-US" sz="1000" dirty="0"/>
                        <a:t>Centralized database that ties into state-mandated systems</a:t>
                      </a:r>
                    </a:p>
                    <a:p>
                      <a:pPr marL="171450" indent="-171450">
                        <a:buFont typeface="Arial" panose="020B0604020202020204" pitchFamily="34" charset="0"/>
                        <a:buChar char="•"/>
                      </a:pPr>
                      <a:r>
                        <a:rPr lang="en-US" sz="1000" dirty="0"/>
                        <a:t>Countywide EHR that all applicable partners could use</a:t>
                      </a:r>
                    </a:p>
                    <a:p>
                      <a:pPr marL="171450" indent="-171450">
                        <a:buFont typeface="Arial" panose="020B0604020202020204" pitchFamily="34" charset="0"/>
                        <a:buChar char="•"/>
                      </a:pPr>
                      <a:r>
                        <a:rPr lang="en-US" sz="1000" dirty="0"/>
                        <a:t>Statewide system for BH to see past and current treatment and for aid in transitions of care and continuity of care</a:t>
                      </a:r>
                    </a:p>
                  </a:txBody>
                  <a:tcPr/>
                </a:tc>
                <a:tc>
                  <a:txBody>
                    <a:bodyPr/>
                    <a:lstStyle/>
                    <a:p>
                      <a:r>
                        <a:rPr lang="en-US" sz="1000" dirty="0"/>
                        <a:t>2</a:t>
                      </a:r>
                    </a:p>
                  </a:txBody>
                  <a:tcPr/>
                </a:tc>
                <a:tc>
                  <a:txBody>
                    <a:bodyPr/>
                    <a:lstStyle/>
                    <a:p>
                      <a:r>
                        <a:rPr lang="en-US" sz="1000" b="0" dirty="0"/>
                        <a:t>1 Urban</a:t>
                      </a:r>
                    </a:p>
                    <a:p>
                      <a:r>
                        <a:rPr lang="en-US" sz="1000" b="0" dirty="0"/>
                        <a:t>1 Suburban</a:t>
                      </a:r>
                    </a:p>
                  </a:txBody>
                  <a:tcPr/>
                </a:tc>
                <a:extLst>
                  <a:ext uri="{0D108BD9-81ED-4DB2-BD59-A6C34878D82A}">
                    <a16:rowId xmlns:a16="http://schemas.microsoft.com/office/drawing/2014/main" val="2032317884"/>
                  </a:ext>
                </a:extLst>
              </a:tr>
              <a:tr h="565854">
                <a:tc>
                  <a:txBody>
                    <a:bodyPr/>
                    <a:lstStyle/>
                    <a:p>
                      <a:r>
                        <a:rPr lang="en-US" sz="1000" dirty="0"/>
                        <a:t>Universal consent and standard referral processes</a:t>
                      </a:r>
                    </a:p>
                  </a:txBody>
                  <a:tcPr/>
                </a:tc>
                <a:tc>
                  <a:txBody>
                    <a:bodyPr/>
                    <a:lstStyle/>
                    <a:p>
                      <a:pPr marL="171450" indent="-171450">
                        <a:buFont typeface="Arial" panose="020B0604020202020204" pitchFamily="34" charset="0"/>
                        <a:buChar char="•"/>
                      </a:pPr>
                      <a:r>
                        <a:rPr lang="en-US" sz="1000" dirty="0"/>
                        <a:t>Standardized universal consent and referral processes for all community partners</a:t>
                      </a:r>
                    </a:p>
                  </a:txBody>
                  <a:tcPr/>
                </a:tc>
                <a:tc>
                  <a:txBody>
                    <a:bodyPr/>
                    <a:lstStyle/>
                    <a:p>
                      <a:r>
                        <a:rPr lang="en-US" sz="1000" dirty="0"/>
                        <a:t>1</a:t>
                      </a:r>
                    </a:p>
                  </a:txBody>
                  <a:tcPr/>
                </a:tc>
                <a:tc>
                  <a:txBody>
                    <a:bodyPr/>
                    <a:lstStyle/>
                    <a:p>
                      <a:r>
                        <a:rPr lang="en-US" sz="1000" b="0" dirty="0"/>
                        <a:t>1 Urban</a:t>
                      </a:r>
                    </a:p>
                  </a:txBody>
                  <a:tcPr/>
                </a:tc>
                <a:extLst>
                  <a:ext uri="{0D108BD9-81ED-4DB2-BD59-A6C34878D82A}">
                    <a16:rowId xmlns:a16="http://schemas.microsoft.com/office/drawing/2014/main" val="2282556169"/>
                  </a:ext>
                </a:extLst>
              </a:tr>
              <a:tr h="408672">
                <a:tc>
                  <a:txBody>
                    <a:bodyPr/>
                    <a:lstStyle/>
                    <a:p>
                      <a:r>
                        <a:rPr lang="en-US" sz="1000" dirty="0"/>
                        <a:t>Better grant admin processes</a:t>
                      </a:r>
                    </a:p>
                  </a:txBody>
                  <a:tcPr/>
                </a:tc>
                <a:tc>
                  <a:txBody>
                    <a:bodyPr/>
                    <a:lstStyle/>
                    <a:p>
                      <a:pPr marL="171450" indent="-171450">
                        <a:buFont typeface="Arial" panose="020B0604020202020204" pitchFamily="34" charset="0"/>
                        <a:buChar char="•"/>
                      </a:pPr>
                      <a:r>
                        <a:rPr lang="en-US" sz="1000" dirty="0"/>
                        <a:t>Standardized grant admin processes</a:t>
                      </a:r>
                    </a:p>
                  </a:txBody>
                  <a:tcPr/>
                </a:tc>
                <a:tc>
                  <a:txBody>
                    <a:bodyPr/>
                    <a:lstStyle/>
                    <a:p>
                      <a:r>
                        <a:rPr lang="en-US" sz="1000" dirty="0"/>
                        <a:t>1</a:t>
                      </a:r>
                    </a:p>
                  </a:txBody>
                  <a:tcPr/>
                </a:tc>
                <a:tc>
                  <a:txBody>
                    <a:bodyPr/>
                    <a:lstStyle/>
                    <a:p>
                      <a:r>
                        <a:rPr lang="en-US" sz="1000" b="0" dirty="0"/>
                        <a:t>1 Urban</a:t>
                      </a:r>
                    </a:p>
                  </a:txBody>
                  <a:tcPr/>
                </a:tc>
                <a:extLst>
                  <a:ext uri="{0D108BD9-81ED-4DB2-BD59-A6C34878D82A}">
                    <a16:rowId xmlns:a16="http://schemas.microsoft.com/office/drawing/2014/main" val="3999965988"/>
                  </a:ext>
                </a:extLst>
              </a:tr>
              <a:tr h="408672">
                <a:tc>
                  <a:txBody>
                    <a:bodyPr/>
                    <a:lstStyle/>
                    <a:p>
                      <a:r>
                        <a:rPr lang="en-US" sz="1000" dirty="0"/>
                        <a:t>More time to implement</a:t>
                      </a:r>
                    </a:p>
                  </a:txBody>
                  <a:tcPr/>
                </a:tc>
                <a:tc>
                  <a:txBody>
                    <a:bodyPr/>
                    <a:lstStyle/>
                    <a:p>
                      <a:pPr marL="171450" indent="-171450">
                        <a:buFont typeface="Arial" panose="020B0604020202020204" pitchFamily="34" charset="0"/>
                        <a:buChar char="•"/>
                      </a:pPr>
                      <a:r>
                        <a:rPr lang="en-US" sz="1000" dirty="0"/>
                        <a:t>More time needed to implement data exchange processes</a:t>
                      </a:r>
                    </a:p>
                  </a:txBody>
                  <a:tcPr/>
                </a:tc>
                <a:tc>
                  <a:txBody>
                    <a:bodyPr/>
                    <a:lstStyle/>
                    <a:p>
                      <a:r>
                        <a:rPr lang="en-US" sz="1000" dirty="0"/>
                        <a:t>1</a:t>
                      </a:r>
                    </a:p>
                  </a:txBody>
                  <a:tcPr/>
                </a:tc>
                <a:tc>
                  <a:txBody>
                    <a:bodyPr/>
                    <a:lstStyle/>
                    <a:p>
                      <a:r>
                        <a:rPr lang="en-US" sz="1000" b="0" dirty="0"/>
                        <a:t>1 Urban</a:t>
                      </a:r>
                    </a:p>
                  </a:txBody>
                  <a:tcPr/>
                </a:tc>
                <a:extLst>
                  <a:ext uri="{0D108BD9-81ED-4DB2-BD59-A6C34878D82A}">
                    <a16:rowId xmlns:a16="http://schemas.microsoft.com/office/drawing/2014/main" val="101812132"/>
                  </a:ext>
                </a:extLst>
              </a:tr>
            </a:tbl>
          </a:graphicData>
        </a:graphic>
      </p:graphicFrame>
    </p:spTree>
    <p:extLst>
      <p:ext uri="{BB962C8B-B14F-4D97-AF65-F5344CB8AC3E}">
        <p14:creationId xmlns:p14="http://schemas.microsoft.com/office/powerpoint/2010/main" val="137348443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BE229-A874-BCDA-E3E6-B4BB0BDEFF1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1E8C63E-FA68-30E6-CFA3-42B7730EB82C}"/>
              </a:ext>
            </a:extLst>
          </p:cNvPr>
          <p:cNvSpPr>
            <a:spLocks noGrp="1"/>
          </p:cNvSpPr>
          <p:nvPr>
            <p:ph type="title"/>
          </p:nvPr>
        </p:nvSpPr>
        <p:spPr/>
        <p:txBody>
          <a:bodyPr/>
          <a:lstStyle/>
          <a:p>
            <a:r>
              <a:rPr lang="en-US" dirty="0"/>
              <a:t>Section Specific Results</a:t>
            </a:r>
          </a:p>
        </p:txBody>
      </p:sp>
    </p:spTree>
    <p:extLst>
      <p:ext uri="{BB962C8B-B14F-4D97-AF65-F5344CB8AC3E}">
        <p14:creationId xmlns:p14="http://schemas.microsoft.com/office/powerpoint/2010/main" val="3954507853"/>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BE229-A874-BCDA-E3E6-B4BB0BDEFF1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1E8C63E-FA68-30E6-CFA3-42B7730EB82C}"/>
              </a:ext>
            </a:extLst>
          </p:cNvPr>
          <p:cNvSpPr>
            <a:spLocks noGrp="1"/>
          </p:cNvSpPr>
          <p:nvPr>
            <p:ph type="title"/>
          </p:nvPr>
        </p:nvSpPr>
        <p:spPr/>
        <p:txBody>
          <a:bodyPr/>
          <a:lstStyle/>
          <a:p>
            <a:r>
              <a:rPr lang="en-US" dirty="0"/>
              <a:t>Intake Data</a:t>
            </a:r>
          </a:p>
        </p:txBody>
      </p:sp>
    </p:spTree>
    <p:extLst>
      <p:ext uri="{BB962C8B-B14F-4D97-AF65-F5344CB8AC3E}">
        <p14:creationId xmlns:p14="http://schemas.microsoft.com/office/powerpoint/2010/main" val="282093890"/>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8EE86-CDF7-509E-4E67-854894B292B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2E1511C-0A46-AB05-7C77-4D2494675751}"/>
              </a:ext>
            </a:extLst>
          </p:cNvPr>
          <p:cNvSpPr txBox="1"/>
          <p:nvPr/>
        </p:nvSpPr>
        <p:spPr>
          <a:xfrm>
            <a:off x="8380071" y="4386984"/>
            <a:ext cx="763929" cy="246221"/>
          </a:xfrm>
          <a:prstGeom prst="rect">
            <a:avLst/>
          </a:prstGeom>
          <a:noFill/>
        </p:spPr>
        <p:txBody>
          <a:bodyPr wrap="square" rtlCol="0">
            <a:spAutoFit/>
          </a:bodyPr>
          <a:lstStyle/>
          <a:p>
            <a:r>
              <a:rPr lang="en-US" sz="1000" dirty="0"/>
              <a:t>N= 27</a:t>
            </a:r>
          </a:p>
        </p:txBody>
      </p:sp>
      <p:sp>
        <p:nvSpPr>
          <p:cNvPr id="10" name="Title 9">
            <a:extLst>
              <a:ext uri="{FF2B5EF4-FFF2-40B4-BE49-F238E27FC236}">
                <a16:creationId xmlns:a16="http://schemas.microsoft.com/office/drawing/2014/main" id="{BFB7CA7C-A5E9-01E0-455E-C345B86353A7}"/>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intake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graphicFrame>
        <p:nvGraphicFramePr>
          <p:cNvPr id="11" name="Chart 10">
            <a:extLst>
              <a:ext uri="{FF2B5EF4-FFF2-40B4-BE49-F238E27FC236}">
                <a16:creationId xmlns:a16="http://schemas.microsoft.com/office/drawing/2014/main" id="{671042B0-66BC-5150-B4F8-CE2725A7F4E3}"/>
              </a:ext>
            </a:extLst>
          </p:cNvPr>
          <p:cNvGraphicFramePr>
            <a:graphicFrameLocks/>
          </p:cNvGraphicFramePr>
          <p:nvPr/>
        </p:nvGraphicFramePr>
        <p:xfrm>
          <a:off x="453585" y="744794"/>
          <a:ext cx="7899840" cy="4217731"/>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C3291318-8887-AF66-29A6-526335587D7E}"/>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spTree>
    <p:extLst>
      <p:ext uri="{BB962C8B-B14F-4D97-AF65-F5344CB8AC3E}">
        <p14:creationId xmlns:p14="http://schemas.microsoft.com/office/powerpoint/2010/main" val="42028118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F5E87-E151-BA64-F867-FD944FA753C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21B0437-E64F-2927-7D8E-171AEE60108D}"/>
              </a:ext>
            </a:extLst>
          </p:cNvPr>
          <p:cNvSpPr txBox="1"/>
          <p:nvPr/>
        </p:nvSpPr>
        <p:spPr>
          <a:xfrm>
            <a:off x="8440294" y="4419969"/>
            <a:ext cx="763929" cy="246221"/>
          </a:xfrm>
          <a:prstGeom prst="rect">
            <a:avLst/>
          </a:prstGeom>
          <a:noFill/>
        </p:spPr>
        <p:txBody>
          <a:bodyPr wrap="square" rtlCol="0">
            <a:spAutoFit/>
          </a:bodyPr>
          <a:lstStyle/>
          <a:p>
            <a:r>
              <a:rPr lang="en-US" sz="1000" dirty="0"/>
              <a:t>N= 27</a:t>
            </a:r>
          </a:p>
        </p:txBody>
      </p:sp>
      <p:sp>
        <p:nvSpPr>
          <p:cNvPr id="10" name="Title 9">
            <a:extLst>
              <a:ext uri="{FF2B5EF4-FFF2-40B4-BE49-F238E27FC236}">
                <a16:creationId xmlns:a16="http://schemas.microsoft.com/office/drawing/2014/main" id="{920DCD96-C277-95A5-2C0C-4EFD7D08CB9D}"/>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intake data:</a:t>
            </a:r>
            <a:endParaRPr lang="en-US" sz="1600" dirty="0"/>
          </a:p>
        </p:txBody>
      </p:sp>
      <p:graphicFrame>
        <p:nvGraphicFramePr>
          <p:cNvPr id="2" name="Chart 1">
            <a:extLst>
              <a:ext uri="{FF2B5EF4-FFF2-40B4-BE49-F238E27FC236}">
                <a16:creationId xmlns:a16="http://schemas.microsoft.com/office/drawing/2014/main" id="{E16819BA-D2CF-E0AB-FEA2-40C56E940A4C}"/>
              </a:ext>
            </a:extLst>
          </p:cNvPr>
          <p:cNvGraphicFramePr>
            <a:graphicFrameLocks/>
          </p:cNvGraphicFramePr>
          <p:nvPr/>
        </p:nvGraphicFramePr>
        <p:xfrm>
          <a:off x="387217" y="875600"/>
          <a:ext cx="8127817" cy="4112498"/>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248611E6-33D7-F357-6563-33BE8C5A1266}"/>
              </a:ext>
            </a:extLst>
          </p:cNvPr>
          <p:cNvSpPr txBox="1"/>
          <p:nvPr/>
        </p:nvSpPr>
        <p:spPr bwMode="auto">
          <a:xfrm>
            <a:off x="4571999" y="7447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spTree>
    <p:extLst>
      <p:ext uri="{BB962C8B-B14F-4D97-AF65-F5344CB8AC3E}">
        <p14:creationId xmlns:p14="http://schemas.microsoft.com/office/powerpoint/2010/main" val="1031729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95DB0C3-DC1D-0320-3C59-2298153B20DA}"/>
              </a:ext>
            </a:extLst>
          </p:cNvPr>
          <p:cNvSpPr>
            <a:spLocks noGrp="1"/>
          </p:cNvSpPr>
          <p:nvPr>
            <p:ph type="title"/>
          </p:nvPr>
        </p:nvSpPr>
        <p:spPr/>
        <p:txBody>
          <a:bodyPr/>
          <a:lstStyle/>
          <a:p>
            <a:r>
              <a:rPr lang="en-US" dirty="0"/>
              <a:t>Demographics</a:t>
            </a:r>
          </a:p>
        </p:txBody>
      </p:sp>
    </p:spTree>
    <p:extLst>
      <p:ext uri="{BB962C8B-B14F-4D97-AF65-F5344CB8AC3E}">
        <p14:creationId xmlns:p14="http://schemas.microsoft.com/office/powerpoint/2010/main" val="2939335587"/>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3BBA9-B199-C9AA-22B0-AFAA3188A8C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A35F804-F1D2-1198-85B4-403E36E96043}"/>
              </a:ext>
            </a:extLst>
          </p:cNvPr>
          <p:cNvSpPr txBox="1"/>
          <p:nvPr/>
        </p:nvSpPr>
        <p:spPr>
          <a:xfrm>
            <a:off x="8380071" y="4410839"/>
            <a:ext cx="763929" cy="246221"/>
          </a:xfrm>
          <a:prstGeom prst="rect">
            <a:avLst/>
          </a:prstGeom>
          <a:noFill/>
        </p:spPr>
        <p:txBody>
          <a:bodyPr wrap="square" rtlCol="0">
            <a:spAutoFit/>
          </a:bodyPr>
          <a:lstStyle/>
          <a:p>
            <a:r>
              <a:rPr lang="en-US" sz="1000" dirty="0"/>
              <a:t>N= 26</a:t>
            </a:r>
          </a:p>
        </p:txBody>
      </p:sp>
      <p:sp>
        <p:nvSpPr>
          <p:cNvPr id="10" name="Title 9">
            <a:extLst>
              <a:ext uri="{FF2B5EF4-FFF2-40B4-BE49-F238E27FC236}">
                <a16:creationId xmlns:a16="http://schemas.microsoft.com/office/drawing/2014/main" id="{E6DD52CF-9D5F-EABC-D803-EFE75AADE6DF}"/>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a:t>
            </a:r>
            <a:r>
              <a:rPr lang="en-US" sz="1400" b="1" dirty="0">
                <a:effectLst/>
                <a:latin typeface="+mj-lt"/>
                <a:ea typeface="Aptos" panose="020B0004020202020204" pitchFamily="34" charset="0"/>
                <a:cs typeface="Arial" panose="020B0604020202020204" pitchFamily="34" charset="0"/>
              </a:rPr>
              <a:t>receiving or querying for data</a:t>
            </a:r>
            <a:r>
              <a:rPr lang="en-US" sz="1400" dirty="0">
                <a:effectLst/>
                <a:latin typeface="+mj-lt"/>
                <a:ea typeface="Aptos" panose="020B0004020202020204" pitchFamily="34" charset="0"/>
                <a:cs typeface="Arial" panose="020B0604020202020204" pitchFamily="34" charset="0"/>
              </a:rPr>
              <a:t> to populate intake form(s) and to </a:t>
            </a:r>
            <a:r>
              <a:rPr lang="en-US" sz="1400" b="1" dirty="0">
                <a:effectLst/>
                <a:latin typeface="+mj-lt"/>
                <a:ea typeface="Aptos" panose="020B0004020202020204" pitchFamily="34" charset="0"/>
                <a:cs typeface="Arial" panose="020B0604020202020204" pitchFamily="34" charset="0"/>
              </a:rPr>
              <a:t>sending intake data</a:t>
            </a:r>
            <a:r>
              <a:rPr lang="en-US" sz="1400" dirty="0">
                <a:effectLst/>
                <a:latin typeface="+mj-lt"/>
                <a:ea typeface="Aptos" panose="020B0004020202020204" pitchFamily="34" charset="0"/>
                <a:cs typeface="Arial" panose="020B0604020202020204" pitchFamily="34" charset="0"/>
              </a:rPr>
              <a:t> once collected - that is, ONLY the barriers that are </a:t>
            </a:r>
            <a:r>
              <a:rPr lang="en-US" sz="1400" u="sng" dirty="0">
                <a:effectLst/>
                <a:latin typeface="+mj-lt"/>
                <a:ea typeface="Aptos" panose="020B0004020202020204" pitchFamily="34" charset="0"/>
                <a:cs typeface="Arial" panose="020B0604020202020204" pitchFamily="34" charset="0"/>
              </a:rPr>
              <a:t>substantially impeding </a:t>
            </a:r>
            <a:r>
              <a:rPr lang="en-US" sz="1400" dirty="0">
                <a:effectLst/>
                <a:latin typeface="+mj-lt"/>
                <a:ea typeface="Aptos" panose="020B0004020202020204" pitchFamily="34" charset="0"/>
                <a:cs typeface="Arial" panose="020B0604020202020204" pitchFamily="34" charset="0"/>
              </a:rPr>
              <a:t>your ability to exchange data. Select all that apply.</a:t>
            </a:r>
            <a:br>
              <a:rPr lang="en-US" sz="1400" dirty="0">
                <a:effectLst/>
                <a:highlight>
                  <a:srgbClr val="FFFF00"/>
                </a:highlight>
                <a:latin typeface="+mj-lt"/>
                <a:ea typeface="Aptos" panose="020B0004020202020204" pitchFamily="34" charset="0"/>
                <a:cs typeface="Arial" panose="020B0604020202020204" pitchFamily="34" charset="0"/>
              </a:rPr>
            </a:br>
            <a:endParaRPr lang="en-US" sz="1400" dirty="0">
              <a:highlight>
                <a:srgbClr val="FFFF00"/>
              </a:highlight>
              <a:latin typeface="+mj-lt"/>
            </a:endParaRPr>
          </a:p>
        </p:txBody>
      </p:sp>
      <p:graphicFrame>
        <p:nvGraphicFramePr>
          <p:cNvPr id="3" name="Chart 2">
            <a:extLst>
              <a:ext uri="{FF2B5EF4-FFF2-40B4-BE49-F238E27FC236}">
                <a16:creationId xmlns:a16="http://schemas.microsoft.com/office/drawing/2014/main" id="{E583A6E7-70F8-04E8-0AA6-5C42F13FF2A8}"/>
              </a:ext>
            </a:extLst>
          </p:cNvPr>
          <p:cNvGraphicFramePr>
            <a:graphicFrameLocks/>
          </p:cNvGraphicFramePr>
          <p:nvPr>
            <p:extLst>
              <p:ext uri="{D42A27DB-BD31-4B8C-83A1-F6EECF244321}">
                <p14:modId xmlns:p14="http://schemas.microsoft.com/office/powerpoint/2010/main" val="1000869442"/>
              </p:ext>
            </p:extLst>
          </p:nvPr>
        </p:nvGraphicFramePr>
        <p:xfrm>
          <a:off x="387217" y="841971"/>
          <a:ext cx="8173580" cy="38150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001162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C6EE6-3357-D11F-35CE-F02DDA6CC38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2CADCD9-2037-F26E-362D-9700A55901CC}"/>
              </a:ext>
            </a:extLst>
          </p:cNvPr>
          <p:cNvSpPr txBox="1"/>
          <p:nvPr/>
        </p:nvSpPr>
        <p:spPr bwMode="auto">
          <a:xfrm>
            <a:off x="550607" y="408039"/>
            <a:ext cx="8153400" cy="3662541"/>
          </a:xfrm>
          <a:prstGeom prst="rect">
            <a:avLst/>
          </a:prstGeom>
          <a:noFill/>
          <a:ln w="19050" algn="ctr">
            <a:noFill/>
            <a:miter lim="800000"/>
            <a:headEnd/>
            <a:tailEnd/>
          </a:ln>
        </p:spPr>
        <p:txBody>
          <a:bodyPr wrap="square" lIns="0" tIns="0" rIns="0" bIns="0" rtlCol="0">
            <a:spAutoFit/>
          </a:bodyPr>
          <a:lstStyle/>
          <a:p>
            <a:r>
              <a:rPr lang="en-US" sz="1400" b="1" u="sng" dirty="0"/>
              <a:t>Other workforce barriers (free text):</a:t>
            </a:r>
          </a:p>
          <a:p>
            <a:pPr marL="342900" indent="-342900">
              <a:buFont typeface="Arial" panose="020B0604020202020204" pitchFamily="34" charset="0"/>
              <a:buChar char="•"/>
            </a:pPr>
            <a:r>
              <a:rPr lang="en-US" sz="1400" dirty="0"/>
              <a:t>“Required IT classifications not available within [our county]”</a:t>
            </a:r>
          </a:p>
          <a:p>
            <a:pPr marL="342900" indent="-342900">
              <a:buFont typeface="Arial" panose="020B0604020202020204" pitchFamily="34" charset="0"/>
              <a:buChar char="•"/>
            </a:pPr>
            <a:r>
              <a:rPr lang="en-US" sz="1400" dirty="0"/>
              <a:t>“Current limitation is </a:t>
            </a:r>
            <a:r>
              <a:rPr lang="en-US" sz="1400" dirty="0" err="1"/>
              <a:t>CalMHSA</a:t>
            </a:r>
            <a:r>
              <a:rPr lang="en-US" sz="1400" dirty="0"/>
              <a:t> delays in implementation of this component.”</a:t>
            </a:r>
          </a:p>
          <a:p>
            <a:pPr marL="342900" indent="-342900">
              <a:buFont typeface="Arial" panose="020B0604020202020204" pitchFamily="34" charset="0"/>
              <a:buChar char="•"/>
            </a:pPr>
            <a:r>
              <a:rPr lang="en-US" sz="1400" dirty="0"/>
              <a:t>“Funding to hire for positions needed”</a:t>
            </a:r>
          </a:p>
          <a:p>
            <a:pPr marL="342900" indent="-342900">
              <a:buFont typeface="Arial" panose="020B0604020202020204" pitchFamily="34" charset="0"/>
              <a:buChar char="•"/>
            </a:pPr>
            <a:r>
              <a:rPr lang="en-US" sz="1400" dirty="0"/>
              <a:t>“Competing priorities, resource availability, and privacy requirements for different partners”</a:t>
            </a:r>
          </a:p>
          <a:p>
            <a:pPr marL="342900" indent="-342900">
              <a:buFont typeface="Arial" panose="020B0604020202020204" pitchFamily="34" charset="0"/>
              <a:buChar char="•"/>
            </a:pPr>
            <a:r>
              <a:rPr lang="en-US" sz="1400" dirty="0"/>
              <a:t>“Difficulty with recruitment and hiring”</a:t>
            </a:r>
          </a:p>
          <a:p>
            <a:pPr marL="342900" indent="-342900">
              <a:buFont typeface="Arial" panose="020B0604020202020204" pitchFamily="34" charset="0"/>
              <a:buChar char="•"/>
            </a:pPr>
            <a:r>
              <a:rPr lang="en-US" sz="1400" dirty="0"/>
              <a:t>“Small county without the funding to have a department IT team, county IT is no help”</a:t>
            </a:r>
            <a:endParaRPr lang="en-US" sz="1400" b="1" u="sng" dirty="0"/>
          </a:p>
          <a:p>
            <a:endParaRPr lang="en-US" sz="1400" b="1" u="sng" dirty="0"/>
          </a:p>
          <a:p>
            <a:r>
              <a:rPr lang="en-US" sz="1400" b="1" u="sng" dirty="0"/>
              <a:t>Other barriers (free text):</a:t>
            </a:r>
          </a:p>
          <a:p>
            <a:pPr marL="342900" indent="-342900">
              <a:buFont typeface="Arial" panose="020B0604020202020204" pitchFamily="34" charset="0"/>
              <a:buChar char="•"/>
            </a:pPr>
            <a:r>
              <a:rPr lang="en-US" sz="1400" dirty="0"/>
              <a:t>“Partner data sharing adoption”</a:t>
            </a:r>
          </a:p>
          <a:p>
            <a:pPr marL="342900" indent="-342900">
              <a:buFont typeface="Arial" panose="020B0604020202020204" pitchFamily="34" charset="0"/>
              <a:buChar char="•"/>
            </a:pPr>
            <a:r>
              <a:rPr lang="en-US" sz="1400" dirty="0"/>
              <a:t>“Lack of understanding of regulations and political priorities”</a:t>
            </a:r>
          </a:p>
          <a:p>
            <a:pPr marL="342900" indent="-342900">
              <a:buFont typeface="Arial" panose="020B0604020202020204" pitchFamily="34" charset="0"/>
              <a:buChar char="•"/>
            </a:pPr>
            <a:r>
              <a:rPr lang="en-US" sz="1400" dirty="0"/>
              <a:t>“Partner knowledge of 42 CFR part 2, allowable/un-allowed use of part data &amp; redisclosure laws. Lack of clear state guidance on how 42CFR part 2 data can/should be shared, especially non-clinical partners such as social services and criminal justice.” </a:t>
            </a:r>
          </a:p>
          <a:p>
            <a:pPr marL="342900" indent="-342900">
              <a:buFont typeface="Arial" panose="020B0604020202020204" pitchFamily="34" charset="0"/>
              <a:buChar char="•"/>
            </a:pPr>
            <a:r>
              <a:rPr lang="en-US" sz="1400" dirty="0"/>
              <a:t>“We have access to some of these other systems, but this access is not configured in an integrated/inter-operational manner. Requires log-in for separate systems.”</a:t>
            </a:r>
          </a:p>
          <a:p>
            <a:endParaRPr lang="en-US" sz="1400" b="1" dirty="0"/>
          </a:p>
        </p:txBody>
      </p:sp>
    </p:spTree>
    <p:extLst>
      <p:ext uri="{BB962C8B-B14F-4D97-AF65-F5344CB8AC3E}">
        <p14:creationId xmlns:p14="http://schemas.microsoft.com/office/powerpoint/2010/main" val="1507506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BADC4-4873-CC15-C5B5-0B81762F1F4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5098DF9-BE37-80C7-DC14-161C86950D13}"/>
              </a:ext>
            </a:extLst>
          </p:cNvPr>
          <p:cNvSpPr>
            <a:spLocks noGrp="1"/>
          </p:cNvSpPr>
          <p:nvPr>
            <p:ph type="title"/>
          </p:nvPr>
        </p:nvSpPr>
        <p:spPr/>
        <p:txBody>
          <a:bodyPr/>
          <a:lstStyle/>
          <a:p>
            <a:r>
              <a:rPr lang="en-US" dirty="0"/>
              <a:t>Assessment Data</a:t>
            </a:r>
          </a:p>
        </p:txBody>
      </p:sp>
    </p:spTree>
    <p:extLst>
      <p:ext uri="{BB962C8B-B14F-4D97-AF65-F5344CB8AC3E}">
        <p14:creationId xmlns:p14="http://schemas.microsoft.com/office/powerpoint/2010/main" val="2503956274"/>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D4631-E584-88E7-D998-E0FE0EA42D6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F12BB94-DC17-C038-DB23-9BF85C082555}"/>
              </a:ext>
            </a:extLst>
          </p:cNvPr>
          <p:cNvSpPr txBox="1"/>
          <p:nvPr/>
        </p:nvSpPr>
        <p:spPr>
          <a:xfrm>
            <a:off x="8380071" y="4386984"/>
            <a:ext cx="763929" cy="246221"/>
          </a:xfrm>
          <a:prstGeom prst="rect">
            <a:avLst/>
          </a:prstGeom>
          <a:noFill/>
        </p:spPr>
        <p:txBody>
          <a:bodyPr wrap="square" rtlCol="0">
            <a:spAutoFit/>
          </a:bodyPr>
          <a:lstStyle/>
          <a:p>
            <a:r>
              <a:rPr lang="en-US" sz="1000" dirty="0"/>
              <a:t>N= 27</a:t>
            </a:r>
          </a:p>
        </p:txBody>
      </p:sp>
      <p:sp>
        <p:nvSpPr>
          <p:cNvPr id="10" name="Title 9">
            <a:extLst>
              <a:ext uri="{FF2B5EF4-FFF2-40B4-BE49-F238E27FC236}">
                <a16:creationId xmlns:a16="http://schemas.microsoft.com/office/drawing/2014/main" id="{98BF4DED-D22A-D83C-0682-DC5F9E1C5721}"/>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assessment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7A94E2EE-B4B3-23D7-34D0-2C831077C704}"/>
              </a:ext>
            </a:extLst>
          </p:cNvPr>
          <p:cNvSpPr txBox="1"/>
          <p:nvPr/>
        </p:nvSpPr>
        <p:spPr bwMode="auto">
          <a:xfrm>
            <a:off x="4154701" y="663091"/>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2" name="Chart 1">
            <a:extLst>
              <a:ext uri="{FF2B5EF4-FFF2-40B4-BE49-F238E27FC236}">
                <a16:creationId xmlns:a16="http://schemas.microsoft.com/office/drawing/2014/main" id="{AC00186A-522D-EEDD-248C-EBAAE3ACED3F}"/>
              </a:ext>
            </a:extLst>
          </p:cNvPr>
          <p:cNvGraphicFramePr>
            <a:graphicFrameLocks/>
          </p:cNvGraphicFramePr>
          <p:nvPr/>
        </p:nvGraphicFramePr>
        <p:xfrm>
          <a:off x="453585" y="793897"/>
          <a:ext cx="7926486" cy="383930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191308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F5FC6-60AB-F941-327D-E1412702DCD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BA9CB9E-D643-4BE4-762F-1A60D94F04FB}"/>
              </a:ext>
            </a:extLst>
          </p:cNvPr>
          <p:cNvSpPr txBox="1"/>
          <p:nvPr/>
        </p:nvSpPr>
        <p:spPr>
          <a:xfrm>
            <a:off x="8380071" y="4384528"/>
            <a:ext cx="763929" cy="246221"/>
          </a:xfrm>
          <a:prstGeom prst="rect">
            <a:avLst/>
          </a:prstGeom>
          <a:noFill/>
        </p:spPr>
        <p:txBody>
          <a:bodyPr wrap="square" rtlCol="0">
            <a:spAutoFit/>
          </a:bodyPr>
          <a:lstStyle/>
          <a:p>
            <a:r>
              <a:rPr lang="en-US" sz="1000" dirty="0"/>
              <a:t>N= 27</a:t>
            </a:r>
          </a:p>
        </p:txBody>
      </p:sp>
      <p:sp>
        <p:nvSpPr>
          <p:cNvPr id="10" name="Title 9">
            <a:extLst>
              <a:ext uri="{FF2B5EF4-FFF2-40B4-BE49-F238E27FC236}">
                <a16:creationId xmlns:a16="http://schemas.microsoft.com/office/drawing/2014/main" id="{30877D86-21C4-C6E4-335C-574815C18A96}"/>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assessment data:</a:t>
            </a:r>
            <a:endParaRPr lang="en-US" sz="1600" dirty="0"/>
          </a:p>
        </p:txBody>
      </p:sp>
      <p:sp>
        <p:nvSpPr>
          <p:cNvPr id="3" name="TextBox 2">
            <a:extLst>
              <a:ext uri="{FF2B5EF4-FFF2-40B4-BE49-F238E27FC236}">
                <a16:creationId xmlns:a16="http://schemas.microsoft.com/office/drawing/2014/main" id="{B0AADBA1-7F64-6CAD-CC67-F4C166CF3B39}"/>
              </a:ext>
            </a:extLst>
          </p:cNvPr>
          <p:cNvSpPr txBox="1"/>
          <p:nvPr/>
        </p:nvSpPr>
        <p:spPr bwMode="auto">
          <a:xfrm>
            <a:off x="4692501" y="815678"/>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4" name="Chart 3">
            <a:extLst>
              <a:ext uri="{FF2B5EF4-FFF2-40B4-BE49-F238E27FC236}">
                <a16:creationId xmlns:a16="http://schemas.microsoft.com/office/drawing/2014/main" id="{415C3BF8-83D1-6C7D-AA5D-4FF45EDFA276}"/>
              </a:ext>
            </a:extLst>
          </p:cNvPr>
          <p:cNvGraphicFramePr>
            <a:graphicFrameLocks/>
          </p:cNvGraphicFramePr>
          <p:nvPr/>
        </p:nvGraphicFramePr>
        <p:xfrm>
          <a:off x="254494" y="1006405"/>
          <a:ext cx="8173580" cy="368561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91525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6C71D-0A3D-55C1-C396-711FA93AA98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19D3F64-DBAE-B920-21D9-4814D07F97BC}"/>
              </a:ext>
            </a:extLst>
          </p:cNvPr>
          <p:cNvSpPr txBox="1"/>
          <p:nvPr/>
        </p:nvSpPr>
        <p:spPr>
          <a:xfrm>
            <a:off x="8327023" y="4406950"/>
            <a:ext cx="763929" cy="246221"/>
          </a:xfrm>
          <a:prstGeom prst="rect">
            <a:avLst/>
          </a:prstGeom>
          <a:noFill/>
        </p:spPr>
        <p:txBody>
          <a:bodyPr wrap="square" rtlCol="0">
            <a:spAutoFit/>
          </a:bodyPr>
          <a:lstStyle/>
          <a:p>
            <a:r>
              <a:rPr lang="en-US" sz="1000" dirty="0"/>
              <a:t>N= 26</a:t>
            </a:r>
          </a:p>
        </p:txBody>
      </p:sp>
      <p:sp>
        <p:nvSpPr>
          <p:cNvPr id="10" name="Title 9">
            <a:extLst>
              <a:ext uri="{FF2B5EF4-FFF2-40B4-BE49-F238E27FC236}">
                <a16:creationId xmlns:a16="http://schemas.microsoft.com/office/drawing/2014/main" id="{63692906-8A1B-5E01-2686-691DB5733E68}"/>
              </a:ext>
            </a:extLst>
          </p:cNvPr>
          <p:cNvSpPr>
            <a:spLocks noGrp="1"/>
          </p:cNvSpPr>
          <p:nvPr>
            <p:ph type="title"/>
          </p:nvPr>
        </p:nvSpPr>
        <p:spPr>
          <a:xfrm>
            <a:off x="387217" y="206794"/>
            <a:ext cx="8173580" cy="635177"/>
          </a:xfrm>
        </p:spPr>
        <p:txBody>
          <a:bodyPr/>
          <a:lstStyle/>
          <a:p>
            <a:r>
              <a:rPr lang="en-US" sz="16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a:t>
            </a:r>
            <a:r>
              <a:rPr lang="en-US" sz="1600" b="1" dirty="0">
                <a:effectLst/>
                <a:latin typeface="+mj-lt"/>
                <a:ea typeface="Aptos" panose="020B0004020202020204" pitchFamily="34" charset="0"/>
                <a:cs typeface="Arial" panose="020B0604020202020204" pitchFamily="34" charset="0"/>
              </a:rPr>
              <a:t>assessment data </a:t>
            </a:r>
            <a:r>
              <a:rPr lang="en-US" sz="1600" dirty="0">
                <a:effectLst/>
                <a:latin typeface="+mj-lt"/>
                <a:ea typeface="Aptos" panose="020B0004020202020204" pitchFamily="34" charset="0"/>
                <a:cs typeface="Arial" panose="020B0604020202020204" pitchFamily="34" charset="0"/>
              </a:rPr>
              <a:t>- that is, ONLY the barriers that are </a:t>
            </a:r>
            <a:r>
              <a:rPr lang="en-US" sz="1600" u="sng" dirty="0">
                <a:effectLst/>
                <a:latin typeface="+mj-lt"/>
                <a:ea typeface="Aptos" panose="020B0004020202020204" pitchFamily="34" charset="0"/>
                <a:cs typeface="Arial" panose="020B0604020202020204" pitchFamily="34" charset="0"/>
              </a:rPr>
              <a:t>substantially impeding </a:t>
            </a:r>
            <a:r>
              <a:rPr lang="en-US" sz="1600" dirty="0">
                <a:effectLst/>
                <a:latin typeface="+mj-lt"/>
                <a:ea typeface="Aptos" panose="020B0004020202020204" pitchFamily="34" charset="0"/>
                <a:cs typeface="Arial" panose="020B0604020202020204" pitchFamily="34" charset="0"/>
              </a:rPr>
              <a:t>your ability to exchange data. Select all that apply.</a:t>
            </a:r>
            <a:br>
              <a:rPr lang="en-US" sz="1800" dirty="0">
                <a:effectLst/>
                <a:latin typeface="Aptos" panose="020B0004020202020204" pitchFamily="34" charset="0"/>
                <a:ea typeface="Aptos" panose="020B0004020202020204" pitchFamily="34" charset="0"/>
                <a:cs typeface="Arial" panose="020B0604020202020204" pitchFamily="34" charset="0"/>
              </a:rPr>
            </a:b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2" name="Chart 1">
            <a:extLst>
              <a:ext uri="{FF2B5EF4-FFF2-40B4-BE49-F238E27FC236}">
                <a16:creationId xmlns:a16="http://schemas.microsoft.com/office/drawing/2014/main" id="{C6C10CF2-B91A-2178-D4E0-1CE90F1706AF}"/>
              </a:ext>
            </a:extLst>
          </p:cNvPr>
          <p:cNvGraphicFramePr>
            <a:graphicFrameLocks/>
          </p:cNvGraphicFramePr>
          <p:nvPr>
            <p:extLst>
              <p:ext uri="{D42A27DB-BD31-4B8C-83A1-F6EECF244321}">
                <p14:modId xmlns:p14="http://schemas.microsoft.com/office/powerpoint/2010/main" val="3954602295"/>
              </p:ext>
            </p:extLst>
          </p:nvPr>
        </p:nvGraphicFramePr>
        <p:xfrm>
          <a:off x="693420" y="929640"/>
          <a:ext cx="7633603" cy="37235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54865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896B1-2464-B0E4-7470-E409E4047C3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C8B63DE-ED70-5184-9DF5-7E3829065721}"/>
              </a:ext>
            </a:extLst>
          </p:cNvPr>
          <p:cNvSpPr txBox="1"/>
          <p:nvPr/>
        </p:nvSpPr>
        <p:spPr bwMode="auto">
          <a:xfrm>
            <a:off x="550607" y="408039"/>
            <a:ext cx="8153400" cy="4124206"/>
          </a:xfrm>
          <a:prstGeom prst="rect">
            <a:avLst/>
          </a:prstGeom>
          <a:noFill/>
          <a:ln w="19050" algn="ctr">
            <a:noFill/>
            <a:miter lim="800000"/>
            <a:headEnd/>
            <a:tailEnd/>
          </a:ln>
        </p:spPr>
        <p:txBody>
          <a:bodyPr wrap="square" lIns="0" tIns="0" rIns="0" bIns="0" rtlCol="0">
            <a:spAutoFit/>
          </a:bodyPr>
          <a:lstStyle/>
          <a:p>
            <a:r>
              <a:rPr lang="en-US" sz="1400" b="1" u="sng" dirty="0"/>
              <a:t>Other workforce barriers (free text):</a:t>
            </a:r>
          </a:p>
          <a:p>
            <a:pPr marL="342900" indent="-342900">
              <a:buFont typeface="Arial" panose="020B0604020202020204" pitchFamily="34" charset="0"/>
              <a:buChar char="•"/>
            </a:pPr>
            <a:r>
              <a:rPr lang="en-US" sz="1400" dirty="0"/>
              <a:t>“Required IT classifications not available within [our county]”</a:t>
            </a:r>
          </a:p>
          <a:p>
            <a:pPr marL="342900" indent="-342900">
              <a:buFont typeface="Arial" panose="020B0604020202020204" pitchFamily="34" charset="0"/>
              <a:buChar char="•"/>
            </a:pPr>
            <a:r>
              <a:rPr lang="en-US" sz="1400" dirty="0"/>
              <a:t>“</a:t>
            </a:r>
            <a:r>
              <a:rPr lang="en-US" sz="1400" dirty="0" err="1"/>
              <a:t>CalMHSA</a:t>
            </a:r>
            <a:r>
              <a:rPr lang="en-US" sz="1400" dirty="0"/>
              <a:t> - Current System Limitations”</a:t>
            </a:r>
          </a:p>
          <a:p>
            <a:pPr marL="342900" indent="-342900">
              <a:buFont typeface="Arial" panose="020B0604020202020204" pitchFamily="34" charset="0"/>
              <a:buChar char="•"/>
            </a:pPr>
            <a:r>
              <a:rPr lang="en-US" sz="1400" dirty="0"/>
              <a:t>“Not enough staff and pay is too low to be appetizing to qualified candidates”</a:t>
            </a:r>
          </a:p>
          <a:p>
            <a:pPr marL="342900" indent="-342900">
              <a:buFont typeface="Arial" panose="020B0604020202020204" pitchFamily="34" charset="0"/>
              <a:buChar char="•"/>
            </a:pPr>
            <a:r>
              <a:rPr lang="en-US" sz="1400" dirty="0"/>
              <a:t>“Competing priorities, resource availability, and privacy requirements for different partners”</a:t>
            </a:r>
          </a:p>
          <a:p>
            <a:pPr marL="342900" indent="-342900">
              <a:buFont typeface="Arial" panose="020B0604020202020204" pitchFamily="34" charset="0"/>
              <a:buChar char="•"/>
            </a:pPr>
            <a:r>
              <a:rPr lang="en-US" sz="1400" dirty="0"/>
              <a:t>“Due to positions being limited to existing county job classifications, we may not have the positions/classifications available and employees cannot work outside of job classification.” </a:t>
            </a:r>
          </a:p>
          <a:p>
            <a:pPr marL="342900" indent="-342900">
              <a:buFont typeface="Arial" panose="020B0604020202020204" pitchFamily="34" charset="0"/>
              <a:buChar char="•"/>
            </a:pPr>
            <a:r>
              <a:rPr lang="en-US" sz="1400" dirty="0"/>
              <a:t>“Difficulty with recruitment and hiring.”</a:t>
            </a:r>
          </a:p>
          <a:p>
            <a:endParaRPr lang="en-US" sz="1400" b="1" dirty="0"/>
          </a:p>
          <a:p>
            <a:r>
              <a:rPr lang="en-US" sz="1400" b="1" u="sng" dirty="0"/>
              <a:t>Other barriers (free text):</a:t>
            </a:r>
          </a:p>
          <a:p>
            <a:pPr marL="342900" indent="-342900">
              <a:buFont typeface="Arial" panose="020B0604020202020204" pitchFamily="34" charset="0"/>
              <a:buChar char="•"/>
            </a:pPr>
            <a:r>
              <a:rPr lang="en-US" sz="1400" dirty="0"/>
              <a:t>“HIE is not capable of exchanging with these partners yet”</a:t>
            </a:r>
          </a:p>
          <a:p>
            <a:pPr marL="342900" indent="-342900">
              <a:buFont typeface="Arial" panose="020B0604020202020204" pitchFamily="34" charset="0"/>
              <a:buChar char="•"/>
            </a:pPr>
            <a:r>
              <a:rPr lang="en-US" sz="1400" dirty="0"/>
              <a:t>“Implementing technologies, no exchange has begun.”  </a:t>
            </a:r>
          </a:p>
          <a:p>
            <a:pPr marL="342900" indent="-342900">
              <a:buFont typeface="Arial" panose="020B0604020202020204" pitchFamily="34" charset="0"/>
              <a:buChar char="•"/>
            </a:pPr>
            <a:r>
              <a:rPr lang="en-US" sz="1400" dirty="0"/>
              <a:t>“Partner knowledge of 42 CFR part 2, allowable/un-allowed use of part data &amp; redisclosure laws.”</a:t>
            </a:r>
          </a:p>
          <a:p>
            <a:pPr marL="342900" indent="-342900">
              <a:buFont typeface="Arial" panose="020B0604020202020204" pitchFamily="34" charset="0"/>
              <a:buChar char="•"/>
            </a:pPr>
            <a:r>
              <a:rPr lang="en-US" sz="1400" dirty="0"/>
              <a:t>“Not enough stakeholder engagement”</a:t>
            </a:r>
          </a:p>
          <a:p>
            <a:pPr marL="342900" indent="-342900">
              <a:buFont typeface="Arial" panose="020B0604020202020204" pitchFamily="34" charset="0"/>
              <a:buChar char="•"/>
            </a:pPr>
            <a:r>
              <a:rPr lang="en-US" sz="1400" dirty="0"/>
              <a:t>“Lack of clear state guidance on how 42CFR part 2 data can/should be shared, especially non-clinical partners such as social services and criminal justice.”</a:t>
            </a:r>
          </a:p>
          <a:p>
            <a:pPr marL="342900" indent="-342900">
              <a:buFont typeface="Arial" panose="020B0604020202020204" pitchFamily="34" charset="0"/>
              <a:buChar char="•"/>
            </a:pPr>
            <a:r>
              <a:rPr lang="en-US" sz="1400" dirty="0"/>
              <a:t>“Obstacles between vendors”</a:t>
            </a:r>
          </a:p>
          <a:p>
            <a:endParaRPr lang="en-US" sz="1600" dirty="0"/>
          </a:p>
          <a:p>
            <a:endParaRPr lang="en-US" sz="1400" dirty="0"/>
          </a:p>
        </p:txBody>
      </p:sp>
    </p:spTree>
    <p:extLst>
      <p:ext uri="{BB962C8B-B14F-4D97-AF65-F5344CB8AC3E}">
        <p14:creationId xmlns:p14="http://schemas.microsoft.com/office/powerpoint/2010/main" val="9188323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F607B-3C99-9AF5-DE19-FDE705D624F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B2BE6CF-D174-ADE0-D36E-24F1DD75B983}"/>
              </a:ext>
            </a:extLst>
          </p:cNvPr>
          <p:cNvSpPr>
            <a:spLocks noGrp="1"/>
          </p:cNvSpPr>
          <p:nvPr>
            <p:ph type="title"/>
          </p:nvPr>
        </p:nvSpPr>
        <p:spPr/>
        <p:txBody>
          <a:bodyPr/>
          <a:lstStyle/>
          <a:p>
            <a:r>
              <a:rPr lang="en-US" dirty="0"/>
              <a:t>SOGI Data</a:t>
            </a:r>
          </a:p>
        </p:txBody>
      </p:sp>
    </p:spTree>
    <p:extLst>
      <p:ext uri="{BB962C8B-B14F-4D97-AF65-F5344CB8AC3E}">
        <p14:creationId xmlns:p14="http://schemas.microsoft.com/office/powerpoint/2010/main" val="1813118771"/>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4AA39-5EA4-4B2A-C417-FFD6EBF182B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5B822F2-7CD3-C69A-A553-495E5D0DAF1A}"/>
              </a:ext>
            </a:extLst>
          </p:cNvPr>
          <p:cNvSpPr txBox="1"/>
          <p:nvPr/>
        </p:nvSpPr>
        <p:spPr>
          <a:xfrm>
            <a:off x="8380071" y="4386984"/>
            <a:ext cx="763929" cy="246221"/>
          </a:xfrm>
          <a:prstGeom prst="rect">
            <a:avLst/>
          </a:prstGeom>
          <a:noFill/>
        </p:spPr>
        <p:txBody>
          <a:bodyPr wrap="square" rtlCol="0">
            <a:spAutoFit/>
          </a:bodyPr>
          <a:lstStyle/>
          <a:p>
            <a:r>
              <a:rPr lang="en-US" sz="1000" dirty="0"/>
              <a:t>N= 27</a:t>
            </a:r>
          </a:p>
        </p:txBody>
      </p:sp>
      <p:sp>
        <p:nvSpPr>
          <p:cNvPr id="10" name="Title 9">
            <a:extLst>
              <a:ext uri="{FF2B5EF4-FFF2-40B4-BE49-F238E27FC236}">
                <a16:creationId xmlns:a16="http://schemas.microsoft.com/office/drawing/2014/main" id="{D91E54A0-AE24-94A0-E4E3-23ACE93B887D}"/>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SOGI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4AAB45C5-32FB-D759-F43E-E19D1D75AF39}"/>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2" name="Chart 1">
            <a:extLst>
              <a:ext uri="{FF2B5EF4-FFF2-40B4-BE49-F238E27FC236}">
                <a16:creationId xmlns:a16="http://schemas.microsoft.com/office/drawing/2014/main" id="{A65BB748-5AD1-2D30-A160-C5A212810E7F}"/>
              </a:ext>
            </a:extLst>
          </p:cNvPr>
          <p:cNvGraphicFramePr>
            <a:graphicFrameLocks/>
          </p:cNvGraphicFramePr>
          <p:nvPr/>
        </p:nvGraphicFramePr>
        <p:xfrm>
          <a:off x="320040" y="758456"/>
          <a:ext cx="8307125" cy="38747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145182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D8A5A-8047-0B98-8133-A582A5A8B12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D30496E-F9EF-BACD-8C4E-778137778701}"/>
              </a:ext>
            </a:extLst>
          </p:cNvPr>
          <p:cNvSpPr txBox="1"/>
          <p:nvPr/>
        </p:nvSpPr>
        <p:spPr>
          <a:xfrm>
            <a:off x="8380071" y="4398704"/>
            <a:ext cx="763929" cy="246221"/>
          </a:xfrm>
          <a:prstGeom prst="rect">
            <a:avLst/>
          </a:prstGeom>
          <a:noFill/>
        </p:spPr>
        <p:txBody>
          <a:bodyPr wrap="square" rtlCol="0">
            <a:spAutoFit/>
          </a:bodyPr>
          <a:lstStyle/>
          <a:p>
            <a:r>
              <a:rPr lang="en-US" sz="1000" dirty="0"/>
              <a:t>N= 27</a:t>
            </a:r>
          </a:p>
        </p:txBody>
      </p:sp>
      <p:sp>
        <p:nvSpPr>
          <p:cNvPr id="10" name="Title 9">
            <a:extLst>
              <a:ext uri="{FF2B5EF4-FFF2-40B4-BE49-F238E27FC236}">
                <a16:creationId xmlns:a16="http://schemas.microsoft.com/office/drawing/2014/main" id="{7C552C42-A07D-67D4-74A7-EC59CECF89A1}"/>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SOGI data:</a:t>
            </a:r>
            <a:endParaRPr lang="en-US" sz="1600" dirty="0"/>
          </a:p>
        </p:txBody>
      </p:sp>
      <p:sp>
        <p:nvSpPr>
          <p:cNvPr id="3" name="TextBox 2">
            <a:extLst>
              <a:ext uri="{FF2B5EF4-FFF2-40B4-BE49-F238E27FC236}">
                <a16:creationId xmlns:a16="http://schemas.microsoft.com/office/drawing/2014/main" id="{717772C8-B245-7074-EC5D-F4270877F576}"/>
              </a:ext>
            </a:extLst>
          </p:cNvPr>
          <p:cNvSpPr txBox="1"/>
          <p:nvPr/>
        </p:nvSpPr>
        <p:spPr bwMode="auto">
          <a:xfrm>
            <a:off x="4571999" y="7447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2" name="Chart 1">
            <a:extLst>
              <a:ext uri="{FF2B5EF4-FFF2-40B4-BE49-F238E27FC236}">
                <a16:creationId xmlns:a16="http://schemas.microsoft.com/office/drawing/2014/main" id="{B55EF3E5-6CA8-B1D9-02A9-27A6B3B75F46}"/>
              </a:ext>
            </a:extLst>
          </p:cNvPr>
          <p:cNvGraphicFramePr>
            <a:graphicFrameLocks/>
          </p:cNvGraphicFramePr>
          <p:nvPr/>
        </p:nvGraphicFramePr>
        <p:xfrm>
          <a:off x="241005" y="878958"/>
          <a:ext cx="8319792" cy="37659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17607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8611F-835B-3817-3208-85F8A4C32778}"/>
              </a:ext>
            </a:extLst>
          </p:cNvPr>
          <p:cNvSpPr>
            <a:spLocks noGrp="1"/>
          </p:cNvSpPr>
          <p:nvPr>
            <p:ph type="title"/>
          </p:nvPr>
        </p:nvSpPr>
        <p:spPr>
          <a:xfrm>
            <a:off x="455795" y="199835"/>
            <a:ext cx="8173580" cy="458587"/>
          </a:xfrm>
        </p:spPr>
        <p:txBody>
          <a:bodyPr/>
          <a:lstStyle/>
          <a:p>
            <a:r>
              <a:rPr lang="en-US" dirty="0"/>
              <a:t>Respondents </a:t>
            </a:r>
            <a:br>
              <a:rPr lang="en-US" dirty="0"/>
            </a:br>
            <a:endParaRPr lang="en-US" dirty="0">
              <a:solidFill>
                <a:srgbClr val="FF0000"/>
              </a:solidFill>
            </a:endParaRPr>
          </a:p>
        </p:txBody>
      </p:sp>
      <p:graphicFrame>
        <p:nvGraphicFramePr>
          <p:cNvPr id="5" name="Table 4">
            <a:extLst>
              <a:ext uri="{FF2B5EF4-FFF2-40B4-BE49-F238E27FC236}">
                <a16:creationId xmlns:a16="http://schemas.microsoft.com/office/drawing/2014/main" id="{DEEF69BD-0FED-E2D4-64B0-3DA81A6AF12B}"/>
              </a:ext>
            </a:extLst>
          </p:cNvPr>
          <p:cNvGraphicFramePr>
            <a:graphicFrameLocks noGrp="1"/>
          </p:cNvGraphicFramePr>
          <p:nvPr>
            <p:extLst>
              <p:ext uri="{D42A27DB-BD31-4B8C-83A1-F6EECF244321}">
                <p14:modId xmlns:p14="http://schemas.microsoft.com/office/powerpoint/2010/main" val="119537260"/>
              </p:ext>
            </p:extLst>
          </p:nvPr>
        </p:nvGraphicFramePr>
        <p:xfrm>
          <a:off x="574307" y="1304755"/>
          <a:ext cx="4691958" cy="2787389"/>
        </p:xfrm>
        <a:graphic>
          <a:graphicData uri="http://schemas.openxmlformats.org/drawingml/2006/table">
            <a:tbl>
              <a:tblPr>
                <a:tableStyleId>{8EC20E35-A176-4012-BC5E-935CFFF8708E}</a:tableStyleId>
              </a:tblPr>
              <a:tblGrid>
                <a:gridCol w="1411224">
                  <a:extLst>
                    <a:ext uri="{9D8B030D-6E8A-4147-A177-3AD203B41FA5}">
                      <a16:colId xmlns:a16="http://schemas.microsoft.com/office/drawing/2014/main" val="671303767"/>
                    </a:ext>
                  </a:extLst>
                </a:gridCol>
                <a:gridCol w="1716748">
                  <a:extLst>
                    <a:ext uri="{9D8B030D-6E8A-4147-A177-3AD203B41FA5}">
                      <a16:colId xmlns:a16="http://schemas.microsoft.com/office/drawing/2014/main" val="1347588737"/>
                    </a:ext>
                  </a:extLst>
                </a:gridCol>
                <a:gridCol w="1563986">
                  <a:extLst>
                    <a:ext uri="{9D8B030D-6E8A-4147-A177-3AD203B41FA5}">
                      <a16:colId xmlns:a16="http://schemas.microsoft.com/office/drawing/2014/main" val="2730324478"/>
                    </a:ext>
                  </a:extLst>
                </a:gridCol>
              </a:tblGrid>
              <a:tr h="253399">
                <a:tc>
                  <a:txBody>
                    <a:bodyPr/>
                    <a:lstStyle/>
                    <a:p>
                      <a:pPr algn="l" fontAlgn="b"/>
                      <a:r>
                        <a:rPr lang="en-US" sz="1400" b="1" u="none" strike="noStrike" dirty="0">
                          <a:solidFill>
                            <a:srgbClr val="3582D7"/>
                          </a:solidFill>
                          <a:effectLst/>
                        </a:rPr>
                        <a:t>URBAN (n=10)</a:t>
                      </a:r>
                      <a:endParaRPr lang="en-US" sz="1400" b="1" i="0" u="none" strike="noStrike" dirty="0">
                        <a:solidFill>
                          <a:srgbClr val="3582D7"/>
                        </a:solidFill>
                        <a:effectLst/>
                        <a:latin typeface="Aptos Narrow" panose="020B0004020202020204" pitchFamily="34" charset="0"/>
                      </a:endParaRPr>
                    </a:p>
                  </a:txBody>
                  <a:tcPr marL="4856" marR="4856" marT="4856" marB="0" anchor="ctr"/>
                </a:tc>
                <a:tc>
                  <a:txBody>
                    <a:bodyPr/>
                    <a:lstStyle/>
                    <a:p>
                      <a:pPr marL="0" marR="0" lvl="0" indent="0" algn="l" defTabSz="914378" rtl="0" eaLnBrk="1" fontAlgn="b" latinLnBrk="0" hangingPunct="1">
                        <a:lnSpc>
                          <a:spcPct val="100000"/>
                        </a:lnSpc>
                        <a:spcBef>
                          <a:spcPts val="0"/>
                        </a:spcBef>
                        <a:spcAft>
                          <a:spcPts val="0"/>
                        </a:spcAft>
                        <a:buClrTx/>
                        <a:buSzTx/>
                        <a:buFontTx/>
                        <a:buNone/>
                        <a:tabLst/>
                        <a:defRPr/>
                      </a:pPr>
                      <a:r>
                        <a:rPr lang="en-US" sz="1400" b="1" u="none" strike="noStrike" dirty="0">
                          <a:solidFill>
                            <a:srgbClr val="B655DD"/>
                          </a:solidFill>
                          <a:effectLst/>
                        </a:rPr>
                        <a:t>SUBURBAN (n=9)</a:t>
                      </a:r>
                      <a:endParaRPr lang="en-US" sz="1400" b="1" i="0" u="none" strike="noStrike" dirty="0">
                        <a:solidFill>
                          <a:srgbClr val="B655DD"/>
                        </a:solidFill>
                        <a:effectLst/>
                        <a:latin typeface="Aptos Narrow" panose="020B0004020202020204" pitchFamily="34" charset="0"/>
                      </a:endParaRPr>
                    </a:p>
                  </a:txBody>
                  <a:tcPr marL="4856" marR="4856" marT="4856" marB="0" anchor="ctr"/>
                </a:tc>
                <a:tc>
                  <a:txBody>
                    <a:bodyPr/>
                    <a:lstStyle/>
                    <a:p>
                      <a:pPr algn="l" fontAlgn="b"/>
                      <a:r>
                        <a:rPr lang="en-US" sz="1400" b="1" u="none" strike="noStrike" kern="1200" dirty="0">
                          <a:solidFill>
                            <a:srgbClr val="9BC026"/>
                          </a:solidFill>
                          <a:effectLst/>
                          <a:latin typeface="+mn-lt"/>
                          <a:ea typeface="+mn-ea"/>
                          <a:cs typeface="+mn-cs"/>
                        </a:rPr>
                        <a:t>RURAL (n=9)</a:t>
                      </a:r>
                    </a:p>
                  </a:txBody>
                  <a:tcPr marL="4856" marR="4856" marT="4856" marB="0" anchor="ctr"/>
                </a:tc>
                <a:extLst>
                  <a:ext uri="{0D108BD9-81ED-4DB2-BD59-A6C34878D82A}">
                    <a16:rowId xmlns:a16="http://schemas.microsoft.com/office/drawing/2014/main" val="368561152"/>
                  </a:ext>
                </a:extLst>
              </a:tr>
              <a:tr h="253399">
                <a:tc>
                  <a:txBody>
                    <a:bodyPr/>
                    <a:lstStyle/>
                    <a:p>
                      <a:pPr algn="l" fontAlgn="b"/>
                      <a:r>
                        <a:rPr lang="en-US" sz="1200" b="0" i="0" u="none" strike="noStrike" dirty="0">
                          <a:solidFill>
                            <a:schemeClr val="tx1"/>
                          </a:solidFill>
                          <a:effectLst/>
                          <a:latin typeface="+mn-lt"/>
                        </a:rPr>
                        <a:t>Alameda</a:t>
                      </a:r>
                    </a:p>
                  </a:txBody>
                  <a:tcPr marL="4856" marR="4856" marT="4856" marB="0" anchor="ctr"/>
                </a:tc>
                <a:tc>
                  <a:txBody>
                    <a:bodyPr/>
                    <a:lstStyle/>
                    <a:p>
                      <a:pPr algn="l" fontAlgn="b"/>
                      <a:r>
                        <a:rPr lang="en-US" sz="1200" b="0" i="0" u="none" strike="noStrike" dirty="0">
                          <a:solidFill>
                            <a:schemeClr val="tx1"/>
                          </a:solidFill>
                          <a:effectLst/>
                          <a:latin typeface="+mn-lt"/>
                        </a:rPr>
                        <a:t>Imperial</a:t>
                      </a:r>
                    </a:p>
                  </a:txBody>
                  <a:tcPr marL="4856" marR="4856" marT="4856" marB="0" anchor="ctr"/>
                </a:tc>
                <a:tc>
                  <a:txBody>
                    <a:bodyPr/>
                    <a:lstStyle/>
                    <a:p>
                      <a:pPr algn="l" fontAlgn="b"/>
                      <a:r>
                        <a:rPr lang="en-US" sz="1200" b="0" i="0" u="none" strike="noStrike" dirty="0">
                          <a:solidFill>
                            <a:schemeClr val="tx1"/>
                          </a:solidFill>
                          <a:effectLst/>
                          <a:latin typeface="+mn-lt"/>
                        </a:rPr>
                        <a:t>Amador</a:t>
                      </a:r>
                    </a:p>
                  </a:txBody>
                  <a:tcPr marL="4856" marR="4856" marT="4856" marB="0" anchor="ctr"/>
                </a:tc>
                <a:extLst>
                  <a:ext uri="{0D108BD9-81ED-4DB2-BD59-A6C34878D82A}">
                    <a16:rowId xmlns:a16="http://schemas.microsoft.com/office/drawing/2014/main" val="2463399560"/>
                  </a:ext>
                </a:extLst>
              </a:tr>
              <a:tr h="253399">
                <a:tc>
                  <a:txBody>
                    <a:bodyPr/>
                    <a:lstStyle/>
                    <a:p>
                      <a:pPr algn="l" fontAlgn="b"/>
                      <a:r>
                        <a:rPr lang="en-US" sz="1200" b="0" i="0" u="none" strike="noStrike" dirty="0">
                          <a:solidFill>
                            <a:schemeClr val="tx1"/>
                          </a:solidFill>
                          <a:effectLst/>
                          <a:latin typeface="+mn-lt"/>
                        </a:rPr>
                        <a:t>Contra Costa</a:t>
                      </a:r>
                    </a:p>
                  </a:txBody>
                  <a:tcPr marL="4856" marR="4856" marT="4856" marB="0" anchor="ctr"/>
                </a:tc>
                <a:tc>
                  <a:txBody>
                    <a:bodyPr/>
                    <a:lstStyle/>
                    <a:p>
                      <a:pPr algn="l" fontAlgn="b"/>
                      <a:r>
                        <a:rPr lang="en-US" sz="1200" b="0" i="0" u="none" strike="noStrike" dirty="0">
                          <a:solidFill>
                            <a:schemeClr val="tx1"/>
                          </a:solidFill>
                          <a:effectLst/>
                          <a:latin typeface="+mn-lt"/>
                        </a:rPr>
                        <a:t>Kern</a:t>
                      </a:r>
                    </a:p>
                  </a:txBody>
                  <a:tcPr marL="4856" marR="4856" marT="4856" marB="0" anchor="ctr"/>
                </a:tc>
                <a:tc>
                  <a:txBody>
                    <a:bodyPr/>
                    <a:lstStyle/>
                    <a:p>
                      <a:pPr algn="l" fontAlgn="b"/>
                      <a:r>
                        <a:rPr lang="en-US" sz="1200" b="0" i="0" u="none" strike="noStrike" dirty="0">
                          <a:solidFill>
                            <a:schemeClr val="tx1"/>
                          </a:solidFill>
                          <a:effectLst/>
                          <a:latin typeface="+mn-lt"/>
                        </a:rPr>
                        <a:t>Colusa</a:t>
                      </a:r>
                    </a:p>
                  </a:txBody>
                  <a:tcPr marL="4856" marR="4856" marT="4856" marB="0" anchor="ctr"/>
                </a:tc>
                <a:extLst>
                  <a:ext uri="{0D108BD9-81ED-4DB2-BD59-A6C34878D82A}">
                    <a16:rowId xmlns:a16="http://schemas.microsoft.com/office/drawing/2014/main" val="3692133787"/>
                  </a:ext>
                </a:extLst>
              </a:tr>
              <a:tr h="253399">
                <a:tc>
                  <a:txBody>
                    <a:bodyPr/>
                    <a:lstStyle/>
                    <a:p>
                      <a:pPr algn="l" fontAlgn="b"/>
                      <a:r>
                        <a:rPr lang="en-US" sz="1200" b="0" i="0" u="none" strike="noStrike" dirty="0">
                          <a:solidFill>
                            <a:schemeClr val="tx1"/>
                          </a:solidFill>
                          <a:effectLst/>
                          <a:latin typeface="+mn-lt"/>
                        </a:rPr>
                        <a:t>Fresno</a:t>
                      </a:r>
                    </a:p>
                  </a:txBody>
                  <a:tcPr marL="4856" marR="4856" marT="4856" marB="0" anchor="ctr"/>
                </a:tc>
                <a:tc>
                  <a:txBody>
                    <a:bodyPr/>
                    <a:lstStyle/>
                    <a:p>
                      <a:pPr algn="l" fontAlgn="b"/>
                      <a:r>
                        <a:rPr lang="en-US" sz="1200" b="0" i="0" u="none" strike="noStrike" dirty="0">
                          <a:solidFill>
                            <a:schemeClr val="tx1"/>
                          </a:solidFill>
                          <a:effectLst/>
                          <a:latin typeface="+mn-lt"/>
                        </a:rPr>
                        <a:t>Monterey</a:t>
                      </a:r>
                    </a:p>
                  </a:txBody>
                  <a:tcPr marL="4856" marR="4856" marT="4856" marB="0" anchor="ctr"/>
                </a:tc>
                <a:tc>
                  <a:txBody>
                    <a:bodyPr/>
                    <a:lstStyle/>
                    <a:p>
                      <a:pPr algn="l" fontAlgn="b"/>
                      <a:r>
                        <a:rPr lang="en-US" sz="1200" b="0" i="0" u="none" strike="noStrike" dirty="0">
                          <a:solidFill>
                            <a:schemeClr val="tx1"/>
                          </a:solidFill>
                          <a:effectLst/>
                          <a:latin typeface="+mn-lt"/>
                        </a:rPr>
                        <a:t>Del Norte</a:t>
                      </a:r>
                    </a:p>
                  </a:txBody>
                  <a:tcPr marL="4856" marR="4856" marT="4856" marB="0" anchor="ctr"/>
                </a:tc>
                <a:extLst>
                  <a:ext uri="{0D108BD9-81ED-4DB2-BD59-A6C34878D82A}">
                    <a16:rowId xmlns:a16="http://schemas.microsoft.com/office/drawing/2014/main" val="2917652468"/>
                  </a:ext>
                </a:extLst>
              </a:tr>
              <a:tr h="253399">
                <a:tc>
                  <a:txBody>
                    <a:bodyPr/>
                    <a:lstStyle/>
                    <a:p>
                      <a:pPr algn="l" fontAlgn="b"/>
                      <a:r>
                        <a:rPr lang="en-US" sz="1200" b="0" i="0" u="none" strike="noStrike" dirty="0">
                          <a:solidFill>
                            <a:schemeClr val="tx1"/>
                          </a:solidFill>
                          <a:effectLst/>
                          <a:latin typeface="+mn-lt"/>
                        </a:rPr>
                        <a:t>Los Angeles</a:t>
                      </a:r>
                    </a:p>
                  </a:txBody>
                  <a:tcPr marL="4856" marR="4856" marT="4856" marB="0" anchor="ctr"/>
                </a:tc>
                <a:tc>
                  <a:txBody>
                    <a:bodyPr/>
                    <a:lstStyle/>
                    <a:p>
                      <a:pPr algn="l" fontAlgn="b"/>
                      <a:r>
                        <a:rPr lang="en-US" sz="1200" b="0" i="0" u="none" strike="noStrike" dirty="0">
                          <a:solidFill>
                            <a:schemeClr val="tx1"/>
                          </a:solidFill>
                          <a:effectLst/>
                          <a:latin typeface="+mn-lt"/>
                        </a:rPr>
                        <a:t>Placer</a:t>
                      </a:r>
                    </a:p>
                  </a:txBody>
                  <a:tcPr marL="4856" marR="4856" marT="4856" marB="0" anchor="ctr"/>
                </a:tc>
                <a:tc>
                  <a:txBody>
                    <a:bodyPr/>
                    <a:lstStyle/>
                    <a:p>
                      <a:pPr algn="l" fontAlgn="b"/>
                      <a:r>
                        <a:rPr lang="en-US" sz="1200" b="0" i="0" u="none" strike="noStrike" dirty="0">
                          <a:solidFill>
                            <a:schemeClr val="tx1"/>
                          </a:solidFill>
                          <a:effectLst/>
                          <a:latin typeface="+mn-lt"/>
                        </a:rPr>
                        <a:t>Glenn</a:t>
                      </a:r>
                    </a:p>
                  </a:txBody>
                  <a:tcPr marL="4856" marR="4856" marT="4856" marB="0" anchor="ctr"/>
                </a:tc>
                <a:extLst>
                  <a:ext uri="{0D108BD9-81ED-4DB2-BD59-A6C34878D82A}">
                    <a16:rowId xmlns:a16="http://schemas.microsoft.com/office/drawing/2014/main" val="3479781334"/>
                  </a:ext>
                </a:extLst>
              </a:tr>
              <a:tr h="253399">
                <a:tc>
                  <a:txBody>
                    <a:bodyPr/>
                    <a:lstStyle/>
                    <a:p>
                      <a:pPr algn="l" fontAlgn="b"/>
                      <a:r>
                        <a:rPr lang="en-US" sz="1200" b="0" i="0" u="none" strike="noStrike" dirty="0">
                          <a:solidFill>
                            <a:schemeClr val="tx1"/>
                          </a:solidFill>
                          <a:effectLst/>
                          <a:latin typeface="+mn-lt"/>
                        </a:rPr>
                        <a:t>Sacramento</a:t>
                      </a:r>
                    </a:p>
                  </a:txBody>
                  <a:tcPr marL="4856" marR="4856" marT="4856" marB="0" anchor="ctr"/>
                </a:tc>
                <a:tc>
                  <a:txBody>
                    <a:bodyPr/>
                    <a:lstStyle/>
                    <a:p>
                      <a:pPr algn="l" fontAlgn="b"/>
                      <a:r>
                        <a:rPr lang="en-US" sz="1200" b="0" i="0" u="none" strike="noStrike" dirty="0">
                          <a:solidFill>
                            <a:schemeClr val="tx1"/>
                          </a:solidFill>
                          <a:effectLst/>
                          <a:latin typeface="+mn-lt"/>
                        </a:rPr>
                        <a:t>San Luis Obispo</a:t>
                      </a:r>
                    </a:p>
                  </a:txBody>
                  <a:tcPr marL="4856" marR="4856" marT="4856" marB="0" anchor="ctr"/>
                </a:tc>
                <a:tc>
                  <a:txBody>
                    <a:bodyPr/>
                    <a:lstStyle/>
                    <a:p>
                      <a:pPr algn="l" fontAlgn="b"/>
                      <a:r>
                        <a:rPr lang="en-US" sz="1200" b="0" i="0" u="none" strike="noStrike" dirty="0">
                          <a:solidFill>
                            <a:schemeClr val="tx1"/>
                          </a:solidFill>
                          <a:effectLst/>
                          <a:latin typeface="+mn-lt"/>
                        </a:rPr>
                        <a:t>Lake</a:t>
                      </a:r>
                    </a:p>
                  </a:txBody>
                  <a:tcPr marL="4856" marR="4856" marT="4856" marB="0" anchor="ctr"/>
                </a:tc>
                <a:extLst>
                  <a:ext uri="{0D108BD9-81ED-4DB2-BD59-A6C34878D82A}">
                    <a16:rowId xmlns:a16="http://schemas.microsoft.com/office/drawing/2014/main" val="323443059"/>
                  </a:ext>
                </a:extLst>
              </a:tr>
              <a:tr h="253399">
                <a:tc>
                  <a:txBody>
                    <a:bodyPr/>
                    <a:lstStyle/>
                    <a:p>
                      <a:pPr algn="l" fontAlgn="b"/>
                      <a:r>
                        <a:rPr lang="en-US" sz="1200" b="0" i="0" u="none" strike="noStrike" dirty="0">
                          <a:solidFill>
                            <a:schemeClr val="tx1"/>
                          </a:solidFill>
                          <a:effectLst/>
                          <a:latin typeface="+mn-lt"/>
                        </a:rPr>
                        <a:t>San Bernardino</a:t>
                      </a:r>
                    </a:p>
                  </a:txBody>
                  <a:tcPr marL="4856" marR="4856" marT="4856" marB="0" anchor="ctr"/>
                </a:tc>
                <a:tc>
                  <a:txBody>
                    <a:bodyPr/>
                    <a:lstStyle/>
                    <a:p>
                      <a:pPr algn="l" fontAlgn="b"/>
                      <a:r>
                        <a:rPr lang="en-US" sz="1200" b="0" i="0" u="none" strike="noStrike" dirty="0">
                          <a:solidFill>
                            <a:schemeClr val="tx1"/>
                          </a:solidFill>
                          <a:effectLst/>
                          <a:latin typeface="+mn-lt"/>
                        </a:rPr>
                        <a:t>Santa Cruz</a:t>
                      </a:r>
                    </a:p>
                  </a:txBody>
                  <a:tcPr marL="4856" marR="4856" marT="4856" marB="0" anchor="ctr"/>
                </a:tc>
                <a:tc>
                  <a:txBody>
                    <a:bodyPr/>
                    <a:lstStyle/>
                    <a:p>
                      <a:pPr algn="l" fontAlgn="b"/>
                      <a:r>
                        <a:rPr lang="en-US" sz="1200" b="0" i="0" u="none" strike="noStrike" dirty="0">
                          <a:solidFill>
                            <a:schemeClr val="tx1"/>
                          </a:solidFill>
                          <a:effectLst/>
                          <a:latin typeface="+mn-lt"/>
                        </a:rPr>
                        <a:t>Lassen</a:t>
                      </a:r>
                    </a:p>
                  </a:txBody>
                  <a:tcPr marL="4856" marR="4856" marT="4856" marB="0" anchor="ctr"/>
                </a:tc>
                <a:extLst>
                  <a:ext uri="{0D108BD9-81ED-4DB2-BD59-A6C34878D82A}">
                    <a16:rowId xmlns:a16="http://schemas.microsoft.com/office/drawing/2014/main" val="1420808622"/>
                  </a:ext>
                </a:extLst>
              </a:tr>
              <a:tr h="253399">
                <a:tc>
                  <a:txBody>
                    <a:bodyPr/>
                    <a:lstStyle/>
                    <a:p>
                      <a:pPr algn="l" fontAlgn="b"/>
                      <a:r>
                        <a:rPr lang="en-US" sz="1200" b="0" i="0" u="none" strike="noStrike" dirty="0">
                          <a:solidFill>
                            <a:schemeClr val="tx1"/>
                          </a:solidFill>
                          <a:effectLst/>
                          <a:latin typeface="+mn-lt"/>
                        </a:rPr>
                        <a:t>San Diego</a:t>
                      </a:r>
                    </a:p>
                  </a:txBody>
                  <a:tcPr marL="4856" marR="4856" marT="4856" marB="0" anchor="ctr"/>
                </a:tc>
                <a:tc>
                  <a:txBody>
                    <a:bodyPr/>
                    <a:lstStyle/>
                    <a:p>
                      <a:pPr algn="l" fontAlgn="b"/>
                      <a:r>
                        <a:rPr lang="en-US" sz="1200" b="0" i="0" u="none" strike="noStrike" dirty="0">
                          <a:solidFill>
                            <a:schemeClr val="tx1"/>
                          </a:solidFill>
                          <a:effectLst/>
                          <a:latin typeface="+mn-lt"/>
                        </a:rPr>
                        <a:t>Shasta</a:t>
                      </a:r>
                    </a:p>
                  </a:txBody>
                  <a:tcPr marL="4856" marR="4856" marT="4856" marB="0" anchor="ctr"/>
                </a:tc>
                <a:tc>
                  <a:txBody>
                    <a:bodyPr/>
                    <a:lstStyle/>
                    <a:p>
                      <a:pPr algn="l" fontAlgn="b"/>
                      <a:r>
                        <a:rPr lang="en-US" sz="1200" b="0" i="0" u="none" strike="noStrike" dirty="0">
                          <a:solidFill>
                            <a:schemeClr val="tx1"/>
                          </a:solidFill>
                          <a:effectLst/>
                          <a:latin typeface="+mn-lt"/>
                        </a:rPr>
                        <a:t>Madera</a:t>
                      </a:r>
                    </a:p>
                  </a:txBody>
                  <a:tcPr marL="4856" marR="4856" marT="4856" marB="0" anchor="ctr"/>
                </a:tc>
                <a:extLst>
                  <a:ext uri="{0D108BD9-81ED-4DB2-BD59-A6C34878D82A}">
                    <a16:rowId xmlns:a16="http://schemas.microsoft.com/office/drawing/2014/main" val="3757007229"/>
                  </a:ext>
                </a:extLst>
              </a:tr>
              <a:tr h="253399">
                <a:tc>
                  <a:txBody>
                    <a:bodyPr/>
                    <a:lstStyle/>
                    <a:p>
                      <a:pPr algn="l" fontAlgn="b"/>
                      <a:r>
                        <a:rPr lang="en-US" sz="1200" b="0" i="0" u="none" strike="noStrike" dirty="0">
                          <a:solidFill>
                            <a:schemeClr val="tx1"/>
                          </a:solidFill>
                          <a:effectLst/>
                          <a:latin typeface="+mn-lt"/>
                        </a:rPr>
                        <a:t>San Mateo</a:t>
                      </a:r>
                    </a:p>
                  </a:txBody>
                  <a:tcPr marL="4856" marR="4856" marT="4856" marB="0" anchor="ctr"/>
                </a:tc>
                <a:tc>
                  <a:txBody>
                    <a:bodyPr/>
                    <a:lstStyle/>
                    <a:p>
                      <a:pPr algn="l" fontAlgn="b"/>
                      <a:r>
                        <a:rPr lang="en-US" sz="1200" b="0" i="0" u="none" strike="noStrike" dirty="0">
                          <a:solidFill>
                            <a:schemeClr val="tx1"/>
                          </a:solidFill>
                          <a:effectLst/>
                          <a:latin typeface="+mn-lt"/>
                        </a:rPr>
                        <a:t>Solano</a:t>
                      </a:r>
                    </a:p>
                  </a:txBody>
                  <a:tcPr marL="4856" marR="4856" marT="4856" marB="0" anchor="ctr"/>
                </a:tc>
                <a:tc>
                  <a:txBody>
                    <a:bodyPr/>
                    <a:lstStyle/>
                    <a:p>
                      <a:pPr algn="l" fontAlgn="b"/>
                      <a:r>
                        <a:rPr lang="en-US" sz="1200" b="0" i="0" u="none" strike="noStrike" dirty="0">
                          <a:solidFill>
                            <a:schemeClr val="tx1"/>
                          </a:solidFill>
                          <a:effectLst/>
                          <a:latin typeface="+mn-lt"/>
                        </a:rPr>
                        <a:t>Mariposa</a:t>
                      </a:r>
                    </a:p>
                  </a:txBody>
                  <a:tcPr marL="4856" marR="4856" marT="4856" marB="0" anchor="ctr"/>
                </a:tc>
                <a:extLst>
                  <a:ext uri="{0D108BD9-81ED-4DB2-BD59-A6C34878D82A}">
                    <a16:rowId xmlns:a16="http://schemas.microsoft.com/office/drawing/2014/main" val="2442103231"/>
                  </a:ext>
                </a:extLst>
              </a:tr>
              <a:tr h="253399">
                <a:tc>
                  <a:txBody>
                    <a:bodyPr/>
                    <a:lstStyle/>
                    <a:p>
                      <a:pPr algn="l" fontAlgn="b"/>
                      <a:r>
                        <a:rPr lang="en-US" sz="1200" b="0" i="0" u="none" strike="noStrike" dirty="0">
                          <a:solidFill>
                            <a:schemeClr val="tx1"/>
                          </a:solidFill>
                          <a:effectLst/>
                          <a:latin typeface="+mn-lt"/>
                        </a:rPr>
                        <a:t>Santa Clara</a:t>
                      </a:r>
                    </a:p>
                  </a:txBody>
                  <a:tcPr marL="4856" marR="4856" marT="4856" marB="0" anchor="ctr"/>
                </a:tc>
                <a:tc>
                  <a:txBody>
                    <a:bodyPr/>
                    <a:lstStyle/>
                    <a:p>
                      <a:pPr algn="l" fontAlgn="b"/>
                      <a:r>
                        <a:rPr lang="en-US" sz="1200" b="0" i="0" u="none" strike="noStrike" dirty="0">
                          <a:solidFill>
                            <a:schemeClr val="tx1"/>
                          </a:solidFill>
                          <a:effectLst/>
                          <a:latin typeface="+mn-lt"/>
                        </a:rPr>
                        <a:t>Tulare</a:t>
                      </a:r>
                    </a:p>
                  </a:txBody>
                  <a:tcPr marL="4856" marR="4856" marT="4856" marB="0" anchor="ctr"/>
                </a:tc>
                <a:tc>
                  <a:txBody>
                    <a:bodyPr/>
                    <a:lstStyle/>
                    <a:p>
                      <a:pPr algn="l" fontAlgn="b"/>
                      <a:r>
                        <a:rPr lang="en-US" sz="1200" b="0" i="0" u="none" strike="noStrike" dirty="0">
                          <a:solidFill>
                            <a:schemeClr val="tx1"/>
                          </a:solidFill>
                          <a:effectLst/>
                          <a:latin typeface="+mn-lt"/>
                        </a:rPr>
                        <a:t>Mono</a:t>
                      </a:r>
                    </a:p>
                  </a:txBody>
                  <a:tcPr marL="4856" marR="4856" marT="4856" marB="0" anchor="ctr"/>
                </a:tc>
                <a:extLst>
                  <a:ext uri="{0D108BD9-81ED-4DB2-BD59-A6C34878D82A}">
                    <a16:rowId xmlns:a16="http://schemas.microsoft.com/office/drawing/2014/main" val="378286152"/>
                  </a:ext>
                </a:extLst>
              </a:tr>
              <a:tr h="253399">
                <a:tc>
                  <a:txBody>
                    <a:bodyPr/>
                    <a:lstStyle/>
                    <a:p>
                      <a:pPr algn="l" fontAlgn="b"/>
                      <a:r>
                        <a:rPr lang="en-US" sz="1200" b="0" i="0" u="none" strike="noStrike" dirty="0">
                          <a:solidFill>
                            <a:schemeClr val="tx1"/>
                          </a:solidFill>
                          <a:effectLst/>
                          <a:latin typeface="+mn-lt"/>
                        </a:rPr>
                        <a:t>Ventura</a:t>
                      </a:r>
                    </a:p>
                  </a:txBody>
                  <a:tcPr marL="4856" marR="4856" marT="4856" marB="0" anchor="ctr"/>
                </a:tc>
                <a:tc>
                  <a:txBody>
                    <a:bodyPr/>
                    <a:lstStyle/>
                    <a:p>
                      <a:pPr algn="l" fontAlgn="b"/>
                      <a:endParaRPr lang="en-US" sz="1200" b="0" i="0" u="none" strike="noStrike" dirty="0">
                        <a:solidFill>
                          <a:schemeClr val="tx1"/>
                        </a:solidFill>
                        <a:effectLst/>
                        <a:latin typeface="+mn-lt"/>
                      </a:endParaRPr>
                    </a:p>
                  </a:txBody>
                  <a:tcPr marL="4856" marR="4856" marT="4856" marB="0" anchor="ctr"/>
                </a:tc>
                <a:tc>
                  <a:txBody>
                    <a:bodyPr/>
                    <a:lstStyle/>
                    <a:p>
                      <a:pPr algn="l" fontAlgn="b"/>
                      <a:endParaRPr lang="en-US" sz="1200" b="0" i="0" u="none" strike="noStrike" dirty="0">
                        <a:solidFill>
                          <a:schemeClr val="tx1"/>
                        </a:solidFill>
                        <a:effectLst/>
                        <a:latin typeface="+mn-lt"/>
                      </a:endParaRPr>
                    </a:p>
                  </a:txBody>
                  <a:tcPr marL="4856" marR="4856" marT="4856" marB="0" anchor="ctr"/>
                </a:tc>
                <a:extLst>
                  <a:ext uri="{0D108BD9-81ED-4DB2-BD59-A6C34878D82A}">
                    <a16:rowId xmlns:a16="http://schemas.microsoft.com/office/drawing/2014/main" val="4134850856"/>
                  </a:ext>
                </a:extLst>
              </a:tr>
            </a:tbl>
          </a:graphicData>
        </a:graphic>
      </p:graphicFrame>
      <p:sp>
        <p:nvSpPr>
          <p:cNvPr id="3" name="Title 1">
            <a:extLst>
              <a:ext uri="{FF2B5EF4-FFF2-40B4-BE49-F238E27FC236}">
                <a16:creationId xmlns:a16="http://schemas.microsoft.com/office/drawing/2014/main" id="{35FA72CD-A5DC-AD23-60A0-041B9BFF5010}"/>
              </a:ext>
            </a:extLst>
          </p:cNvPr>
          <p:cNvSpPr txBox="1">
            <a:spLocks/>
          </p:cNvSpPr>
          <p:nvPr/>
        </p:nvSpPr>
        <p:spPr>
          <a:xfrm>
            <a:off x="455795" y="758638"/>
            <a:ext cx="8173580" cy="330132"/>
          </a:xfrm>
          <a:prstGeom prst="rect">
            <a:avLst/>
          </a:prstGeom>
        </p:spPr>
        <p:txBody>
          <a:bodyPr vert="horz" wrap="square" lIns="91440" tIns="45720" rIns="91440" bIns="45720" rtlCol="0" anchor="t" anchorCtr="0">
            <a:no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sz="2200" dirty="0"/>
              <a:t>n=28; 48% response rate </a:t>
            </a:r>
            <a:endParaRPr lang="en-US" dirty="0">
              <a:solidFill>
                <a:srgbClr val="FF0000"/>
              </a:solidFill>
            </a:endParaRPr>
          </a:p>
        </p:txBody>
      </p:sp>
      <p:pic>
        <p:nvPicPr>
          <p:cNvPr id="8" name="Picture 7">
            <a:extLst>
              <a:ext uri="{FF2B5EF4-FFF2-40B4-BE49-F238E27FC236}">
                <a16:creationId xmlns:a16="http://schemas.microsoft.com/office/drawing/2014/main" id="{A7FE2427-2E5A-D223-39E4-483955D51D73}"/>
              </a:ext>
            </a:extLst>
          </p:cNvPr>
          <p:cNvPicPr>
            <a:picLocks noChangeAspect="1"/>
          </p:cNvPicPr>
          <p:nvPr/>
        </p:nvPicPr>
        <p:blipFill>
          <a:blip r:embed="rId3"/>
          <a:stretch>
            <a:fillRect/>
          </a:stretch>
        </p:blipFill>
        <p:spPr>
          <a:xfrm>
            <a:off x="5221121" y="199835"/>
            <a:ext cx="3922879" cy="4332377"/>
          </a:xfrm>
          <a:prstGeom prst="rect">
            <a:avLst/>
          </a:prstGeom>
        </p:spPr>
      </p:pic>
    </p:spTree>
    <p:extLst>
      <p:ext uri="{BB962C8B-B14F-4D97-AF65-F5344CB8AC3E}">
        <p14:creationId xmlns:p14="http://schemas.microsoft.com/office/powerpoint/2010/main" val="17822215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DD19A-81C6-473E-E3E9-1876A8236E2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2731541-26AD-98D7-D401-6B3678BD7F51}"/>
              </a:ext>
            </a:extLst>
          </p:cNvPr>
          <p:cNvSpPr txBox="1"/>
          <p:nvPr/>
        </p:nvSpPr>
        <p:spPr>
          <a:xfrm>
            <a:off x="8374819" y="4364420"/>
            <a:ext cx="763929" cy="246221"/>
          </a:xfrm>
          <a:prstGeom prst="rect">
            <a:avLst/>
          </a:prstGeom>
          <a:noFill/>
        </p:spPr>
        <p:txBody>
          <a:bodyPr wrap="square" rtlCol="0">
            <a:spAutoFit/>
          </a:bodyPr>
          <a:lstStyle/>
          <a:p>
            <a:r>
              <a:rPr lang="en-US" sz="1000" dirty="0"/>
              <a:t>N= 25</a:t>
            </a:r>
          </a:p>
        </p:txBody>
      </p:sp>
      <p:sp>
        <p:nvSpPr>
          <p:cNvPr id="10" name="Title 9">
            <a:extLst>
              <a:ext uri="{FF2B5EF4-FFF2-40B4-BE49-F238E27FC236}">
                <a16:creationId xmlns:a16="http://schemas.microsoft.com/office/drawing/2014/main" id="{558A3A25-900E-76B9-1C11-F997AC4D36DC}"/>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SOGI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2" name="Chart 1">
            <a:extLst>
              <a:ext uri="{FF2B5EF4-FFF2-40B4-BE49-F238E27FC236}">
                <a16:creationId xmlns:a16="http://schemas.microsoft.com/office/drawing/2014/main" id="{11521A4F-BD79-4DEE-E677-C854103CEE2D}"/>
              </a:ext>
            </a:extLst>
          </p:cNvPr>
          <p:cNvGraphicFramePr>
            <a:graphicFrameLocks/>
          </p:cNvGraphicFramePr>
          <p:nvPr>
            <p:extLst>
              <p:ext uri="{D42A27DB-BD31-4B8C-83A1-F6EECF244321}">
                <p14:modId xmlns:p14="http://schemas.microsoft.com/office/powerpoint/2010/main" val="1613704507"/>
              </p:ext>
            </p:extLst>
          </p:nvPr>
        </p:nvGraphicFramePr>
        <p:xfrm>
          <a:off x="480061" y="746761"/>
          <a:ext cx="7894758" cy="39700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113027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098DB-242A-0F95-69E1-428AF8E799B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23BD386-B55B-C79F-F647-44CAB2E266B1}"/>
              </a:ext>
            </a:extLst>
          </p:cNvPr>
          <p:cNvSpPr txBox="1"/>
          <p:nvPr/>
        </p:nvSpPr>
        <p:spPr bwMode="auto">
          <a:xfrm>
            <a:off x="550607" y="408039"/>
            <a:ext cx="8153400" cy="3662541"/>
          </a:xfrm>
          <a:prstGeom prst="rect">
            <a:avLst/>
          </a:prstGeom>
          <a:noFill/>
          <a:ln w="19050" algn="ctr">
            <a:noFill/>
            <a:miter lim="800000"/>
            <a:headEnd/>
            <a:tailEnd/>
          </a:ln>
        </p:spPr>
        <p:txBody>
          <a:bodyPr wrap="square" lIns="0" tIns="0" rIns="0" bIns="0" rtlCol="0">
            <a:spAutoFit/>
          </a:bodyPr>
          <a:lstStyle/>
          <a:p>
            <a:r>
              <a:rPr lang="en-US" sz="1400" b="1" u="sng" dirty="0"/>
              <a:t>Other workforce barriers (free text):</a:t>
            </a:r>
          </a:p>
          <a:p>
            <a:pPr marL="342900" indent="-342900">
              <a:buFont typeface="Arial" panose="020B0604020202020204" pitchFamily="34" charset="0"/>
              <a:buChar char="•"/>
            </a:pPr>
            <a:r>
              <a:rPr lang="en-US" sz="1400" dirty="0"/>
              <a:t>“Capacity to implement” </a:t>
            </a:r>
          </a:p>
          <a:p>
            <a:pPr marL="342900" indent="-342900">
              <a:buFont typeface="Arial" panose="020B0604020202020204" pitchFamily="34" charset="0"/>
              <a:buChar char="•"/>
            </a:pPr>
            <a:r>
              <a:rPr lang="en-US" sz="1400" dirty="0"/>
              <a:t>“</a:t>
            </a:r>
            <a:r>
              <a:rPr lang="en-US" sz="1400" dirty="0" err="1"/>
              <a:t>CalMHSA</a:t>
            </a:r>
            <a:r>
              <a:rPr lang="en-US" sz="1400" dirty="0"/>
              <a:t> - Current System Limitations”</a:t>
            </a:r>
          </a:p>
          <a:p>
            <a:pPr marL="342900" indent="-342900">
              <a:buFont typeface="Arial" panose="020B0604020202020204" pitchFamily="34" charset="0"/>
              <a:buChar char="•"/>
            </a:pPr>
            <a:r>
              <a:rPr lang="en-US" sz="1400" dirty="0"/>
              <a:t>“Funding available to hire qualified staff”</a:t>
            </a:r>
          </a:p>
          <a:p>
            <a:pPr marL="342900" indent="-342900">
              <a:buFont typeface="Arial" panose="020B0604020202020204" pitchFamily="34" charset="0"/>
              <a:buChar char="•"/>
            </a:pPr>
            <a:r>
              <a:rPr lang="en-US" sz="1400" dirty="0"/>
              <a:t>“Competing priorities, resource availability, and privacy requirements for different partners”</a:t>
            </a:r>
          </a:p>
          <a:p>
            <a:pPr marL="342900" indent="-342900">
              <a:buFont typeface="Arial" panose="020B0604020202020204" pitchFamily="34" charset="0"/>
              <a:buChar char="•"/>
            </a:pPr>
            <a:r>
              <a:rPr lang="en-US" sz="1400" dirty="0"/>
              <a:t>“Due to positions being limited to existing county job classifications, we may not have the positions/classifications available and employees cannot work outside of job classification.” </a:t>
            </a:r>
          </a:p>
          <a:p>
            <a:pPr marL="342900" indent="-342900">
              <a:buFont typeface="Arial" panose="020B0604020202020204" pitchFamily="34" charset="0"/>
              <a:buChar char="•"/>
            </a:pPr>
            <a:r>
              <a:rPr lang="en-US" sz="1400" dirty="0"/>
              <a:t>“Difficulty with recruitment and hiring.”</a:t>
            </a:r>
          </a:p>
          <a:p>
            <a:endParaRPr lang="en-US" sz="1400" b="1" u="sng" dirty="0"/>
          </a:p>
          <a:p>
            <a:r>
              <a:rPr lang="en-US" sz="1400" b="1" u="sng" dirty="0"/>
              <a:t>Other barriers (free text):</a:t>
            </a:r>
          </a:p>
          <a:p>
            <a:pPr marL="285750" indent="-285750">
              <a:buFont typeface="Arial" panose="020B0604020202020204" pitchFamily="34" charset="0"/>
              <a:buChar char="•"/>
            </a:pPr>
            <a:r>
              <a:rPr lang="en-US" sz="1400" dirty="0"/>
              <a:t>“Current HIE is not able to exchange this type of information” </a:t>
            </a:r>
          </a:p>
          <a:p>
            <a:pPr marL="285750" indent="-285750">
              <a:buFont typeface="Arial" panose="020B0604020202020204" pitchFamily="34" charset="0"/>
              <a:buChar char="•"/>
            </a:pPr>
            <a:r>
              <a:rPr lang="en-US" sz="1400" dirty="0"/>
              <a:t>“Implementing technologies”</a:t>
            </a:r>
          </a:p>
          <a:p>
            <a:pPr marL="285750" indent="-285750">
              <a:buFont typeface="Arial" panose="020B0604020202020204" pitchFamily="34" charset="0"/>
              <a:buChar char="•"/>
            </a:pPr>
            <a:r>
              <a:rPr lang="en-US" sz="1400" dirty="0"/>
              <a:t>“Not all CBOs have electronic system”</a:t>
            </a:r>
          </a:p>
          <a:p>
            <a:pPr marL="285750" indent="-285750">
              <a:buFont typeface="Arial" panose="020B0604020202020204" pitchFamily="34" charset="0"/>
              <a:buChar char="•"/>
            </a:pPr>
            <a:r>
              <a:rPr lang="en-US" sz="1400" dirty="0"/>
              <a:t>“Little funding for equipment and workforce”</a:t>
            </a:r>
          </a:p>
          <a:p>
            <a:endParaRPr lang="en-US" sz="1400" dirty="0"/>
          </a:p>
          <a:p>
            <a:endParaRPr lang="en-US" sz="1400" dirty="0"/>
          </a:p>
          <a:p>
            <a:endParaRPr lang="en-US" sz="1400" dirty="0"/>
          </a:p>
        </p:txBody>
      </p:sp>
    </p:spTree>
    <p:extLst>
      <p:ext uri="{BB962C8B-B14F-4D97-AF65-F5344CB8AC3E}">
        <p14:creationId xmlns:p14="http://schemas.microsoft.com/office/powerpoint/2010/main" val="37473822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FBABE-7180-7D5C-9EF6-EB5A6E3AB6D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592F5DD-62AF-4F27-40F1-5EBF27E435CA}"/>
              </a:ext>
            </a:extLst>
          </p:cNvPr>
          <p:cNvSpPr>
            <a:spLocks noGrp="1"/>
          </p:cNvSpPr>
          <p:nvPr>
            <p:ph type="title"/>
          </p:nvPr>
        </p:nvSpPr>
        <p:spPr/>
        <p:txBody>
          <a:bodyPr/>
          <a:lstStyle/>
          <a:p>
            <a:r>
              <a:rPr lang="en-US" dirty="0" err="1"/>
              <a:t>REaL</a:t>
            </a:r>
            <a:r>
              <a:rPr lang="en-US" dirty="0"/>
              <a:t>-D Data</a:t>
            </a:r>
          </a:p>
        </p:txBody>
      </p:sp>
    </p:spTree>
    <p:extLst>
      <p:ext uri="{BB962C8B-B14F-4D97-AF65-F5344CB8AC3E}">
        <p14:creationId xmlns:p14="http://schemas.microsoft.com/office/powerpoint/2010/main" val="1653196970"/>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4CDAA-1D78-B780-4C96-86F3201ACFC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8D9B948-C0DE-E8D7-1499-BD0ACC4D025D}"/>
              </a:ext>
            </a:extLst>
          </p:cNvPr>
          <p:cNvSpPr txBox="1"/>
          <p:nvPr/>
        </p:nvSpPr>
        <p:spPr>
          <a:xfrm>
            <a:off x="8380071" y="4386984"/>
            <a:ext cx="763929" cy="246221"/>
          </a:xfrm>
          <a:prstGeom prst="rect">
            <a:avLst/>
          </a:prstGeom>
          <a:noFill/>
        </p:spPr>
        <p:txBody>
          <a:bodyPr wrap="square" rtlCol="0">
            <a:spAutoFit/>
          </a:bodyPr>
          <a:lstStyle/>
          <a:p>
            <a:r>
              <a:rPr lang="en-US" sz="1000" dirty="0"/>
              <a:t>N= 27</a:t>
            </a:r>
          </a:p>
        </p:txBody>
      </p:sp>
      <p:sp>
        <p:nvSpPr>
          <p:cNvPr id="10" name="Title 9">
            <a:extLst>
              <a:ext uri="{FF2B5EF4-FFF2-40B4-BE49-F238E27FC236}">
                <a16:creationId xmlns:a16="http://schemas.microsoft.com/office/drawing/2014/main" id="{F28A268D-B4DA-DEA7-6170-0AD4F15AEA8F}"/>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a:t>
            </a:r>
            <a:r>
              <a:rPr lang="en-US" sz="1600" dirty="0" err="1"/>
              <a:t>REaL</a:t>
            </a:r>
            <a:r>
              <a:rPr lang="en-US" sz="1600" dirty="0"/>
              <a:t>-D</a:t>
            </a:r>
            <a:r>
              <a:rPr lang="en-US" sz="1600" dirty="0">
                <a:effectLst/>
                <a:latin typeface="+mj-lt"/>
                <a:ea typeface="Aptos" panose="020B0004020202020204" pitchFamily="34" charset="0"/>
                <a:cs typeface="Arial" panose="020B0604020202020204" pitchFamily="34" charset="0"/>
              </a:rPr>
              <a:t>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1FFA64A7-BDD6-DDE8-8735-A9851360889A}"/>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2" name="Chart 1">
            <a:extLst>
              <a:ext uri="{FF2B5EF4-FFF2-40B4-BE49-F238E27FC236}">
                <a16:creationId xmlns:a16="http://schemas.microsoft.com/office/drawing/2014/main" id="{3FEA09F7-E8DF-25B4-7A6B-C1682B50F413}"/>
              </a:ext>
            </a:extLst>
          </p:cNvPr>
          <p:cNvGraphicFramePr>
            <a:graphicFrameLocks/>
          </p:cNvGraphicFramePr>
          <p:nvPr/>
        </p:nvGraphicFramePr>
        <p:xfrm>
          <a:off x="311889" y="783771"/>
          <a:ext cx="7932226" cy="39261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37911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7E242-59A4-099B-461F-26A3EC44F71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CCD3CAD-45D2-839A-295E-470DBA2640B6}"/>
              </a:ext>
            </a:extLst>
          </p:cNvPr>
          <p:cNvSpPr txBox="1"/>
          <p:nvPr/>
        </p:nvSpPr>
        <p:spPr>
          <a:xfrm>
            <a:off x="8408424" y="4398704"/>
            <a:ext cx="763929" cy="246221"/>
          </a:xfrm>
          <a:prstGeom prst="rect">
            <a:avLst/>
          </a:prstGeom>
          <a:noFill/>
        </p:spPr>
        <p:txBody>
          <a:bodyPr wrap="square" rtlCol="0">
            <a:spAutoFit/>
          </a:bodyPr>
          <a:lstStyle/>
          <a:p>
            <a:r>
              <a:rPr lang="en-US" sz="1000" dirty="0"/>
              <a:t>N= 27</a:t>
            </a:r>
          </a:p>
        </p:txBody>
      </p:sp>
      <p:sp>
        <p:nvSpPr>
          <p:cNvPr id="10" name="Title 9">
            <a:extLst>
              <a:ext uri="{FF2B5EF4-FFF2-40B4-BE49-F238E27FC236}">
                <a16:creationId xmlns:a16="http://schemas.microsoft.com/office/drawing/2014/main" id="{9B53DD2E-81DD-2D59-BDDA-356FC264D56B}"/>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a:t>
            </a:r>
            <a:r>
              <a:rPr lang="en-US" sz="1600" dirty="0" err="1"/>
              <a:t>REaL</a:t>
            </a:r>
            <a:r>
              <a:rPr lang="en-US" sz="1600" dirty="0"/>
              <a:t>-D</a:t>
            </a:r>
            <a:r>
              <a:rPr lang="en-US" sz="1600" dirty="0">
                <a:effectLst/>
                <a:latin typeface="+mj-lt"/>
                <a:ea typeface="Aptos" panose="020B0004020202020204" pitchFamily="34" charset="0"/>
                <a:cs typeface="Arial" panose="020B0604020202020204" pitchFamily="34" charset="0"/>
              </a:rPr>
              <a:t> data:</a:t>
            </a:r>
            <a:endParaRPr lang="en-US" sz="1600" dirty="0"/>
          </a:p>
        </p:txBody>
      </p:sp>
      <p:sp>
        <p:nvSpPr>
          <p:cNvPr id="3" name="TextBox 2">
            <a:extLst>
              <a:ext uri="{FF2B5EF4-FFF2-40B4-BE49-F238E27FC236}">
                <a16:creationId xmlns:a16="http://schemas.microsoft.com/office/drawing/2014/main" id="{A0EF8486-311B-DE08-1E8E-8F4394A9DBD4}"/>
              </a:ext>
            </a:extLst>
          </p:cNvPr>
          <p:cNvSpPr txBox="1"/>
          <p:nvPr/>
        </p:nvSpPr>
        <p:spPr bwMode="auto">
          <a:xfrm>
            <a:off x="4572000" y="698533"/>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2" name="Chart 1">
            <a:extLst>
              <a:ext uri="{FF2B5EF4-FFF2-40B4-BE49-F238E27FC236}">
                <a16:creationId xmlns:a16="http://schemas.microsoft.com/office/drawing/2014/main" id="{DB4A2776-E172-5E23-8BCB-752329FF2C8D}"/>
              </a:ext>
            </a:extLst>
          </p:cNvPr>
          <p:cNvGraphicFramePr>
            <a:graphicFrameLocks/>
          </p:cNvGraphicFramePr>
          <p:nvPr/>
        </p:nvGraphicFramePr>
        <p:xfrm>
          <a:off x="387217" y="829338"/>
          <a:ext cx="8173580" cy="38844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772615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3E869-86F4-0D8E-DFE0-90A271114D9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6D5D03C-55C2-E823-EE96-ED9331E1B2BA}"/>
              </a:ext>
            </a:extLst>
          </p:cNvPr>
          <p:cNvSpPr txBox="1"/>
          <p:nvPr/>
        </p:nvSpPr>
        <p:spPr>
          <a:xfrm>
            <a:off x="8380071" y="4428215"/>
            <a:ext cx="763929" cy="246221"/>
          </a:xfrm>
          <a:prstGeom prst="rect">
            <a:avLst/>
          </a:prstGeom>
          <a:noFill/>
        </p:spPr>
        <p:txBody>
          <a:bodyPr wrap="square" rtlCol="0">
            <a:spAutoFit/>
          </a:bodyPr>
          <a:lstStyle/>
          <a:p>
            <a:r>
              <a:rPr lang="en-US" sz="1000" dirty="0"/>
              <a:t>N= 23</a:t>
            </a:r>
          </a:p>
        </p:txBody>
      </p:sp>
      <p:sp>
        <p:nvSpPr>
          <p:cNvPr id="10" name="Title 9">
            <a:extLst>
              <a:ext uri="{FF2B5EF4-FFF2-40B4-BE49-F238E27FC236}">
                <a16:creationId xmlns:a16="http://schemas.microsoft.com/office/drawing/2014/main" id="{EB19C51E-688E-977B-F1EC-4DD5F314E2A1}"/>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a:t>
            </a:r>
            <a:r>
              <a:rPr lang="en-US" sz="1400" dirty="0" err="1"/>
              <a:t>REaL</a:t>
            </a:r>
            <a:r>
              <a:rPr lang="en-US" sz="1400" dirty="0"/>
              <a:t>-D</a:t>
            </a:r>
            <a:r>
              <a:rPr lang="en-US" sz="1400" dirty="0">
                <a:effectLst/>
                <a:latin typeface="+mj-lt"/>
                <a:ea typeface="Aptos" panose="020B0004020202020204" pitchFamily="34" charset="0"/>
                <a:cs typeface="Arial" panose="020B0604020202020204" pitchFamily="34" charset="0"/>
              </a:rPr>
              <a:t> data - that is, ONLY the barriers that are substantially impeding your ability to exchange data. Select all that apply.</a:t>
            </a:r>
            <a:br>
              <a:rPr lang="en-US" sz="1400" dirty="0">
                <a:effectLst/>
                <a:highlight>
                  <a:srgbClr val="FFFF00"/>
                </a:highlight>
                <a:latin typeface="+mj-lt"/>
                <a:ea typeface="Aptos" panose="020B0004020202020204" pitchFamily="34" charset="0"/>
                <a:cs typeface="Arial" panose="020B0604020202020204" pitchFamily="34" charset="0"/>
              </a:rPr>
            </a:br>
            <a:endParaRPr lang="en-US" sz="1400" dirty="0">
              <a:highlight>
                <a:srgbClr val="FFFF00"/>
              </a:highlight>
              <a:latin typeface="+mj-lt"/>
            </a:endParaRPr>
          </a:p>
        </p:txBody>
      </p:sp>
      <p:graphicFrame>
        <p:nvGraphicFramePr>
          <p:cNvPr id="3" name="Chart 2">
            <a:extLst>
              <a:ext uri="{FF2B5EF4-FFF2-40B4-BE49-F238E27FC236}">
                <a16:creationId xmlns:a16="http://schemas.microsoft.com/office/drawing/2014/main" id="{8D70A869-14A0-A650-DA0D-C8E99655BCA1}"/>
              </a:ext>
            </a:extLst>
          </p:cNvPr>
          <p:cNvGraphicFramePr>
            <a:graphicFrameLocks/>
          </p:cNvGraphicFramePr>
          <p:nvPr>
            <p:extLst>
              <p:ext uri="{D42A27DB-BD31-4B8C-83A1-F6EECF244321}">
                <p14:modId xmlns:p14="http://schemas.microsoft.com/office/powerpoint/2010/main" val="1782549336"/>
              </p:ext>
            </p:extLst>
          </p:nvPr>
        </p:nvGraphicFramePr>
        <p:xfrm>
          <a:off x="502919" y="841971"/>
          <a:ext cx="7877151" cy="372240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37343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E9E48-B37E-B861-223A-81EAF682635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843628F-A137-05EF-34A8-D5624787075A}"/>
              </a:ext>
            </a:extLst>
          </p:cNvPr>
          <p:cNvSpPr txBox="1"/>
          <p:nvPr/>
        </p:nvSpPr>
        <p:spPr bwMode="auto">
          <a:xfrm>
            <a:off x="550607" y="408039"/>
            <a:ext cx="8153400" cy="2616101"/>
          </a:xfrm>
          <a:prstGeom prst="rect">
            <a:avLst/>
          </a:prstGeom>
          <a:noFill/>
          <a:ln w="19050" algn="ctr">
            <a:noFill/>
            <a:miter lim="800000"/>
            <a:headEnd/>
            <a:tailEnd/>
          </a:ln>
        </p:spPr>
        <p:txBody>
          <a:bodyPr wrap="square" lIns="0" tIns="0" rIns="0" bIns="0" rtlCol="0">
            <a:spAutoFit/>
          </a:bodyPr>
          <a:lstStyle/>
          <a:p>
            <a:r>
              <a:rPr lang="en-US" sz="1400" b="1" u="sng" dirty="0"/>
              <a:t>Other workforce barriers (free text):</a:t>
            </a:r>
          </a:p>
          <a:p>
            <a:pPr marL="342900" indent="-342900">
              <a:buFont typeface="Arial" panose="020B0604020202020204" pitchFamily="34" charset="0"/>
              <a:buChar char="•"/>
            </a:pPr>
            <a:r>
              <a:rPr lang="en-US" sz="1400" dirty="0"/>
              <a:t>“Capacity to implement technologies and policies” </a:t>
            </a:r>
          </a:p>
          <a:p>
            <a:pPr marL="342900" indent="-342900">
              <a:buFont typeface="Arial" panose="020B0604020202020204" pitchFamily="34" charset="0"/>
              <a:buChar char="•"/>
            </a:pPr>
            <a:r>
              <a:rPr lang="en-US" sz="1400" dirty="0"/>
              <a:t>“</a:t>
            </a:r>
            <a:r>
              <a:rPr lang="en-US" sz="1400" dirty="0" err="1"/>
              <a:t>CalMHSA</a:t>
            </a:r>
            <a:r>
              <a:rPr lang="en-US" sz="1400" dirty="0"/>
              <a:t> - Current System Limitations”</a:t>
            </a:r>
          </a:p>
          <a:p>
            <a:pPr marL="342900" indent="-342900">
              <a:buFont typeface="Arial" panose="020B0604020202020204" pitchFamily="34" charset="0"/>
              <a:buChar char="•"/>
            </a:pPr>
            <a:r>
              <a:rPr lang="en-US" sz="1400" dirty="0"/>
              <a:t>“Competing priorities, resource availability, and privacy requirements for different partners”</a:t>
            </a:r>
          </a:p>
          <a:p>
            <a:pPr marL="342900" indent="-342900">
              <a:buFont typeface="Arial" panose="020B0604020202020204" pitchFamily="34" charset="0"/>
              <a:buChar char="•"/>
            </a:pPr>
            <a:r>
              <a:rPr lang="en-US" sz="1400" dirty="0"/>
              <a:t>“Due to positions being limited to existing county job classifications, we may not have the positions/classifications available and employees cannot work outside of job classification.” </a:t>
            </a:r>
          </a:p>
          <a:p>
            <a:pPr marL="342900" indent="-342900">
              <a:buFont typeface="Arial" panose="020B0604020202020204" pitchFamily="34" charset="0"/>
              <a:buChar char="•"/>
            </a:pPr>
            <a:r>
              <a:rPr lang="en-US" sz="1400" dirty="0"/>
              <a:t>“Difficulty with recruitment and hiring.”</a:t>
            </a:r>
          </a:p>
          <a:p>
            <a:endParaRPr lang="en-US" sz="1400" b="1" u="sng" dirty="0"/>
          </a:p>
          <a:p>
            <a:r>
              <a:rPr lang="en-US" sz="1400" b="1" u="sng" dirty="0"/>
              <a:t>Other barriers (free text):</a:t>
            </a:r>
          </a:p>
          <a:p>
            <a:pPr marL="342900" indent="-342900">
              <a:buFont typeface="Arial" panose="020B0604020202020204" pitchFamily="34" charset="0"/>
              <a:buChar char="•"/>
            </a:pPr>
            <a:r>
              <a:rPr lang="en-US" sz="1400" b="0" i="0" u="none" strike="noStrike" dirty="0">
                <a:effectLst/>
              </a:rPr>
              <a:t>“Current HIE unable to exchange this information”</a:t>
            </a:r>
            <a:r>
              <a:rPr lang="en-US" sz="1400" dirty="0"/>
              <a:t> </a:t>
            </a:r>
          </a:p>
          <a:p>
            <a:endParaRPr lang="en-US" sz="1600" dirty="0"/>
          </a:p>
          <a:p>
            <a:endParaRPr lang="en-US" sz="1400" dirty="0"/>
          </a:p>
        </p:txBody>
      </p:sp>
    </p:spTree>
    <p:extLst>
      <p:ext uri="{BB962C8B-B14F-4D97-AF65-F5344CB8AC3E}">
        <p14:creationId xmlns:p14="http://schemas.microsoft.com/office/powerpoint/2010/main" val="9772258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CBCE1-01C9-73A1-4DD6-36C83EAC1FC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0458DA4-6385-480F-248E-047D69116555}"/>
              </a:ext>
            </a:extLst>
          </p:cNvPr>
          <p:cNvSpPr>
            <a:spLocks noGrp="1"/>
          </p:cNvSpPr>
          <p:nvPr>
            <p:ph type="title"/>
          </p:nvPr>
        </p:nvSpPr>
        <p:spPr/>
        <p:txBody>
          <a:bodyPr/>
          <a:lstStyle/>
          <a:p>
            <a:r>
              <a:rPr lang="en-US" dirty="0"/>
              <a:t>Patient/Client Consent to Share Data</a:t>
            </a:r>
          </a:p>
        </p:txBody>
      </p:sp>
    </p:spTree>
    <p:extLst>
      <p:ext uri="{BB962C8B-B14F-4D97-AF65-F5344CB8AC3E}">
        <p14:creationId xmlns:p14="http://schemas.microsoft.com/office/powerpoint/2010/main" val="1643498556"/>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59210-B3D5-0871-D7C2-1907B15493E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A5B9528-EBB6-A1BC-CFBA-1B32E86CF56F}"/>
              </a:ext>
            </a:extLst>
          </p:cNvPr>
          <p:cNvSpPr txBox="1"/>
          <p:nvPr/>
        </p:nvSpPr>
        <p:spPr>
          <a:xfrm>
            <a:off x="8380071" y="4386984"/>
            <a:ext cx="763929" cy="246221"/>
          </a:xfrm>
          <a:prstGeom prst="rect">
            <a:avLst/>
          </a:prstGeom>
          <a:noFill/>
        </p:spPr>
        <p:txBody>
          <a:bodyPr wrap="square" rtlCol="0">
            <a:spAutoFit/>
          </a:bodyPr>
          <a:lstStyle/>
          <a:p>
            <a:r>
              <a:rPr lang="en-US" sz="1000" dirty="0"/>
              <a:t>N= 21</a:t>
            </a:r>
          </a:p>
        </p:txBody>
      </p:sp>
      <p:sp>
        <p:nvSpPr>
          <p:cNvPr id="10" name="Title 9">
            <a:extLst>
              <a:ext uri="{FF2B5EF4-FFF2-40B4-BE49-F238E27FC236}">
                <a16:creationId xmlns:a16="http://schemas.microsoft.com/office/drawing/2014/main" id="{6CC61478-87D1-EC11-37EF-1DC81DAF98FE}"/>
              </a:ext>
            </a:extLst>
          </p:cNvPr>
          <p:cNvSpPr>
            <a:spLocks noGrp="1"/>
          </p:cNvSpPr>
          <p:nvPr>
            <p:ph type="title"/>
          </p:nvPr>
        </p:nvSpPr>
        <p:spPr>
          <a:xfrm>
            <a:off x="453585" y="113109"/>
            <a:ext cx="8371438"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structured patient/client consent to share data:</a:t>
            </a:r>
            <a:endParaRPr lang="en-US" sz="1600" dirty="0"/>
          </a:p>
        </p:txBody>
      </p:sp>
      <p:sp>
        <p:nvSpPr>
          <p:cNvPr id="13" name="TextBox 12">
            <a:extLst>
              <a:ext uri="{FF2B5EF4-FFF2-40B4-BE49-F238E27FC236}">
                <a16:creationId xmlns:a16="http://schemas.microsoft.com/office/drawing/2014/main" id="{7FAD5741-2CD8-EA36-0444-78884058F59B}"/>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2" name="Chart 1">
            <a:extLst>
              <a:ext uri="{FF2B5EF4-FFF2-40B4-BE49-F238E27FC236}">
                <a16:creationId xmlns:a16="http://schemas.microsoft.com/office/drawing/2014/main" id="{E0EB007D-6E9E-B189-FAD4-8CE4C9214E53}"/>
              </a:ext>
            </a:extLst>
          </p:cNvPr>
          <p:cNvGraphicFramePr>
            <a:graphicFrameLocks/>
          </p:cNvGraphicFramePr>
          <p:nvPr/>
        </p:nvGraphicFramePr>
        <p:xfrm>
          <a:off x="368595" y="772633"/>
          <a:ext cx="8173580" cy="39340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76691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10580-A418-066C-4704-65556C96954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8DF16F7-3C35-0332-B695-8CEA8A868615}"/>
              </a:ext>
            </a:extLst>
          </p:cNvPr>
          <p:cNvSpPr txBox="1"/>
          <p:nvPr/>
        </p:nvSpPr>
        <p:spPr>
          <a:xfrm>
            <a:off x="8413898" y="4405792"/>
            <a:ext cx="763929" cy="246221"/>
          </a:xfrm>
          <a:prstGeom prst="rect">
            <a:avLst/>
          </a:prstGeom>
          <a:noFill/>
        </p:spPr>
        <p:txBody>
          <a:bodyPr wrap="square" rtlCol="0">
            <a:spAutoFit/>
          </a:bodyPr>
          <a:lstStyle/>
          <a:p>
            <a:r>
              <a:rPr lang="en-US" sz="1000" dirty="0"/>
              <a:t>N= 21</a:t>
            </a:r>
          </a:p>
        </p:txBody>
      </p:sp>
      <p:sp>
        <p:nvSpPr>
          <p:cNvPr id="10" name="Title 9">
            <a:extLst>
              <a:ext uri="{FF2B5EF4-FFF2-40B4-BE49-F238E27FC236}">
                <a16:creationId xmlns:a16="http://schemas.microsoft.com/office/drawing/2014/main" id="{2764F1D3-852A-185D-6C60-C355C81225FA}"/>
              </a:ext>
            </a:extLst>
          </p:cNvPr>
          <p:cNvSpPr>
            <a:spLocks noGrp="1"/>
          </p:cNvSpPr>
          <p:nvPr>
            <p:ph type="title"/>
          </p:nvPr>
        </p:nvSpPr>
        <p:spPr>
          <a:xfrm>
            <a:off x="387216" y="155402"/>
            <a:ext cx="8331481"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structured patient/client consent to share data:</a:t>
            </a:r>
            <a:endParaRPr lang="en-US" sz="1600" dirty="0"/>
          </a:p>
        </p:txBody>
      </p:sp>
      <p:sp>
        <p:nvSpPr>
          <p:cNvPr id="3" name="TextBox 2">
            <a:extLst>
              <a:ext uri="{FF2B5EF4-FFF2-40B4-BE49-F238E27FC236}">
                <a16:creationId xmlns:a16="http://schemas.microsoft.com/office/drawing/2014/main" id="{1369C26B-04A3-0D83-D95C-18C23CF29B89}"/>
              </a:ext>
            </a:extLst>
          </p:cNvPr>
          <p:cNvSpPr txBox="1"/>
          <p:nvPr/>
        </p:nvSpPr>
        <p:spPr bwMode="auto">
          <a:xfrm>
            <a:off x="4571999" y="7447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2" name="Chart 1">
            <a:extLst>
              <a:ext uri="{FF2B5EF4-FFF2-40B4-BE49-F238E27FC236}">
                <a16:creationId xmlns:a16="http://schemas.microsoft.com/office/drawing/2014/main" id="{05C35DE8-E9C1-FD36-6581-C5DDBDFF3E9D}"/>
              </a:ext>
            </a:extLst>
          </p:cNvPr>
          <p:cNvGraphicFramePr>
            <a:graphicFrameLocks/>
          </p:cNvGraphicFramePr>
          <p:nvPr>
            <p:extLst>
              <p:ext uri="{D42A27DB-BD31-4B8C-83A1-F6EECF244321}">
                <p14:modId xmlns:p14="http://schemas.microsoft.com/office/powerpoint/2010/main" val="3834246128"/>
              </p:ext>
            </p:extLst>
          </p:nvPr>
        </p:nvGraphicFramePr>
        <p:xfrm>
          <a:off x="387216" y="875600"/>
          <a:ext cx="8026682" cy="379951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4711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E96C7-6ABE-7B4D-546A-4C88C0CE225A}"/>
              </a:ext>
            </a:extLst>
          </p:cNvPr>
          <p:cNvSpPr>
            <a:spLocks noGrp="1"/>
          </p:cNvSpPr>
          <p:nvPr>
            <p:ph type="title"/>
          </p:nvPr>
        </p:nvSpPr>
        <p:spPr>
          <a:xfrm>
            <a:off x="4792881" y="144130"/>
            <a:ext cx="4192951" cy="994172"/>
          </a:xfrm>
        </p:spPr>
        <p:txBody>
          <a:bodyPr>
            <a:noAutofit/>
          </a:bodyPr>
          <a:lstStyle/>
          <a:p>
            <a:r>
              <a:rPr lang="en-US" sz="1600" dirty="0"/>
              <a:t>Is your department/division part of a super agency (e.g., part of a health and human services agency that includes public health, behavioral health, and social services) or a standalone agency?</a:t>
            </a:r>
          </a:p>
        </p:txBody>
      </p:sp>
      <p:graphicFrame>
        <p:nvGraphicFramePr>
          <p:cNvPr id="5" name="Chart 4">
            <a:extLst>
              <a:ext uri="{FF2B5EF4-FFF2-40B4-BE49-F238E27FC236}">
                <a16:creationId xmlns:a16="http://schemas.microsoft.com/office/drawing/2014/main" id="{5D2C2F50-7C01-D5A3-CEAB-331A216E66E7}"/>
              </a:ext>
            </a:extLst>
          </p:cNvPr>
          <p:cNvGraphicFramePr>
            <a:graphicFrameLocks/>
          </p:cNvGraphicFramePr>
          <p:nvPr>
            <p:extLst>
              <p:ext uri="{D42A27DB-BD31-4B8C-83A1-F6EECF244321}">
                <p14:modId xmlns:p14="http://schemas.microsoft.com/office/powerpoint/2010/main" val="3174531004"/>
              </p:ext>
            </p:extLst>
          </p:nvPr>
        </p:nvGraphicFramePr>
        <p:xfrm>
          <a:off x="4888675" y="1185299"/>
          <a:ext cx="3626674" cy="2886098"/>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a:extLst>
              <a:ext uri="{FF2B5EF4-FFF2-40B4-BE49-F238E27FC236}">
                <a16:creationId xmlns:a16="http://schemas.microsoft.com/office/drawing/2014/main" id="{B139825F-0B66-59AA-688B-F4B97C2C9D91}"/>
              </a:ext>
            </a:extLst>
          </p:cNvPr>
          <p:cNvSpPr txBox="1">
            <a:spLocks/>
          </p:cNvSpPr>
          <p:nvPr/>
        </p:nvSpPr>
        <p:spPr>
          <a:xfrm>
            <a:off x="628651" y="191126"/>
            <a:ext cx="3839728" cy="99417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t>Do your county mental health services operate separately from county substance use disorder (SUD) services?</a:t>
            </a:r>
          </a:p>
        </p:txBody>
      </p:sp>
      <p:sp>
        <p:nvSpPr>
          <p:cNvPr id="7" name="TextBox 6">
            <a:extLst>
              <a:ext uri="{FF2B5EF4-FFF2-40B4-BE49-F238E27FC236}">
                <a16:creationId xmlns:a16="http://schemas.microsoft.com/office/drawing/2014/main" id="{41130EEA-1365-3C9D-783F-E39B044878F8}"/>
              </a:ext>
            </a:extLst>
          </p:cNvPr>
          <p:cNvSpPr txBox="1"/>
          <p:nvPr/>
        </p:nvSpPr>
        <p:spPr>
          <a:xfrm>
            <a:off x="3713159" y="4362543"/>
            <a:ext cx="763929" cy="246221"/>
          </a:xfrm>
          <a:prstGeom prst="rect">
            <a:avLst/>
          </a:prstGeom>
          <a:noFill/>
        </p:spPr>
        <p:txBody>
          <a:bodyPr wrap="square" rtlCol="0">
            <a:spAutoFit/>
          </a:bodyPr>
          <a:lstStyle/>
          <a:p>
            <a:r>
              <a:rPr lang="en-US" sz="1000" dirty="0"/>
              <a:t>N= 28</a:t>
            </a:r>
          </a:p>
        </p:txBody>
      </p:sp>
      <p:sp>
        <p:nvSpPr>
          <p:cNvPr id="8" name="TextBox 7">
            <a:extLst>
              <a:ext uri="{FF2B5EF4-FFF2-40B4-BE49-F238E27FC236}">
                <a16:creationId xmlns:a16="http://schemas.microsoft.com/office/drawing/2014/main" id="{28DAF125-3908-3D22-A58E-07D2442EF1FE}"/>
              </a:ext>
            </a:extLst>
          </p:cNvPr>
          <p:cNvSpPr txBox="1"/>
          <p:nvPr/>
        </p:nvSpPr>
        <p:spPr>
          <a:xfrm>
            <a:off x="7969951" y="3808160"/>
            <a:ext cx="763929" cy="246221"/>
          </a:xfrm>
          <a:prstGeom prst="rect">
            <a:avLst/>
          </a:prstGeom>
          <a:noFill/>
        </p:spPr>
        <p:txBody>
          <a:bodyPr wrap="square" rtlCol="0">
            <a:spAutoFit/>
          </a:bodyPr>
          <a:lstStyle/>
          <a:p>
            <a:r>
              <a:rPr lang="en-US" sz="1000" dirty="0"/>
              <a:t>N= 28</a:t>
            </a:r>
          </a:p>
        </p:txBody>
      </p:sp>
      <p:sp>
        <p:nvSpPr>
          <p:cNvPr id="9" name="TextBox 8">
            <a:extLst>
              <a:ext uri="{FF2B5EF4-FFF2-40B4-BE49-F238E27FC236}">
                <a16:creationId xmlns:a16="http://schemas.microsoft.com/office/drawing/2014/main" id="{E031BB39-E113-E571-0179-1C451588CFF5}"/>
              </a:ext>
            </a:extLst>
          </p:cNvPr>
          <p:cNvSpPr txBox="1"/>
          <p:nvPr/>
        </p:nvSpPr>
        <p:spPr>
          <a:xfrm>
            <a:off x="5110438" y="4071397"/>
            <a:ext cx="3971188" cy="430887"/>
          </a:xfrm>
          <a:prstGeom prst="rect">
            <a:avLst/>
          </a:prstGeom>
          <a:noFill/>
        </p:spPr>
        <p:txBody>
          <a:bodyPr wrap="square" rtlCol="0">
            <a:spAutoFit/>
          </a:bodyPr>
          <a:lstStyle/>
          <a:p>
            <a:r>
              <a:rPr lang="en-US" sz="1100" dirty="0"/>
              <a:t>Other = BH under health care agency, social services/human services is standalone </a:t>
            </a:r>
            <a:endParaRPr lang="en-US" sz="1100" dirty="0">
              <a:solidFill>
                <a:srgbClr val="FF0000"/>
              </a:solidFill>
            </a:endParaRPr>
          </a:p>
        </p:txBody>
      </p:sp>
      <p:graphicFrame>
        <p:nvGraphicFramePr>
          <p:cNvPr id="3" name="Chart 2">
            <a:extLst>
              <a:ext uri="{FF2B5EF4-FFF2-40B4-BE49-F238E27FC236}">
                <a16:creationId xmlns:a16="http://schemas.microsoft.com/office/drawing/2014/main" id="{B2D2DF0A-3A79-6892-F9C0-5B065983586A}"/>
              </a:ext>
            </a:extLst>
          </p:cNvPr>
          <p:cNvGraphicFramePr>
            <a:graphicFrameLocks/>
          </p:cNvGraphicFramePr>
          <p:nvPr>
            <p:extLst>
              <p:ext uri="{D42A27DB-BD31-4B8C-83A1-F6EECF244321}">
                <p14:modId xmlns:p14="http://schemas.microsoft.com/office/powerpoint/2010/main" val="2312136436"/>
              </p:ext>
            </p:extLst>
          </p:nvPr>
        </p:nvGraphicFramePr>
        <p:xfrm>
          <a:off x="628651" y="1185298"/>
          <a:ext cx="3626674" cy="325863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541702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135EE-2F4B-0CE9-B4E3-D064F4B616D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3E8F083-A070-CAE1-0788-AA1E826C487A}"/>
              </a:ext>
            </a:extLst>
          </p:cNvPr>
          <p:cNvSpPr txBox="1"/>
          <p:nvPr/>
        </p:nvSpPr>
        <p:spPr>
          <a:xfrm>
            <a:off x="8374819" y="4415270"/>
            <a:ext cx="763929" cy="246221"/>
          </a:xfrm>
          <a:prstGeom prst="rect">
            <a:avLst/>
          </a:prstGeom>
          <a:noFill/>
        </p:spPr>
        <p:txBody>
          <a:bodyPr wrap="square" rtlCol="0">
            <a:spAutoFit/>
          </a:bodyPr>
          <a:lstStyle/>
          <a:p>
            <a:r>
              <a:rPr lang="en-US" sz="1000" dirty="0"/>
              <a:t>N= 19</a:t>
            </a:r>
          </a:p>
        </p:txBody>
      </p:sp>
      <p:sp>
        <p:nvSpPr>
          <p:cNvPr id="10" name="Title 9">
            <a:extLst>
              <a:ext uri="{FF2B5EF4-FFF2-40B4-BE49-F238E27FC236}">
                <a16:creationId xmlns:a16="http://schemas.microsoft.com/office/drawing/2014/main" id="{659D439C-D010-0D46-1778-B158C394CD8A}"/>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patient/client consent to share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3" name="Chart 2">
            <a:extLst>
              <a:ext uri="{FF2B5EF4-FFF2-40B4-BE49-F238E27FC236}">
                <a16:creationId xmlns:a16="http://schemas.microsoft.com/office/drawing/2014/main" id="{AFB81AD4-FFC3-9F51-47EB-7DA5600DDB25}"/>
              </a:ext>
            </a:extLst>
          </p:cNvPr>
          <p:cNvGraphicFramePr>
            <a:graphicFrameLocks/>
          </p:cNvGraphicFramePr>
          <p:nvPr>
            <p:extLst>
              <p:ext uri="{D42A27DB-BD31-4B8C-83A1-F6EECF244321}">
                <p14:modId xmlns:p14="http://schemas.microsoft.com/office/powerpoint/2010/main" val="3203952618"/>
              </p:ext>
            </p:extLst>
          </p:nvPr>
        </p:nvGraphicFramePr>
        <p:xfrm>
          <a:off x="502920" y="899159"/>
          <a:ext cx="7818120" cy="37623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961244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58F75-972A-C87D-6C73-7918AD07A81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D7F0CC0-9CFB-ECB7-03BC-A0B7BECEC7A5}"/>
              </a:ext>
            </a:extLst>
          </p:cNvPr>
          <p:cNvSpPr txBox="1"/>
          <p:nvPr/>
        </p:nvSpPr>
        <p:spPr bwMode="auto">
          <a:xfrm>
            <a:off x="550607" y="408039"/>
            <a:ext cx="8153400" cy="3477875"/>
          </a:xfrm>
          <a:prstGeom prst="rect">
            <a:avLst/>
          </a:prstGeom>
          <a:noFill/>
          <a:ln w="19050" algn="ctr">
            <a:noFill/>
            <a:miter lim="800000"/>
            <a:headEnd/>
            <a:tailEnd/>
          </a:ln>
        </p:spPr>
        <p:txBody>
          <a:bodyPr wrap="square" lIns="0" tIns="0" rIns="0" bIns="0" rtlCol="0">
            <a:spAutoFit/>
          </a:bodyPr>
          <a:lstStyle/>
          <a:p>
            <a:r>
              <a:rPr lang="en-US" sz="1400" b="1" u="sng" dirty="0"/>
              <a:t>Other workforce barriers (free text):</a:t>
            </a:r>
          </a:p>
          <a:p>
            <a:pPr marL="342900" indent="-342900">
              <a:buFont typeface="Arial" panose="020B0604020202020204" pitchFamily="34" charset="0"/>
              <a:buChar char="•"/>
            </a:pPr>
            <a:r>
              <a:rPr lang="en-US" sz="1400" dirty="0"/>
              <a:t>“</a:t>
            </a:r>
            <a:r>
              <a:rPr lang="en-US" sz="1400" dirty="0" err="1"/>
              <a:t>CalMHSA</a:t>
            </a:r>
            <a:r>
              <a:rPr lang="en-US" sz="1400" dirty="0"/>
              <a:t> - Current System Limitations”</a:t>
            </a:r>
          </a:p>
          <a:p>
            <a:pPr marL="342900" indent="-342900">
              <a:buFont typeface="Arial" panose="020B0604020202020204" pitchFamily="34" charset="0"/>
              <a:buChar char="•"/>
            </a:pPr>
            <a:r>
              <a:rPr lang="en-US" sz="1400" dirty="0"/>
              <a:t>“Due to positions being limited to existing county job classifications, we may not have the positions/classifications available and employees cannot work outside of job classification.” </a:t>
            </a:r>
          </a:p>
          <a:p>
            <a:pPr marL="342900" indent="-342900">
              <a:buFont typeface="Arial" panose="020B0604020202020204" pitchFamily="34" charset="0"/>
              <a:buChar char="•"/>
            </a:pPr>
            <a:r>
              <a:rPr lang="en-US" sz="1400" dirty="0"/>
              <a:t>“Difficulty with recruitment and hiring.”</a:t>
            </a:r>
          </a:p>
          <a:p>
            <a:endParaRPr lang="en-US" sz="1400" b="1" u="sng" dirty="0"/>
          </a:p>
          <a:p>
            <a:endParaRPr lang="en-US" sz="1400" b="1" u="sng" dirty="0"/>
          </a:p>
          <a:p>
            <a:r>
              <a:rPr lang="en-US" sz="1400" b="1" u="sng" dirty="0"/>
              <a:t>Other barriers (free text):</a:t>
            </a:r>
          </a:p>
          <a:p>
            <a:pPr marL="342900" indent="-342900">
              <a:buFont typeface="Arial" panose="020B0604020202020204" pitchFamily="34" charset="0"/>
              <a:buChar char="•"/>
            </a:pPr>
            <a:r>
              <a:rPr lang="en-US" sz="1400" dirty="0"/>
              <a:t>“Current HIE does not have ability to exchange this type of information”</a:t>
            </a:r>
          </a:p>
          <a:p>
            <a:pPr marL="342900" indent="-342900">
              <a:buFont typeface="Arial" panose="020B0604020202020204" pitchFamily="34" charset="0"/>
              <a:buChar char="•"/>
            </a:pPr>
            <a:r>
              <a:rPr lang="en-US" sz="1400" dirty="0"/>
              <a:t>“Need a consent management system compliant with 42 CFR part 2 that enables effective revocation of consent across partners.”</a:t>
            </a:r>
          </a:p>
          <a:p>
            <a:pPr marL="342900" indent="-342900">
              <a:buFont typeface="Arial" panose="020B0604020202020204" pitchFamily="34" charset="0"/>
              <a:buChar char="•"/>
            </a:pPr>
            <a:endParaRPr lang="en-US" sz="1400" dirty="0"/>
          </a:p>
          <a:p>
            <a:endParaRPr lang="en-US" sz="1400" b="1" dirty="0"/>
          </a:p>
          <a:p>
            <a:endParaRPr lang="en-US" sz="1400" dirty="0"/>
          </a:p>
          <a:p>
            <a:endParaRPr lang="en-US" sz="1600" dirty="0"/>
          </a:p>
          <a:p>
            <a:endParaRPr lang="en-US" sz="1400" dirty="0"/>
          </a:p>
        </p:txBody>
      </p:sp>
    </p:spTree>
    <p:extLst>
      <p:ext uri="{BB962C8B-B14F-4D97-AF65-F5344CB8AC3E}">
        <p14:creationId xmlns:p14="http://schemas.microsoft.com/office/powerpoint/2010/main" val="26750949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D2C30-E08A-CF20-3B88-A9ACE77181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596C4CD-B84E-A4A2-FFDE-3B2C714AD75F}"/>
              </a:ext>
            </a:extLst>
          </p:cNvPr>
          <p:cNvSpPr>
            <a:spLocks noGrp="1"/>
          </p:cNvSpPr>
          <p:nvPr>
            <p:ph type="title"/>
          </p:nvPr>
        </p:nvSpPr>
        <p:spPr/>
        <p:txBody>
          <a:bodyPr/>
          <a:lstStyle/>
          <a:p>
            <a:r>
              <a:rPr lang="en-US" dirty="0"/>
              <a:t>Eligibility and Enrollment Data</a:t>
            </a:r>
          </a:p>
        </p:txBody>
      </p:sp>
    </p:spTree>
    <p:extLst>
      <p:ext uri="{BB962C8B-B14F-4D97-AF65-F5344CB8AC3E}">
        <p14:creationId xmlns:p14="http://schemas.microsoft.com/office/powerpoint/2010/main" val="22695039"/>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2A4C22-5B54-FB1C-B495-6C849518CC1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FB2EDD3-48E3-BEEE-2ECE-AAF05DFAC278}"/>
              </a:ext>
            </a:extLst>
          </p:cNvPr>
          <p:cNvSpPr txBox="1"/>
          <p:nvPr/>
        </p:nvSpPr>
        <p:spPr>
          <a:xfrm>
            <a:off x="8380071" y="4386984"/>
            <a:ext cx="763929" cy="246221"/>
          </a:xfrm>
          <a:prstGeom prst="rect">
            <a:avLst/>
          </a:prstGeom>
          <a:noFill/>
        </p:spPr>
        <p:txBody>
          <a:bodyPr wrap="square" rtlCol="0">
            <a:spAutoFit/>
          </a:bodyPr>
          <a:lstStyle/>
          <a:p>
            <a:r>
              <a:rPr lang="en-US" sz="1000" dirty="0"/>
              <a:t>N= 25</a:t>
            </a:r>
          </a:p>
        </p:txBody>
      </p:sp>
      <p:sp>
        <p:nvSpPr>
          <p:cNvPr id="10" name="Title 9">
            <a:extLst>
              <a:ext uri="{FF2B5EF4-FFF2-40B4-BE49-F238E27FC236}">
                <a16:creationId xmlns:a16="http://schemas.microsoft.com/office/drawing/2014/main" id="{E6B8AA48-05C0-30FE-9F8A-3672D701E8BB}"/>
              </a:ext>
            </a:extLst>
          </p:cNvPr>
          <p:cNvSpPr>
            <a:spLocks noGrp="1"/>
          </p:cNvSpPr>
          <p:nvPr>
            <p:ph type="title"/>
          </p:nvPr>
        </p:nvSpPr>
        <p:spPr>
          <a:xfrm>
            <a:off x="485210" y="281001"/>
            <a:ext cx="8173580" cy="458587"/>
          </a:xfrm>
        </p:spPr>
        <p:txBody>
          <a:bodyPr/>
          <a:lstStyle/>
          <a:p>
            <a:r>
              <a:rPr lang="en-US" sz="1600" dirty="0">
                <a:effectLst/>
                <a:latin typeface="+mj-lt"/>
                <a:ea typeface="Aptos" panose="020B0004020202020204" pitchFamily="34" charset="0"/>
                <a:cs typeface="Arial" panose="020B0604020202020204" pitchFamily="34" charset="0"/>
              </a:rPr>
              <a:t>Are you able to electronically confirm a member’s current enrollment in the following programs at the point of service?</a:t>
            </a:r>
            <a:endParaRPr lang="en-US" sz="1600" dirty="0"/>
          </a:p>
        </p:txBody>
      </p:sp>
      <p:graphicFrame>
        <p:nvGraphicFramePr>
          <p:cNvPr id="2" name="Chart 1">
            <a:extLst>
              <a:ext uri="{FF2B5EF4-FFF2-40B4-BE49-F238E27FC236}">
                <a16:creationId xmlns:a16="http://schemas.microsoft.com/office/drawing/2014/main" id="{69B54B4A-7394-8F81-376B-E6DBF3EC0DE3}"/>
              </a:ext>
            </a:extLst>
          </p:cNvPr>
          <p:cNvGraphicFramePr>
            <a:graphicFrameLocks/>
          </p:cNvGraphicFramePr>
          <p:nvPr/>
        </p:nvGraphicFramePr>
        <p:xfrm>
          <a:off x="485210" y="692071"/>
          <a:ext cx="8173580" cy="39411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923056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7A47D-BFA0-FFF0-2438-006C55B4675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3849D5F-3CCF-298D-F42E-CEFDDA0C876D}"/>
              </a:ext>
            </a:extLst>
          </p:cNvPr>
          <p:cNvSpPr txBox="1"/>
          <p:nvPr/>
        </p:nvSpPr>
        <p:spPr>
          <a:xfrm>
            <a:off x="8380071" y="4384528"/>
            <a:ext cx="763929" cy="246221"/>
          </a:xfrm>
          <a:prstGeom prst="rect">
            <a:avLst/>
          </a:prstGeom>
          <a:noFill/>
        </p:spPr>
        <p:txBody>
          <a:bodyPr wrap="square" rtlCol="0">
            <a:spAutoFit/>
          </a:bodyPr>
          <a:lstStyle/>
          <a:p>
            <a:r>
              <a:rPr lang="en-US" sz="1000" dirty="0"/>
              <a:t>N= 23</a:t>
            </a:r>
          </a:p>
        </p:txBody>
      </p:sp>
      <p:sp>
        <p:nvSpPr>
          <p:cNvPr id="10" name="Title 9">
            <a:extLst>
              <a:ext uri="{FF2B5EF4-FFF2-40B4-BE49-F238E27FC236}">
                <a16:creationId xmlns:a16="http://schemas.microsoft.com/office/drawing/2014/main" id="{ED233CAD-653C-8BD8-8886-B330CFB9F854}"/>
              </a:ext>
            </a:extLst>
          </p:cNvPr>
          <p:cNvSpPr>
            <a:spLocks noGrp="1"/>
          </p:cNvSpPr>
          <p:nvPr>
            <p:ph type="title"/>
          </p:nvPr>
        </p:nvSpPr>
        <p:spPr>
          <a:xfrm>
            <a:off x="387217" y="155402"/>
            <a:ext cx="8173580" cy="458587"/>
          </a:xfrm>
        </p:spPr>
        <p:txBody>
          <a:bodyPr/>
          <a:lstStyle/>
          <a:p>
            <a:r>
              <a:rPr lang="en-US" sz="1600" b="1" dirty="0">
                <a:effectLst/>
                <a:latin typeface="+mj-lt"/>
                <a:ea typeface="Aptos" panose="020B0004020202020204" pitchFamily="34" charset="0"/>
                <a:cs typeface="Arial" panose="020B0604020202020204" pitchFamily="34" charset="0"/>
              </a:rPr>
              <a:t>Answer this question if you marked any “Yes”. </a:t>
            </a:r>
            <a:r>
              <a:rPr lang="en-US" sz="1600" dirty="0">
                <a:effectLst/>
                <a:latin typeface="+mj-lt"/>
                <a:ea typeface="Aptos" panose="020B0004020202020204" pitchFamily="34" charset="0"/>
                <a:cs typeface="Arial" panose="020B0604020202020204" pitchFamily="34" charset="0"/>
              </a:rPr>
              <a:t>Only answer for the rows/programs you marked “Yes.” If you know a member is not enrolled in one of the programs listed below, are you able to electronically send some or all of the information necessary to enroll that member to the appropriate entity? </a:t>
            </a:r>
            <a:endParaRPr lang="en-US" sz="1600" dirty="0"/>
          </a:p>
        </p:txBody>
      </p:sp>
      <p:graphicFrame>
        <p:nvGraphicFramePr>
          <p:cNvPr id="2" name="Chart 1">
            <a:extLst>
              <a:ext uri="{FF2B5EF4-FFF2-40B4-BE49-F238E27FC236}">
                <a16:creationId xmlns:a16="http://schemas.microsoft.com/office/drawing/2014/main" id="{1FD588AE-7879-B8D3-74DC-481167442A09}"/>
              </a:ext>
            </a:extLst>
          </p:cNvPr>
          <p:cNvGraphicFramePr>
            <a:graphicFrameLocks/>
          </p:cNvGraphicFramePr>
          <p:nvPr>
            <p:extLst>
              <p:ext uri="{D42A27DB-BD31-4B8C-83A1-F6EECF244321}">
                <p14:modId xmlns:p14="http://schemas.microsoft.com/office/powerpoint/2010/main" val="723981937"/>
              </p:ext>
            </p:extLst>
          </p:nvPr>
        </p:nvGraphicFramePr>
        <p:xfrm>
          <a:off x="694660" y="1063256"/>
          <a:ext cx="7690884" cy="35158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061860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A70AE-4B87-FA75-2765-1D0F23B6DA9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2737942-0DE6-B938-0D6F-325DA408D08D}"/>
              </a:ext>
            </a:extLst>
          </p:cNvPr>
          <p:cNvSpPr txBox="1"/>
          <p:nvPr/>
        </p:nvSpPr>
        <p:spPr>
          <a:xfrm>
            <a:off x="8380071" y="4392300"/>
            <a:ext cx="763929" cy="246221"/>
          </a:xfrm>
          <a:prstGeom prst="rect">
            <a:avLst/>
          </a:prstGeom>
          <a:noFill/>
        </p:spPr>
        <p:txBody>
          <a:bodyPr wrap="square" rtlCol="0">
            <a:spAutoFit/>
          </a:bodyPr>
          <a:lstStyle/>
          <a:p>
            <a:r>
              <a:rPr lang="en-US" sz="1000" dirty="0"/>
              <a:t>N= 25</a:t>
            </a:r>
          </a:p>
        </p:txBody>
      </p:sp>
      <p:sp>
        <p:nvSpPr>
          <p:cNvPr id="10" name="Title 9">
            <a:extLst>
              <a:ext uri="{FF2B5EF4-FFF2-40B4-BE49-F238E27FC236}">
                <a16:creationId xmlns:a16="http://schemas.microsoft.com/office/drawing/2014/main" id="{195A9350-257E-EDB7-8A33-03BED05F0A71}"/>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In general, are you able to electronically receive information from external partners to determine an individual’s eligibility and enroll them in one of your programs? </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2" name="Chart 1">
            <a:extLst>
              <a:ext uri="{FF2B5EF4-FFF2-40B4-BE49-F238E27FC236}">
                <a16:creationId xmlns:a16="http://schemas.microsoft.com/office/drawing/2014/main" id="{3618734A-B6C9-D7B6-5D86-AEC61CB89B1B}"/>
              </a:ext>
            </a:extLst>
          </p:cNvPr>
          <p:cNvGraphicFramePr>
            <a:graphicFrameLocks/>
          </p:cNvGraphicFramePr>
          <p:nvPr>
            <p:extLst>
              <p:ext uri="{D42A27DB-BD31-4B8C-83A1-F6EECF244321}">
                <p14:modId xmlns:p14="http://schemas.microsoft.com/office/powerpoint/2010/main" val="1092751572"/>
              </p:ext>
            </p:extLst>
          </p:nvPr>
        </p:nvGraphicFramePr>
        <p:xfrm>
          <a:off x="1928037" y="1056167"/>
          <a:ext cx="5188689" cy="323938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087939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347F2-F399-9486-1375-A0B023BBBCC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3CF0318-859D-C8B5-0750-4727A8704BCE}"/>
              </a:ext>
            </a:extLst>
          </p:cNvPr>
          <p:cNvSpPr>
            <a:spLocks noGrp="1"/>
          </p:cNvSpPr>
          <p:nvPr>
            <p:ph type="title"/>
          </p:nvPr>
        </p:nvSpPr>
        <p:spPr/>
        <p:txBody>
          <a:bodyPr/>
          <a:lstStyle/>
          <a:p>
            <a:r>
              <a:rPr lang="en-US" dirty="0"/>
              <a:t>Service Authorization Data</a:t>
            </a:r>
          </a:p>
        </p:txBody>
      </p:sp>
    </p:spTree>
    <p:extLst>
      <p:ext uri="{BB962C8B-B14F-4D97-AF65-F5344CB8AC3E}">
        <p14:creationId xmlns:p14="http://schemas.microsoft.com/office/powerpoint/2010/main" val="1609679936"/>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1C3EC-21CC-38C1-B466-56AB39D14B9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498B6C2-26DD-95E4-8EBD-D4D260DC450A}"/>
              </a:ext>
            </a:extLst>
          </p:cNvPr>
          <p:cNvSpPr txBox="1"/>
          <p:nvPr/>
        </p:nvSpPr>
        <p:spPr>
          <a:xfrm>
            <a:off x="8380071" y="4386984"/>
            <a:ext cx="763929" cy="246221"/>
          </a:xfrm>
          <a:prstGeom prst="rect">
            <a:avLst/>
          </a:prstGeom>
          <a:noFill/>
        </p:spPr>
        <p:txBody>
          <a:bodyPr wrap="square" rtlCol="0">
            <a:spAutoFit/>
          </a:bodyPr>
          <a:lstStyle/>
          <a:p>
            <a:r>
              <a:rPr lang="en-US" sz="1000" dirty="0"/>
              <a:t>N= 14</a:t>
            </a:r>
          </a:p>
        </p:txBody>
      </p:sp>
      <p:sp>
        <p:nvSpPr>
          <p:cNvPr id="10" name="Title 9">
            <a:extLst>
              <a:ext uri="{FF2B5EF4-FFF2-40B4-BE49-F238E27FC236}">
                <a16:creationId xmlns:a16="http://schemas.microsoft.com/office/drawing/2014/main" id="{F71E88F6-61BE-F5B3-CE6E-36253983952A}"/>
              </a:ext>
            </a:extLst>
          </p:cNvPr>
          <p:cNvSpPr>
            <a:spLocks noGrp="1"/>
          </p:cNvSpPr>
          <p:nvPr>
            <p:ph type="title"/>
          </p:nvPr>
        </p:nvSpPr>
        <p:spPr>
          <a:xfrm>
            <a:off x="371796" y="281001"/>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structured service authorization request data</a:t>
            </a:r>
            <a:endParaRPr lang="en-US" sz="1600" dirty="0"/>
          </a:p>
        </p:txBody>
      </p:sp>
      <p:sp>
        <p:nvSpPr>
          <p:cNvPr id="13" name="TextBox 12">
            <a:extLst>
              <a:ext uri="{FF2B5EF4-FFF2-40B4-BE49-F238E27FC236}">
                <a16:creationId xmlns:a16="http://schemas.microsoft.com/office/drawing/2014/main" id="{B8EFF613-D94D-6A16-5C57-D458AC79F8DE}"/>
              </a:ext>
            </a:extLst>
          </p:cNvPr>
          <p:cNvSpPr txBox="1"/>
          <p:nvPr/>
        </p:nvSpPr>
        <p:spPr bwMode="auto">
          <a:xfrm>
            <a:off x="2852326" y="984680"/>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2" name="Chart 1">
            <a:extLst>
              <a:ext uri="{FF2B5EF4-FFF2-40B4-BE49-F238E27FC236}">
                <a16:creationId xmlns:a16="http://schemas.microsoft.com/office/drawing/2014/main" id="{34DA155B-6618-593D-D289-8787694EAFB5}"/>
              </a:ext>
            </a:extLst>
          </p:cNvPr>
          <p:cNvGraphicFramePr>
            <a:graphicFrameLocks/>
          </p:cNvGraphicFramePr>
          <p:nvPr/>
        </p:nvGraphicFramePr>
        <p:xfrm>
          <a:off x="843515" y="1015857"/>
          <a:ext cx="6982047" cy="14389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a:extLst>
              <a:ext uri="{FF2B5EF4-FFF2-40B4-BE49-F238E27FC236}">
                <a16:creationId xmlns:a16="http://schemas.microsoft.com/office/drawing/2014/main" id="{1800BF59-7C51-34CF-C3D9-0A47B6969EDB}"/>
              </a:ext>
            </a:extLst>
          </p:cNvPr>
          <p:cNvGraphicFramePr>
            <a:graphicFrameLocks/>
          </p:cNvGraphicFramePr>
          <p:nvPr/>
        </p:nvGraphicFramePr>
        <p:xfrm>
          <a:off x="843516" y="2930322"/>
          <a:ext cx="6982047" cy="1438940"/>
        </p:xfrm>
        <a:graphic>
          <a:graphicData uri="http://schemas.openxmlformats.org/drawingml/2006/chart">
            <c:chart xmlns:c="http://schemas.openxmlformats.org/drawingml/2006/chart" xmlns:r="http://schemas.openxmlformats.org/officeDocument/2006/relationships" r:id="rId4"/>
          </a:graphicData>
        </a:graphic>
      </p:graphicFrame>
      <p:sp>
        <p:nvSpPr>
          <p:cNvPr id="4" name="TextBox 3">
            <a:extLst>
              <a:ext uri="{FF2B5EF4-FFF2-40B4-BE49-F238E27FC236}">
                <a16:creationId xmlns:a16="http://schemas.microsoft.com/office/drawing/2014/main" id="{34BA5095-7DC5-A9A7-2157-A7916BA4F932}"/>
              </a:ext>
            </a:extLst>
          </p:cNvPr>
          <p:cNvSpPr txBox="1"/>
          <p:nvPr/>
        </p:nvSpPr>
        <p:spPr bwMode="auto">
          <a:xfrm>
            <a:off x="3154325" y="2857129"/>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spTree>
    <p:extLst>
      <p:ext uri="{BB962C8B-B14F-4D97-AF65-F5344CB8AC3E}">
        <p14:creationId xmlns:p14="http://schemas.microsoft.com/office/powerpoint/2010/main" val="24562894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5C8E4-71CE-D4F5-237A-F61EBDBA03B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4CE7DEC-9554-0CB1-A3D1-EABF53EB4E08}"/>
              </a:ext>
            </a:extLst>
          </p:cNvPr>
          <p:cNvSpPr txBox="1"/>
          <p:nvPr/>
        </p:nvSpPr>
        <p:spPr>
          <a:xfrm>
            <a:off x="8380071" y="4437862"/>
            <a:ext cx="763929" cy="246221"/>
          </a:xfrm>
          <a:prstGeom prst="rect">
            <a:avLst/>
          </a:prstGeom>
          <a:noFill/>
        </p:spPr>
        <p:txBody>
          <a:bodyPr wrap="square" rtlCol="0">
            <a:spAutoFit/>
          </a:bodyPr>
          <a:lstStyle/>
          <a:p>
            <a:r>
              <a:rPr lang="en-US" sz="1000" dirty="0"/>
              <a:t>N= 10</a:t>
            </a:r>
          </a:p>
        </p:txBody>
      </p:sp>
      <p:sp>
        <p:nvSpPr>
          <p:cNvPr id="10" name="Title 9">
            <a:extLst>
              <a:ext uri="{FF2B5EF4-FFF2-40B4-BE49-F238E27FC236}">
                <a16:creationId xmlns:a16="http://schemas.microsoft.com/office/drawing/2014/main" id="{5DA31C98-639F-23F5-CDCA-24D5FE42732B}"/>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service authorization request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2" name="Chart 1">
            <a:extLst>
              <a:ext uri="{FF2B5EF4-FFF2-40B4-BE49-F238E27FC236}">
                <a16:creationId xmlns:a16="http://schemas.microsoft.com/office/drawing/2014/main" id="{318F75E8-BD67-51D5-5451-22A84F0DB9D4}"/>
              </a:ext>
            </a:extLst>
          </p:cNvPr>
          <p:cNvGraphicFramePr>
            <a:graphicFrameLocks/>
          </p:cNvGraphicFramePr>
          <p:nvPr>
            <p:extLst>
              <p:ext uri="{D42A27DB-BD31-4B8C-83A1-F6EECF244321}">
                <p14:modId xmlns:p14="http://schemas.microsoft.com/office/powerpoint/2010/main" val="2178524283"/>
              </p:ext>
            </p:extLst>
          </p:nvPr>
        </p:nvGraphicFramePr>
        <p:xfrm>
          <a:off x="533400" y="841971"/>
          <a:ext cx="8173580" cy="37071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28052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51F71-E47E-A49F-EA08-F020FDF39F0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4865EDB-DD52-B98F-209D-7F25C15B4468}"/>
              </a:ext>
            </a:extLst>
          </p:cNvPr>
          <p:cNvSpPr>
            <a:spLocks noGrp="1"/>
          </p:cNvSpPr>
          <p:nvPr>
            <p:ph type="title"/>
          </p:nvPr>
        </p:nvSpPr>
        <p:spPr/>
        <p:txBody>
          <a:bodyPr/>
          <a:lstStyle/>
          <a:p>
            <a:r>
              <a:rPr lang="en-US" dirty="0"/>
              <a:t>Billing and Encounter Data</a:t>
            </a:r>
          </a:p>
        </p:txBody>
      </p:sp>
    </p:spTree>
    <p:extLst>
      <p:ext uri="{BB962C8B-B14F-4D97-AF65-F5344CB8AC3E}">
        <p14:creationId xmlns:p14="http://schemas.microsoft.com/office/powerpoint/2010/main" val="228235126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7B62C-573C-6262-B13D-D37A851C2D1F}"/>
              </a:ext>
            </a:extLst>
          </p:cNvPr>
          <p:cNvSpPr>
            <a:spLocks noGrp="1"/>
          </p:cNvSpPr>
          <p:nvPr>
            <p:ph type="title"/>
          </p:nvPr>
        </p:nvSpPr>
        <p:spPr>
          <a:xfrm>
            <a:off x="352668" y="247080"/>
            <a:ext cx="3729218" cy="906774"/>
          </a:xfrm>
        </p:spPr>
        <p:txBody>
          <a:bodyPr>
            <a:normAutofit/>
          </a:bodyPr>
          <a:lstStyle/>
          <a:p>
            <a:r>
              <a:rPr lang="en-US" sz="1600" dirty="0"/>
              <a:t>To what extent do you contract out your service provision?</a:t>
            </a:r>
          </a:p>
        </p:txBody>
      </p:sp>
      <p:graphicFrame>
        <p:nvGraphicFramePr>
          <p:cNvPr id="4" name="Chart 3">
            <a:extLst>
              <a:ext uri="{FF2B5EF4-FFF2-40B4-BE49-F238E27FC236}">
                <a16:creationId xmlns:a16="http://schemas.microsoft.com/office/drawing/2014/main" id="{002295F2-B2D6-0A7E-76B6-03E8EFA4F923}"/>
              </a:ext>
            </a:extLst>
          </p:cNvPr>
          <p:cNvGraphicFramePr>
            <a:graphicFrameLocks/>
          </p:cNvGraphicFramePr>
          <p:nvPr>
            <p:extLst>
              <p:ext uri="{D42A27DB-BD31-4B8C-83A1-F6EECF244321}">
                <p14:modId xmlns:p14="http://schemas.microsoft.com/office/powerpoint/2010/main" val="3522516946"/>
              </p:ext>
            </p:extLst>
          </p:nvPr>
        </p:nvGraphicFramePr>
        <p:xfrm>
          <a:off x="272368" y="828907"/>
          <a:ext cx="3274409" cy="3627972"/>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304D3742-5A88-F584-4601-ABFDF803FADB}"/>
              </a:ext>
            </a:extLst>
          </p:cNvPr>
          <p:cNvSpPr txBox="1"/>
          <p:nvPr/>
        </p:nvSpPr>
        <p:spPr>
          <a:xfrm>
            <a:off x="3361102" y="4314593"/>
            <a:ext cx="763929" cy="246221"/>
          </a:xfrm>
          <a:prstGeom prst="rect">
            <a:avLst/>
          </a:prstGeom>
          <a:noFill/>
        </p:spPr>
        <p:txBody>
          <a:bodyPr wrap="square" rtlCol="0">
            <a:spAutoFit/>
          </a:bodyPr>
          <a:lstStyle/>
          <a:p>
            <a:r>
              <a:rPr lang="en-US" sz="1000" dirty="0"/>
              <a:t>N= 28</a:t>
            </a:r>
          </a:p>
        </p:txBody>
      </p:sp>
      <p:graphicFrame>
        <p:nvGraphicFramePr>
          <p:cNvPr id="3" name="Chart 2">
            <a:extLst>
              <a:ext uri="{FF2B5EF4-FFF2-40B4-BE49-F238E27FC236}">
                <a16:creationId xmlns:a16="http://schemas.microsoft.com/office/drawing/2014/main" id="{C671F70B-9FC0-6A7C-FB77-9C976180F667}"/>
              </a:ext>
            </a:extLst>
          </p:cNvPr>
          <p:cNvGraphicFramePr>
            <a:graphicFrameLocks/>
          </p:cNvGraphicFramePr>
          <p:nvPr>
            <p:extLst>
              <p:ext uri="{D42A27DB-BD31-4B8C-83A1-F6EECF244321}">
                <p14:modId xmlns:p14="http://schemas.microsoft.com/office/powerpoint/2010/main" val="2273174592"/>
              </p:ext>
            </p:extLst>
          </p:nvPr>
        </p:nvGraphicFramePr>
        <p:xfrm>
          <a:off x="4168176" y="887634"/>
          <a:ext cx="4792944" cy="3715082"/>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a:extLst>
              <a:ext uri="{FF2B5EF4-FFF2-40B4-BE49-F238E27FC236}">
                <a16:creationId xmlns:a16="http://schemas.microsoft.com/office/drawing/2014/main" id="{C75ADE79-ED23-8124-6D31-86CB19AFCACA}"/>
              </a:ext>
            </a:extLst>
          </p:cNvPr>
          <p:cNvSpPr txBox="1">
            <a:spLocks/>
          </p:cNvSpPr>
          <p:nvPr/>
        </p:nvSpPr>
        <p:spPr>
          <a:xfrm>
            <a:off x="4176089" y="247080"/>
            <a:ext cx="4871321" cy="994172"/>
          </a:xfrm>
          <a:prstGeom prst="rect">
            <a:avLst/>
          </a:prstGeom>
        </p:spPr>
        <p:txBody>
          <a:bodyPr vert="horz" wrap="square" lIns="91440" tIns="45720" rIns="91440" bIns="45720" rtlCol="0" anchor="t" anchorCtr="0">
            <a:normAutofit/>
          </a:bodyPr>
          <a:lstStyle>
            <a:lvl1pPr algn="l" defTabSz="914378" rtl="0" eaLnBrk="1" latinLnBrk="0" hangingPunct="1">
              <a:lnSpc>
                <a:spcPct val="85000"/>
              </a:lnSpc>
              <a:spcBef>
                <a:spcPct val="0"/>
              </a:spcBef>
              <a:buNone/>
              <a:defRPr lang="en-US" sz="3600" b="0" i="0" kern="1200" cap="none" spc="0" baseline="0" dirty="0" smtClean="0">
                <a:solidFill>
                  <a:schemeClr val="tx1"/>
                </a:solidFill>
                <a:latin typeface="Garamond" panose="02020404030301010803" pitchFamily="18" charset="0"/>
                <a:ea typeface="Helvetica Neue" panose="02000503000000020004" pitchFamily="2" charset="0"/>
                <a:cs typeface="Arial" panose="020B0604020202020204" pitchFamily="34" charset="0"/>
              </a:defRPr>
            </a:lvl1pPr>
          </a:lstStyle>
          <a:p>
            <a:r>
              <a:rPr lang="en-US" sz="1600" dirty="0"/>
              <a:t>Is your department onboarded with a QHIO, SHIE, CIE, or other health/social exchange? Select all that apply.</a:t>
            </a:r>
          </a:p>
        </p:txBody>
      </p:sp>
      <p:sp>
        <p:nvSpPr>
          <p:cNvPr id="7" name="TextBox 6">
            <a:extLst>
              <a:ext uri="{FF2B5EF4-FFF2-40B4-BE49-F238E27FC236}">
                <a16:creationId xmlns:a16="http://schemas.microsoft.com/office/drawing/2014/main" id="{A45C1F8D-D167-849E-69AB-8CBA60B86435}"/>
              </a:ext>
            </a:extLst>
          </p:cNvPr>
          <p:cNvSpPr txBox="1"/>
          <p:nvPr/>
        </p:nvSpPr>
        <p:spPr>
          <a:xfrm>
            <a:off x="8300102" y="4210658"/>
            <a:ext cx="763929" cy="246221"/>
          </a:xfrm>
          <a:prstGeom prst="rect">
            <a:avLst/>
          </a:prstGeom>
          <a:noFill/>
        </p:spPr>
        <p:txBody>
          <a:bodyPr wrap="square" rtlCol="0">
            <a:spAutoFit/>
          </a:bodyPr>
          <a:lstStyle/>
          <a:p>
            <a:r>
              <a:rPr lang="en-US" sz="1000" dirty="0"/>
              <a:t>N= 28</a:t>
            </a:r>
          </a:p>
        </p:txBody>
      </p:sp>
    </p:spTree>
    <p:extLst>
      <p:ext uri="{BB962C8B-B14F-4D97-AF65-F5344CB8AC3E}">
        <p14:creationId xmlns:p14="http://schemas.microsoft.com/office/powerpoint/2010/main" val="30537930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92A63-F39B-13E9-B036-F2ABAC55CE6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D977278-5E62-419F-1C30-78D74343300C}"/>
              </a:ext>
            </a:extLst>
          </p:cNvPr>
          <p:cNvSpPr txBox="1"/>
          <p:nvPr/>
        </p:nvSpPr>
        <p:spPr>
          <a:xfrm>
            <a:off x="8380071" y="4386984"/>
            <a:ext cx="763929" cy="246221"/>
          </a:xfrm>
          <a:prstGeom prst="rect">
            <a:avLst/>
          </a:prstGeom>
          <a:noFill/>
        </p:spPr>
        <p:txBody>
          <a:bodyPr wrap="square" rtlCol="0">
            <a:spAutoFit/>
          </a:bodyPr>
          <a:lstStyle/>
          <a:p>
            <a:r>
              <a:rPr lang="en-US" sz="1000" dirty="0"/>
              <a:t>N= 27</a:t>
            </a:r>
          </a:p>
        </p:txBody>
      </p:sp>
      <p:sp>
        <p:nvSpPr>
          <p:cNvPr id="10" name="Title 9">
            <a:extLst>
              <a:ext uri="{FF2B5EF4-FFF2-40B4-BE49-F238E27FC236}">
                <a16:creationId xmlns:a16="http://schemas.microsoft.com/office/drawing/2014/main" id="{0B4237A9-DA30-981D-5669-B12B22D2DB34}"/>
              </a:ext>
            </a:extLst>
          </p:cNvPr>
          <p:cNvSpPr>
            <a:spLocks noGrp="1"/>
          </p:cNvSpPr>
          <p:nvPr>
            <p:ph type="title"/>
          </p:nvPr>
        </p:nvSpPr>
        <p:spPr>
          <a:xfrm>
            <a:off x="371796" y="281001"/>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billing and encounter data:</a:t>
            </a:r>
            <a:endParaRPr lang="en-US" sz="1600" dirty="0"/>
          </a:p>
        </p:txBody>
      </p:sp>
      <p:sp>
        <p:nvSpPr>
          <p:cNvPr id="13" name="TextBox 12">
            <a:extLst>
              <a:ext uri="{FF2B5EF4-FFF2-40B4-BE49-F238E27FC236}">
                <a16:creationId xmlns:a16="http://schemas.microsoft.com/office/drawing/2014/main" id="{3352FAB1-28BA-2A66-4C88-64B88867DCC1}"/>
              </a:ext>
            </a:extLst>
          </p:cNvPr>
          <p:cNvSpPr txBox="1"/>
          <p:nvPr/>
        </p:nvSpPr>
        <p:spPr bwMode="auto">
          <a:xfrm>
            <a:off x="2976373" y="955723"/>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sp>
        <p:nvSpPr>
          <p:cNvPr id="4" name="TextBox 3">
            <a:extLst>
              <a:ext uri="{FF2B5EF4-FFF2-40B4-BE49-F238E27FC236}">
                <a16:creationId xmlns:a16="http://schemas.microsoft.com/office/drawing/2014/main" id="{3164515A-4E34-CCC7-9050-25D134E393D4}"/>
              </a:ext>
            </a:extLst>
          </p:cNvPr>
          <p:cNvSpPr txBox="1"/>
          <p:nvPr/>
        </p:nvSpPr>
        <p:spPr bwMode="auto">
          <a:xfrm>
            <a:off x="3337709" y="2857129"/>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5" name="Chart 4">
            <a:extLst>
              <a:ext uri="{FF2B5EF4-FFF2-40B4-BE49-F238E27FC236}">
                <a16:creationId xmlns:a16="http://schemas.microsoft.com/office/drawing/2014/main" id="{B116C0A0-68F9-1351-7FD2-824AA00272E9}"/>
              </a:ext>
            </a:extLst>
          </p:cNvPr>
          <p:cNvGraphicFramePr>
            <a:graphicFrameLocks/>
          </p:cNvGraphicFramePr>
          <p:nvPr/>
        </p:nvGraphicFramePr>
        <p:xfrm>
          <a:off x="1444256" y="964818"/>
          <a:ext cx="6028660" cy="17017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B514631A-9677-6FD5-E085-763B9871BDED}"/>
              </a:ext>
            </a:extLst>
          </p:cNvPr>
          <p:cNvGraphicFramePr>
            <a:graphicFrameLocks/>
          </p:cNvGraphicFramePr>
          <p:nvPr/>
        </p:nvGraphicFramePr>
        <p:xfrm>
          <a:off x="1444257" y="2857129"/>
          <a:ext cx="6028659" cy="17760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295022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441F4-049B-EB92-C08B-53D7B814596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CD1DCC9-34CF-6E5E-1686-6471D4D8CD04}"/>
              </a:ext>
            </a:extLst>
          </p:cNvPr>
          <p:cNvSpPr txBox="1"/>
          <p:nvPr/>
        </p:nvSpPr>
        <p:spPr>
          <a:xfrm>
            <a:off x="8380071" y="4386984"/>
            <a:ext cx="763929" cy="246221"/>
          </a:xfrm>
          <a:prstGeom prst="rect">
            <a:avLst/>
          </a:prstGeom>
          <a:noFill/>
        </p:spPr>
        <p:txBody>
          <a:bodyPr wrap="square" rtlCol="0">
            <a:spAutoFit/>
          </a:bodyPr>
          <a:lstStyle/>
          <a:p>
            <a:r>
              <a:rPr lang="en-US" sz="1000" dirty="0"/>
              <a:t>N= 24</a:t>
            </a:r>
          </a:p>
        </p:txBody>
      </p:sp>
      <p:sp>
        <p:nvSpPr>
          <p:cNvPr id="10" name="Title 9">
            <a:extLst>
              <a:ext uri="{FF2B5EF4-FFF2-40B4-BE49-F238E27FC236}">
                <a16:creationId xmlns:a16="http://schemas.microsoft.com/office/drawing/2014/main" id="{FC0EF62E-86A9-1886-E13E-AE4F1A9720AA}"/>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billing and encounter data - that is, ONLY the barriers that are substantially impeding your ability to exchange data. Select all that apply.</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graphicFrame>
        <p:nvGraphicFramePr>
          <p:cNvPr id="2" name="Chart 1">
            <a:extLst>
              <a:ext uri="{FF2B5EF4-FFF2-40B4-BE49-F238E27FC236}">
                <a16:creationId xmlns:a16="http://schemas.microsoft.com/office/drawing/2014/main" id="{C67FCE5D-43FA-7BD7-833D-0EA11D98ABF4}"/>
              </a:ext>
            </a:extLst>
          </p:cNvPr>
          <p:cNvGraphicFramePr>
            <a:graphicFrameLocks/>
          </p:cNvGraphicFramePr>
          <p:nvPr>
            <p:extLst>
              <p:ext uri="{D42A27DB-BD31-4B8C-83A1-F6EECF244321}">
                <p14:modId xmlns:p14="http://schemas.microsoft.com/office/powerpoint/2010/main" val="2994212622"/>
              </p:ext>
            </p:extLst>
          </p:nvPr>
        </p:nvGraphicFramePr>
        <p:xfrm>
          <a:off x="533401" y="914400"/>
          <a:ext cx="7846670" cy="35509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6035648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02EBC-F89F-05FE-3769-235A034134D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2A74261-1FF6-2AA7-626A-830724EFD08D}"/>
              </a:ext>
            </a:extLst>
          </p:cNvPr>
          <p:cNvSpPr txBox="1"/>
          <p:nvPr/>
        </p:nvSpPr>
        <p:spPr bwMode="auto">
          <a:xfrm>
            <a:off x="550607" y="408039"/>
            <a:ext cx="8153400" cy="3231654"/>
          </a:xfrm>
          <a:prstGeom prst="rect">
            <a:avLst/>
          </a:prstGeom>
          <a:noFill/>
          <a:ln w="19050" algn="ctr">
            <a:noFill/>
            <a:miter lim="800000"/>
            <a:headEnd/>
            <a:tailEnd/>
          </a:ln>
        </p:spPr>
        <p:txBody>
          <a:bodyPr wrap="square" lIns="0" tIns="0" rIns="0" bIns="0" rtlCol="0">
            <a:spAutoFit/>
          </a:bodyPr>
          <a:lstStyle/>
          <a:p>
            <a:r>
              <a:rPr lang="en-US" sz="1400" b="1" u="sng" dirty="0"/>
              <a:t>Other workforce barriers (free text):</a:t>
            </a:r>
          </a:p>
          <a:p>
            <a:pPr marL="342900" indent="-342900">
              <a:buFont typeface="Arial" panose="020B0604020202020204" pitchFamily="34" charset="0"/>
              <a:buChar char="•"/>
            </a:pPr>
            <a:r>
              <a:rPr lang="en-US" sz="1400" dirty="0"/>
              <a:t>“Lack of capacity to implement current technologies both on vendor side and county side”</a:t>
            </a:r>
          </a:p>
          <a:p>
            <a:pPr marL="342900" indent="-342900">
              <a:buFont typeface="Arial" panose="020B0604020202020204" pitchFamily="34" charset="0"/>
              <a:buChar char="•"/>
            </a:pPr>
            <a:r>
              <a:rPr lang="en-US" sz="1400" dirty="0"/>
              <a:t>“Competing priorities, resource availability, and privacy requirements for different partners”</a:t>
            </a:r>
          </a:p>
          <a:p>
            <a:pPr marL="342900" indent="-342900">
              <a:buFont typeface="Arial" panose="020B0604020202020204" pitchFamily="34" charset="0"/>
              <a:buChar char="•"/>
            </a:pPr>
            <a:r>
              <a:rPr lang="en-US" sz="1400" dirty="0"/>
              <a:t>“Due to positions being limited to existing county job classifications, we may not have the positions/classifications available and employees cannot work outside of job classification.” </a:t>
            </a:r>
          </a:p>
          <a:p>
            <a:pPr marL="342900" indent="-342900">
              <a:buFont typeface="Arial" panose="020B0604020202020204" pitchFamily="34" charset="0"/>
              <a:buChar char="•"/>
            </a:pPr>
            <a:r>
              <a:rPr lang="en-US" sz="1400" dirty="0"/>
              <a:t>“MCP communication and consistency”</a:t>
            </a:r>
          </a:p>
          <a:p>
            <a:endParaRPr lang="en-US" sz="1400" b="1" u="sng" dirty="0"/>
          </a:p>
          <a:p>
            <a:endParaRPr lang="en-US" sz="1400" b="1" u="sng" dirty="0"/>
          </a:p>
          <a:p>
            <a:r>
              <a:rPr lang="en-US" sz="1400" b="1" u="sng" dirty="0"/>
              <a:t>Other barriers (free text):</a:t>
            </a:r>
          </a:p>
          <a:p>
            <a:pPr marL="342900" indent="-342900">
              <a:buFont typeface="Arial" panose="020B0604020202020204" pitchFamily="34" charset="0"/>
              <a:buChar char="•"/>
            </a:pPr>
            <a:r>
              <a:rPr lang="en-US" sz="1400" dirty="0"/>
              <a:t>“Current HIE does not have capability” </a:t>
            </a:r>
          </a:p>
          <a:p>
            <a:pPr marL="342900" indent="-342900">
              <a:buFont typeface="Arial" panose="020B0604020202020204" pitchFamily="34" charset="0"/>
              <a:buChar char="•"/>
            </a:pPr>
            <a:r>
              <a:rPr lang="en-US" sz="1400" dirty="0"/>
              <a:t>“Regulatory Guidance related to 42CFR part 2”</a:t>
            </a:r>
          </a:p>
          <a:p>
            <a:pPr marL="342900" indent="-342900">
              <a:buFont typeface="Arial" panose="020B0604020202020204" pitchFamily="34" charset="0"/>
              <a:buChar char="•"/>
            </a:pPr>
            <a:r>
              <a:rPr lang="en-US" sz="1400" dirty="0"/>
              <a:t>“Determining scope of data that can be shared due to special BH data protections”</a:t>
            </a:r>
          </a:p>
          <a:p>
            <a:pPr marL="342900" indent="-342900">
              <a:buFont typeface="Arial" panose="020B0604020202020204" pitchFamily="34" charset="0"/>
              <a:buChar char="•"/>
            </a:pPr>
            <a:r>
              <a:rPr lang="en-US" sz="1400" dirty="0"/>
              <a:t>“State requirement for FHIR standards, as FHIR services have not sufficiently matured or been adopted by” </a:t>
            </a:r>
          </a:p>
          <a:p>
            <a:endParaRPr lang="en-US" sz="1400" dirty="0"/>
          </a:p>
        </p:txBody>
      </p:sp>
    </p:spTree>
    <p:extLst>
      <p:ext uri="{BB962C8B-B14F-4D97-AF65-F5344CB8AC3E}">
        <p14:creationId xmlns:p14="http://schemas.microsoft.com/office/powerpoint/2010/main" val="39299027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C58C9-211C-A243-C0CC-ACB418EE84C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535F346-3AB8-FE9E-A3F1-4E4F662D4A86}"/>
              </a:ext>
            </a:extLst>
          </p:cNvPr>
          <p:cNvSpPr>
            <a:spLocks noGrp="1"/>
          </p:cNvSpPr>
          <p:nvPr>
            <p:ph type="title"/>
          </p:nvPr>
        </p:nvSpPr>
        <p:spPr/>
        <p:txBody>
          <a:bodyPr/>
          <a:lstStyle/>
          <a:p>
            <a:r>
              <a:rPr lang="en-US" dirty="0"/>
              <a:t>Referral Data</a:t>
            </a:r>
          </a:p>
        </p:txBody>
      </p:sp>
    </p:spTree>
    <p:extLst>
      <p:ext uri="{BB962C8B-B14F-4D97-AF65-F5344CB8AC3E}">
        <p14:creationId xmlns:p14="http://schemas.microsoft.com/office/powerpoint/2010/main" val="873702160"/>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359E7-4BA8-8359-979B-E6A11001D0C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3E5AC74-E5F3-E6AE-07C6-A0DD5C51A882}"/>
              </a:ext>
            </a:extLst>
          </p:cNvPr>
          <p:cNvSpPr txBox="1"/>
          <p:nvPr/>
        </p:nvSpPr>
        <p:spPr>
          <a:xfrm>
            <a:off x="8380071" y="4386984"/>
            <a:ext cx="763929" cy="246221"/>
          </a:xfrm>
          <a:prstGeom prst="rect">
            <a:avLst/>
          </a:prstGeom>
          <a:noFill/>
        </p:spPr>
        <p:txBody>
          <a:bodyPr wrap="square" rtlCol="0">
            <a:spAutoFit/>
          </a:bodyPr>
          <a:lstStyle/>
          <a:p>
            <a:r>
              <a:rPr lang="en-US" sz="1000" dirty="0"/>
              <a:t>N= 19</a:t>
            </a:r>
          </a:p>
        </p:txBody>
      </p:sp>
      <p:sp>
        <p:nvSpPr>
          <p:cNvPr id="10" name="Title 9">
            <a:extLst>
              <a:ext uri="{FF2B5EF4-FFF2-40B4-BE49-F238E27FC236}">
                <a16:creationId xmlns:a16="http://schemas.microsoft.com/office/drawing/2014/main" id="{A5565F38-0F27-D42E-0C4E-E3943FDABE0B}"/>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referral data:</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2FE9CC28-438F-D1EA-93FE-7D6F2ABEABFE}"/>
              </a:ext>
            </a:extLst>
          </p:cNvPr>
          <p:cNvSpPr txBox="1"/>
          <p:nvPr/>
        </p:nvSpPr>
        <p:spPr bwMode="auto">
          <a:xfrm>
            <a:off x="3977492" y="634738"/>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2" name="Chart 1">
            <a:extLst>
              <a:ext uri="{FF2B5EF4-FFF2-40B4-BE49-F238E27FC236}">
                <a16:creationId xmlns:a16="http://schemas.microsoft.com/office/drawing/2014/main" id="{2DAB85E8-411F-637C-FA82-1B37130E7F4C}"/>
              </a:ext>
            </a:extLst>
          </p:cNvPr>
          <p:cNvGraphicFramePr>
            <a:graphicFrameLocks/>
          </p:cNvGraphicFramePr>
          <p:nvPr/>
        </p:nvGraphicFramePr>
        <p:xfrm>
          <a:off x="559981" y="765543"/>
          <a:ext cx="7662531" cy="38676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693313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43A1A-727F-C2E9-2AC3-5183927209E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41D411F-A3BB-9713-9B82-4ED4D5BF924D}"/>
              </a:ext>
            </a:extLst>
          </p:cNvPr>
          <p:cNvSpPr txBox="1"/>
          <p:nvPr/>
        </p:nvSpPr>
        <p:spPr>
          <a:xfrm>
            <a:off x="8390677" y="4398704"/>
            <a:ext cx="646998" cy="246221"/>
          </a:xfrm>
          <a:prstGeom prst="rect">
            <a:avLst/>
          </a:prstGeom>
          <a:noFill/>
        </p:spPr>
        <p:txBody>
          <a:bodyPr wrap="square" rtlCol="0">
            <a:spAutoFit/>
          </a:bodyPr>
          <a:lstStyle/>
          <a:p>
            <a:r>
              <a:rPr lang="en-US" sz="1000" dirty="0"/>
              <a:t>N= 19</a:t>
            </a:r>
          </a:p>
        </p:txBody>
      </p:sp>
      <p:sp>
        <p:nvSpPr>
          <p:cNvPr id="10" name="Title 9">
            <a:extLst>
              <a:ext uri="{FF2B5EF4-FFF2-40B4-BE49-F238E27FC236}">
                <a16:creationId xmlns:a16="http://schemas.microsoft.com/office/drawing/2014/main" id="{49A6D77E-BD7C-E6C1-46B9-A9197A0D85E5}"/>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referral data:</a:t>
            </a:r>
            <a:endParaRPr lang="en-US" sz="1600" dirty="0"/>
          </a:p>
        </p:txBody>
      </p:sp>
      <p:sp>
        <p:nvSpPr>
          <p:cNvPr id="3" name="TextBox 2">
            <a:extLst>
              <a:ext uri="{FF2B5EF4-FFF2-40B4-BE49-F238E27FC236}">
                <a16:creationId xmlns:a16="http://schemas.microsoft.com/office/drawing/2014/main" id="{E05E2E3A-5994-47A8-7916-C04CB641F004}"/>
              </a:ext>
            </a:extLst>
          </p:cNvPr>
          <p:cNvSpPr txBox="1"/>
          <p:nvPr/>
        </p:nvSpPr>
        <p:spPr bwMode="auto">
          <a:xfrm>
            <a:off x="4571999" y="7447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2" name="Chart 1">
            <a:extLst>
              <a:ext uri="{FF2B5EF4-FFF2-40B4-BE49-F238E27FC236}">
                <a16:creationId xmlns:a16="http://schemas.microsoft.com/office/drawing/2014/main" id="{D4C5D006-B6B3-6A37-FD87-EFB39CFA71A9}"/>
              </a:ext>
            </a:extLst>
          </p:cNvPr>
          <p:cNvGraphicFramePr>
            <a:graphicFrameLocks/>
          </p:cNvGraphicFramePr>
          <p:nvPr/>
        </p:nvGraphicFramePr>
        <p:xfrm>
          <a:off x="595423" y="871871"/>
          <a:ext cx="7965374" cy="37730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1426733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BDC06-7AE3-2262-92A8-BF5E121D558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754A46A-D7DC-A0A7-855B-40C107E3AC90}"/>
              </a:ext>
            </a:extLst>
          </p:cNvPr>
          <p:cNvSpPr txBox="1"/>
          <p:nvPr/>
        </p:nvSpPr>
        <p:spPr>
          <a:xfrm>
            <a:off x="8380071" y="4396611"/>
            <a:ext cx="763929" cy="246221"/>
          </a:xfrm>
          <a:prstGeom prst="rect">
            <a:avLst/>
          </a:prstGeom>
          <a:noFill/>
        </p:spPr>
        <p:txBody>
          <a:bodyPr wrap="square" rtlCol="0">
            <a:spAutoFit/>
          </a:bodyPr>
          <a:lstStyle/>
          <a:p>
            <a:r>
              <a:rPr lang="en-US" sz="1000" dirty="0"/>
              <a:t>N= 18</a:t>
            </a:r>
          </a:p>
        </p:txBody>
      </p:sp>
      <p:sp>
        <p:nvSpPr>
          <p:cNvPr id="10" name="Title 9">
            <a:extLst>
              <a:ext uri="{FF2B5EF4-FFF2-40B4-BE49-F238E27FC236}">
                <a16:creationId xmlns:a16="http://schemas.microsoft.com/office/drawing/2014/main" id="{E0A10D91-6759-36BA-3F05-3202E10A623E}"/>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referral data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3" name="Chart 2">
            <a:extLst>
              <a:ext uri="{FF2B5EF4-FFF2-40B4-BE49-F238E27FC236}">
                <a16:creationId xmlns:a16="http://schemas.microsoft.com/office/drawing/2014/main" id="{240E3801-2092-FDF6-C398-D67EB201A353}"/>
              </a:ext>
            </a:extLst>
          </p:cNvPr>
          <p:cNvGraphicFramePr>
            <a:graphicFrameLocks/>
          </p:cNvGraphicFramePr>
          <p:nvPr>
            <p:extLst>
              <p:ext uri="{D42A27DB-BD31-4B8C-83A1-F6EECF244321}">
                <p14:modId xmlns:p14="http://schemas.microsoft.com/office/powerpoint/2010/main" val="3460837031"/>
              </p:ext>
            </p:extLst>
          </p:nvPr>
        </p:nvGraphicFramePr>
        <p:xfrm>
          <a:off x="583203" y="841970"/>
          <a:ext cx="7722597" cy="38008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140611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A5A0E-A145-B121-D021-281784253AA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7DE8A65-F6C6-F2C5-F758-8337006A5405}"/>
              </a:ext>
            </a:extLst>
          </p:cNvPr>
          <p:cNvSpPr txBox="1"/>
          <p:nvPr/>
        </p:nvSpPr>
        <p:spPr bwMode="auto">
          <a:xfrm>
            <a:off x="550607" y="408039"/>
            <a:ext cx="8153400" cy="2831544"/>
          </a:xfrm>
          <a:prstGeom prst="rect">
            <a:avLst/>
          </a:prstGeom>
          <a:noFill/>
          <a:ln w="19050" algn="ctr">
            <a:noFill/>
            <a:miter lim="800000"/>
            <a:headEnd/>
            <a:tailEnd/>
          </a:ln>
        </p:spPr>
        <p:txBody>
          <a:bodyPr wrap="square" lIns="0" tIns="0" rIns="0" bIns="0" rtlCol="0">
            <a:spAutoFit/>
          </a:bodyPr>
          <a:lstStyle/>
          <a:p>
            <a:r>
              <a:rPr lang="en-US" sz="1400" b="1" u="sng" dirty="0"/>
              <a:t>Other workforce barriers (free text):</a:t>
            </a:r>
          </a:p>
          <a:p>
            <a:pPr marL="342900" indent="-342900">
              <a:buFont typeface="Arial" panose="020B0604020202020204" pitchFamily="34" charset="0"/>
              <a:buChar char="•"/>
            </a:pPr>
            <a:r>
              <a:rPr lang="en-US" sz="1400" dirty="0"/>
              <a:t>“Competing priorities, resource availability, and privacy requirements for different partners”</a:t>
            </a:r>
          </a:p>
          <a:p>
            <a:pPr marL="342900" indent="-342900">
              <a:buFont typeface="Arial" panose="020B0604020202020204" pitchFamily="34" charset="0"/>
              <a:buChar char="•"/>
            </a:pPr>
            <a:r>
              <a:rPr lang="en-US" sz="1400" dirty="0"/>
              <a:t>“Difficulty with recruitment and hiring.”</a:t>
            </a:r>
          </a:p>
          <a:p>
            <a:endParaRPr lang="en-US" sz="1400" b="1" u="sng" dirty="0"/>
          </a:p>
          <a:p>
            <a:r>
              <a:rPr lang="en-US" sz="1400" b="1" u="sng" dirty="0"/>
              <a:t>Other barriers (free text):</a:t>
            </a:r>
          </a:p>
          <a:p>
            <a:pPr marL="342900" indent="-342900">
              <a:buFont typeface="Arial" panose="020B0604020202020204" pitchFamily="34" charset="0"/>
              <a:buChar char="•"/>
            </a:pPr>
            <a:r>
              <a:rPr lang="en-US" sz="1400" dirty="0"/>
              <a:t>“Current HIE does not support this level of sharing” </a:t>
            </a:r>
          </a:p>
          <a:p>
            <a:pPr marL="342900" indent="-342900">
              <a:buFont typeface="Arial" panose="020B0604020202020204" pitchFamily="34" charset="0"/>
              <a:buChar char="•"/>
            </a:pPr>
            <a:r>
              <a:rPr lang="en-US" sz="1400" dirty="0"/>
              <a:t>“42CFR regulatory Requirement, including ability to revoke consent across systems and appropriate use/limits of consent functionality.”</a:t>
            </a:r>
          </a:p>
          <a:p>
            <a:pPr marL="342900" indent="-342900">
              <a:buFont typeface="Arial" panose="020B0604020202020204" pitchFamily="34" charset="0"/>
              <a:buChar char="•"/>
            </a:pPr>
            <a:endParaRPr lang="en-US" sz="1400" dirty="0"/>
          </a:p>
          <a:p>
            <a:endParaRPr lang="en-US" sz="1400" b="1" u="sng" dirty="0"/>
          </a:p>
          <a:p>
            <a:endParaRPr lang="en-US" sz="1400" dirty="0"/>
          </a:p>
          <a:p>
            <a:endParaRPr lang="en-US" sz="1600" dirty="0"/>
          </a:p>
          <a:p>
            <a:endParaRPr lang="en-US" sz="1400" dirty="0"/>
          </a:p>
        </p:txBody>
      </p:sp>
    </p:spTree>
    <p:extLst>
      <p:ext uri="{BB962C8B-B14F-4D97-AF65-F5344CB8AC3E}">
        <p14:creationId xmlns:p14="http://schemas.microsoft.com/office/powerpoint/2010/main" val="176968813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FCF3A-C97D-67EB-EE53-57D1C0CE4164}"/>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D3836C96-10AD-B1EC-F2D5-31A9F1DC320E}"/>
              </a:ext>
            </a:extLst>
          </p:cNvPr>
          <p:cNvSpPr>
            <a:spLocks noGrp="1"/>
          </p:cNvSpPr>
          <p:nvPr>
            <p:ph type="title"/>
          </p:nvPr>
        </p:nvSpPr>
        <p:spPr>
          <a:xfrm>
            <a:off x="177115" y="141688"/>
            <a:ext cx="8173580" cy="458587"/>
          </a:xfrm>
        </p:spPr>
        <p:txBody>
          <a:bodyPr/>
          <a:lstStyle/>
          <a:p>
            <a:r>
              <a:rPr lang="en-US" sz="1400" b="0" i="0" dirty="0">
                <a:effectLst/>
                <a:latin typeface="+mj-lt"/>
              </a:rPr>
              <a:t>Please indicate the number of systems/organizations for which you currently receive electronic confirmation of receipt of services from a referral made on behalf of a client/member/beneficiary?</a:t>
            </a:r>
            <a:endParaRPr lang="en-US" sz="1400" dirty="0">
              <a:latin typeface="+mj-lt"/>
            </a:endParaRPr>
          </a:p>
        </p:txBody>
      </p:sp>
      <p:graphicFrame>
        <p:nvGraphicFramePr>
          <p:cNvPr id="2" name="Chart 1">
            <a:extLst>
              <a:ext uri="{FF2B5EF4-FFF2-40B4-BE49-F238E27FC236}">
                <a16:creationId xmlns:a16="http://schemas.microsoft.com/office/drawing/2014/main" id="{9A3C481B-FDBE-939F-038F-415C4A188782}"/>
              </a:ext>
            </a:extLst>
          </p:cNvPr>
          <p:cNvGraphicFramePr>
            <a:graphicFrameLocks/>
          </p:cNvGraphicFramePr>
          <p:nvPr/>
        </p:nvGraphicFramePr>
        <p:xfrm>
          <a:off x="347329" y="600275"/>
          <a:ext cx="8364279" cy="4127669"/>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4CFA37A7-6F40-4241-197C-D847E7939A66}"/>
              </a:ext>
            </a:extLst>
          </p:cNvPr>
          <p:cNvSpPr txBox="1"/>
          <p:nvPr/>
        </p:nvSpPr>
        <p:spPr>
          <a:xfrm>
            <a:off x="8327023" y="4406950"/>
            <a:ext cx="763929" cy="246221"/>
          </a:xfrm>
          <a:prstGeom prst="rect">
            <a:avLst/>
          </a:prstGeom>
          <a:noFill/>
        </p:spPr>
        <p:txBody>
          <a:bodyPr wrap="square" rtlCol="0">
            <a:spAutoFit/>
          </a:bodyPr>
          <a:lstStyle/>
          <a:p>
            <a:r>
              <a:rPr lang="en-US" sz="1000" dirty="0"/>
              <a:t>N= 18</a:t>
            </a:r>
          </a:p>
        </p:txBody>
      </p:sp>
    </p:spTree>
    <p:extLst>
      <p:ext uri="{BB962C8B-B14F-4D97-AF65-F5344CB8AC3E}">
        <p14:creationId xmlns:p14="http://schemas.microsoft.com/office/powerpoint/2010/main" val="147756010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E0465-A1DC-6110-A447-4AA6A82D3EE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71413B5-72CF-DAA4-2990-A091B3D7E6F1}"/>
              </a:ext>
            </a:extLst>
          </p:cNvPr>
          <p:cNvSpPr>
            <a:spLocks noGrp="1"/>
          </p:cNvSpPr>
          <p:nvPr>
            <p:ph type="title"/>
          </p:nvPr>
        </p:nvSpPr>
        <p:spPr/>
        <p:txBody>
          <a:bodyPr/>
          <a:lstStyle/>
          <a:p>
            <a:r>
              <a:rPr lang="en-US" dirty="0"/>
              <a:t>Alerts &amp; Notifications</a:t>
            </a:r>
          </a:p>
        </p:txBody>
      </p:sp>
    </p:spTree>
    <p:extLst>
      <p:ext uri="{BB962C8B-B14F-4D97-AF65-F5344CB8AC3E}">
        <p14:creationId xmlns:p14="http://schemas.microsoft.com/office/powerpoint/2010/main" val="41665379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A86C1-1C5C-B607-15DB-C8C4F89AF4D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7D7E52E-F3A8-CF57-9754-6903FAC3219B}"/>
              </a:ext>
            </a:extLst>
          </p:cNvPr>
          <p:cNvSpPr txBox="1">
            <a:spLocks/>
          </p:cNvSpPr>
          <p:nvPr/>
        </p:nvSpPr>
        <p:spPr>
          <a:xfrm>
            <a:off x="452137" y="181751"/>
            <a:ext cx="4325603"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500" b="1" dirty="0"/>
              <a:t>For those who answered “None”: </a:t>
            </a:r>
            <a:r>
              <a:rPr lang="en-US" sz="1500" dirty="0"/>
              <a:t>What are your barriers to onboarding with a QHIO, SHIE, CIE, or other health/social exchange? Select all that apply. </a:t>
            </a:r>
          </a:p>
        </p:txBody>
      </p:sp>
      <p:graphicFrame>
        <p:nvGraphicFramePr>
          <p:cNvPr id="7" name="Chart 6">
            <a:extLst>
              <a:ext uri="{FF2B5EF4-FFF2-40B4-BE49-F238E27FC236}">
                <a16:creationId xmlns:a16="http://schemas.microsoft.com/office/drawing/2014/main" id="{85D34347-57F9-C1BD-9447-1998998C885A}"/>
              </a:ext>
            </a:extLst>
          </p:cNvPr>
          <p:cNvGraphicFramePr>
            <a:graphicFrameLocks/>
          </p:cNvGraphicFramePr>
          <p:nvPr>
            <p:extLst>
              <p:ext uri="{D42A27DB-BD31-4B8C-83A1-F6EECF244321}">
                <p14:modId xmlns:p14="http://schemas.microsoft.com/office/powerpoint/2010/main" val="2179703724"/>
              </p:ext>
            </p:extLst>
          </p:nvPr>
        </p:nvGraphicFramePr>
        <p:xfrm>
          <a:off x="529107" y="1158818"/>
          <a:ext cx="4171661" cy="310780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076E2E62-18BB-E24F-C1FC-98499414B319}"/>
              </a:ext>
            </a:extLst>
          </p:cNvPr>
          <p:cNvSpPr txBox="1"/>
          <p:nvPr/>
        </p:nvSpPr>
        <p:spPr>
          <a:xfrm>
            <a:off x="4190035" y="4346956"/>
            <a:ext cx="763929" cy="246221"/>
          </a:xfrm>
          <a:prstGeom prst="rect">
            <a:avLst/>
          </a:prstGeom>
          <a:noFill/>
        </p:spPr>
        <p:txBody>
          <a:bodyPr wrap="square" rtlCol="0">
            <a:spAutoFit/>
          </a:bodyPr>
          <a:lstStyle/>
          <a:p>
            <a:r>
              <a:rPr lang="en-US" sz="1000" dirty="0"/>
              <a:t>N= 8</a:t>
            </a:r>
          </a:p>
        </p:txBody>
      </p:sp>
      <p:sp>
        <p:nvSpPr>
          <p:cNvPr id="9" name="TextBox 8">
            <a:extLst>
              <a:ext uri="{FF2B5EF4-FFF2-40B4-BE49-F238E27FC236}">
                <a16:creationId xmlns:a16="http://schemas.microsoft.com/office/drawing/2014/main" id="{B86D7975-A628-D29F-7349-BC1C1A8B43BA}"/>
              </a:ext>
            </a:extLst>
          </p:cNvPr>
          <p:cNvSpPr txBox="1"/>
          <p:nvPr/>
        </p:nvSpPr>
        <p:spPr>
          <a:xfrm>
            <a:off x="5084594" y="1175923"/>
            <a:ext cx="3737897" cy="2169825"/>
          </a:xfrm>
          <a:prstGeom prst="rect">
            <a:avLst/>
          </a:prstGeom>
          <a:noFill/>
        </p:spPr>
        <p:txBody>
          <a:bodyPr wrap="square" rtlCol="0">
            <a:spAutoFit/>
          </a:bodyPr>
          <a:lstStyle/>
          <a:p>
            <a:r>
              <a:rPr lang="en-US" sz="1350" b="1" dirty="0"/>
              <a:t>Other (Free Text)</a:t>
            </a:r>
          </a:p>
          <a:p>
            <a:pPr marL="214313" indent="-214313">
              <a:buFont typeface="Arial" panose="020B0604020202020204" pitchFamily="34" charset="0"/>
              <a:buChar char="•"/>
            </a:pPr>
            <a:r>
              <a:rPr lang="en-US" sz="1350" dirty="0"/>
              <a:t>In the process of onboarding (n=2)</a:t>
            </a:r>
          </a:p>
          <a:p>
            <a:pPr marL="214313" indent="-214313">
              <a:buFont typeface="Arial" panose="020B0604020202020204" pitchFamily="34" charset="0"/>
              <a:buChar char="•"/>
            </a:pPr>
            <a:r>
              <a:rPr lang="en-US" sz="1350" dirty="0"/>
              <a:t>“Conflicting priorities” </a:t>
            </a:r>
          </a:p>
          <a:p>
            <a:pPr marL="214313" indent="-214313">
              <a:buFont typeface="Arial" panose="020B0604020202020204" pitchFamily="34" charset="0"/>
              <a:buChar char="•"/>
            </a:pPr>
            <a:r>
              <a:rPr lang="en-US" sz="1350" dirty="0"/>
              <a:t>“CFR Part II data exchange restrictions for SUD population has been a concern vs mental health data where same limitations do not apply”</a:t>
            </a:r>
          </a:p>
          <a:p>
            <a:pPr marL="214313" indent="-214313">
              <a:buFont typeface="Arial" panose="020B0604020202020204" pitchFamily="34" charset="0"/>
              <a:buChar char="•"/>
            </a:pPr>
            <a:r>
              <a:rPr lang="en-US" sz="1350" dirty="0"/>
              <a:t>“Focused on starting our HIE”</a:t>
            </a:r>
          </a:p>
          <a:p>
            <a:pPr marL="214313" indent="-214313">
              <a:buFont typeface="Arial" panose="020B0604020202020204" pitchFamily="34" charset="0"/>
              <a:buChar char="•"/>
            </a:pPr>
            <a:r>
              <a:rPr lang="en-US" sz="1350" dirty="0"/>
              <a:t>“Larger agency maintains the SHIE, but not housed through BH”</a:t>
            </a:r>
          </a:p>
        </p:txBody>
      </p:sp>
    </p:spTree>
    <p:extLst>
      <p:ext uri="{BB962C8B-B14F-4D97-AF65-F5344CB8AC3E}">
        <p14:creationId xmlns:p14="http://schemas.microsoft.com/office/powerpoint/2010/main" val="19820904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9AA86-5137-7CBA-BB44-723BE3F4AFE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CFF81E7-6034-3878-ED85-8E4DBEC1A380}"/>
              </a:ext>
            </a:extLst>
          </p:cNvPr>
          <p:cNvSpPr txBox="1"/>
          <p:nvPr/>
        </p:nvSpPr>
        <p:spPr>
          <a:xfrm>
            <a:off x="8380071" y="4386984"/>
            <a:ext cx="763929" cy="246221"/>
          </a:xfrm>
          <a:prstGeom prst="rect">
            <a:avLst/>
          </a:prstGeom>
          <a:noFill/>
        </p:spPr>
        <p:txBody>
          <a:bodyPr wrap="square" rtlCol="0">
            <a:spAutoFit/>
          </a:bodyPr>
          <a:lstStyle/>
          <a:p>
            <a:r>
              <a:rPr lang="en-US" sz="1000" dirty="0"/>
              <a:t>N= 24</a:t>
            </a:r>
          </a:p>
        </p:txBody>
      </p:sp>
      <p:sp>
        <p:nvSpPr>
          <p:cNvPr id="10" name="Title 9">
            <a:extLst>
              <a:ext uri="{FF2B5EF4-FFF2-40B4-BE49-F238E27FC236}">
                <a16:creationId xmlns:a16="http://schemas.microsoft.com/office/drawing/2014/main" id="{435642D1-8422-0D18-8BB3-9E82F957C729}"/>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alerts and notifications:</a:t>
            </a:r>
            <a:br>
              <a:rPr lang="en-US" sz="1600" dirty="0">
                <a:effectLst/>
                <a:latin typeface="Aptos" panose="020B0004020202020204" pitchFamily="34" charset="0"/>
                <a:ea typeface="Aptos" panose="020B0004020202020204" pitchFamily="34" charset="0"/>
                <a:cs typeface="Arial" panose="020B0604020202020204" pitchFamily="34" charset="0"/>
              </a:rPr>
            </a:br>
            <a:endParaRPr lang="en-US" sz="1600" dirty="0"/>
          </a:p>
        </p:txBody>
      </p:sp>
      <p:sp>
        <p:nvSpPr>
          <p:cNvPr id="13" name="TextBox 12">
            <a:extLst>
              <a:ext uri="{FF2B5EF4-FFF2-40B4-BE49-F238E27FC236}">
                <a16:creationId xmlns:a16="http://schemas.microsoft.com/office/drawing/2014/main" id="{2A27F32C-388A-EBBD-2902-9763D12CDF54}"/>
              </a:ext>
            </a:extLst>
          </p:cNvPr>
          <p:cNvSpPr txBox="1"/>
          <p:nvPr/>
        </p:nvSpPr>
        <p:spPr bwMode="auto">
          <a:xfrm>
            <a:off x="3864078" y="613989"/>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2" name="Chart 1">
            <a:extLst>
              <a:ext uri="{FF2B5EF4-FFF2-40B4-BE49-F238E27FC236}">
                <a16:creationId xmlns:a16="http://schemas.microsoft.com/office/drawing/2014/main" id="{955F62EB-AA88-355B-C449-2735F3E960F0}"/>
              </a:ext>
            </a:extLst>
          </p:cNvPr>
          <p:cNvGraphicFramePr>
            <a:graphicFrameLocks/>
          </p:cNvGraphicFramePr>
          <p:nvPr/>
        </p:nvGraphicFramePr>
        <p:xfrm>
          <a:off x="630865" y="800986"/>
          <a:ext cx="7749206" cy="383221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2770558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A01EA-C7F3-168F-1F50-FAAFC4BEF3C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3A61A50-6C5B-0C30-FD28-B6954D1FE0F9}"/>
              </a:ext>
            </a:extLst>
          </p:cNvPr>
          <p:cNvSpPr txBox="1"/>
          <p:nvPr/>
        </p:nvSpPr>
        <p:spPr>
          <a:xfrm>
            <a:off x="8387159" y="4398704"/>
            <a:ext cx="763929" cy="246221"/>
          </a:xfrm>
          <a:prstGeom prst="rect">
            <a:avLst/>
          </a:prstGeom>
          <a:noFill/>
        </p:spPr>
        <p:txBody>
          <a:bodyPr wrap="square" rtlCol="0">
            <a:spAutoFit/>
          </a:bodyPr>
          <a:lstStyle/>
          <a:p>
            <a:r>
              <a:rPr lang="en-US" sz="1000" dirty="0"/>
              <a:t>N= 24</a:t>
            </a:r>
          </a:p>
        </p:txBody>
      </p:sp>
      <p:sp>
        <p:nvSpPr>
          <p:cNvPr id="10" name="Title 9">
            <a:extLst>
              <a:ext uri="{FF2B5EF4-FFF2-40B4-BE49-F238E27FC236}">
                <a16:creationId xmlns:a16="http://schemas.microsoft.com/office/drawing/2014/main" id="{DF40EF38-355D-87BF-B005-6E74AB37EB78}"/>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alerts and notifications:</a:t>
            </a:r>
            <a:endParaRPr lang="en-US" sz="1600" dirty="0"/>
          </a:p>
        </p:txBody>
      </p:sp>
      <p:sp>
        <p:nvSpPr>
          <p:cNvPr id="3" name="TextBox 2">
            <a:extLst>
              <a:ext uri="{FF2B5EF4-FFF2-40B4-BE49-F238E27FC236}">
                <a16:creationId xmlns:a16="http://schemas.microsoft.com/office/drawing/2014/main" id="{1C0B14EC-EF99-9C89-6243-DFC257A2E991}"/>
              </a:ext>
            </a:extLst>
          </p:cNvPr>
          <p:cNvSpPr txBox="1"/>
          <p:nvPr/>
        </p:nvSpPr>
        <p:spPr bwMode="auto">
          <a:xfrm>
            <a:off x="4571999" y="744795"/>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2" name="Chart 1">
            <a:extLst>
              <a:ext uri="{FF2B5EF4-FFF2-40B4-BE49-F238E27FC236}">
                <a16:creationId xmlns:a16="http://schemas.microsoft.com/office/drawing/2014/main" id="{FAD6AF2E-1FD0-21B0-749A-EB16F3AB1430}"/>
              </a:ext>
            </a:extLst>
          </p:cNvPr>
          <p:cNvGraphicFramePr>
            <a:graphicFrameLocks/>
          </p:cNvGraphicFramePr>
          <p:nvPr/>
        </p:nvGraphicFramePr>
        <p:xfrm>
          <a:off x="559981" y="871870"/>
          <a:ext cx="8087833" cy="37730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278663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B718C-C776-CF53-A934-3ABC489EC0F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6AD895A-C631-4208-4B4E-56F60E40029F}"/>
              </a:ext>
            </a:extLst>
          </p:cNvPr>
          <p:cNvSpPr txBox="1"/>
          <p:nvPr/>
        </p:nvSpPr>
        <p:spPr>
          <a:xfrm>
            <a:off x="8386351" y="4421128"/>
            <a:ext cx="763929" cy="246221"/>
          </a:xfrm>
          <a:prstGeom prst="rect">
            <a:avLst/>
          </a:prstGeom>
          <a:noFill/>
        </p:spPr>
        <p:txBody>
          <a:bodyPr wrap="square" rtlCol="0">
            <a:spAutoFit/>
          </a:bodyPr>
          <a:lstStyle/>
          <a:p>
            <a:r>
              <a:rPr lang="en-US" sz="1000" dirty="0"/>
              <a:t>N= 23</a:t>
            </a:r>
          </a:p>
        </p:txBody>
      </p:sp>
      <p:sp>
        <p:nvSpPr>
          <p:cNvPr id="10" name="Title 9">
            <a:extLst>
              <a:ext uri="{FF2B5EF4-FFF2-40B4-BE49-F238E27FC236}">
                <a16:creationId xmlns:a16="http://schemas.microsoft.com/office/drawing/2014/main" id="{E63422A7-A940-882D-33B2-4C6676D187DA}"/>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and/or receiving) of structured alerts and notifications - that is, ONLY the barriers that are substantially impeding your ability to exchange data. Select all that apply.</a:t>
            </a:r>
            <a:br>
              <a:rPr lang="en-US" sz="1400" dirty="0">
                <a:effectLst/>
                <a:highlight>
                  <a:srgbClr val="FFFF00"/>
                </a:highlight>
                <a:latin typeface="+mj-lt"/>
                <a:ea typeface="Aptos" panose="020B0004020202020204" pitchFamily="34" charset="0"/>
                <a:cs typeface="Arial" panose="020B0604020202020204" pitchFamily="34" charset="0"/>
              </a:rPr>
            </a:br>
            <a:endParaRPr lang="en-US" sz="1400" dirty="0">
              <a:highlight>
                <a:srgbClr val="FFFF00"/>
              </a:highlight>
              <a:latin typeface="+mj-lt"/>
            </a:endParaRPr>
          </a:p>
        </p:txBody>
      </p:sp>
      <p:graphicFrame>
        <p:nvGraphicFramePr>
          <p:cNvPr id="3" name="Chart 2">
            <a:extLst>
              <a:ext uri="{FF2B5EF4-FFF2-40B4-BE49-F238E27FC236}">
                <a16:creationId xmlns:a16="http://schemas.microsoft.com/office/drawing/2014/main" id="{92E11D65-CF21-C19C-4E54-F8519207439F}"/>
              </a:ext>
            </a:extLst>
          </p:cNvPr>
          <p:cNvGraphicFramePr>
            <a:graphicFrameLocks/>
          </p:cNvGraphicFramePr>
          <p:nvPr>
            <p:extLst>
              <p:ext uri="{D42A27DB-BD31-4B8C-83A1-F6EECF244321}">
                <p14:modId xmlns:p14="http://schemas.microsoft.com/office/powerpoint/2010/main" val="65468051"/>
              </p:ext>
            </p:extLst>
          </p:nvPr>
        </p:nvGraphicFramePr>
        <p:xfrm>
          <a:off x="457199" y="746761"/>
          <a:ext cx="7929151" cy="38404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44390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76ABF-5C64-7049-F2EA-EBE67E0F241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F2189BE-2A95-0B2A-F056-D5F4F7547CF1}"/>
              </a:ext>
            </a:extLst>
          </p:cNvPr>
          <p:cNvSpPr txBox="1"/>
          <p:nvPr/>
        </p:nvSpPr>
        <p:spPr bwMode="auto">
          <a:xfrm>
            <a:off x="550607" y="408039"/>
            <a:ext cx="8153400" cy="2800767"/>
          </a:xfrm>
          <a:prstGeom prst="rect">
            <a:avLst/>
          </a:prstGeom>
          <a:noFill/>
          <a:ln w="19050" algn="ctr">
            <a:noFill/>
            <a:miter lim="800000"/>
            <a:headEnd/>
            <a:tailEnd/>
          </a:ln>
        </p:spPr>
        <p:txBody>
          <a:bodyPr wrap="square" lIns="0" tIns="0" rIns="0" bIns="0" rtlCol="0">
            <a:spAutoFit/>
          </a:bodyPr>
          <a:lstStyle/>
          <a:p>
            <a:r>
              <a:rPr lang="en-US" sz="1400" b="1" u="sng" dirty="0"/>
              <a:t>Other workforce barriers (free text):</a:t>
            </a:r>
          </a:p>
          <a:p>
            <a:pPr marL="342900" indent="-342900">
              <a:buFont typeface="Arial" panose="020B0604020202020204" pitchFamily="34" charset="0"/>
              <a:buChar char="•"/>
            </a:pPr>
            <a:r>
              <a:rPr lang="en-US" sz="1400" dirty="0"/>
              <a:t>“Lack of capacity to implement current technologies, in process, time consuming”</a:t>
            </a:r>
          </a:p>
          <a:p>
            <a:pPr marL="342900" indent="-342900">
              <a:buFont typeface="Arial" panose="020B0604020202020204" pitchFamily="34" charset="0"/>
              <a:buChar char="•"/>
            </a:pPr>
            <a:r>
              <a:rPr lang="en-US" sz="1400" dirty="0"/>
              <a:t>“</a:t>
            </a:r>
            <a:r>
              <a:rPr lang="en-US" sz="1400" dirty="0" err="1"/>
              <a:t>CalMHSA</a:t>
            </a:r>
            <a:r>
              <a:rPr lang="en-US" sz="1400" dirty="0"/>
              <a:t> - Current System Limitations”</a:t>
            </a:r>
          </a:p>
          <a:p>
            <a:pPr marL="342900" indent="-342900">
              <a:buFont typeface="Arial" panose="020B0604020202020204" pitchFamily="34" charset="0"/>
              <a:buChar char="•"/>
            </a:pPr>
            <a:r>
              <a:rPr lang="en-US" sz="1400" dirty="0"/>
              <a:t>“Lack of funding for staff and lack of qualified staff”</a:t>
            </a:r>
          </a:p>
          <a:p>
            <a:pPr marL="342900" indent="-342900">
              <a:buFont typeface="Arial" panose="020B0604020202020204" pitchFamily="34" charset="0"/>
              <a:buChar char="•"/>
            </a:pPr>
            <a:r>
              <a:rPr lang="en-US" sz="1400" dirty="0"/>
              <a:t>“Competing priorities, resource availability, and privacy requirements for different partners”</a:t>
            </a:r>
          </a:p>
          <a:p>
            <a:pPr marL="342900" indent="-342900">
              <a:buFont typeface="Arial" panose="020B0604020202020204" pitchFamily="34" charset="0"/>
              <a:buChar char="•"/>
            </a:pPr>
            <a:r>
              <a:rPr lang="en-US" sz="1400" dirty="0"/>
              <a:t>“Due to positions being limited to existing county job classifications, we may not have the positions/classifications available and employees cannot work outside of job classification.” </a:t>
            </a:r>
          </a:p>
          <a:p>
            <a:pPr marL="342900" indent="-342900">
              <a:buFont typeface="Arial" panose="020B0604020202020204" pitchFamily="34" charset="0"/>
              <a:buChar char="•"/>
            </a:pPr>
            <a:r>
              <a:rPr lang="en-US" sz="1400" dirty="0"/>
              <a:t>“Difficulty with recruitment and hiring.”</a:t>
            </a:r>
          </a:p>
          <a:p>
            <a:endParaRPr lang="en-US" sz="1400" b="1" u="sng" dirty="0"/>
          </a:p>
          <a:p>
            <a:r>
              <a:rPr lang="en-US" sz="1400" b="1" u="sng" dirty="0"/>
              <a:t>Other barriers (free text):</a:t>
            </a:r>
          </a:p>
          <a:p>
            <a:pPr marL="342900" indent="-342900">
              <a:buFont typeface="Arial" panose="020B0604020202020204" pitchFamily="34" charset="0"/>
              <a:buChar char="•"/>
            </a:pPr>
            <a:r>
              <a:rPr lang="en-US" sz="1400" b="0" i="0" u="none" strike="noStrike" dirty="0">
                <a:effectLst/>
              </a:rPr>
              <a:t>“MOUs for with social service entities for data exchange.”</a:t>
            </a:r>
            <a:r>
              <a:rPr lang="en-US" sz="1400" dirty="0"/>
              <a:t> </a:t>
            </a:r>
          </a:p>
          <a:p>
            <a:pPr marL="342900" indent="-342900">
              <a:buFont typeface="Arial" panose="020B0604020202020204" pitchFamily="34" charset="0"/>
              <a:buChar char="•"/>
            </a:pPr>
            <a:endParaRPr lang="en-US" sz="1400" dirty="0"/>
          </a:p>
          <a:p>
            <a:endParaRPr lang="en-US" sz="1400" dirty="0"/>
          </a:p>
        </p:txBody>
      </p:sp>
    </p:spTree>
    <p:extLst>
      <p:ext uri="{BB962C8B-B14F-4D97-AF65-F5344CB8AC3E}">
        <p14:creationId xmlns:p14="http://schemas.microsoft.com/office/powerpoint/2010/main" val="9822861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B5264-D136-D273-B320-EB03AC642D7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9928501-A275-8104-BAEE-20EF1ED1E752}"/>
              </a:ext>
            </a:extLst>
          </p:cNvPr>
          <p:cNvSpPr>
            <a:spLocks noGrp="1"/>
          </p:cNvSpPr>
          <p:nvPr>
            <p:ph type="title"/>
          </p:nvPr>
        </p:nvSpPr>
        <p:spPr/>
        <p:txBody>
          <a:bodyPr/>
          <a:lstStyle/>
          <a:p>
            <a:r>
              <a:rPr lang="en-US" dirty="0"/>
              <a:t>HSSI Data</a:t>
            </a:r>
          </a:p>
        </p:txBody>
      </p:sp>
    </p:spTree>
    <p:extLst>
      <p:ext uri="{BB962C8B-B14F-4D97-AF65-F5344CB8AC3E}">
        <p14:creationId xmlns:p14="http://schemas.microsoft.com/office/powerpoint/2010/main" val="1579655621"/>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1CF9C-BA53-E771-EDF6-1BEA5C06359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E6E3A6A-844F-5A86-0211-343ACC002DEA}"/>
              </a:ext>
            </a:extLst>
          </p:cNvPr>
          <p:cNvSpPr txBox="1"/>
          <p:nvPr/>
        </p:nvSpPr>
        <p:spPr>
          <a:xfrm>
            <a:off x="8380071" y="4386984"/>
            <a:ext cx="763929" cy="246221"/>
          </a:xfrm>
          <a:prstGeom prst="rect">
            <a:avLst/>
          </a:prstGeom>
          <a:noFill/>
        </p:spPr>
        <p:txBody>
          <a:bodyPr wrap="square" rtlCol="0">
            <a:spAutoFit/>
          </a:bodyPr>
          <a:lstStyle/>
          <a:p>
            <a:r>
              <a:rPr lang="en-US" sz="1000" dirty="0"/>
              <a:t>N= 7</a:t>
            </a:r>
          </a:p>
        </p:txBody>
      </p:sp>
      <p:sp>
        <p:nvSpPr>
          <p:cNvPr id="10" name="Title 9">
            <a:extLst>
              <a:ext uri="{FF2B5EF4-FFF2-40B4-BE49-F238E27FC236}">
                <a16:creationId xmlns:a16="http://schemas.microsoft.com/office/drawing/2014/main" id="{9D0A02B5-BEDD-B75E-FD83-53D590420335}"/>
              </a:ext>
            </a:extLst>
          </p:cNvPr>
          <p:cNvSpPr>
            <a:spLocks noGrp="1"/>
          </p:cNvSpPr>
          <p:nvPr>
            <p:ph type="title"/>
          </p:nvPr>
        </p:nvSpPr>
        <p:spPr>
          <a:xfrm>
            <a:off x="453585" y="113109"/>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HSSI:</a:t>
            </a:r>
            <a:endParaRPr lang="en-US" sz="1600" dirty="0"/>
          </a:p>
        </p:txBody>
      </p:sp>
      <p:sp>
        <p:nvSpPr>
          <p:cNvPr id="13" name="TextBox 12">
            <a:extLst>
              <a:ext uri="{FF2B5EF4-FFF2-40B4-BE49-F238E27FC236}">
                <a16:creationId xmlns:a16="http://schemas.microsoft.com/office/drawing/2014/main" id="{BC68B3EE-BDF7-DCFD-50EE-4E68F046CDE8}"/>
              </a:ext>
            </a:extLst>
          </p:cNvPr>
          <p:cNvSpPr txBox="1"/>
          <p:nvPr/>
        </p:nvSpPr>
        <p:spPr bwMode="auto">
          <a:xfrm>
            <a:off x="4076730" y="641828"/>
            <a:ext cx="2964426"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Send or Make Available for Query</a:t>
            </a:r>
            <a:endParaRPr lang="en-US" sz="1100" dirty="0"/>
          </a:p>
        </p:txBody>
      </p:sp>
      <p:graphicFrame>
        <p:nvGraphicFramePr>
          <p:cNvPr id="2" name="Chart 1">
            <a:extLst>
              <a:ext uri="{FF2B5EF4-FFF2-40B4-BE49-F238E27FC236}">
                <a16:creationId xmlns:a16="http://schemas.microsoft.com/office/drawing/2014/main" id="{AC91A104-D8B4-9C91-4C8D-5D187E92114A}"/>
              </a:ext>
            </a:extLst>
          </p:cNvPr>
          <p:cNvGraphicFramePr>
            <a:graphicFrameLocks/>
          </p:cNvGraphicFramePr>
          <p:nvPr/>
        </p:nvGraphicFramePr>
        <p:xfrm>
          <a:off x="453585" y="772633"/>
          <a:ext cx="8173580" cy="39411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966166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A2D79-5E6D-40F9-E53E-7BBAC2131A0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4379D73-4750-2A76-66E9-070E1D4C9130}"/>
              </a:ext>
            </a:extLst>
          </p:cNvPr>
          <p:cNvSpPr txBox="1"/>
          <p:nvPr/>
        </p:nvSpPr>
        <p:spPr>
          <a:xfrm>
            <a:off x="8489913" y="4385094"/>
            <a:ext cx="763929" cy="246221"/>
          </a:xfrm>
          <a:prstGeom prst="rect">
            <a:avLst/>
          </a:prstGeom>
          <a:noFill/>
        </p:spPr>
        <p:txBody>
          <a:bodyPr wrap="square" rtlCol="0">
            <a:spAutoFit/>
          </a:bodyPr>
          <a:lstStyle/>
          <a:p>
            <a:r>
              <a:rPr lang="en-US" sz="1000" dirty="0"/>
              <a:t>N= 7</a:t>
            </a:r>
          </a:p>
        </p:txBody>
      </p:sp>
      <p:sp>
        <p:nvSpPr>
          <p:cNvPr id="10" name="Title 9">
            <a:extLst>
              <a:ext uri="{FF2B5EF4-FFF2-40B4-BE49-F238E27FC236}">
                <a16:creationId xmlns:a16="http://schemas.microsoft.com/office/drawing/2014/main" id="{7D33B2CC-0207-2B0E-4837-2FAEE6D51ED5}"/>
              </a:ext>
            </a:extLst>
          </p:cNvPr>
          <p:cNvSpPr>
            <a:spLocks noGrp="1"/>
          </p:cNvSpPr>
          <p:nvPr>
            <p:ph type="title"/>
          </p:nvPr>
        </p:nvSpPr>
        <p:spPr>
          <a:xfrm>
            <a:off x="387217" y="155402"/>
            <a:ext cx="8173580" cy="458587"/>
          </a:xfrm>
        </p:spPr>
        <p:txBody>
          <a:bodyPr/>
          <a:lstStyle/>
          <a:p>
            <a:r>
              <a:rPr lang="en-US" sz="1600" dirty="0">
                <a:effectLst/>
                <a:latin typeface="+mj-lt"/>
                <a:ea typeface="Aptos" panose="020B0004020202020204" pitchFamily="34" charset="0"/>
                <a:cs typeface="Arial" panose="020B0604020202020204" pitchFamily="34" charset="0"/>
              </a:rPr>
              <a:t>Please indicate the breadth of systems or organizations (as indicated below) with which your department/division currently electronically exchanges individual-level structured HSSI:</a:t>
            </a:r>
            <a:endParaRPr lang="en-US" sz="1600" dirty="0"/>
          </a:p>
        </p:txBody>
      </p:sp>
      <p:sp>
        <p:nvSpPr>
          <p:cNvPr id="3" name="TextBox 2">
            <a:extLst>
              <a:ext uri="{FF2B5EF4-FFF2-40B4-BE49-F238E27FC236}">
                <a16:creationId xmlns:a16="http://schemas.microsoft.com/office/drawing/2014/main" id="{974A43CB-B5EF-1EB5-607B-55010D2E21D4}"/>
              </a:ext>
            </a:extLst>
          </p:cNvPr>
          <p:cNvSpPr txBox="1"/>
          <p:nvPr/>
        </p:nvSpPr>
        <p:spPr bwMode="auto">
          <a:xfrm>
            <a:off x="4572000" y="684357"/>
            <a:ext cx="2241754" cy="261610"/>
          </a:xfrm>
          <a:prstGeom prst="rect">
            <a:avLst/>
          </a:prstGeom>
          <a:noFill/>
          <a:ln w="19050" algn="ctr">
            <a:noFill/>
            <a:miter lim="800000"/>
            <a:headEnd/>
            <a:tailEnd/>
          </a:ln>
        </p:spPr>
        <p:txBody>
          <a:bodyPr wrap="square">
            <a:spAutoFit/>
          </a:bodyPr>
          <a:lstStyle/>
          <a:p>
            <a:r>
              <a:rPr lang="en-US" sz="1100" b="1" kern="0" dirty="0">
                <a:effectLst/>
                <a:latin typeface="Aptos" panose="020B0004020202020204" pitchFamily="34" charset="0"/>
                <a:ea typeface="Aptos" panose="020B0004020202020204" pitchFamily="34" charset="0"/>
                <a:cs typeface="Arial" panose="020B0604020202020204" pitchFamily="34" charset="0"/>
              </a:rPr>
              <a:t>Currently Receive or Query from</a:t>
            </a:r>
            <a:endParaRPr lang="en-US" sz="1100" dirty="0"/>
          </a:p>
        </p:txBody>
      </p:sp>
      <p:graphicFrame>
        <p:nvGraphicFramePr>
          <p:cNvPr id="2" name="Chart 1">
            <a:extLst>
              <a:ext uri="{FF2B5EF4-FFF2-40B4-BE49-F238E27FC236}">
                <a16:creationId xmlns:a16="http://schemas.microsoft.com/office/drawing/2014/main" id="{2E042233-13C7-299B-718B-F7C0AC277496}"/>
              </a:ext>
            </a:extLst>
          </p:cNvPr>
          <p:cNvGraphicFramePr>
            <a:graphicFrameLocks/>
          </p:cNvGraphicFramePr>
          <p:nvPr/>
        </p:nvGraphicFramePr>
        <p:xfrm>
          <a:off x="531628" y="815162"/>
          <a:ext cx="8173580" cy="39056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816037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95E47-8DF0-8EE3-3815-A22C997748E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48730D3-78BD-4C4E-B80E-EC0E6677144D}"/>
              </a:ext>
            </a:extLst>
          </p:cNvPr>
          <p:cNvSpPr txBox="1"/>
          <p:nvPr/>
        </p:nvSpPr>
        <p:spPr>
          <a:xfrm>
            <a:off x="8433349" y="4434663"/>
            <a:ext cx="763929" cy="246221"/>
          </a:xfrm>
          <a:prstGeom prst="rect">
            <a:avLst/>
          </a:prstGeom>
          <a:noFill/>
        </p:spPr>
        <p:txBody>
          <a:bodyPr wrap="square" rtlCol="0">
            <a:spAutoFit/>
          </a:bodyPr>
          <a:lstStyle/>
          <a:p>
            <a:r>
              <a:rPr lang="en-US" sz="1000" dirty="0"/>
              <a:t>N= 5</a:t>
            </a:r>
          </a:p>
        </p:txBody>
      </p:sp>
      <p:sp>
        <p:nvSpPr>
          <p:cNvPr id="10" name="Title 9">
            <a:extLst>
              <a:ext uri="{FF2B5EF4-FFF2-40B4-BE49-F238E27FC236}">
                <a16:creationId xmlns:a16="http://schemas.microsoft.com/office/drawing/2014/main" id="{70692740-748F-8AF2-8838-76FB26966075}"/>
              </a:ext>
            </a:extLst>
          </p:cNvPr>
          <p:cNvSpPr>
            <a:spLocks noGrp="1"/>
          </p:cNvSpPr>
          <p:nvPr>
            <p:ph type="title"/>
          </p:nvPr>
        </p:nvSpPr>
        <p:spPr>
          <a:xfrm>
            <a:off x="387217" y="206794"/>
            <a:ext cx="8173580" cy="635177"/>
          </a:xfrm>
        </p:spPr>
        <p:txBody>
          <a:bodyPr/>
          <a:lstStyle/>
          <a:p>
            <a:r>
              <a:rPr lang="en-US" sz="1400" dirty="0">
                <a:effectLst/>
                <a:latin typeface="+mj-lt"/>
                <a:ea typeface="Aptos" panose="020B0004020202020204" pitchFamily="34" charset="0"/>
                <a:cs typeface="Arial" panose="020B0604020202020204" pitchFamily="34" charset="0"/>
              </a:rPr>
              <a:t>Please indicate the major barrier(s) to electronic exchange (sending, receiving, and/or querying) of structured HSSI - that is, ONLY the barriers that are substantially impeding your ability to exchange data. Select all that apply.</a:t>
            </a:r>
            <a:br>
              <a:rPr lang="en-US" sz="1400" dirty="0">
                <a:effectLst/>
                <a:latin typeface="+mj-lt"/>
                <a:ea typeface="Aptos" panose="020B0004020202020204" pitchFamily="34" charset="0"/>
                <a:cs typeface="Arial" panose="020B0604020202020204" pitchFamily="34" charset="0"/>
              </a:rPr>
            </a:br>
            <a:endParaRPr lang="en-US" sz="1400" dirty="0">
              <a:latin typeface="+mj-lt"/>
            </a:endParaRPr>
          </a:p>
        </p:txBody>
      </p:sp>
      <p:graphicFrame>
        <p:nvGraphicFramePr>
          <p:cNvPr id="3" name="Chart 2">
            <a:extLst>
              <a:ext uri="{FF2B5EF4-FFF2-40B4-BE49-F238E27FC236}">
                <a16:creationId xmlns:a16="http://schemas.microsoft.com/office/drawing/2014/main" id="{084C975F-6BFF-39D6-660F-A9960E5D4B04}"/>
              </a:ext>
            </a:extLst>
          </p:cNvPr>
          <p:cNvGraphicFramePr>
            <a:graphicFrameLocks/>
          </p:cNvGraphicFramePr>
          <p:nvPr>
            <p:extLst>
              <p:ext uri="{D42A27DB-BD31-4B8C-83A1-F6EECF244321}">
                <p14:modId xmlns:p14="http://schemas.microsoft.com/office/powerpoint/2010/main" val="649955593"/>
              </p:ext>
            </p:extLst>
          </p:nvPr>
        </p:nvGraphicFramePr>
        <p:xfrm>
          <a:off x="487681" y="708660"/>
          <a:ext cx="7945668" cy="382523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300145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60834-8F1A-AA9F-7A62-5A7C7D0D143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21A1365-DBF8-E2E9-46B6-B0F32ED26D00}"/>
              </a:ext>
            </a:extLst>
          </p:cNvPr>
          <p:cNvSpPr>
            <a:spLocks noGrp="1"/>
          </p:cNvSpPr>
          <p:nvPr>
            <p:ph type="title"/>
          </p:nvPr>
        </p:nvSpPr>
        <p:spPr/>
        <p:txBody>
          <a:bodyPr/>
          <a:lstStyle/>
          <a:p>
            <a:r>
              <a:rPr lang="en-US" dirty="0"/>
              <a:t>Consumer Access/Control Over Data</a:t>
            </a:r>
          </a:p>
        </p:txBody>
      </p:sp>
    </p:spTree>
    <p:extLst>
      <p:ext uri="{BB962C8B-B14F-4D97-AF65-F5344CB8AC3E}">
        <p14:creationId xmlns:p14="http://schemas.microsoft.com/office/powerpoint/2010/main" val="1859312731"/>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5DE1F58B-374B-2F2F-F80D-C7DE3AB2022A}"/>
              </a:ext>
            </a:extLst>
          </p:cNvPr>
          <p:cNvSpPr txBox="1"/>
          <p:nvPr/>
        </p:nvSpPr>
        <p:spPr bwMode="auto">
          <a:xfrm>
            <a:off x="376766" y="263268"/>
            <a:ext cx="8390467" cy="379399"/>
          </a:xfrm>
          <a:prstGeom prst="rect">
            <a:avLst/>
          </a:prstGeom>
          <a:noFill/>
          <a:ln w="19050" algn="ctr">
            <a:noFill/>
            <a:miter lim="800000"/>
            <a:headEnd/>
            <a:tailEnd/>
          </a:ln>
        </p:spPr>
        <p:txBody>
          <a:bodyPr wrap="square">
            <a:spAutoFit/>
          </a:bodyPr>
          <a:lstStyle/>
          <a:p>
            <a:pPr marR="0" lvl="0">
              <a:lnSpc>
                <a:spcPct val="107000"/>
              </a:lnSpc>
              <a:spcAft>
                <a:spcPts val="800"/>
              </a:spcAft>
            </a:pPr>
            <a:r>
              <a:rPr lang="en-US" dirty="0">
                <a:effectLst/>
                <a:latin typeface="+mj-lt"/>
                <a:ea typeface="Aptos" panose="020B0004020202020204" pitchFamily="34" charset="0"/>
                <a:cs typeface="Arial" panose="020B0604020202020204" pitchFamily="34" charset="0"/>
              </a:rPr>
              <a:t>Are your clients/patients able to complete the following activities electronically?  </a:t>
            </a:r>
          </a:p>
        </p:txBody>
      </p:sp>
      <p:graphicFrame>
        <p:nvGraphicFramePr>
          <p:cNvPr id="10" name="Chart 9">
            <a:extLst>
              <a:ext uri="{FF2B5EF4-FFF2-40B4-BE49-F238E27FC236}">
                <a16:creationId xmlns:a16="http://schemas.microsoft.com/office/drawing/2014/main" id="{CB680B7C-A422-73F1-AE2B-0FAEB0DFE44A}"/>
              </a:ext>
            </a:extLst>
          </p:cNvPr>
          <p:cNvGraphicFramePr>
            <a:graphicFrameLocks/>
          </p:cNvGraphicFramePr>
          <p:nvPr>
            <p:extLst>
              <p:ext uri="{D42A27DB-BD31-4B8C-83A1-F6EECF244321}">
                <p14:modId xmlns:p14="http://schemas.microsoft.com/office/powerpoint/2010/main" val="111869014"/>
              </p:ext>
            </p:extLst>
          </p:nvPr>
        </p:nvGraphicFramePr>
        <p:xfrm>
          <a:off x="376766" y="711201"/>
          <a:ext cx="8462434" cy="3945466"/>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8859C152-D649-9F20-E00D-D7339D3F2324}"/>
              </a:ext>
            </a:extLst>
          </p:cNvPr>
          <p:cNvSpPr txBox="1"/>
          <p:nvPr/>
        </p:nvSpPr>
        <p:spPr bwMode="auto">
          <a:xfrm>
            <a:off x="8567086" y="4432299"/>
            <a:ext cx="855133" cy="153888"/>
          </a:xfrm>
          <a:prstGeom prst="rect">
            <a:avLst/>
          </a:prstGeom>
          <a:noFill/>
          <a:ln w="19050" algn="ctr">
            <a:noFill/>
            <a:miter lim="800000"/>
            <a:headEnd/>
            <a:tailEnd/>
          </a:ln>
        </p:spPr>
        <p:txBody>
          <a:bodyPr wrap="square" lIns="0" tIns="0" rIns="0" bIns="0" rtlCol="0">
            <a:spAutoFit/>
          </a:bodyPr>
          <a:lstStyle/>
          <a:p>
            <a:r>
              <a:rPr lang="en-US" sz="1000" dirty="0"/>
              <a:t>N=27</a:t>
            </a:r>
          </a:p>
        </p:txBody>
      </p:sp>
    </p:spTree>
    <p:extLst>
      <p:ext uri="{BB962C8B-B14F-4D97-AF65-F5344CB8AC3E}">
        <p14:creationId xmlns:p14="http://schemas.microsoft.com/office/powerpoint/2010/main" val="132688618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66A28-A668-C57B-0E41-E351608A14C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D3690CE-53B3-5F3E-67EF-11C401A55584}"/>
              </a:ext>
            </a:extLst>
          </p:cNvPr>
          <p:cNvSpPr>
            <a:spLocks noGrp="1"/>
          </p:cNvSpPr>
          <p:nvPr>
            <p:ph type="title"/>
          </p:nvPr>
        </p:nvSpPr>
        <p:spPr/>
        <p:txBody>
          <a:bodyPr/>
          <a:lstStyle/>
          <a:p>
            <a:r>
              <a:rPr lang="en-US" dirty="0"/>
              <a:t>Electronic Systems</a:t>
            </a:r>
          </a:p>
        </p:txBody>
      </p:sp>
    </p:spTree>
    <p:extLst>
      <p:ext uri="{BB962C8B-B14F-4D97-AF65-F5344CB8AC3E}">
        <p14:creationId xmlns:p14="http://schemas.microsoft.com/office/powerpoint/2010/main" val="3447448941"/>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F42CF-C959-07E0-ABB6-B8F03B3F33B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72140A9-FDD5-0BD2-0A6F-1F7EE30A1B17}"/>
              </a:ext>
            </a:extLst>
          </p:cNvPr>
          <p:cNvSpPr>
            <a:spLocks noGrp="1"/>
          </p:cNvSpPr>
          <p:nvPr>
            <p:ph type="title"/>
          </p:nvPr>
        </p:nvSpPr>
        <p:spPr>
          <a:xfrm>
            <a:off x="485210" y="252248"/>
            <a:ext cx="8173580" cy="1016877"/>
          </a:xfrm>
        </p:spPr>
        <p:txBody>
          <a:bodyPr/>
          <a:lstStyle/>
          <a:p>
            <a:r>
              <a:rPr lang="en-US" sz="2000" b="1" dirty="0">
                <a:latin typeface="+mj-lt"/>
                <a:ea typeface="Aptos" panose="020B0004020202020204" pitchFamily="34" charset="0"/>
              </a:rPr>
              <a:t>Consumer Access/Control of Data</a:t>
            </a:r>
            <a:br>
              <a:rPr lang="en-US" sz="1800" b="1" dirty="0">
                <a:latin typeface="+mj-lt"/>
                <a:ea typeface="Aptos" panose="020B0004020202020204" pitchFamily="34" charset="0"/>
              </a:rPr>
            </a:br>
            <a:r>
              <a:rPr lang="en-US" sz="1600" b="1" dirty="0">
                <a:latin typeface="+mj-lt"/>
                <a:ea typeface="Aptos" panose="020B0004020202020204" pitchFamily="34" charset="0"/>
              </a:rPr>
              <a:t>F</a:t>
            </a:r>
            <a:r>
              <a:rPr lang="en-US" sz="1600" b="1" dirty="0">
                <a:effectLst/>
                <a:latin typeface="+mj-lt"/>
                <a:ea typeface="Aptos" panose="020B0004020202020204" pitchFamily="34" charset="0"/>
                <a:cs typeface="Arial" panose="020B0604020202020204" pitchFamily="34" charset="0"/>
              </a:rPr>
              <a:t>or those who indicated </a:t>
            </a:r>
            <a:r>
              <a:rPr lang="en-US" sz="1600" b="1" dirty="0">
                <a:latin typeface="+mj-lt"/>
                <a:ea typeface="Aptos" panose="020B0004020202020204" pitchFamily="34" charset="0"/>
              </a:rPr>
              <a:t>clients/patients can’t complete all activities: </a:t>
            </a:r>
            <a:r>
              <a:rPr lang="en-US" sz="1600" dirty="0">
                <a:effectLst/>
                <a:latin typeface="+mj-lt"/>
                <a:ea typeface="Aptos" panose="020B0004020202020204" pitchFamily="34" charset="0"/>
                <a:cs typeface="Arial" panose="020B0604020202020204" pitchFamily="34" charset="0"/>
              </a:rPr>
              <a:t>Please indicate the major barrier(s) to clients/patients completing these activities electronically. Select all that apply.</a:t>
            </a:r>
            <a:br>
              <a:rPr lang="en-US" sz="1600" dirty="0">
                <a:effectLst/>
                <a:latin typeface="+mj-lt"/>
                <a:ea typeface="Aptos" panose="020B0004020202020204" pitchFamily="34" charset="0"/>
                <a:cs typeface="Arial" panose="020B0604020202020204" pitchFamily="34" charset="0"/>
              </a:rPr>
            </a:br>
            <a:r>
              <a:rPr lang="en-US" sz="1600" dirty="0"/>
              <a:t> </a:t>
            </a:r>
            <a:endParaRPr lang="en-US" sz="1800" dirty="0"/>
          </a:p>
        </p:txBody>
      </p:sp>
      <p:graphicFrame>
        <p:nvGraphicFramePr>
          <p:cNvPr id="6" name="Chart 5">
            <a:extLst>
              <a:ext uri="{FF2B5EF4-FFF2-40B4-BE49-F238E27FC236}">
                <a16:creationId xmlns:a16="http://schemas.microsoft.com/office/drawing/2014/main" id="{4EDD6316-9337-B2A6-B211-C8F58188BEED}"/>
              </a:ext>
            </a:extLst>
          </p:cNvPr>
          <p:cNvGraphicFramePr>
            <a:graphicFrameLocks/>
          </p:cNvGraphicFramePr>
          <p:nvPr>
            <p:extLst>
              <p:ext uri="{D42A27DB-BD31-4B8C-83A1-F6EECF244321}">
                <p14:modId xmlns:p14="http://schemas.microsoft.com/office/powerpoint/2010/main" val="3498873692"/>
              </p:ext>
            </p:extLst>
          </p:nvPr>
        </p:nvGraphicFramePr>
        <p:xfrm>
          <a:off x="386255" y="1016876"/>
          <a:ext cx="8713930" cy="37722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76719011"/>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FDC78-A9A3-139C-7C1D-10C0FB262CB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15FC01C-5E5B-5E98-5BD4-DBFDB38ECAB6}"/>
              </a:ext>
            </a:extLst>
          </p:cNvPr>
          <p:cNvSpPr>
            <a:spLocks noGrp="1"/>
          </p:cNvSpPr>
          <p:nvPr>
            <p:ph type="title"/>
          </p:nvPr>
        </p:nvSpPr>
        <p:spPr>
          <a:xfrm>
            <a:off x="485210" y="165538"/>
            <a:ext cx="8173580" cy="1016877"/>
          </a:xfrm>
        </p:spPr>
        <p:txBody>
          <a:bodyPr/>
          <a:lstStyle/>
          <a:p>
            <a:r>
              <a:rPr lang="en-US" sz="2000" b="1" dirty="0">
                <a:latin typeface="+mj-lt"/>
                <a:ea typeface="Aptos" panose="020B0004020202020204" pitchFamily="34" charset="0"/>
              </a:rPr>
              <a:t>Consumer Access/Control of Data</a:t>
            </a:r>
            <a:br>
              <a:rPr lang="en-US" sz="1800" b="1" dirty="0">
                <a:latin typeface="+mj-lt"/>
                <a:ea typeface="Aptos" panose="020B0004020202020204" pitchFamily="34" charset="0"/>
              </a:rPr>
            </a:br>
            <a:r>
              <a:rPr lang="en-US" sz="1600" b="1" dirty="0">
                <a:latin typeface="+mj-lt"/>
                <a:ea typeface="Aptos" panose="020B0004020202020204" pitchFamily="34" charset="0"/>
              </a:rPr>
              <a:t>F</a:t>
            </a:r>
            <a:r>
              <a:rPr lang="en-US" sz="1600" b="1" dirty="0">
                <a:effectLst/>
                <a:latin typeface="+mj-lt"/>
                <a:ea typeface="Aptos" panose="020B0004020202020204" pitchFamily="34" charset="0"/>
                <a:cs typeface="Arial" panose="020B0604020202020204" pitchFamily="34" charset="0"/>
              </a:rPr>
              <a:t>or those who indicated </a:t>
            </a:r>
            <a:r>
              <a:rPr lang="en-US" sz="1600" b="1" dirty="0">
                <a:latin typeface="+mj-lt"/>
                <a:ea typeface="Aptos" panose="020B0004020202020204" pitchFamily="34" charset="0"/>
              </a:rPr>
              <a:t>clients/patients can’t complete all activities: </a:t>
            </a:r>
            <a:r>
              <a:rPr lang="en-US" sz="1600" dirty="0">
                <a:effectLst/>
                <a:latin typeface="+mj-lt"/>
                <a:ea typeface="Aptos" panose="020B0004020202020204" pitchFamily="34" charset="0"/>
                <a:cs typeface="Arial" panose="020B0604020202020204" pitchFamily="34" charset="0"/>
              </a:rPr>
              <a:t>Please indicate the major barrier(s) to clients/patients completing these activities electronically. Select all that apply.</a:t>
            </a:r>
            <a:br>
              <a:rPr lang="en-US" sz="1600" dirty="0">
                <a:effectLst/>
                <a:latin typeface="+mj-lt"/>
                <a:ea typeface="Aptos" panose="020B0004020202020204" pitchFamily="34" charset="0"/>
                <a:cs typeface="Arial" panose="020B0604020202020204" pitchFamily="34" charset="0"/>
              </a:rPr>
            </a:br>
            <a:r>
              <a:rPr lang="en-US" sz="1600" dirty="0"/>
              <a:t> </a:t>
            </a:r>
            <a:endParaRPr lang="en-US" sz="1800" dirty="0"/>
          </a:p>
        </p:txBody>
      </p:sp>
      <p:graphicFrame>
        <p:nvGraphicFramePr>
          <p:cNvPr id="3" name="Chart 2">
            <a:extLst>
              <a:ext uri="{FF2B5EF4-FFF2-40B4-BE49-F238E27FC236}">
                <a16:creationId xmlns:a16="http://schemas.microsoft.com/office/drawing/2014/main" id="{A6C51435-3044-CE94-8DBB-F1C0CE79B834}"/>
              </a:ext>
            </a:extLst>
          </p:cNvPr>
          <p:cNvGraphicFramePr>
            <a:graphicFrameLocks/>
          </p:cNvGraphicFramePr>
          <p:nvPr>
            <p:extLst>
              <p:ext uri="{D42A27DB-BD31-4B8C-83A1-F6EECF244321}">
                <p14:modId xmlns:p14="http://schemas.microsoft.com/office/powerpoint/2010/main" val="3775045859"/>
              </p:ext>
            </p:extLst>
          </p:nvPr>
        </p:nvGraphicFramePr>
        <p:xfrm>
          <a:off x="323194" y="1056291"/>
          <a:ext cx="8544910" cy="3626068"/>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94361444-A568-A9BB-A1B7-DDBAD3053254}"/>
              </a:ext>
            </a:extLst>
          </p:cNvPr>
          <p:cNvSpPr txBox="1"/>
          <p:nvPr/>
        </p:nvSpPr>
        <p:spPr bwMode="auto">
          <a:xfrm>
            <a:off x="3361720" y="4753275"/>
            <a:ext cx="2882415" cy="138499"/>
          </a:xfrm>
          <a:prstGeom prst="rect">
            <a:avLst/>
          </a:prstGeom>
          <a:noFill/>
          <a:ln w="19050" algn="ctr">
            <a:noFill/>
            <a:miter lim="800000"/>
            <a:headEnd/>
            <a:tailEnd/>
          </a:ln>
        </p:spPr>
        <p:txBody>
          <a:bodyPr wrap="square" lIns="0" tIns="0" rIns="0" bIns="0" rtlCol="0">
            <a:spAutoFit/>
          </a:bodyPr>
          <a:lstStyle/>
          <a:p>
            <a:r>
              <a:rPr lang="en-US" sz="900" dirty="0"/>
              <a:t>Rural N = 9	Suburban N = 8        Urban N = 7</a:t>
            </a:r>
          </a:p>
        </p:txBody>
      </p:sp>
    </p:spTree>
    <p:extLst>
      <p:ext uri="{BB962C8B-B14F-4D97-AF65-F5344CB8AC3E}">
        <p14:creationId xmlns:p14="http://schemas.microsoft.com/office/powerpoint/2010/main" val="435625347"/>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80CBB-191E-21B6-A522-DCBD6F5775B7}"/>
            </a:ext>
          </a:extLst>
        </p:cNvPr>
        <p:cNvGrpSpPr/>
        <p:nvPr/>
      </p:nvGrpSpPr>
      <p:grpSpPr>
        <a:xfrm>
          <a:off x="0" y="0"/>
          <a:ext cx="0" cy="0"/>
          <a:chOff x="0" y="0"/>
          <a:chExt cx="0" cy="0"/>
        </a:xfrm>
      </p:grpSpPr>
      <p:sp>
        <p:nvSpPr>
          <p:cNvPr id="4" name="Chart Placeholder 3">
            <a:extLst>
              <a:ext uri="{FF2B5EF4-FFF2-40B4-BE49-F238E27FC236}">
                <a16:creationId xmlns:a16="http://schemas.microsoft.com/office/drawing/2014/main" id="{839E910B-4119-6BE8-7741-627BEBF36C55}"/>
              </a:ext>
            </a:extLst>
          </p:cNvPr>
          <p:cNvSpPr>
            <a:spLocks noGrp="1"/>
          </p:cNvSpPr>
          <p:nvPr>
            <p:ph type="chart" sz="quarter" idx="14"/>
          </p:nvPr>
        </p:nvSpPr>
        <p:spPr>
          <a:xfrm>
            <a:off x="423333" y="338667"/>
            <a:ext cx="8212667" cy="3986591"/>
          </a:xfrm>
        </p:spPr>
        <p:txBody>
          <a:bodyPr>
            <a:noAutofit/>
          </a:bodyPr>
          <a:lstStyle/>
          <a:p>
            <a:r>
              <a:rPr lang="en-US" sz="1400" b="1" u="sng" dirty="0"/>
              <a:t>Other barriers (free text):</a:t>
            </a:r>
          </a:p>
          <a:p>
            <a:pPr marL="342900" indent="-342900">
              <a:buFont typeface="Arial" panose="020B0604020202020204" pitchFamily="34" charset="0"/>
              <a:buChar char="•"/>
            </a:pPr>
            <a:r>
              <a:rPr lang="en-US" sz="1400" dirty="0"/>
              <a:t>“We are actually in the process of developing a custom patient portal. Also as a specialty BH plan, we don't control schedules of all contracted providers through whom our services were delivered”</a:t>
            </a:r>
          </a:p>
          <a:p>
            <a:pPr marL="342900" indent="-342900">
              <a:buFont typeface="Arial" panose="020B0604020202020204" pitchFamily="34" charset="0"/>
              <a:buChar char="•"/>
            </a:pPr>
            <a:r>
              <a:rPr lang="en-US" sz="1400" dirty="0"/>
              <a:t>“We are currently in the process of working with our vendor to develop patient portal which will provide access to many of these functions.”</a:t>
            </a:r>
          </a:p>
          <a:p>
            <a:pPr marL="342900" indent="-342900">
              <a:buFont typeface="Arial" panose="020B0604020202020204" pitchFamily="34" charset="0"/>
              <a:buChar char="•"/>
            </a:pPr>
            <a:r>
              <a:rPr lang="en-US" sz="1400" dirty="0"/>
              <a:t>“API/Patient Portal contracted to </a:t>
            </a:r>
            <a:r>
              <a:rPr lang="en-US" sz="1400" dirty="0" err="1"/>
              <a:t>CalMHSA</a:t>
            </a:r>
            <a:r>
              <a:rPr lang="en-US" sz="1400" dirty="0"/>
              <a:t>, the system has the technical capacity, but is not functionally ready for implementation.”</a:t>
            </a:r>
          </a:p>
          <a:p>
            <a:pPr marL="342900" indent="-342900">
              <a:buFont typeface="Arial" panose="020B0604020202020204" pitchFamily="34" charset="0"/>
              <a:buChar char="•"/>
            </a:pPr>
            <a:r>
              <a:rPr lang="en-US" sz="1400" dirty="0"/>
              <a:t>“We are in the process of enabling this feature in compliance with State law.”</a:t>
            </a:r>
          </a:p>
          <a:p>
            <a:pPr marL="342900" indent="-342900">
              <a:buFont typeface="Arial" panose="020B0604020202020204" pitchFamily="34" charset="0"/>
              <a:buChar char="•"/>
            </a:pPr>
            <a:r>
              <a:rPr lang="en-US" sz="1400" dirty="0"/>
              <a:t>“Updated existing EHR to implement technology”</a:t>
            </a:r>
          </a:p>
          <a:p>
            <a:pPr marL="342900" indent="-342900">
              <a:buFont typeface="Arial" panose="020B0604020202020204" pitchFamily="34" charset="0"/>
              <a:buChar char="•"/>
            </a:pPr>
            <a:r>
              <a:rPr lang="en-US" sz="1400" dirty="0"/>
              <a:t>“[Our county] has been building the functionality to allow members/authorized representatives to access their records digitally through a 3rd party application. The Public website has been updated with this information. We are currently working with Apple Health to allow for this interface to occur.”</a:t>
            </a:r>
          </a:p>
          <a:p>
            <a:pPr marL="342900" indent="-342900">
              <a:buFont typeface="Arial" panose="020B0604020202020204" pitchFamily="34" charset="0"/>
              <a:buChar char="•"/>
            </a:pPr>
            <a:r>
              <a:rPr lang="en-US" sz="1400" dirty="0"/>
              <a:t>“Had to transition EHR to be able to do this and working toward implementation” </a:t>
            </a:r>
          </a:p>
        </p:txBody>
      </p:sp>
    </p:spTree>
    <p:extLst>
      <p:ext uri="{BB962C8B-B14F-4D97-AF65-F5344CB8AC3E}">
        <p14:creationId xmlns:p14="http://schemas.microsoft.com/office/powerpoint/2010/main" val="2894917567"/>
      </p:ext>
    </p:extLst>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69B8CFA9-2785-7B58-8727-466904E5F684}"/>
              </a:ext>
            </a:extLst>
          </p:cNvPr>
          <p:cNvSpPr>
            <a:spLocks noGrp="1"/>
          </p:cNvSpPr>
          <p:nvPr>
            <p:ph type="chart" sz="quarter" idx="14"/>
          </p:nvPr>
        </p:nvSpPr>
        <p:spPr>
          <a:xfrm>
            <a:off x="423333" y="338667"/>
            <a:ext cx="8212667" cy="3986591"/>
          </a:xfrm>
        </p:spPr>
        <p:txBody>
          <a:bodyPr>
            <a:noAutofit/>
          </a:bodyPr>
          <a:lstStyle/>
          <a:p>
            <a:r>
              <a:rPr lang="en-US" sz="1400" b="1" u="sng" dirty="0"/>
              <a:t>Other barriers (free text):</a:t>
            </a:r>
          </a:p>
          <a:p>
            <a:pPr marL="342900" indent="-342900">
              <a:buFont typeface="Arial" panose="020B0604020202020204" pitchFamily="34" charset="0"/>
              <a:buChar char="•"/>
            </a:pPr>
            <a:r>
              <a:rPr lang="en-US" sz="1400" dirty="0"/>
              <a:t>“Not enough staff to take on additional workload to implement”</a:t>
            </a:r>
          </a:p>
          <a:p>
            <a:pPr marL="342900" indent="-342900">
              <a:buFont typeface="Arial" panose="020B0604020202020204" pitchFamily="34" charset="0"/>
              <a:buChar char="•"/>
            </a:pPr>
            <a:r>
              <a:rPr lang="en-US" sz="1400" dirty="0"/>
              <a:t>“We are working toward this but with limited staff it is a slow process” </a:t>
            </a:r>
          </a:p>
          <a:p>
            <a:pPr marL="342900" indent="-342900">
              <a:buFont typeface="Arial" panose="020B0604020202020204" pitchFamily="34" charset="0"/>
              <a:buChar char="•"/>
            </a:pPr>
            <a:r>
              <a:rPr lang="en-US" sz="1400" dirty="0"/>
              <a:t>“Capacity of staff to implement current technologies”</a:t>
            </a:r>
          </a:p>
          <a:p>
            <a:pPr marL="342900" indent="-342900">
              <a:buFont typeface="Arial" panose="020B0604020202020204" pitchFamily="34" charset="0"/>
              <a:buChar char="•"/>
            </a:pPr>
            <a:r>
              <a:rPr lang="en-US" sz="1400" dirty="0"/>
              <a:t>“Competing priorities / limited resources to implement”</a:t>
            </a:r>
          </a:p>
          <a:p>
            <a:pPr marL="342900" indent="-342900">
              <a:buFont typeface="Arial" panose="020B0604020202020204" pitchFamily="34" charset="0"/>
              <a:buChar char="•"/>
            </a:pPr>
            <a:r>
              <a:rPr lang="en-US" sz="1400" dirty="0"/>
              <a:t>“We have procured the solution and are poised to implement a "</a:t>
            </a:r>
            <a:r>
              <a:rPr lang="en-US" sz="1400" dirty="0" err="1"/>
              <a:t>myChart</a:t>
            </a:r>
            <a:r>
              <a:rPr lang="en-US" sz="1400" dirty="0"/>
              <a:t>" solution, but the myriad administrative burdens and vast changes from </a:t>
            </a:r>
            <a:r>
              <a:rPr lang="en-US" sz="1400" dirty="0" err="1"/>
              <a:t>CalAIM</a:t>
            </a:r>
            <a:r>
              <a:rPr lang="en-US" sz="1400" dirty="0"/>
              <a:t> and the state have continually bumped it down the priority list. Could imagine that "lack of funding" could apply as we aren't presently hiring more staff to do this, but have to wait for current resources to catch up to be able to complete the work.”</a:t>
            </a:r>
          </a:p>
          <a:p>
            <a:endParaRPr lang="en-US" sz="400" dirty="0"/>
          </a:p>
        </p:txBody>
      </p:sp>
    </p:spTree>
    <p:extLst>
      <p:ext uri="{BB962C8B-B14F-4D97-AF65-F5344CB8AC3E}">
        <p14:creationId xmlns:p14="http://schemas.microsoft.com/office/powerpoint/2010/main" val="537857070"/>
      </p:ext>
    </p:extLst>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45792-6AB0-9088-A664-CA70C8326A6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66E2802-F4A7-1A6C-7963-54C26392AFB9}"/>
              </a:ext>
            </a:extLst>
          </p:cNvPr>
          <p:cNvSpPr>
            <a:spLocks noGrp="1"/>
          </p:cNvSpPr>
          <p:nvPr>
            <p:ph type="title"/>
          </p:nvPr>
        </p:nvSpPr>
        <p:spPr/>
        <p:txBody>
          <a:bodyPr/>
          <a:lstStyle/>
          <a:p>
            <a:r>
              <a:rPr lang="en-US" dirty="0"/>
              <a:t>Enabling Factors</a:t>
            </a:r>
          </a:p>
        </p:txBody>
      </p:sp>
    </p:spTree>
    <p:extLst>
      <p:ext uri="{BB962C8B-B14F-4D97-AF65-F5344CB8AC3E}">
        <p14:creationId xmlns:p14="http://schemas.microsoft.com/office/powerpoint/2010/main" val="3888976356"/>
      </p:ext>
    </p:extLst>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3DE27D7-937F-53EC-33CA-37AFE26F7918}"/>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C082B5FE-5250-2D77-21DE-C57FF291157C}"/>
              </a:ext>
            </a:extLst>
          </p:cNvPr>
          <p:cNvSpPr>
            <a:spLocks noGrp="1"/>
          </p:cNvSpPr>
          <p:nvPr>
            <p:ph idx="1"/>
          </p:nvPr>
        </p:nvSpPr>
        <p:spPr>
          <a:xfrm>
            <a:off x="489500" y="862701"/>
            <a:ext cx="8137665" cy="3907773"/>
          </a:xfrm>
        </p:spPr>
        <p:txBody>
          <a:bodyPr/>
          <a:lstStyle/>
          <a:p>
            <a:pPr marL="342900" marR="0" lvl="0" indent="-342900">
              <a:lnSpc>
                <a:spcPct val="115000"/>
              </a:lnSpc>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“Connecting to an HIO.”</a:t>
            </a:r>
          </a:p>
          <a:p>
            <a:pPr marL="342900" marR="0" lvl="0" indent="-342900">
              <a:lnSpc>
                <a:spcPct val="115000"/>
              </a:lnSpc>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“HIPAA Compliant Interoperability” </a:t>
            </a:r>
          </a:p>
          <a:p>
            <a:pPr marL="342900" marR="0" lvl="0" indent="-342900">
              <a:lnSpc>
                <a:spcPct val="115000"/>
              </a:lnSpc>
              <a:spcAft>
                <a:spcPts val="800"/>
              </a:spcAft>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“While improving progress on data exchange and patient portal is vital, it is only a short-term solution that would not necessarily result in data fluidity.  A long-term solution would include an EHR that the entire County and its applicable partners would utilize for benefit of the patient, continuity of care, use of data for decision-making, identification of service gaps, etc.  Another long-term solution option would be to create a statewide system that would be accessible only to county behavioral health plans that are currently rendering services so they can see current and past treatment, but also for transition and continuity of care and other needed health care data.  The use of a local or statewide EHR would increase the ability to share and capture necessary data...data fluidity.”</a:t>
            </a:r>
          </a:p>
          <a:p>
            <a:pPr marL="342900" indent="-342900">
              <a:lnSpc>
                <a:spcPct val="115000"/>
              </a:lnSpc>
              <a:spcAft>
                <a:spcPts val="800"/>
              </a:spcAft>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“More time. It is important to note we have many agencies outside the County that have access to our EHR which means that 'data exchange' is not necessary. So far we have promoted giving a user accounts with an appropriate user roles to access / input data directly in our EHR over using the 'exchange' model.” </a:t>
            </a:r>
          </a:p>
          <a:p>
            <a:pPr marL="342900" marR="0" lvl="0" indent="-342900">
              <a:lnSpc>
                <a:spcPct val="115000"/>
              </a:lnSpc>
              <a:spcAft>
                <a:spcPts val="800"/>
              </a:spcAft>
              <a:buFont typeface="Symbol" panose="05050102010706020507" pitchFamily="18" charset="2"/>
              <a:buChar char=""/>
            </a:pPr>
            <a:endParaRPr lang="en-US" sz="1400" kern="100" dirty="0">
              <a:effectLst/>
              <a:latin typeface="+mn-lt"/>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182838934"/>
      </p:ext>
    </p:extLst>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828F3-DFA3-F75A-8C51-C41AA9C2240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49540FF-8DBF-0555-AAED-4EA95CB1657C}"/>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A409F8A6-E612-8B9A-D2D6-FD89EE3C7619}"/>
              </a:ext>
            </a:extLst>
          </p:cNvPr>
          <p:cNvSpPr>
            <a:spLocks noGrp="1"/>
          </p:cNvSpPr>
          <p:nvPr>
            <p:ph idx="1"/>
          </p:nvPr>
        </p:nvSpPr>
        <p:spPr>
          <a:xfrm>
            <a:off x="489500" y="862701"/>
            <a:ext cx="8137665" cy="3808536"/>
          </a:xfrm>
        </p:spPr>
        <p:txBody>
          <a:bodyPr/>
          <a:lstStyle/>
          <a:p>
            <a:pPr marL="342900" marR="0" lvl="0" indent="-342900">
              <a:lnSpc>
                <a:spcPct val="115000"/>
              </a:lnSpc>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“Several factors: </a:t>
            </a:r>
          </a:p>
          <a:p>
            <a:pPr marL="742950" marR="0" lvl="1" indent="-285750">
              <a:lnSpc>
                <a:spcPct val="115000"/>
              </a:lnSpc>
              <a:buFont typeface="Aptos" panose="020B0004020202020204" pitchFamily="34" charset="0"/>
              <a:buChar char="•"/>
            </a:pPr>
            <a:r>
              <a:rPr lang="en-US" sz="1300" kern="100" dirty="0">
                <a:effectLst/>
                <a:latin typeface="+mn-lt"/>
                <a:ea typeface="Aptos" panose="020B0004020202020204" pitchFamily="34" charset="0"/>
                <a:cs typeface="Times New Roman" panose="02020603050405020304" pitchFamily="18" charset="0"/>
              </a:rPr>
              <a:t>A vendor or system that will be able to support all data exchange needs</a:t>
            </a:r>
          </a:p>
          <a:p>
            <a:pPr marL="742950" marR="0" lvl="1" indent="-285750">
              <a:lnSpc>
                <a:spcPct val="115000"/>
              </a:lnSpc>
              <a:buFont typeface="Aptos" panose="020B0004020202020204" pitchFamily="34" charset="0"/>
              <a:buChar char="•"/>
            </a:pPr>
            <a:r>
              <a:rPr lang="en-US" sz="1300" kern="100" dirty="0">
                <a:effectLst/>
                <a:latin typeface="+mn-lt"/>
                <a:ea typeface="Aptos" panose="020B0004020202020204" pitchFamily="34" charset="0"/>
                <a:cs typeface="Times New Roman" panose="02020603050405020304" pitchFamily="18" charset="0"/>
              </a:rPr>
              <a:t>A standardized or universal consent and referral processes and forms for all community partners</a:t>
            </a:r>
          </a:p>
          <a:p>
            <a:pPr marL="742950" marR="0" lvl="1" indent="-285750">
              <a:lnSpc>
                <a:spcPct val="115000"/>
              </a:lnSpc>
              <a:buFont typeface="Aptos" panose="020B0004020202020204" pitchFamily="34" charset="0"/>
              <a:buChar char="•"/>
            </a:pPr>
            <a:r>
              <a:rPr lang="en-US" sz="1300" kern="100" dirty="0">
                <a:effectLst/>
                <a:latin typeface="+mn-lt"/>
                <a:ea typeface="Aptos" panose="020B0004020202020204" pitchFamily="34" charset="0"/>
                <a:cs typeface="Times New Roman" panose="02020603050405020304" pitchFamily="18" charset="0"/>
              </a:rPr>
              <a:t>Aligned privacy rules and requirements</a:t>
            </a:r>
          </a:p>
          <a:p>
            <a:pPr marL="742950" marR="0" lvl="1" indent="-285750">
              <a:lnSpc>
                <a:spcPct val="115000"/>
              </a:lnSpc>
              <a:buFont typeface="Aptos" panose="020B0004020202020204" pitchFamily="34" charset="0"/>
              <a:buChar char="•"/>
            </a:pPr>
            <a:r>
              <a:rPr lang="en-US" sz="1300" kern="100" dirty="0">
                <a:effectLst/>
                <a:latin typeface="+mn-lt"/>
                <a:ea typeface="Aptos" panose="020B0004020202020204" pitchFamily="34" charset="0"/>
                <a:cs typeface="Times New Roman" panose="02020603050405020304" pitchFamily="18" charset="0"/>
              </a:rPr>
              <a:t>Standardized, simplified, and aligned grant administrative processes and requirements</a:t>
            </a:r>
          </a:p>
          <a:p>
            <a:pPr marL="742950" marR="0" lvl="1" indent="-285750">
              <a:lnSpc>
                <a:spcPct val="115000"/>
              </a:lnSpc>
              <a:buFont typeface="Aptos" panose="020B0004020202020204" pitchFamily="34" charset="0"/>
              <a:buChar char="•"/>
            </a:pPr>
            <a:r>
              <a:rPr lang="en-US" sz="1300" kern="100" dirty="0">
                <a:effectLst/>
                <a:latin typeface="+mn-lt"/>
                <a:ea typeface="Aptos" panose="020B0004020202020204" pitchFamily="34" charset="0"/>
                <a:cs typeface="Times New Roman" panose="02020603050405020304" pitchFamily="18" charset="0"/>
              </a:rPr>
              <a:t>Centralized regulatory communication channel that communicates all requirements to all community partners in the same manner to ensure that everyone has the same understanding and aligned approach to implementation</a:t>
            </a:r>
          </a:p>
          <a:p>
            <a:pPr marL="742950" marR="0" lvl="1" indent="-285750">
              <a:lnSpc>
                <a:spcPct val="115000"/>
              </a:lnSpc>
              <a:spcAft>
                <a:spcPts val="800"/>
              </a:spcAft>
              <a:buFont typeface="Aptos" panose="020B0004020202020204" pitchFamily="34" charset="0"/>
              <a:buChar char="•"/>
            </a:pPr>
            <a:r>
              <a:rPr lang="en-US" sz="1300" kern="100" dirty="0">
                <a:effectLst/>
                <a:latin typeface="+mn-lt"/>
                <a:ea typeface="Aptos" panose="020B0004020202020204" pitchFamily="34" charset="0"/>
                <a:cs typeface="Times New Roman" panose="02020603050405020304" pitchFamily="18" charset="0"/>
              </a:rPr>
              <a:t>Additional funding for workforce support and development” </a:t>
            </a:r>
          </a:p>
          <a:p>
            <a:r>
              <a:rPr lang="en-US" sz="1300" kern="100" dirty="0">
                <a:effectLst/>
                <a:latin typeface="+mn-lt"/>
                <a:ea typeface="Aptos" panose="020B0004020202020204" pitchFamily="34" charset="0"/>
                <a:cs typeface="Times New Roman" panose="02020603050405020304" pitchFamily="18" charset="0"/>
              </a:rPr>
              <a:t>“More stakeholder engagement.  Better defined requirements and understanding of requirements. Simplified standards for data formats to exchange healthcare data.”</a:t>
            </a:r>
          </a:p>
          <a:p>
            <a:r>
              <a:rPr lang="en-US" sz="1300" kern="100" dirty="0">
                <a:effectLst/>
                <a:latin typeface="+mn-lt"/>
                <a:ea typeface="Aptos" panose="020B0004020202020204" pitchFamily="34" charset="0"/>
                <a:cs typeface="Times New Roman" panose="02020603050405020304" pitchFamily="18" charset="0"/>
              </a:rPr>
              <a:t>“Centralized database for all things health-related that ties seamlessly into all other State-mandated systems and is updated and maintained by the State.” </a:t>
            </a:r>
          </a:p>
          <a:p>
            <a:endParaRPr lang="en-US" sz="13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946714137"/>
      </p:ext>
    </p:extLst>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3F3BD-5563-969D-0719-03B87056AA2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9806241-4564-C2D4-E4B4-ADBFDC5952D9}"/>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DB59846E-291E-9036-8EB7-6A0CF7A8AA9D}"/>
              </a:ext>
            </a:extLst>
          </p:cNvPr>
          <p:cNvSpPr>
            <a:spLocks noGrp="1"/>
          </p:cNvSpPr>
          <p:nvPr>
            <p:ph idx="1"/>
          </p:nvPr>
        </p:nvSpPr>
        <p:spPr>
          <a:xfrm>
            <a:off x="489500" y="862701"/>
            <a:ext cx="8137665" cy="3872332"/>
          </a:xfrm>
        </p:spPr>
        <p:txBody>
          <a:bodyPr/>
          <a:lstStyle/>
          <a:p>
            <a:pPr marL="342900" marR="0" lvl="0" indent="-342900">
              <a:lnSpc>
                <a:spcPct val="115000"/>
              </a:lnSpc>
              <a:buFont typeface="Symbol" panose="05050102010706020507" pitchFamily="18" charset="2"/>
              <a:buChar char=""/>
            </a:pPr>
            <a:r>
              <a:rPr lang="en-US" sz="1300" dirty="0">
                <a:effectLst/>
                <a:latin typeface="+mn-lt"/>
                <a:ea typeface="Aptos" panose="020B0004020202020204" pitchFamily="34" charset="0"/>
                <a:cs typeface="Times New Roman" panose="02020603050405020304" pitchFamily="18" charset="0"/>
              </a:rPr>
              <a:t>“Clear state guidance for health and social systems on the appropriate process for exchanging, handling and the use/limits on redisclosing of 42 CFR part 2 data legally and ethically. Especially as it relates to the FINAL RULE changes from 2024. Given that there are potential criminal penalties (vs. just civil penalties), this will be particularly important for entities to commit to this work as well as implement it consistently across jurisdictions.”</a:t>
            </a:r>
          </a:p>
          <a:p>
            <a:pPr marL="342900" indent="-342900">
              <a:lnSpc>
                <a:spcPct val="115000"/>
              </a:lnSpc>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“As external partners acquire and implement new technologies, it is critical to establish industry best practices for data sharing to ensure consistency and security. Additionally, there is a pressing need for more detailed and transparent guidance on what data sharing practices are permissible, particularly when it comes to health and social data. Clear guidelines on data governance, privacy, and security standards will help facilitate trust and cooperation between partners, enabling smoother and more effective data exchanges.”</a:t>
            </a:r>
          </a:p>
          <a:p>
            <a:pPr marL="342900" marR="0" lvl="0" indent="-342900">
              <a:lnSpc>
                <a:spcPct val="115000"/>
              </a:lnSpc>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“Dedicated data programing and analytic staff with the technical knowledge and skill to understand the mandates and meaningfully engage with partners in mapping a data sharing plan to provide useful data analytics to the agency.”</a:t>
            </a:r>
          </a:p>
          <a:p>
            <a:pPr marL="342900" marR="0" lvl="0" indent="-342900">
              <a:lnSpc>
                <a:spcPct val="115000"/>
              </a:lnSpc>
              <a:spcAft>
                <a:spcPts val="800"/>
              </a:spcAft>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“Optimal and respectful collaboration.”</a:t>
            </a:r>
          </a:p>
          <a:p>
            <a:pPr marL="342900" indent="-342900">
              <a:lnSpc>
                <a:spcPct val="115000"/>
              </a:lnSpc>
              <a:buFont typeface="Symbol" panose="05050102010706020507" pitchFamily="18" charset="2"/>
              <a:buChar char=""/>
            </a:pPr>
            <a:endParaRPr lang="en-US" sz="13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anose="05050102010706020507" pitchFamily="18" charset="2"/>
              <a:buChar char=""/>
            </a:pPr>
            <a:endParaRPr lang="en-US" dirty="0"/>
          </a:p>
        </p:txBody>
      </p:sp>
    </p:spTree>
    <p:extLst>
      <p:ext uri="{BB962C8B-B14F-4D97-AF65-F5344CB8AC3E}">
        <p14:creationId xmlns:p14="http://schemas.microsoft.com/office/powerpoint/2010/main" val="970087630"/>
      </p:ext>
    </p:extLst>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9A5D8-49A8-8010-9C18-83EA1568474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AEAC9F2-21BB-E58A-6DF7-237E344071F1}"/>
              </a:ext>
            </a:extLst>
          </p:cNvPr>
          <p:cNvSpPr>
            <a:spLocks noGrp="1"/>
          </p:cNvSpPr>
          <p:nvPr>
            <p:ph type="title"/>
          </p:nvPr>
        </p:nvSpPr>
        <p:spPr/>
        <p:txBody>
          <a:bodyPr/>
          <a:lstStyle/>
          <a:p>
            <a:pPr marR="0" lvl="0">
              <a:lnSpc>
                <a:spcPct val="107000"/>
              </a:lnSpc>
              <a:spcAft>
                <a:spcPts val="800"/>
              </a:spcAft>
            </a:pPr>
            <a:r>
              <a:rPr lang="en-US" sz="1800" dirty="0">
                <a:effectLst/>
                <a:latin typeface="+mj-lt"/>
                <a:ea typeface="Aptos" panose="020B0004020202020204" pitchFamily="34" charset="0"/>
                <a:cs typeface="Arial" panose="020B0604020202020204" pitchFamily="34" charset="0"/>
              </a:rPr>
              <a:t>What is the single most important enabling factor that would allow you to make progress on data sharing? </a:t>
            </a:r>
          </a:p>
        </p:txBody>
      </p:sp>
      <p:sp>
        <p:nvSpPr>
          <p:cNvPr id="6" name="Content Placeholder 5">
            <a:extLst>
              <a:ext uri="{FF2B5EF4-FFF2-40B4-BE49-F238E27FC236}">
                <a16:creationId xmlns:a16="http://schemas.microsoft.com/office/drawing/2014/main" id="{63A3D8DF-5281-E807-C84F-A0590AF493BA}"/>
              </a:ext>
            </a:extLst>
          </p:cNvPr>
          <p:cNvSpPr>
            <a:spLocks noGrp="1"/>
          </p:cNvSpPr>
          <p:nvPr>
            <p:ph idx="1"/>
          </p:nvPr>
        </p:nvSpPr>
        <p:spPr>
          <a:xfrm>
            <a:off x="489500" y="862701"/>
            <a:ext cx="8137665" cy="2932045"/>
          </a:xfrm>
        </p:spPr>
        <p:txBody>
          <a:bodyPr/>
          <a:lstStyle/>
          <a:p>
            <a:pPr marL="342900" marR="0" lvl="0" indent="-342900">
              <a:lnSpc>
                <a:spcPct val="115000"/>
              </a:lnSpc>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“Privacy/Security clarity on which partner agencies can have access to our health care information with and without a signed release of information. Thereafter, it would be infrastructure to share the data.”</a:t>
            </a:r>
          </a:p>
          <a:p>
            <a:pPr marL="342900" marR="0" lvl="0" indent="-342900">
              <a:lnSpc>
                <a:spcPct val="115000"/>
              </a:lnSpc>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“Interoperability of systems in our area”</a:t>
            </a:r>
          </a:p>
          <a:p>
            <a:pPr marL="342900" marR="0" lvl="0" indent="-342900">
              <a:lnSpc>
                <a:spcPct val="115000"/>
              </a:lnSpc>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“The lack of CBO EHRs and resources that can support interoperability.”</a:t>
            </a:r>
          </a:p>
          <a:p>
            <a:pPr marL="342900" marR="0" lvl="0" indent="-342900">
              <a:lnSpc>
                <a:spcPct val="115000"/>
              </a:lnSpc>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“EHR System's capability needs to be further developed and providers need to adopt new features when available.”</a:t>
            </a:r>
          </a:p>
          <a:p>
            <a:pPr marL="342900" marR="0" lvl="0" indent="-342900">
              <a:lnSpc>
                <a:spcPct val="115000"/>
              </a:lnSpc>
              <a:spcAft>
                <a:spcPts val="800"/>
              </a:spcAft>
              <a:buFont typeface="Symbol" panose="05050102010706020507" pitchFamily="18" charset="2"/>
              <a:buChar char=""/>
            </a:pPr>
            <a:r>
              <a:rPr lang="en-US" sz="1300" kern="100" dirty="0">
                <a:effectLst/>
                <a:latin typeface="+mn-lt"/>
                <a:ea typeface="Aptos" panose="020B0004020202020204" pitchFamily="34" charset="0"/>
                <a:cs typeface="Times New Roman" panose="02020603050405020304" pitchFamily="18" charset="0"/>
              </a:rPr>
              <a:t>“Technology solutions that fit current system </a:t>
            </a:r>
            <a:r>
              <a:rPr lang="en-US" sz="1300" kern="100" dirty="0" err="1">
                <a:effectLst/>
                <a:latin typeface="+mn-lt"/>
                <a:ea typeface="Aptos" panose="020B0004020202020204" pitchFamily="34" charset="0"/>
                <a:cs typeface="Times New Roman" panose="02020603050405020304" pitchFamily="18" charset="0"/>
              </a:rPr>
              <a:t>ie</a:t>
            </a:r>
            <a:r>
              <a:rPr lang="en-US" sz="1300" kern="100" dirty="0">
                <a:effectLst/>
                <a:latin typeface="+mn-lt"/>
                <a:ea typeface="Aptos" panose="020B0004020202020204" pitchFamily="34" charset="0"/>
                <a:cs typeface="Times New Roman" panose="02020603050405020304" pitchFamily="18" charset="0"/>
              </a:rPr>
              <a:t> pending Vendor development”</a:t>
            </a:r>
          </a:p>
          <a:p>
            <a:endParaRPr lang="en-US" dirty="0"/>
          </a:p>
        </p:txBody>
      </p:sp>
    </p:spTree>
    <p:extLst>
      <p:ext uri="{BB962C8B-B14F-4D97-AF65-F5344CB8AC3E}">
        <p14:creationId xmlns:p14="http://schemas.microsoft.com/office/powerpoint/2010/main" val="133566583"/>
      </p:ext>
    </p:extLst>
  </p:cSld>
  <p:clrMapOvr>
    <a:masterClrMapping/>
  </p:clrMapOvr>
  <p:transition>
    <p:fade/>
  </p:transition>
</p:sld>
</file>

<file path=ppt/theme/theme1.xml><?xml version="1.0" encoding="utf-8"?>
<a:theme xmlns:a="http://schemas.openxmlformats.org/drawingml/2006/main" name="UCSF Classic">
  <a:themeElements>
    <a:clrScheme name="UCSF 1">
      <a:dk1>
        <a:srgbClr val="052049"/>
      </a:dk1>
      <a:lt1>
        <a:srgbClr val="FFFFFF"/>
      </a:lt1>
      <a:dk2>
        <a:srgbClr val="052049"/>
      </a:dk2>
      <a:lt2>
        <a:srgbClr val="FFFFFF"/>
      </a:lt2>
      <a:accent1>
        <a:srgbClr val="0093D0"/>
      </a:accent1>
      <a:accent2>
        <a:srgbClr val="16A0AC"/>
      </a:accent2>
      <a:accent3>
        <a:srgbClr val="32A03E"/>
      </a:accent3>
      <a:accent4>
        <a:srgbClr val="A238BA"/>
      </a:accent4>
      <a:accent5>
        <a:srgbClr val="C32882"/>
      </a:accent5>
      <a:accent6>
        <a:srgbClr val="6C61D0"/>
      </a:accent6>
      <a:hlink>
        <a:srgbClr val="178CCB"/>
      </a:hlink>
      <a:folHlink>
        <a:srgbClr val="5F5F5F"/>
      </a:folHlink>
    </a:clrScheme>
    <a:fontScheme name="Garamond">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lgn="ctr">
          <a:noFill/>
          <a:miter lim="800000"/>
          <a:headEnd/>
          <a:tailEnd/>
        </a:ln>
      </a:spPr>
      <a:bodyPr wrap="none" rtlCol="0" anchor="ctr"/>
      <a:lstStyle>
        <a:defPPr algn="ctr">
          <a:lnSpc>
            <a:spcPct val="90000"/>
          </a:lnSpc>
          <a:defRPr sz="1600" b="1" dirty="0" err="1" smtClean="0">
            <a:solidFill>
              <a:schemeClr val="bg1"/>
            </a:solidFill>
            <a:latin typeface="+mj-lt"/>
          </a:defRPr>
        </a:defPPr>
      </a:lstStyle>
    </a:spDef>
    <a:lnDef>
      <a:spPr>
        <a:ln w="2857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19050" algn="ctr">
          <a:noFill/>
          <a:miter lim="800000"/>
          <a:headEnd/>
          <a:tailEnd/>
        </a:ln>
      </a:spPr>
      <a:bodyPr wrap="square" lIns="0" tIns="0" rIns="0" bIns="0" rtlCol="0">
        <a:noAutofit/>
      </a:bodyPr>
      <a:lstStyle>
        <a:defPPr marL="342900" indent="-342900">
          <a:buClr>
            <a:schemeClr val="accent1"/>
          </a:buClr>
          <a:buSzPct val="80000"/>
          <a:buFont typeface="Wingdings" charset="2"/>
          <a:buChar char="§"/>
          <a:defRPr sz="2000" dirty="0" smtClean="0">
            <a:solidFill>
              <a:schemeClr val="tx1"/>
            </a:solidFill>
          </a:defRPr>
        </a:defPPr>
      </a:lstStyle>
    </a:txDef>
  </a:objectDefaults>
  <a:extraClrSchemeLst/>
  <a:extLst>
    <a:ext uri="{05A4C25C-085E-4340-85A3-A5531E510DB2}">
      <thm15:themeFamily xmlns:thm15="http://schemas.microsoft.com/office/thememl/2012/main" name="e3_UCSF-16x9-FontA_test2" id="{24DA3907-1B0C-0B4F-8531-D21433304D1E}" vid="{D9C2AF2E-EB53-994D-B007-E3AEEE4B0E8B}"/>
    </a:ext>
  </a:extLst>
</a:theme>
</file>

<file path=ppt/theme/theme2.xml><?xml version="1.0" encoding="utf-8"?>
<a:theme xmlns:a="http://schemas.openxmlformats.org/drawingml/2006/main" name="UCSF Contemporary Pattern 1">
  <a:themeElements>
    <a:clrScheme name="USCF Template">
      <a:dk1>
        <a:srgbClr val="052049"/>
      </a:dk1>
      <a:lt1>
        <a:srgbClr val="FFFFFF"/>
      </a:lt1>
      <a:dk2>
        <a:srgbClr val="052049"/>
      </a:dk2>
      <a:lt2>
        <a:srgbClr val="FFFFFF"/>
      </a:lt2>
      <a:accent1>
        <a:srgbClr val="178CCB"/>
      </a:accent1>
      <a:accent2>
        <a:srgbClr val="16A0AC"/>
      </a:accent2>
      <a:accent3>
        <a:srgbClr val="32A03E"/>
      </a:accent3>
      <a:accent4>
        <a:srgbClr val="6E61D7"/>
      </a:accent4>
      <a:accent5>
        <a:srgbClr val="A238BA"/>
      </a:accent5>
      <a:accent6>
        <a:srgbClr val="C32882"/>
      </a:accent6>
      <a:hlink>
        <a:srgbClr val="178CCB"/>
      </a:hlink>
      <a:folHlink>
        <a:srgbClr val="5F5F5F"/>
      </a:folHlink>
    </a:clrScheme>
    <a:fontScheme name="UCSF">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lgn="ctr">
          <a:noFill/>
          <a:miter lim="800000"/>
          <a:headEnd/>
          <a:tailEnd/>
        </a:ln>
      </a:spPr>
      <a:bodyPr wrap="none" rtlCol="0" anchor="ctr"/>
      <a:lstStyle>
        <a:defPPr algn="ctr">
          <a:lnSpc>
            <a:spcPct val="90000"/>
          </a:lnSpc>
          <a:defRPr sz="1600" b="1" dirty="0" err="1" smtClean="0">
            <a:solidFill>
              <a:schemeClr val="bg1"/>
            </a:solidFill>
            <a:latin typeface="+mj-lt"/>
          </a:defRPr>
        </a:defPPr>
      </a:lstStyle>
    </a:spDef>
    <a:lnDef>
      <a:spPr>
        <a:ln w="2857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19050" algn="ctr">
          <a:noFill/>
          <a:miter lim="800000"/>
          <a:headEnd/>
          <a:tailEnd/>
        </a:ln>
      </a:spPr>
      <a:bodyPr wrap="square" lIns="0" tIns="0" rIns="0" bIns="0" rtlCol="0">
        <a:spAutoFit/>
      </a:bodyPr>
      <a:lstStyle>
        <a:defPPr>
          <a:defRPr sz="2000" dirty="0" err="1" smtClean="0"/>
        </a:defPPr>
      </a:lstStyle>
    </a:txDef>
  </a:objectDefaults>
  <a:extraClrSchemeLst/>
  <a:extLst>
    <a:ext uri="{05A4C25C-085E-4340-85A3-A5531E510DB2}">
      <thm15:themeFamily xmlns:thm15="http://schemas.microsoft.com/office/thememl/2012/main" name="e3_UCSF-16x9-FontA_test2" id="{24DA3907-1B0C-0B4F-8531-D21433304D1E}" vid="{5AF78529-A89B-1E41-BE10-0E2BEF66F84E}"/>
    </a:ext>
  </a:extLst>
</a:theme>
</file>

<file path=ppt/theme/theme3.xml><?xml version="1.0" encoding="utf-8"?>
<a:theme xmlns:a="http://schemas.openxmlformats.org/drawingml/2006/main" name="Office Theme">
  <a:themeElements>
    <a:clrScheme name="Coalesse Palette">
      <a:dk1>
        <a:sysClr val="windowText" lastClr="000000"/>
      </a:dk1>
      <a:lt1>
        <a:sysClr val="window" lastClr="FFFFFF"/>
      </a:lt1>
      <a:dk2>
        <a:srgbClr val="342B2A"/>
      </a:dk2>
      <a:lt2>
        <a:srgbClr val="DAD6CB"/>
      </a:lt2>
      <a:accent1>
        <a:srgbClr val="E55302"/>
      </a:accent1>
      <a:accent2>
        <a:srgbClr val="5F3032"/>
      </a:accent2>
      <a:accent3>
        <a:srgbClr val="005774"/>
      </a:accent3>
      <a:accent4>
        <a:srgbClr val="9BA03C"/>
      </a:accent4>
      <a:accent5>
        <a:srgbClr val="34AA71"/>
      </a:accent5>
      <a:accent6>
        <a:srgbClr val="F3BD48"/>
      </a:accent6>
      <a:hlink>
        <a:srgbClr val="34AA71"/>
      </a:hlink>
      <a:folHlink>
        <a:srgbClr val="8C8C8C"/>
      </a:folHlink>
    </a:clrScheme>
    <a:fontScheme name="Coalesse">
      <a:majorFont>
        <a:latin typeface="Arial"/>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Coalesse Palette">
      <a:dk1>
        <a:sysClr val="windowText" lastClr="000000"/>
      </a:dk1>
      <a:lt1>
        <a:sysClr val="window" lastClr="FFFFFF"/>
      </a:lt1>
      <a:dk2>
        <a:srgbClr val="342B2A"/>
      </a:dk2>
      <a:lt2>
        <a:srgbClr val="DAD6CB"/>
      </a:lt2>
      <a:accent1>
        <a:srgbClr val="E55302"/>
      </a:accent1>
      <a:accent2>
        <a:srgbClr val="5F3032"/>
      </a:accent2>
      <a:accent3>
        <a:srgbClr val="005774"/>
      </a:accent3>
      <a:accent4>
        <a:srgbClr val="9BA03C"/>
      </a:accent4>
      <a:accent5>
        <a:srgbClr val="34AA71"/>
      </a:accent5>
      <a:accent6>
        <a:srgbClr val="F3BD48"/>
      </a:accent6>
      <a:hlink>
        <a:srgbClr val="34AA71"/>
      </a:hlink>
      <a:folHlink>
        <a:srgbClr val="8C8C8C"/>
      </a:folHlink>
    </a:clrScheme>
    <a:fontScheme name="Coalesse">
      <a:majorFont>
        <a:latin typeface="Arial"/>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9BFD5D484ED57438231C5F4848B6EC7" ma:contentTypeVersion="0" ma:contentTypeDescription="Create a new document." ma:contentTypeScope="" ma:versionID="48808eaeca51724a2208bf879789785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48DB2A-A2BB-49B9-B517-04CB45F2482A}">
  <ds:schemaRefs>
    <ds:schemaRef ds:uri="http://purl.org/dc/term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http://purl.org/dc/elements/1.1/"/>
    <ds:schemaRef ds:uri="http://www.w3.org/XML/1998/namespace"/>
  </ds:schemaRefs>
</ds:datastoreItem>
</file>

<file path=customXml/itemProps2.xml><?xml version="1.0" encoding="utf-8"?>
<ds:datastoreItem xmlns:ds="http://schemas.openxmlformats.org/officeDocument/2006/customXml" ds:itemID="{E5686649-89C0-47C3-BB59-3DECE68F34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F8A51949-CE2D-4D1D-81B7-CD96A13119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e3_UCSF-16x9-FontA_Draft4 (1)</Template>
  <TotalTime>16353</TotalTime>
  <Words>6296</Words>
  <Application>Microsoft Office PowerPoint</Application>
  <PresentationFormat>On-screen Show (16:9)</PresentationFormat>
  <Paragraphs>647</Paragraphs>
  <Slides>98</Slides>
  <Notes>66</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98</vt:i4>
      </vt:variant>
    </vt:vector>
  </HeadingPairs>
  <TitlesOfParts>
    <vt:vector size="108" baseType="lpstr">
      <vt:lpstr>.AppleSystemUIFont</vt:lpstr>
      <vt:lpstr>Aptos</vt:lpstr>
      <vt:lpstr>Aptos Narrow</vt:lpstr>
      <vt:lpstr>Arial</vt:lpstr>
      <vt:lpstr>Garamond</vt:lpstr>
      <vt:lpstr>Symbol</vt:lpstr>
      <vt:lpstr>Times New Roman</vt:lpstr>
      <vt:lpstr>Wingdings</vt:lpstr>
      <vt:lpstr>UCSF Classic</vt:lpstr>
      <vt:lpstr>UCSF Contemporary Pattern 1</vt:lpstr>
      <vt:lpstr>Behavioral Health Survey Results</vt:lpstr>
      <vt:lpstr>Overview</vt:lpstr>
      <vt:lpstr>Methodology</vt:lpstr>
      <vt:lpstr>Demographics</vt:lpstr>
      <vt:lpstr>Respondents  </vt:lpstr>
      <vt:lpstr>Is your department/division part of a super agency (e.g., part of a health and human services agency that includes public health, behavioral health, and social services) or a standalone agency?</vt:lpstr>
      <vt:lpstr>To what extent do you contract out your service provision?</vt:lpstr>
      <vt:lpstr>PowerPoint Presentation</vt:lpstr>
      <vt:lpstr>Electronic Systems</vt:lpstr>
      <vt:lpstr>Does your department/division currently have an electronic system(s) for behavioral health that captures the following types of structured data to support key care coordination and administrative functions?</vt:lpstr>
      <vt:lpstr>For those who have not adopted all systems: Please indicate the major barrier(s) to electronic system adoption – that is, ONLY the barriers that are substantially impeding your ability to adopt electronic systems to capture this data. Select all that apply.</vt:lpstr>
      <vt:lpstr>For those who have not adopted all systems: Please indicate the major barrier(s) to electronic system adoption – that is, ONLY the barriers that are substantially impeding your ability to adopt electronic systems to capture this data. Select all that apply.</vt:lpstr>
      <vt:lpstr>PowerPoint Presentation</vt:lpstr>
      <vt:lpstr>PowerPoint Presentation</vt:lpstr>
      <vt:lpstr>Aggregated Results</vt:lpstr>
      <vt:lpstr>Data Exchange Metrics</vt:lpstr>
      <vt:lpstr>Data Exchange Partners &amp; Breadth – Sending </vt:lpstr>
      <vt:lpstr>Data Exchange Partners &amp; Breadth – Receiving</vt:lpstr>
      <vt:lpstr>Aggregated Data Exchange Partners &amp; Breadth</vt:lpstr>
      <vt:lpstr>Data Exchange Index</vt:lpstr>
      <vt:lpstr>Data Exchange Index – Sending by Urban/Rural Continuum</vt:lpstr>
      <vt:lpstr>Data Exchange Index – Receiving by Urban/Rural Continuum</vt:lpstr>
      <vt:lpstr>Data Exchange Index – Sending by HIE/CIE Participation</vt:lpstr>
      <vt:lpstr>Data Exchange Index – Receiving by HIE/CIE Participation</vt:lpstr>
      <vt:lpstr>Barriers to Data Exchange</vt:lpstr>
      <vt:lpstr>Data Exchange: Aggregated Major Barriers - Ordered</vt:lpstr>
      <vt:lpstr>Aggregated Major Barriers – by Barrier Category</vt:lpstr>
      <vt:lpstr>Aggregated Major Barriers – by Urban/Rural Continuum </vt:lpstr>
      <vt:lpstr>Qualitative Results</vt:lpstr>
      <vt:lpstr>Electronic Systems: Barriers to Adoption</vt:lpstr>
      <vt:lpstr>Data Exchange: Other Workforce Barriers</vt:lpstr>
      <vt:lpstr>Data Exchange: Other Barriers</vt:lpstr>
      <vt:lpstr>Consumer Access/Control: Barriers to clients/patients completing these activities electronically. </vt:lpstr>
      <vt:lpstr>Most Important Enabling Factors</vt:lpstr>
      <vt:lpstr>Most Important Enabling Factors</vt:lpstr>
      <vt:lpstr>Section Specific Results</vt:lpstr>
      <vt:lpstr>Intake Data</vt:lpstr>
      <vt:lpstr>Please indicate the breadth of systems or organizations (as indicated below) with which your department/division currently electronically exchanges individual-level structured intake data: </vt:lpstr>
      <vt:lpstr>Please indicate the breadth of systems or organizations (as indicated below) with which your department/division currently electronically exchanges individual-level structured intake data:</vt:lpstr>
      <vt:lpstr>Please indicate the major barrier(s) to receiving or querying for data to populate intake form(s) and to sending intake data once collected - that is, ONLY the barriers that are substantially impeding your ability to exchange data. Select all that apply. </vt:lpstr>
      <vt:lpstr>PowerPoint Presentation</vt:lpstr>
      <vt:lpstr>Assessment Data</vt:lpstr>
      <vt:lpstr>Please indicate the breadth of systems or organizations (as indicated below) with which your department/division currently electronically exchanges individual-level structured assessment data: </vt:lpstr>
      <vt:lpstr>Please indicate the breadth of systems or organizations (as indicated below) with which your department/division currently electronically exchanges individual-level structured assessment data:</vt:lpstr>
      <vt:lpstr>Please indicate the major barrier(s) to electronic exchange (sending, receiving, and/or querying) of structured assessment data - that is, ONLY the barriers that are substantially impeding your ability to exchange data. Select all that apply.  </vt:lpstr>
      <vt:lpstr>PowerPoint Presentation</vt:lpstr>
      <vt:lpstr>SOGI Data</vt:lpstr>
      <vt:lpstr>Please indicate the breadth of systems or organizations (as indicated below) with which your department/division currently electronically exchanges individual-level structured SOGI data: </vt:lpstr>
      <vt:lpstr>Please indicate the breadth of systems or organizations (as indicated below) with which your department/division currently electronically exchanges individual-level structured SOGI data:</vt:lpstr>
      <vt:lpstr>Please indicate the major barrier(s) to electronic exchange (sending, receiving, and/or querying) of structured SOGI data - that is, ONLY the barriers that are substantially impeding your ability to exchange data. Select all that apply. </vt:lpstr>
      <vt:lpstr>PowerPoint Presentation</vt:lpstr>
      <vt:lpstr>REaL-D Data</vt:lpstr>
      <vt:lpstr>Please indicate the breadth of systems or organizations (as indicated below) with which your department/division currently electronically exchanges individual-level structured REaL-D data: </vt:lpstr>
      <vt:lpstr>Please indicate the breadth of systems or organizations (as indicated below) with which your department/division currently electronically exchanges individual-level structured REaL-D data:</vt:lpstr>
      <vt:lpstr>Please indicate the major barrier(s) to electronic exchange (sending, receiving, and/or querying) of structured REaL-D data - that is, ONLY the barriers that are substantially impeding your ability to exchange data. Select all that apply. </vt:lpstr>
      <vt:lpstr>PowerPoint Presentation</vt:lpstr>
      <vt:lpstr>Patient/Client Consent to Share Data</vt:lpstr>
      <vt:lpstr>Please indicate the breadth of systems or organizations (as indicated below) with which your department/division currently electronically exchanges structured patient/client consent to share data:</vt:lpstr>
      <vt:lpstr>Please indicate the breadth of systems or organizations (as indicated below) with which your department/division currently electronically exchanges structured patient/client consent to share data:</vt:lpstr>
      <vt:lpstr>Please indicate the major barrier(s) to electronic exchange (sending, receiving, and/or querying) of structured patient/client consent to share data - that is, ONLY the barriers that are substantially impeding your ability to exchange data. Select all that apply. </vt:lpstr>
      <vt:lpstr>PowerPoint Presentation</vt:lpstr>
      <vt:lpstr>Eligibility and Enrollment Data</vt:lpstr>
      <vt:lpstr>Are you able to electronically confirm a member’s current enrollment in the following programs at the point of service?</vt:lpstr>
      <vt:lpstr>Answer this question if you marked any “Yes”. Only answer for the rows/programs you marked “Yes.” If you know a member is not enrolled in one of the programs listed below, are you able to electronically send some or all of the information necessary to enroll that member to the appropriate entity? </vt:lpstr>
      <vt:lpstr>In general, are you able to electronically receive information from external partners to determine an individual’s eligibility and enroll them in one of your programs?  </vt:lpstr>
      <vt:lpstr>Service Authorization Data</vt:lpstr>
      <vt:lpstr>Please indicate the breadth of systems or organizations (as indicated below) with which your department/division currently electronically exchanges structured service authorization request data</vt:lpstr>
      <vt:lpstr>Please indicate the major barrier(s) to electronic exchange (sending, receiving, and/or querying) of structured service authorization request data - that is, ONLY the barriers that are substantially impeding your ability to exchange data. Select all that apply. </vt:lpstr>
      <vt:lpstr>Billing and Encounter Data</vt:lpstr>
      <vt:lpstr>Please indicate the breadth of systems or organizations (as indicated below) with which your department/division currently electronically exchanges individual-level billing and encounter data:</vt:lpstr>
      <vt:lpstr>Please indicate the major barrier(s) to electronic exchange (sending, receiving, and/or querying) of structured billing and encounter data - that is, ONLY the barriers that are substantially impeding your ability to exchange data. Select all that apply. </vt:lpstr>
      <vt:lpstr>PowerPoint Presentation</vt:lpstr>
      <vt:lpstr>Referral Data</vt:lpstr>
      <vt:lpstr>Please indicate the breadth of systems or organizations (as indicated below) with which your department/division currently electronically exchanges individual-level structured referral data: </vt:lpstr>
      <vt:lpstr>Please indicate the breadth of systems or organizations (as indicated below) with which your department/division currently electronically exchanges individual-level structured referral data:</vt:lpstr>
      <vt:lpstr>Please indicate the major barrier(s) to electronic exchange (sending, receiving, and/or querying) of structured referral data -  that is, ONLY the barriers that are substantially impeding your ability to exchange data. Select all that apply. </vt:lpstr>
      <vt:lpstr>PowerPoint Presentation</vt:lpstr>
      <vt:lpstr>Please indicate the number of systems/organizations for which you currently receive electronic confirmation of receipt of services from a referral made on behalf of a client/member/beneficiary?</vt:lpstr>
      <vt:lpstr>Alerts &amp; Notifications</vt:lpstr>
      <vt:lpstr>Please indicate the breadth of systems or organizations (as indicated below) with which your department/division currently electronically exchanges individual-level structured alerts and notifications: </vt:lpstr>
      <vt:lpstr>Please indicate the breadth of systems or organizations (as indicated below) with which your department/division currently electronically exchanges individual-level structured alerts and notifications:</vt:lpstr>
      <vt:lpstr>Please indicate the major barrier(s) to electronic exchange (sending and/or receiving) of structured alerts and notifications - that is, ONLY the barriers that are substantially impeding your ability to exchange data. Select all that apply. </vt:lpstr>
      <vt:lpstr>PowerPoint Presentation</vt:lpstr>
      <vt:lpstr>HSSI Data</vt:lpstr>
      <vt:lpstr>Please indicate the breadth of systems or organizations (as indicated below) with which your department/division currently electronically exchanges individual-level structured HSSI:</vt:lpstr>
      <vt:lpstr>Please indicate the breadth of systems or organizations (as indicated below) with which your department/division currently electronically exchanges individual-level structured HSSI:</vt:lpstr>
      <vt:lpstr>Please indicate the major barrier(s) to electronic exchange (sending, receiving, and/or querying) of structured HSSI - that is, ONLY the barriers that are substantially impeding your ability to exchange data. Select all that apply. </vt:lpstr>
      <vt:lpstr>Consumer Access/Control Over Data</vt:lpstr>
      <vt:lpstr>PowerPoint Presentation</vt:lpstr>
      <vt:lpstr>Consumer Access/Control of Data For those who indicated clients/patients can’t complete all activities: Please indicate the major barrier(s) to clients/patients completing these activities electronically. Select all that apply.  </vt:lpstr>
      <vt:lpstr>Consumer Access/Control of Data For those who indicated clients/patients can’t complete all activities: Please indicate the major barrier(s) to clients/patients completing these activities electronically. Select all that apply.  </vt:lpstr>
      <vt:lpstr>PowerPoint Presentation</vt:lpstr>
      <vt:lpstr>PowerPoint Presentation</vt:lpstr>
      <vt:lpstr>Enabling Factors</vt:lpstr>
      <vt:lpstr>What is the single most important enabling factor that would allow you to make progress on data sharing? </vt:lpstr>
      <vt:lpstr>What is the single most important enabling factor that would allow you to make progress on data sharing? </vt:lpstr>
      <vt:lpstr>What is the single most important enabling factor that would allow you to make progress on data sharing? </vt:lpstr>
      <vt:lpstr>What is the single most important enabling factor that would allow you to make progress on data sharing? </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your template!</dc:title>
  <dc:subject>Presentation Template</dc:subject>
  <dc:creator>Microsoft Office User</dc:creator>
  <dc:description>Derek MacDavid | derek@bigpicdesign.com</dc:description>
  <cp:lastModifiedBy>Israelit, Grace</cp:lastModifiedBy>
  <cp:revision>217</cp:revision>
  <cp:lastPrinted>2025-04-04T18:58:45Z</cp:lastPrinted>
  <dcterms:created xsi:type="dcterms:W3CDTF">2017-04-18T17:07:44Z</dcterms:created>
  <dcterms:modified xsi:type="dcterms:W3CDTF">2025-10-03T16:10:18Z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0x01010009BFD5D484ED57438231C5F4848B6EC7</vt:lpwstr>
  </property>
</Properties>
</file>