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2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22.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0.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5.xml" ContentType="application/vnd.openxmlformats-officedocument.themeOverride+xml"/>
  <Override PartName="/ppt/notesSlides/notesSlide33.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6.xml" ContentType="application/vnd.openxmlformats-officedocument.themeOverride+xml"/>
  <Override PartName="/ppt/notesSlides/notesSlide34.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7.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8.xml" ContentType="application/vnd.openxmlformats-officedocument.themeOverride+xml"/>
  <Override PartName="/ppt/notesSlides/notesSlide37.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9.xml" ContentType="application/vnd.openxmlformats-officedocument.themeOverride+xml"/>
  <Override PartName="/ppt/notesSlides/notesSlide38.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0.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1.xml" ContentType="application/vnd.openxmlformats-officedocument.themeOverride+xml"/>
  <Override PartName="/ppt/notesSlides/notesSlide41.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2.xml" ContentType="application/vnd.openxmlformats-officedocument.themeOverride+xml"/>
  <Override PartName="/ppt/notesSlides/notesSlide42.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3.xml" ContentType="application/vnd.openxmlformats-officedocument.themeOverr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4.xml" ContentType="application/vnd.openxmlformats-officedocument.themeOverride+xml"/>
  <Override PartName="/ppt/notesSlides/notesSlide45.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5.xml" ContentType="application/vnd.openxmlformats-officedocument.themeOverride+xml"/>
  <Override PartName="/ppt/notesSlides/notesSlide46.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6.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27.xml" ContentType="application/vnd.openxmlformats-officedocument.themeOverride+xml"/>
  <Override PartName="/ppt/notesSlides/notesSlide49.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28.xml" ContentType="application/vnd.openxmlformats-officedocument.themeOverride+xml"/>
  <Override PartName="/ppt/notesSlides/notesSlide50.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51.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notesSlides/notesSlide52.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9.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notesSlides/notesSlide55.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0.xml" ContentType="application/vnd.openxmlformats-officedocument.themeOverr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1.xml" ContentType="application/vnd.openxmlformats-officedocument.themeOverride+xml"/>
  <Override PartName="/ppt/notesSlides/notesSlide58.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32.xml" ContentType="application/vnd.openxmlformats-officedocument.themeOverride+xml"/>
  <Override PartName="/ppt/notesSlides/notesSlide59.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33.xml" ContentType="application/vnd.openxmlformats-officedocument.themeOverr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34.xml" ContentType="application/vnd.openxmlformats-officedocument.themeOverride+xml"/>
  <Override PartName="/ppt/notesSlides/notesSlide62.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5.xml" ContentType="application/vnd.openxmlformats-officedocument.themeOverride+xml"/>
  <Override PartName="/ppt/notesSlides/notesSlide63.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6.xml" ContentType="application/vnd.openxmlformats-officedocument.themeOverride+xml"/>
  <Override PartName="/ppt/notesSlides/notesSlide64.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7.xml" ContentType="application/vnd.openxmlformats-officedocument.themeOverr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8.xml" ContentType="application/vnd.openxmlformats-officedocument.themeOverride+xml"/>
  <Override PartName="/ppt/notesSlides/notesSlide67.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9.xml" ContentType="application/vnd.openxmlformats-officedocument.themeOverride+xml"/>
  <Override PartName="/ppt/notesSlides/notesSlide68.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40.xml" ContentType="application/vnd.openxmlformats-officedocument.themeOverride+xml"/>
  <Override PartName="/ppt/notesSlides/notesSlide69.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41.xml" ContentType="application/vnd.openxmlformats-officedocument.themeOverride+xml"/>
  <Override PartName="/ppt/notesSlides/notesSlide70.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42.xml" ContentType="application/vnd.openxmlformats-officedocument.themeOverride+xml"/>
  <Override PartName="/ppt/notesSlides/notesSlide71.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43.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8" r:id="rId4"/>
    <p:sldMasterId id="2147483943" r:id="rId5"/>
  </p:sldMasterIdLst>
  <p:notesMasterIdLst>
    <p:notesMasterId r:id="rId103"/>
  </p:notesMasterIdLst>
  <p:handoutMasterIdLst>
    <p:handoutMasterId r:id="rId104"/>
  </p:handoutMasterIdLst>
  <p:sldIdLst>
    <p:sldId id="277" r:id="rId6"/>
    <p:sldId id="266" r:id="rId7"/>
    <p:sldId id="267" r:id="rId8"/>
    <p:sldId id="459" r:id="rId9"/>
    <p:sldId id="451" r:id="rId10"/>
    <p:sldId id="257" r:id="rId11"/>
    <p:sldId id="258" r:id="rId12"/>
    <p:sldId id="263" r:id="rId13"/>
    <p:sldId id="460" r:id="rId14"/>
    <p:sldId id="282" r:id="rId15"/>
    <p:sldId id="264" r:id="rId16"/>
    <p:sldId id="447" r:id="rId17"/>
    <p:sldId id="285" r:id="rId18"/>
    <p:sldId id="461" r:id="rId19"/>
    <p:sldId id="413" r:id="rId20"/>
    <p:sldId id="416" r:id="rId21"/>
    <p:sldId id="427" r:id="rId22"/>
    <p:sldId id="426" r:id="rId23"/>
    <p:sldId id="417" r:id="rId24"/>
    <p:sldId id="423" r:id="rId25"/>
    <p:sldId id="429" r:id="rId26"/>
    <p:sldId id="448" r:id="rId27"/>
    <p:sldId id="449" r:id="rId28"/>
    <p:sldId id="430" r:id="rId29"/>
    <p:sldId id="431" r:id="rId30"/>
    <p:sldId id="432" r:id="rId31"/>
    <p:sldId id="433" r:id="rId32"/>
    <p:sldId id="434" r:id="rId33"/>
    <p:sldId id="435" r:id="rId34"/>
    <p:sldId id="439" r:id="rId35"/>
    <p:sldId id="436" r:id="rId36"/>
    <p:sldId id="442" r:id="rId37"/>
    <p:sldId id="443" r:id="rId38"/>
    <p:sldId id="450" r:id="rId39"/>
    <p:sldId id="462" r:id="rId40"/>
    <p:sldId id="290" r:id="rId41"/>
    <p:sldId id="308" r:id="rId42"/>
    <p:sldId id="309" r:id="rId43"/>
    <p:sldId id="310" r:id="rId44"/>
    <p:sldId id="345" r:id="rId45"/>
    <p:sldId id="291" r:id="rId46"/>
    <p:sldId id="349" r:id="rId47"/>
    <p:sldId id="350" r:id="rId48"/>
    <p:sldId id="351" r:id="rId49"/>
    <p:sldId id="352" r:id="rId50"/>
    <p:sldId id="292" r:id="rId51"/>
    <p:sldId id="355" r:id="rId52"/>
    <p:sldId id="356" r:id="rId53"/>
    <p:sldId id="357" r:id="rId54"/>
    <p:sldId id="358" r:id="rId55"/>
    <p:sldId id="293" r:id="rId56"/>
    <p:sldId id="361" r:id="rId57"/>
    <p:sldId id="362" r:id="rId58"/>
    <p:sldId id="363" r:id="rId59"/>
    <p:sldId id="364" r:id="rId60"/>
    <p:sldId id="296" r:id="rId61"/>
    <p:sldId id="367" r:id="rId62"/>
    <p:sldId id="368" r:id="rId63"/>
    <p:sldId id="369" r:id="rId64"/>
    <p:sldId id="370" r:id="rId65"/>
    <p:sldId id="295" r:id="rId66"/>
    <p:sldId id="373" r:id="rId67"/>
    <p:sldId id="374" r:id="rId68"/>
    <p:sldId id="375" r:id="rId69"/>
    <p:sldId id="297" r:id="rId70"/>
    <p:sldId id="379" r:id="rId71"/>
    <p:sldId id="381" r:id="rId72"/>
    <p:sldId id="458" r:id="rId73"/>
    <p:sldId id="404" r:id="rId74"/>
    <p:sldId id="411" r:id="rId75"/>
    <p:sldId id="405" r:id="rId76"/>
    <p:sldId id="408" r:id="rId77"/>
    <p:sldId id="298" r:id="rId78"/>
    <p:sldId id="385" r:id="rId79"/>
    <p:sldId id="386" r:id="rId80"/>
    <p:sldId id="387" r:id="rId81"/>
    <p:sldId id="388" r:id="rId82"/>
    <p:sldId id="412" r:id="rId83"/>
    <p:sldId id="299" r:id="rId84"/>
    <p:sldId id="391" r:id="rId85"/>
    <p:sldId id="392" r:id="rId86"/>
    <p:sldId id="393" r:id="rId87"/>
    <p:sldId id="394" r:id="rId88"/>
    <p:sldId id="300" r:id="rId89"/>
    <p:sldId id="397" r:id="rId90"/>
    <p:sldId id="398" r:id="rId91"/>
    <p:sldId id="399" r:id="rId92"/>
    <p:sldId id="421" r:id="rId93"/>
    <p:sldId id="301" r:id="rId94"/>
    <p:sldId id="302" r:id="rId95"/>
    <p:sldId id="446" r:id="rId96"/>
    <p:sldId id="445" r:id="rId97"/>
    <p:sldId id="304" r:id="rId98"/>
    <p:sldId id="305" r:id="rId99"/>
    <p:sldId id="403" r:id="rId100"/>
    <p:sldId id="414" r:id="rId101"/>
    <p:sldId id="415" r:id="rId102"/>
  </p:sldIdLst>
  <p:sldSz cx="9144000" cy="5143500" type="screen16x9"/>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89" userDrawn="1">
          <p15:clr>
            <a:srgbClr val="A4A3A4"/>
          </p15:clr>
        </p15:guide>
        <p15:guide id="2" orient="horz" pos="2608" userDrawn="1">
          <p15:clr>
            <a:srgbClr val="A4A3A4"/>
          </p15:clr>
        </p15:guide>
        <p15:guide id="3" orient="horz" pos="3024" userDrawn="1">
          <p15:clr>
            <a:srgbClr val="A4A3A4"/>
          </p15:clr>
        </p15:guide>
        <p15:guide id="4" orient="horz" pos="1637" userDrawn="1">
          <p15:clr>
            <a:srgbClr val="A4A3A4"/>
          </p15:clr>
        </p15:guide>
        <p15:guide id="5" orient="horz" pos="215" userDrawn="1">
          <p15:clr>
            <a:srgbClr val="A4A3A4"/>
          </p15:clr>
        </p15:guide>
        <p15:guide id="6" orient="horz" pos="1103" userDrawn="1">
          <p15:clr>
            <a:srgbClr val="A4A3A4"/>
          </p15:clr>
        </p15:guide>
        <p15:guide id="7" orient="horz" pos="401" userDrawn="1">
          <p15:clr>
            <a:srgbClr val="A4A3A4"/>
          </p15:clr>
        </p15:guide>
        <p15:guide id="8" orient="horz" pos="2954" userDrawn="1">
          <p15:clr>
            <a:srgbClr val="A4A3A4"/>
          </p15:clr>
        </p15:guide>
        <p15:guide id="9" orient="horz" pos="173" userDrawn="1">
          <p15:clr>
            <a:srgbClr val="A4A3A4"/>
          </p15:clr>
        </p15:guide>
        <p15:guide id="10" pos="175" userDrawn="1">
          <p15:clr>
            <a:srgbClr val="A4A3A4"/>
          </p15:clr>
        </p15:guide>
        <p15:guide id="11" pos="5590" userDrawn="1">
          <p15:clr>
            <a:srgbClr val="A4A3A4"/>
          </p15:clr>
        </p15:guide>
        <p15:guide id="12" pos="2880" userDrawn="1">
          <p15:clr>
            <a:srgbClr val="A4A3A4"/>
          </p15:clr>
        </p15:guide>
        <p15:guide id="13" pos="776" userDrawn="1">
          <p15:clr>
            <a:srgbClr val="A4A3A4"/>
          </p15:clr>
        </p15:guide>
        <p15:guide id="14" pos="1411" userDrawn="1">
          <p15:clr>
            <a:srgbClr val="A4A3A4"/>
          </p15:clr>
        </p15:guide>
        <p15:guide id="15" pos="5287" userDrawn="1">
          <p15:clr>
            <a:srgbClr val="A4A3A4"/>
          </p15:clr>
        </p15:guide>
        <p15:guide id="16" pos="346" userDrawn="1">
          <p15:clr>
            <a:srgbClr val="A4A3A4"/>
          </p15:clr>
        </p15:guide>
        <p15:guide id="17" pos="4090" userDrawn="1">
          <p15:clr>
            <a:srgbClr val="A4A3A4"/>
          </p15:clr>
        </p15:guide>
      </p15:sldGuideLst>
    </p:ext>
    <p:ext uri="{2D200454-40CA-4A62-9FC3-DE9A4176ACB9}">
      <p15:notesGuideLst xmlns:p15="http://schemas.microsoft.com/office/powerpoint/2012/main">
        <p15:guide id="1" orient="horz" pos="2678" userDrawn="1">
          <p15:clr>
            <a:srgbClr val="A4A3A4"/>
          </p15:clr>
        </p15:guide>
        <p15:guide id="2" orient="horz" pos="5724" userDrawn="1">
          <p15:clr>
            <a:srgbClr val="A4A3A4"/>
          </p15:clr>
        </p15:guide>
        <p15:guide id="3" orient="horz" pos="5967" userDrawn="1">
          <p15:clr>
            <a:srgbClr val="A4A3A4"/>
          </p15:clr>
        </p15:guide>
        <p15:guide id="4" pos="305" userDrawn="1">
          <p15:clr>
            <a:srgbClr val="A4A3A4"/>
          </p15:clr>
        </p15:guide>
        <p15:guide id="5" pos="430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1EAB0D-760E-95F0-FC49-65E3AC2E6A0D}" name="Israelit, Grace" initials="GI" userId="S::Grace.Krueger@ucsf.edu::1d631d39-7664-4c87-9f10-2e1c801909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C628"/>
    <a:srgbClr val="B858DE"/>
    <a:srgbClr val="5998DD"/>
    <a:srgbClr val="7FB0E5"/>
    <a:srgbClr val="CFE682"/>
    <a:srgbClr val="DBAAEE"/>
    <a:srgbClr val="AACAEE"/>
    <a:srgbClr val="F48024"/>
    <a:srgbClr val="6C62D0"/>
    <a:srgbClr val="0520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2" autoAdjust="0"/>
    <p:restoredTop sz="84383" autoAdjust="0"/>
  </p:normalViewPr>
  <p:slideViewPr>
    <p:cSldViewPr snapToGrid="0" showGuides="1">
      <p:cViewPr varScale="1">
        <p:scale>
          <a:sx n="92" d="100"/>
          <a:sy n="92" d="100"/>
        </p:scale>
        <p:origin x="1229" y="67"/>
      </p:cViewPr>
      <p:guideLst>
        <p:guide orient="horz" pos="789"/>
        <p:guide orient="horz" pos="2608"/>
        <p:guide orient="horz" pos="3024"/>
        <p:guide orient="horz" pos="1637"/>
        <p:guide orient="horz" pos="215"/>
        <p:guide orient="horz" pos="1103"/>
        <p:guide orient="horz" pos="401"/>
        <p:guide orient="horz" pos="2954"/>
        <p:guide orient="horz" pos="173"/>
        <p:guide pos="175"/>
        <p:guide pos="5590"/>
        <p:guide pos="2880"/>
        <p:guide pos="776"/>
        <p:guide pos="1411"/>
        <p:guide pos="5287"/>
        <p:guide pos="346"/>
        <p:guide pos="4090"/>
      </p:guideLst>
    </p:cSldViewPr>
  </p:slideViewPr>
  <p:outlineViewPr>
    <p:cViewPr>
      <p:scale>
        <a:sx n="33" d="100"/>
        <a:sy n="33" d="100"/>
      </p:scale>
      <p:origin x="0" y="0"/>
    </p:cViewPr>
  </p:outlineViewPr>
  <p:notesTextViewPr>
    <p:cViewPr>
      <p:scale>
        <a:sx n="3" d="2"/>
        <a:sy n="3" d="2"/>
      </p:scale>
      <p:origin x="0" y="0"/>
    </p:cViewPr>
  </p:notesTextViewPr>
  <p:sorterViewPr>
    <p:cViewPr>
      <p:scale>
        <a:sx n="71" d="100"/>
        <a:sy n="71" d="100"/>
      </p:scale>
      <p:origin x="0" y="0"/>
    </p:cViewPr>
  </p:sorterViewPr>
  <p:notesViewPr>
    <p:cSldViewPr snapToGrid="0">
      <p:cViewPr>
        <p:scale>
          <a:sx n="108" d="100"/>
          <a:sy n="108" d="100"/>
        </p:scale>
        <p:origin x="2576" y="-240"/>
      </p:cViewPr>
      <p:guideLst>
        <p:guide orient="horz" pos="2678"/>
        <p:guide orient="horz" pos="5724"/>
        <p:guide orient="horz" pos="5967"/>
        <p:guide pos="305"/>
        <p:guide pos="430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theme" Target="theme/theme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notesMaster" Target="notesMasters/notesMaster1.xml"/><Relationship Id="rId108" Type="http://schemas.openxmlformats.org/officeDocument/2006/relationships/tableStyles" Target="tableStyle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microsoft.com/office/2018/10/relationships/authors" Target="author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file:///C:\Users\gkrueger\Documents\CHCF%20Manatt\R%20Script\PH_data_exchange_partners_GRAPHS.xlsx" TargetMode="Externa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C:\Users\gkrueger\Documents\CHCF%20Manatt\R%20Script\PH_data_exchange_partners_GRAPHS.xlsx" TargetMode="Externa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file:///C:\Users\gkrueger\Documents\CHCF%20Manatt\R%20Script\PH_Rural_Urban_Data_xc_table_GRAPH.csv"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C:\Users\gkrueger\Documents\CHCF%20Manatt\R%20Script\PH_Rural_Urban_Data_xc_table_GRAPH.csv" TargetMode="Externa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C:\Users\gkrueger\Documents\CHCF%20Manatt\R%20Script\PH_Info_Systems_data_xc_table.csv"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file:///C:\Users\gkrueger\Documents\CHCF%20Manatt\R%20Script\PH_Info_Systems_data_xc_table.csv"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C:\Users\gkrueger\Documents\CHCF%20Manatt\R%20Script\PH_barriers_data_GRAPH.csv"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file:///C:\Users\gkrueger\Documents\CHCF%20Manatt\R%20Script\PH_barriers_data_GRAPH.csv"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file:///C:\Users\gkrueger\Documents\CHCF%20Manatt\R%20Script\PH_barriers_data_GRAPH.csv" TargetMode="External"/></Relationships>
</file>

<file path=ppt/charts/_rels/chart19.xml.rels><?xml version="1.0" encoding="UTF-8" standalone="yes"?>
<Relationships xmlns="http://schemas.openxmlformats.org/package/2006/relationships"><Relationship Id="rId3" Type="http://schemas.openxmlformats.org/officeDocument/2006/relationships/oleObject" Target="file:///C:\Users\gkrueger\Documents\CHCF%20Manatt\PH\PH%20Tables%20and%20Figures.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gkrueger\Documents\CHCF%20Manatt\PH\PH%20Tables%20and%20Figures.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gkrueger\Documents\CHCF%20Manatt\PH\PH%20Tables%20and%20Figures.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file:///C:\Users\gkrueger\Documents\CHCF%20Manatt\PH\PH%20Tables%20and%20Figures.xlsx" TargetMode="Externa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file:///C:\Users\gkrueger\Documents\CHCF%20Manatt\PH\PH%20Tables%20and%20Figures.xlsx" TargetMode="External"/></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oleObject" Target="file:///C:\Users\gkrueger\Documents\CHCF%20Manatt\PH\PH%20Tables%20and%20Figures.xlsx" TargetMode="External"/></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oleObject" Target="file:///C:\Users\gkrueger\Documents\CHCF%20Manatt\PH\PH%20Tables%20and%20Figures.xlsx" TargetMode="External"/></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oleObject" Target="file:///C:\Users\gkrueger\Documents\CHCF%20Manatt\PH\PH%20Tables%20and%20Figures.xlsx" TargetMode="Externa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oleObject" Target="file:///C:\Users\gkrueger\Documents\CHCF%20Manatt\PH\PH%20Tables%20and%20Figures.xlsx" TargetMode="Externa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oleObject" Target="file:///C:\Users\gkrueger\Documents\CHCF%20Manatt\PH\PH%20Tables%20and%20Figures.xlsx" TargetMode="External"/></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oleObject" Target="file:///C:\Users\gkrueger\Documents\CHCF%20Manatt\PH\PH%20Tables%20and%20Figures.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oleObject" Target="file:///C:\Users\gkrueger\Documents\CHCF%20Manatt\PH\PH%20Tables%20and%20Figures.xlsx" TargetMode="Externa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oleObject" Target="file:///C:\Users\gkrueger\Documents\CHCF%20Manatt\PH\PH%20Tables%20and%20Figures.xlsx" TargetMode="External"/></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oleObject" Target="file:///C:\Users\gkrueger\Documents\CHCF%20Manatt\PH\PH%20Tables%20and%20Figures.xlsx" TargetMode="External"/></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oleObject" Target="file:///C:\Users\gkrueger\Documents\CHCF%20Manatt\PH\PH%20Tables%20and%20Figures.xlsx" TargetMode="External"/></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oleObject" Target="file:///C:\Users\gkrueger\Documents\CHCF%20Manatt\PH\PH%20Tables%20and%20Figures.xlsx" TargetMode="External"/></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oleObject" Target="file:///C:\Users\gkrueger\Documents\CHCF%20Manatt\PH\PH%20Tables%20and%20Figures.xlsx" TargetMode="External"/></Relationships>
</file>

<file path=ppt/charts/_rels/chart36.xml.rels><?xml version="1.0" encoding="UTF-8" standalone="yes"?>
<Relationships xmlns="http://schemas.openxmlformats.org/package/2006/relationships"><Relationship Id="rId3" Type="http://schemas.openxmlformats.org/officeDocument/2006/relationships/oleObject" Target="https://ucsfonline-my.sharepoint.com/personal/grace_krueger_ucsf_edu/Documents/PH%20Tables%20and%20Figures.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https://ucsfonline-my.sharepoint.com/personal/grace_krueger_ucsf_edu/Documents/PH%20Tables%20and%20Figures.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oleObject" Target="https://ucsfonline-my.sharepoint.com/personal/grace_krueger_ucsf_edu/Documents/PH%20Tables%20and%20Figures.xlsx" TargetMode="External"/><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oleObject" Target="file:///C:\Users\gkrueger\Documents\CHCF%20Manatt\PH\PH%20Tables%20and%20Figures.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https://ucsfonline-my.sharepoint.com/personal/grace_krueger_ucsf_edu/Documents/PH%20Tables%20and%20Figures.xlsx" TargetMode="External"/><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oleObject" Target="https://ucsfonline-my.sharepoint.com/personal/grace_krueger_ucsf_edu/Documents/PH%20Tables%20and%20Figures.xlsx" TargetMode="External"/><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oleObject" Target="file:///C:\Users\gkrueger\Documents\CHCF%20Manatt\PH\PH%20Tables%20and%20Figures.xlsx" TargetMode="External"/></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oleObject" Target="file:///C:\Users\gkrueger\Documents\CHCF%20Manatt\PH\PH%20Tables%20and%20Figures.xlsx" TargetMode="External"/></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oleObject" Target="file:///C:\Users\gkrueger\Documents\CHCF%20Manatt\PH\PH%20Tables%20and%20Figures.xlsx" TargetMode="External"/></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oleObject" Target="file:///C:\Users\gkrueger\Documents\CHCF%20Manatt\PH\PH%20Tables%20and%20Figures.xlsx" TargetMode="External"/></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oleObject" Target="file:///C:\Users\gkrueger\Documents\CHCF%20Manatt\PH\PH%20Tables%20and%20Figures.xlsx" TargetMode="External"/></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oleObject" Target="file:///C:\Users\gkrueger\Documents\CHCF%20Manatt\PH\PH%20Tables%20and%20Figures.xlsx" TargetMode="External"/></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oleObject" Target="file:///C:\Users\gkrueger\Documents\CHCF%20Manatt\PH\PH%20Tables%20and%20Figures.xlsx" TargetMode="External"/></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oleObject" Target="file:///C:\Users\gkrueger\Documents\CHCF%20Manatt\PH\PH%20Tables%20and%20Figures.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gkrueger\Documents\CHCF%20Manatt\PH\PH%20Tables%20and%20Figures.xlsx" TargetMode="External"/></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oleObject" Target="file:///C:\Users\gkrueger\Documents\CHCF%20Manatt\PH\PH%20Tables%20and%20Figures.xlsx" TargetMode="External"/></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oleObject" Target="file:///C:\Users\gkrueger\Documents\CHCF%20Manatt\PH\PH%20Tables%20and%20Figures.xlsx" TargetMode="External"/></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oleObject" Target="file:///C:\Users\gkrueger\Documents\CHCF%20Manatt\PH\PH%20Tables%20and%20Figures.xlsx" TargetMode="External"/></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oleObject" Target="file:///C:\Users\gkrueger\Documents\CHCF%20Manatt\PH\PH%20Tables%20and%20Figures.xlsx" TargetMode="External"/></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oleObject" Target="file:///C:\Users\gkrueger\Documents\CHCF%20Manatt\R%20Script\Q60%20PH%20barrier%20data_GRAPH.csv" TargetMode="External"/></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oleObject" Target="file:///C:\Users\gkrueger\Documents\CHCF%20Manatt\R%20Script\Q60%20PH%20barrier%20data_GRAPH.csv"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gkrueger\Documents\CHCF%20Manatt\PH\PH%20Tables%20and%20Figures.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gkrueger\Documents\CHCF%20Manatt\R%20Script\Q13%20PH%20barrier%20data_GRAPH.csv"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gkrueger\Documents\CHCF%20Manatt\R%20Script\PH_data_exchange_partners_GRAPHS.xlsx"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gkrueger\Documents\CHCF%20Manatt\R%20Script\PH_data_exchange_partners_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0-2ED6-481D-B07C-19A814036A0C}"/>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ED6-481D-B07C-19A814036A0C}"/>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Demographics!$A$2:$A$4</c:f>
              <c:strCache>
                <c:ptCount val="3"/>
                <c:pt idx="0">
                  <c:v>Part of a superagency with multiple departments</c:v>
                </c:pt>
                <c:pt idx="1">
                  <c:v>Standalone agency</c:v>
                </c:pt>
                <c:pt idx="2">
                  <c:v>Other. Please explain:</c:v>
                </c:pt>
              </c:strCache>
            </c:strRef>
          </c:cat>
          <c:val>
            <c:numRef>
              <c:f>Demographics!$B$2:$B$4</c:f>
              <c:numCache>
                <c:formatCode>0%</c:formatCode>
                <c:ptCount val="3"/>
                <c:pt idx="0">
                  <c:v>0.55000000000000004</c:v>
                </c:pt>
                <c:pt idx="1">
                  <c:v>0.41</c:v>
                </c:pt>
                <c:pt idx="2">
                  <c:v>0.05</c:v>
                </c:pt>
              </c:numCache>
            </c:numRef>
          </c:val>
          <c:extLst>
            <c:ext xmlns:c16="http://schemas.microsoft.com/office/drawing/2014/chart" uri="{C3380CC4-5D6E-409C-BE32-E72D297353CC}">
              <c16:uniqueId val="{00000000-9448-4E5A-8680-A0C7DA47CB8B}"/>
            </c:ext>
          </c:extLst>
        </c:ser>
        <c:dLbls>
          <c:showLegendKey val="0"/>
          <c:showVal val="0"/>
          <c:showCatName val="0"/>
          <c:showSerName val="0"/>
          <c:showPercent val="0"/>
          <c:showBubbleSize val="0"/>
        </c:dLbls>
        <c:gapWidth val="219"/>
        <c:overlap val="-27"/>
        <c:axId val="1382797952"/>
        <c:axId val="1382800352"/>
      </c:barChart>
      <c:catAx>
        <c:axId val="138279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82800352"/>
        <c:crosses val="autoZero"/>
        <c:auto val="1"/>
        <c:lblAlgn val="ctr"/>
        <c:lblOffset val="100"/>
        <c:noMultiLvlLbl val="0"/>
      </c:catAx>
      <c:valAx>
        <c:axId val="138280035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8279795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'Total Count'!$A$58</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Count'!$B$57:$G$57</c:f>
              <c:strCache>
                <c:ptCount val="6"/>
                <c:pt idx="0">
                  <c:v>All/Most</c:v>
                </c:pt>
                <c:pt idx="1">
                  <c:v>Some</c:v>
                </c:pt>
                <c:pt idx="2">
                  <c:v>Few/None</c:v>
                </c:pt>
                <c:pt idx="3">
                  <c:v>N/A</c:v>
                </c:pt>
                <c:pt idx="4">
                  <c:v>Don't Know</c:v>
                </c:pt>
                <c:pt idx="5">
                  <c:v>User Didn't View or Respond</c:v>
                </c:pt>
              </c:strCache>
            </c:strRef>
          </c:cat>
          <c:val>
            <c:numRef>
              <c:f>'Total Count'!$B$58:$G$58</c:f>
              <c:numCache>
                <c:formatCode>0%</c:formatCode>
                <c:ptCount val="6"/>
                <c:pt idx="0">
                  <c:v>1.6469038208168644E-2</c:v>
                </c:pt>
                <c:pt idx="1">
                  <c:v>5.0065876152832672E-2</c:v>
                </c:pt>
                <c:pt idx="2">
                  <c:v>0.43050065876152832</c:v>
                </c:pt>
                <c:pt idx="3">
                  <c:v>7.7404479578392624E-2</c:v>
                </c:pt>
                <c:pt idx="4">
                  <c:v>9.3214756258234513E-2</c:v>
                </c:pt>
                <c:pt idx="5">
                  <c:v>0.3323451910408432</c:v>
                </c:pt>
              </c:numCache>
            </c:numRef>
          </c:val>
          <c:extLst>
            <c:ext xmlns:c16="http://schemas.microsoft.com/office/drawing/2014/chart" uri="{C3380CC4-5D6E-409C-BE32-E72D297353CC}">
              <c16:uniqueId val="{00000000-DADD-4056-B4B5-ECD580E182FD}"/>
            </c:ext>
          </c:extLst>
        </c:ser>
        <c:ser>
          <c:idx val="1"/>
          <c:order val="1"/>
          <c:tx>
            <c:strRef>
              <c:f>'Total Count'!$A$59</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Count'!$B$57:$G$57</c:f>
              <c:strCache>
                <c:ptCount val="6"/>
                <c:pt idx="0">
                  <c:v>All/Most</c:v>
                </c:pt>
                <c:pt idx="1">
                  <c:v>Some</c:v>
                </c:pt>
                <c:pt idx="2">
                  <c:v>Few/None</c:v>
                </c:pt>
                <c:pt idx="3">
                  <c:v>N/A</c:v>
                </c:pt>
                <c:pt idx="4">
                  <c:v>Don't Know</c:v>
                </c:pt>
                <c:pt idx="5">
                  <c:v>User Didn't View or Respond</c:v>
                </c:pt>
              </c:strCache>
            </c:strRef>
          </c:cat>
          <c:val>
            <c:numRef>
              <c:f>'Total Count'!$B$59:$G$59</c:f>
              <c:numCache>
                <c:formatCode>0%</c:formatCode>
                <c:ptCount val="6"/>
                <c:pt idx="0">
                  <c:v>1.5810276679841896E-2</c:v>
                </c:pt>
                <c:pt idx="1">
                  <c:v>4.4795783926218712E-2</c:v>
                </c:pt>
                <c:pt idx="2">
                  <c:v>0.43017127799736493</c:v>
                </c:pt>
                <c:pt idx="3">
                  <c:v>7.9710144927536225E-2</c:v>
                </c:pt>
                <c:pt idx="4">
                  <c:v>9.5191040843214753E-2</c:v>
                </c:pt>
                <c:pt idx="5">
                  <c:v>0.33432147562582343</c:v>
                </c:pt>
              </c:numCache>
            </c:numRef>
          </c:val>
          <c:extLst>
            <c:ext xmlns:c16="http://schemas.microsoft.com/office/drawing/2014/chart" uri="{C3380CC4-5D6E-409C-BE32-E72D297353CC}">
              <c16:uniqueId val="{00000001-DADD-4056-B4B5-ECD580E182FD}"/>
            </c:ext>
          </c:extLst>
        </c:ser>
        <c:dLbls>
          <c:showLegendKey val="0"/>
          <c:showVal val="0"/>
          <c:showCatName val="0"/>
          <c:showSerName val="0"/>
          <c:showPercent val="0"/>
          <c:showBubbleSize val="0"/>
        </c:dLbls>
        <c:gapWidth val="219"/>
        <c:overlap val="-27"/>
        <c:axId val="433684288"/>
        <c:axId val="433670368"/>
      </c:barChart>
      <c:catAx>
        <c:axId val="433684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670368"/>
        <c:crosses val="autoZero"/>
        <c:auto val="1"/>
        <c:lblAlgn val="ctr"/>
        <c:lblOffset val="100"/>
        <c:noMultiLvlLbl val="0"/>
      </c:catAx>
      <c:valAx>
        <c:axId val="433670368"/>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6842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Index!$B$43</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Index!$A$44:$A$60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Index!$B$44:$B$60</c:f>
              <c:numCache>
                <c:formatCode>0.0</c:formatCode>
                <c:ptCount val="17"/>
                <c:pt idx="0">
                  <c:v>1.6276595744680851</c:v>
                </c:pt>
                <c:pt idx="1">
                  <c:v>1.3125</c:v>
                </c:pt>
                <c:pt idx="2">
                  <c:v>1.3398058252427185</c:v>
                </c:pt>
                <c:pt idx="3">
                  <c:v>1.1309523809523809</c:v>
                </c:pt>
                <c:pt idx="4">
                  <c:v>1.0674157303370786</c:v>
                </c:pt>
                <c:pt idx="5">
                  <c:v>1.0813953488372092</c:v>
                </c:pt>
                <c:pt idx="6">
                  <c:v>1.0689655172413792</c:v>
                </c:pt>
                <c:pt idx="7">
                  <c:v>1.0357142857142858</c:v>
                </c:pt>
                <c:pt idx="8">
                  <c:v>1.0384615384615385</c:v>
                </c:pt>
                <c:pt idx="9">
                  <c:v>1.0795454545454546</c:v>
                </c:pt>
                <c:pt idx="10">
                  <c:v>1.043956043956044</c:v>
                </c:pt>
                <c:pt idx="11">
                  <c:v>1.0444444444444445</c:v>
                </c:pt>
                <c:pt idx="12">
                  <c:v>1.0454545454545454</c:v>
                </c:pt>
                <c:pt idx="13">
                  <c:v>1.036144578313253</c:v>
                </c:pt>
                <c:pt idx="14">
                  <c:v>1.2688172043010753</c:v>
                </c:pt>
                <c:pt idx="15">
                  <c:v>1.0229885057471264</c:v>
                </c:pt>
                <c:pt idx="16">
                  <c:v>1.4886363636363635</c:v>
                </c:pt>
              </c:numCache>
            </c:numRef>
          </c:val>
          <c:extLst>
            <c:ext xmlns:c16="http://schemas.microsoft.com/office/drawing/2014/chart" uri="{C3380CC4-5D6E-409C-BE32-E72D297353CC}">
              <c16:uniqueId val="{00000000-DDE9-45D0-B36E-F1FF37C9DDEE}"/>
            </c:ext>
          </c:extLst>
        </c:ser>
        <c:ser>
          <c:idx val="1"/>
          <c:order val="1"/>
          <c:tx>
            <c:strRef>
              <c:f>Index!$C$43</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Index!$A$44:$A$60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Index!$C$44:$C$60</c:f>
              <c:numCache>
                <c:formatCode>0.0</c:formatCode>
                <c:ptCount val="17"/>
                <c:pt idx="0">
                  <c:v>1.6170212765957446</c:v>
                </c:pt>
                <c:pt idx="1">
                  <c:v>1.3737373737373737</c:v>
                </c:pt>
                <c:pt idx="2">
                  <c:v>1.3106796116504855</c:v>
                </c:pt>
                <c:pt idx="3">
                  <c:v>1.1162790697674418</c:v>
                </c:pt>
                <c:pt idx="4">
                  <c:v>1.0352941176470589</c:v>
                </c:pt>
                <c:pt idx="5">
                  <c:v>1.036144578313253</c:v>
                </c:pt>
                <c:pt idx="6">
                  <c:v>1.0235294117647058</c:v>
                </c:pt>
                <c:pt idx="7">
                  <c:v>1.037037037037037</c:v>
                </c:pt>
                <c:pt idx="8">
                  <c:v>1.0389610389610389</c:v>
                </c:pt>
                <c:pt idx="9">
                  <c:v>1.0813953488372092</c:v>
                </c:pt>
                <c:pt idx="10">
                  <c:v>1.0337078651685394</c:v>
                </c:pt>
                <c:pt idx="11">
                  <c:v>1.0459770114942528</c:v>
                </c:pt>
                <c:pt idx="12">
                  <c:v>1.0470588235294118</c:v>
                </c:pt>
                <c:pt idx="13">
                  <c:v>1.037037037037037</c:v>
                </c:pt>
                <c:pt idx="14">
                  <c:v>1.2043010752688172</c:v>
                </c:pt>
                <c:pt idx="15">
                  <c:v>1.0229885057471264</c:v>
                </c:pt>
                <c:pt idx="16">
                  <c:v>1.4382022471910112</c:v>
                </c:pt>
              </c:numCache>
            </c:numRef>
          </c:val>
          <c:extLst>
            <c:ext xmlns:c16="http://schemas.microsoft.com/office/drawing/2014/chart" uri="{C3380CC4-5D6E-409C-BE32-E72D297353CC}">
              <c16:uniqueId val="{00000001-DDE9-45D0-B36E-F1FF37C9DDEE}"/>
            </c:ext>
          </c:extLst>
        </c:ser>
        <c:dLbls>
          <c:showLegendKey val="0"/>
          <c:showVal val="0"/>
          <c:showCatName val="0"/>
          <c:showSerName val="0"/>
          <c:showPercent val="0"/>
          <c:showBubbleSize val="0"/>
        </c:dLbls>
        <c:gapWidth val="219"/>
        <c:overlap val="-27"/>
        <c:axId val="433687168"/>
        <c:axId val="433677568"/>
      </c:barChart>
      <c:catAx>
        <c:axId val="433687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677568"/>
        <c:crosses val="autoZero"/>
        <c:auto val="1"/>
        <c:lblAlgn val="ctr"/>
        <c:lblOffset val="100"/>
        <c:noMultiLvlLbl val="0"/>
      </c:catAx>
      <c:valAx>
        <c:axId val="433677568"/>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6871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5035204442718236E-2"/>
          <c:y val="8.4842573602602736E-2"/>
          <c:w val="0.92014399411156955"/>
          <c:h val="0.40187861293954585"/>
        </c:manualLayout>
      </c:layout>
      <c:barChart>
        <c:barDir val="col"/>
        <c:grouping val="clustered"/>
        <c:varyColors val="0"/>
        <c:ser>
          <c:idx val="0"/>
          <c:order val="0"/>
          <c:tx>
            <c:strRef>
              <c:f>PH_Rural_Urban_Data_xc_table_GR!$R$1</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PH_Rural_Urban_Data_xc_table_GR!$Q$2:$Q$18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PH_Rural_Urban_Data_xc_table_GR!$R$2:$R$18</c:f>
              <c:numCache>
                <c:formatCode>0.0</c:formatCode>
                <c:ptCount val="17"/>
                <c:pt idx="0">
                  <c:v>1.43243243243243</c:v>
                </c:pt>
                <c:pt idx="1">
                  <c:v>1.1764705882352899</c:v>
                </c:pt>
                <c:pt idx="2">
                  <c:v>1.1388888888888899</c:v>
                </c:pt>
                <c:pt idx="3">
                  <c:v>1.0322580645161299</c:v>
                </c:pt>
                <c:pt idx="4">
                  <c:v>1.12903225806452</c:v>
                </c:pt>
                <c:pt idx="5">
                  <c:v>1.12903225806452</c:v>
                </c:pt>
                <c:pt idx="6">
                  <c:v>1.12903225806452</c:v>
                </c:pt>
                <c:pt idx="7">
                  <c:v>1</c:v>
                </c:pt>
                <c:pt idx="8">
                  <c:v>1</c:v>
                </c:pt>
                <c:pt idx="9">
                  <c:v>1</c:v>
                </c:pt>
                <c:pt idx="10">
                  <c:v>1.0322580645161299</c:v>
                </c:pt>
                <c:pt idx="11">
                  <c:v>1.06666666666667</c:v>
                </c:pt>
                <c:pt idx="12">
                  <c:v>1</c:v>
                </c:pt>
                <c:pt idx="13">
                  <c:v>1</c:v>
                </c:pt>
                <c:pt idx="14">
                  <c:v>1.19354838709677</c:v>
                </c:pt>
                <c:pt idx="15">
                  <c:v>1</c:v>
                </c:pt>
                <c:pt idx="16">
                  <c:v>1.875</c:v>
                </c:pt>
              </c:numCache>
            </c:numRef>
          </c:val>
          <c:extLst>
            <c:ext xmlns:c16="http://schemas.microsoft.com/office/drawing/2014/chart" uri="{C3380CC4-5D6E-409C-BE32-E72D297353CC}">
              <c16:uniqueId val="{00000000-1F5C-4691-BC28-F2F0DE58E414}"/>
            </c:ext>
          </c:extLst>
        </c:ser>
        <c:ser>
          <c:idx val="1"/>
          <c:order val="1"/>
          <c:tx>
            <c:strRef>
              <c:f>PH_Rural_Urban_Data_xc_table_GR!$S$1</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PH_Rural_Urban_Data_xc_table_GR!$Q$2:$Q$18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PH_Rural_Urban_Data_xc_table_GR!$S$2:$S$18</c:f>
              <c:numCache>
                <c:formatCode>0.0</c:formatCode>
                <c:ptCount val="17"/>
                <c:pt idx="0">
                  <c:v>1.1304347826087</c:v>
                </c:pt>
                <c:pt idx="1">
                  <c:v>1</c:v>
                </c:pt>
                <c:pt idx="2">
                  <c:v>1.30555555555556</c:v>
                </c:pt>
                <c:pt idx="3">
                  <c:v>1</c:v>
                </c:pt>
                <c:pt idx="4">
                  <c:v>1</c:v>
                </c:pt>
                <c:pt idx="5">
                  <c:v>1.0303030303030301</c:v>
                </c:pt>
                <c:pt idx="6">
                  <c:v>1</c:v>
                </c:pt>
                <c:pt idx="7">
                  <c:v>1</c:v>
                </c:pt>
                <c:pt idx="8">
                  <c:v>1</c:v>
                </c:pt>
                <c:pt idx="9">
                  <c:v>1</c:v>
                </c:pt>
                <c:pt idx="10">
                  <c:v>1</c:v>
                </c:pt>
                <c:pt idx="11">
                  <c:v>1</c:v>
                </c:pt>
                <c:pt idx="12">
                  <c:v>1</c:v>
                </c:pt>
                <c:pt idx="13">
                  <c:v>1</c:v>
                </c:pt>
                <c:pt idx="14">
                  <c:v>1</c:v>
                </c:pt>
                <c:pt idx="15">
                  <c:v>1</c:v>
                </c:pt>
                <c:pt idx="16">
                  <c:v>1.03125</c:v>
                </c:pt>
              </c:numCache>
            </c:numRef>
          </c:val>
          <c:extLst>
            <c:ext xmlns:c16="http://schemas.microsoft.com/office/drawing/2014/chart" uri="{C3380CC4-5D6E-409C-BE32-E72D297353CC}">
              <c16:uniqueId val="{00000001-1F5C-4691-BC28-F2F0DE58E414}"/>
            </c:ext>
          </c:extLst>
        </c:ser>
        <c:ser>
          <c:idx val="2"/>
          <c:order val="2"/>
          <c:tx>
            <c:strRef>
              <c:f>PH_Rural_Urban_Data_xc_table_GR!$T$1</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PH_Rural_Urban_Data_xc_table_GR!$Q$2:$Q$18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PH_Rural_Urban_Data_xc_table_GR!$T$2:$T$18</c:f>
              <c:numCache>
                <c:formatCode>0.0</c:formatCode>
                <c:ptCount val="17"/>
                <c:pt idx="0">
                  <c:v>2.1764705882352899</c:v>
                </c:pt>
                <c:pt idx="1">
                  <c:v>1.8</c:v>
                </c:pt>
                <c:pt idx="2">
                  <c:v>1.61290322580645</c:v>
                </c:pt>
                <c:pt idx="3">
                  <c:v>1.4166666666666701</c:v>
                </c:pt>
                <c:pt idx="4">
                  <c:v>1.08</c:v>
                </c:pt>
                <c:pt idx="5">
                  <c:v>1.0909090909090899</c:v>
                </c:pt>
                <c:pt idx="6">
                  <c:v>1.0869565217391299</c:v>
                </c:pt>
                <c:pt idx="7">
                  <c:v>1.1304347826087</c:v>
                </c:pt>
                <c:pt idx="8">
                  <c:v>1.13636363636364</c:v>
                </c:pt>
                <c:pt idx="9">
                  <c:v>1.2916666666666701</c:v>
                </c:pt>
                <c:pt idx="10">
                  <c:v>1.1111111111111101</c:v>
                </c:pt>
                <c:pt idx="11">
                  <c:v>1.07407407407407</c:v>
                </c:pt>
                <c:pt idx="12">
                  <c:v>1.1666666666666701</c:v>
                </c:pt>
                <c:pt idx="13">
                  <c:v>1.1428571428571399</c:v>
                </c:pt>
                <c:pt idx="14">
                  <c:v>1.63333333333333</c:v>
                </c:pt>
                <c:pt idx="15">
                  <c:v>1.0833333333333299</c:v>
                </c:pt>
                <c:pt idx="16">
                  <c:v>1.65625</c:v>
                </c:pt>
              </c:numCache>
            </c:numRef>
          </c:val>
          <c:extLst>
            <c:ext xmlns:c16="http://schemas.microsoft.com/office/drawing/2014/chart" uri="{C3380CC4-5D6E-409C-BE32-E72D297353CC}">
              <c16:uniqueId val="{00000002-1F5C-4691-BC28-F2F0DE58E414}"/>
            </c:ext>
          </c:extLst>
        </c:ser>
        <c:dLbls>
          <c:showLegendKey val="0"/>
          <c:showVal val="0"/>
          <c:showCatName val="0"/>
          <c:showSerName val="0"/>
          <c:showPercent val="0"/>
          <c:showBubbleSize val="0"/>
        </c:dLbls>
        <c:gapWidth val="219"/>
        <c:overlap val="-27"/>
        <c:axId val="187718528"/>
        <c:axId val="187723808"/>
      </c:barChart>
      <c:catAx>
        <c:axId val="187718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7723808"/>
        <c:crosses val="autoZero"/>
        <c:auto val="1"/>
        <c:lblAlgn val="ctr"/>
        <c:lblOffset val="100"/>
        <c:noMultiLvlLbl val="0"/>
      </c:catAx>
      <c:valAx>
        <c:axId val="187723808"/>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7718528"/>
        <c:crosses val="autoZero"/>
        <c:crossBetween val="between"/>
      </c:valAx>
      <c:spPr>
        <a:noFill/>
        <a:ln>
          <a:noFill/>
        </a:ln>
        <a:effectLst/>
      </c:spPr>
    </c:plotArea>
    <c:legend>
      <c:legendPos val="b"/>
      <c:layout>
        <c:manualLayout>
          <c:xMode val="edge"/>
          <c:yMode val="edge"/>
          <c:x val="0.40270419685419212"/>
          <c:y val="4.7560146498612198E-2"/>
          <c:w val="0.18544318431974402"/>
          <c:h val="4.971313013597265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8773518856107362E-2"/>
          <c:y val="3.4477354646607117E-2"/>
          <c:w val="0.92340116692647545"/>
          <c:h val="0.44911702680324334"/>
        </c:manualLayout>
      </c:layout>
      <c:barChart>
        <c:barDir val="col"/>
        <c:grouping val="clustered"/>
        <c:varyColors val="0"/>
        <c:ser>
          <c:idx val="0"/>
          <c:order val="0"/>
          <c:tx>
            <c:strRef>
              <c:f>PH_Rural_Urban_Data_xc_table_GR!$R$20</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PH_Rural_Urban_Data_xc_table_GR!$Q$21:$Q$37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PH_Rural_Urban_Data_xc_table_GR!$R$21:$R$37</c:f>
              <c:numCache>
                <c:formatCode>0.0</c:formatCode>
                <c:ptCount val="17"/>
                <c:pt idx="0">
                  <c:v>1.48648648648649</c:v>
                </c:pt>
                <c:pt idx="1">
                  <c:v>1.3611111111111101</c:v>
                </c:pt>
                <c:pt idx="2">
                  <c:v>1.0833333333333299</c:v>
                </c:pt>
                <c:pt idx="3">
                  <c:v>1.0322580645161299</c:v>
                </c:pt>
                <c:pt idx="4">
                  <c:v>1</c:v>
                </c:pt>
                <c:pt idx="5">
                  <c:v>1</c:v>
                </c:pt>
                <c:pt idx="6">
                  <c:v>1</c:v>
                </c:pt>
                <c:pt idx="7">
                  <c:v>1</c:v>
                </c:pt>
                <c:pt idx="8">
                  <c:v>1</c:v>
                </c:pt>
                <c:pt idx="9">
                  <c:v>1</c:v>
                </c:pt>
                <c:pt idx="10">
                  <c:v>1</c:v>
                </c:pt>
                <c:pt idx="11">
                  <c:v>1.06451612903226</c:v>
                </c:pt>
                <c:pt idx="12">
                  <c:v>1</c:v>
                </c:pt>
                <c:pt idx="13">
                  <c:v>1</c:v>
                </c:pt>
                <c:pt idx="14">
                  <c:v>1.0322580645161299</c:v>
                </c:pt>
                <c:pt idx="15">
                  <c:v>1</c:v>
                </c:pt>
                <c:pt idx="16">
                  <c:v>1.7083333333333299</c:v>
                </c:pt>
              </c:numCache>
            </c:numRef>
          </c:val>
          <c:extLst>
            <c:ext xmlns:c16="http://schemas.microsoft.com/office/drawing/2014/chart" uri="{C3380CC4-5D6E-409C-BE32-E72D297353CC}">
              <c16:uniqueId val="{00000000-FEB5-47E1-8CA5-392E2209120B}"/>
            </c:ext>
          </c:extLst>
        </c:ser>
        <c:ser>
          <c:idx val="1"/>
          <c:order val="1"/>
          <c:tx>
            <c:strRef>
              <c:f>PH_Rural_Urban_Data_xc_table_GR!$S$20</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PH_Rural_Urban_Data_xc_table_GR!$Q$21:$Q$37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PH_Rural_Urban_Data_xc_table_GR!$S$21:$S$37</c:f>
              <c:numCache>
                <c:formatCode>0.0</c:formatCode>
                <c:ptCount val="17"/>
                <c:pt idx="0">
                  <c:v>1.08</c:v>
                </c:pt>
                <c:pt idx="1">
                  <c:v>1</c:v>
                </c:pt>
                <c:pt idx="2">
                  <c:v>1.2432432432432401</c:v>
                </c:pt>
                <c:pt idx="3">
                  <c:v>1</c:v>
                </c:pt>
                <c:pt idx="4">
                  <c:v>1.0303030303030301</c:v>
                </c:pt>
                <c:pt idx="5">
                  <c:v>1.03125</c:v>
                </c:pt>
                <c:pt idx="6">
                  <c:v>1</c:v>
                </c:pt>
                <c:pt idx="7">
                  <c:v>1</c:v>
                </c:pt>
                <c:pt idx="8">
                  <c:v>1</c:v>
                </c:pt>
                <c:pt idx="9">
                  <c:v>1</c:v>
                </c:pt>
                <c:pt idx="10">
                  <c:v>1</c:v>
                </c:pt>
                <c:pt idx="11">
                  <c:v>1</c:v>
                </c:pt>
                <c:pt idx="12">
                  <c:v>1</c:v>
                </c:pt>
                <c:pt idx="13">
                  <c:v>1</c:v>
                </c:pt>
                <c:pt idx="14">
                  <c:v>1</c:v>
                </c:pt>
                <c:pt idx="15">
                  <c:v>1</c:v>
                </c:pt>
                <c:pt idx="16">
                  <c:v>1.0909090909090899</c:v>
                </c:pt>
              </c:numCache>
            </c:numRef>
          </c:val>
          <c:extLst>
            <c:ext xmlns:c16="http://schemas.microsoft.com/office/drawing/2014/chart" uri="{C3380CC4-5D6E-409C-BE32-E72D297353CC}">
              <c16:uniqueId val="{00000001-FEB5-47E1-8CA5-392E2209120B}"/>
            </c:ext>
          </c:extLst>
        </c:ser>
        <c:ser>
          <c:idx val="2"/>
          <c:order val="2"/>
          <c:tx>
            <c:strRef>
              <c:f>PH_Rural_Urban_Data_xc_table_GR!$T$20</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PH_Rural_Urban_Data_xc_table_GR!$Q$21:$Q$37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PH_Rural_Urban_Data_xc_table_GR!$T$21:$T$37</c:f>
              <c:numCache>
                <c:formatCode>0.0</c:formatCode>
                <c:ptCount val="17"/>
                <c:pt idx="0">
                  <c:v>2.1875</c:v>
                </c:pt>
                <c:pt idx="1">
                  <c:v>1.7741935483871001</c:v>
                </c:pt>
                <c:pt idx="2">
                  <c:v>1.6666666666666701</c:v>
                </c:pt>
                <c:pt idx="3">
                  <c:v>1.375</c:v>
                </c:pt>
                <c:pt idx="4">
                  <c:v>1.0952380952381</c:v>
                </c:pt>
                <c:pt idx="5">
                  <c:v>1.1000000000000001</c:v>
                </c:pt>
                <c:pt idx="6">
                  <c:v>1.0952380952381</c:v>
                </c:pt>
                <c:pt idx="7">
                  <c:v>1.1499999999999999</c:v>
                </c:pt>
                <c:pt idx="8">
                  <c:v>1.1428571428571399</c:v>
                </c:pt>
                <c:pt idx="9">
                  <c:v>1.3043478260869601</c:v>
                </c:pt>
                <c:pt idx="10">
                  <c:v>1.1200000000000001</c:v>
                </c:pt>
                <c:pt idx="11">
                  <c:v>1.0869565217391299</c:v>
                </c:pt>
                <c:pt idx="12">
                  <c:v>1.19047619047619</c:v>
                </c:pt>
                <c:pt idx="13">
                  <c:v>1.1499999999999999</c:v>
                </c:pt>
                <c:pt idx="14">
                  <c:v>1.6206896551724099</c:v>
                </c:pt>
                <c:pt idx="15">
                  <c:v>1.0869565217391299</c:v>
                </c:pt>
                <c:pt idx="16">
                  <c:v>1.59375</c:v>
                </c:pt>
              </c:numCache>
            </c:numRef>
          </c:val>
          <c:extLst>
            <c:ext xmlns:c16="http://schemas.microsoft.com/office/drawing/2014/chart" uri="{C3380CC4-5D6E-409C-BE32-E72D297353CC}">
              <c16:uniqueId val="{00000002-FEB5-47E1-8CA5-392E2209120B}"/>
            </c:ext>
          </c:extLst>
        </c:ser>
        <c:dLbls>
          <c:showLegendKey val="0"/>
          <c:showVal val="0"/>
          <c:showCatName val="0"/>
          <c:showSerName val="0"/>
          <c:showPercent val="0"/>
          <c:showBubbleSize val="0"/>
        </c:dLbls>
        <c:gapWidth val="219"/>
        <c:overlap val="-27"/>
        <c:axId val="433726048"/>
        <c:axId val="433727488"/>
      </c:barChart>
      <c:catAx>
        <c:axId val="433726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727488"/>
        <c:crosses val="autoZero"/>
        <c:auto val="1"/>
        <c:lblAlgn val="ctr"/>
        <c:lblOffset val="100"/>
        <c:noMultiLvlLbl val="0"/>
      </c:catAx>
      <c:valAx>
        <c:axId val="433727488"/>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726048"/>
        <c:crosses val="autoZero"/>
        <c:crossBetween val="between"/>
      </c:valAx>
      <c:spPr>
        <a:noFill/>
        <a:ln>
          <a:noFill/>
        </a:ln>
        <a:effectLst/>
      </c:spPr>
    </c:plotArea>
    <c:legend>
      <c:legendPos val="b"/>
      <c:layout>
        <c:manualLayout>
          <c:xMode val="edge"/>
          <c:yMode val="edge"/>
          <c:x val="0.37487771413376436"/>
          <c:y val="3.815979279035811E-2"/>
          <c:w val="0.20487104463359154"/>
          <c:h val="5.289176652636333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PH_Info_Systems_data_xc_table!$M$1</c:f>
              <c:strCache>
                <c:ptCount val="1"/>
                <c:pt idx="0">
                  <c:v>Participates in HIE/CIE</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PH_Info_Systems_data_xc_table!$L$2:$L$18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PH_Info_Systems_data_xc_table!$M$2:$M$18</c:f>
              <c:numCache>
                <c:formatCode>0.0</c:formatCode>
                <c:ptCount val="17"/>
                <c:pt idx="0">
                  <c:v>1.5882352941176501</c:v>
                </c:pt>
                <c:pt idx="1">
                  <c:v>1.47058823529412</c:v>
                </c:pt>
                <c:pt idx="2">
                  <c:v>1.1875</c:v>
                </c:pt>
                <c:pt idx="3">
                  <c:v>1.0714285714285701</c:v>
                </c:pt>
                <c:pt idx="4">
                  <c:v>1</c:v>
                </c:pt>
                <c:pt idx="5">
                  <c:v>1.0714285714285701</c:v>
                </c:pt>
                <c:pt idx="6">
                  <c:v>1</c:v>
                </c:pt>
                <c:pt idx="7">
                  <c:v>1.0833333333333299</c:v>
                </c:pt>
                <c:pt idx="8">
                  <c:v>1.0714285714285701</c:v>
                </c:pt>
                <c:pt idx="9">
                  <c:v>1.25</c:v>
                </c:pt>
                <c:pt idx="10">
                  <c:v>1.0526315789473699</c:v>
                </c:pt>
                <c:pt idx="11">
                  <c:v>1</c:v>
                </c:pt>
                <c:pt idx="12">
                  <c:v>1.125</c:v>
                </c:pt>
                <c:pt idx="13">
                  <c:v>1.07692307692308</c:v>
                </c:pt>
                <c:pt idx="14">
                  <c:v>1.2105263157894699</c:v>
                </c:pt>
                <c:pt idx="15">
                  <c:v>1.06666666666667</c:v>
                </c:pt>
                <c:pt idx="16">
                  <c:v>1.1764705882352899</c:v>
                </c:pt>
              </c:numCache>
            </c:numRef>
          </c:val>
          <c:extLst>
            <c:ext xmlns:c16="http://schemas.microsoft.com/office/drawing/2014/chart" uri="{C3380CC4-5D6E-409C-BE32-E72D297353CC}">
              <c16:uniqueId val="{00000000-915F-4719-BACB-A127BA8D72F1}"/>
            </c:ext>
          </c:extLst>
        </c:ser>
        <c:ser>
          <c:idx val="1"/>
          <c:order val="1"/>
          <c:tx>
            <c:strRef>
              <c:f>PH_Info_Systems_data_xc_table!$N$1</c:f>
              <c:strCache>
                <c:ptCount val="1"/>
                <c:pt idx="0">
                  <c:v>Does Not Participate in HIE/CIE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PH_Info_Systems_data_xc_table!$L$2:$L$18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PH_Info_Systems_data_xc_table!$N$2:$N$18</c:f>
              <c:numCache>
                <c:formatCode>0.0</c:formatCode>
                <c:ptCount val="17"/>
                <c:pt idx="0">
                  <c:v>1.63636363636364</c:v>
                </c:pt>
                <c:pt idx="1">
                  <c:v>1.27848101265823</c:v>
                </c:pt>
                <c:pt idx="2">
                  <c:v>1.3678160919540201</c:v>
                </c:pt>
                <c:pt idx="3">
                  <c:v>1.1428571428571399</c:v>
                </c:pt>
                <c:pt idx="4">
                  <c:v>1.0833333333333299</c:v>
                </c:pt>
                <c:pt idx="5">
                  <c:v>1.0833333333333299</c:v>
                </c:pt>
                <c:pt idx="6">
                  <c:v>1.0833333333333299</c:v>
                </c:pt>
                <c:pt idx="7">
                  <c:v>1.0277777777777799</c:v>
                </c:pt>
                <c:pt idx="8">
                  <c:v>1.03125</c:v>
                </c:pt>
                <c:pt idx="9">
                  <c:v>1.0416666666666701</c:v>
                </c:pt>
                <c:pt idx="10">
                  <c:v>1.0416666666666701</c:v>
                </c:pt>
                <c:pt idx="11">
                  <c:v>1.05555555555556</c:v>
                </c:pt>
                <c:pt idx="12">
                  <c:v>1.0277777777777799</c:v>
                </c:pt>
                <c:pt idx="13">
                  <c:v>1.02857142857143</c:v>
                </c:pt>
                <c:pt idx="14">
                  <c:v>1.28378378378378</c:v>
                </c:pt>
                <c:pt idx="15">
                  <c:v>1.0138888888888899</c:v>
                </c:pt>
                <c:pt idx="16">
                  <c:v>1.5633802816901401</c:v>
                </c:pt>
              </c:numCache>
            </c:numRef>
          </c:val>
          <c:extLst>
            <c:ext xmlns:c16="http://schemas.microsoft.com/office/drawing/2014/chart" uri="{C3380CC4-5D6E-409C-BE32-E72D297353CC}">
              <c16:uniqueId val="{00000001-915F-4719-BACB-A127BA8D72F1}"/>
            </c:ext>
          </c:extLst>
        </c:ser>
        <c:dLbls>
          <c:showLegendKey val="0"/>
          <c:showVal val="0"/>
          <c:showCatName val="0"/>
          <c:showSerName val="0"/>
          <c:showPercent val="0"/>
          <c:showBubbleSize val="0"/>
        </c:dLbls>
        <c:gapWidth val="219"/>
        <c:overlap val="-27"/>
        <c:axId val="446617440"/>
        <c:axId val="446610720"/>
      </c:barChart>
      <c:catAx>
        <c:axId val="446617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610720"/>
        <c:crosses val="autoZero"/>
        <c:auto val="1"/>
        <c:lblAlgn val="ctr"/>
        <c:lblOffset val="100"/>
        <c:noMultiLvlLbl val="0"/>
      </c:catAx>
      <c:valAx>
        <c:axId val="446610720"/>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6174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PH_Info_Systems_data_xc_table!$M$20</c:f>
              <c:strCache>
                <c:ptCount val="1"/>
                <c:pt idx="0">
                  <c:v>Participates in HIE/CIE</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PH_Info_Systems_data_xc_table!$L$21:$L$37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PH_Info_Systems_data_xc_table!$M$21:$M$37</c:f>
              <c:numCache>
                <c:formatCode>0.0</c:formatCode>
                <c:ptCount val="17"/>
                <c:pt idx="0">
                  <c:v>1.42105263157895</c:v>
                </c:pt>
                <c:pt idx="1">
                  <c:v>1.44444444444444</c:v>
                </c:pt>
                <c:pt idx="2">
                  <c:v>1.1764705882352899</c:v>
                </c:pt>
                <c:pt idx="3">
                  <c:v>1</c:v>
                </c:pt>
                <c:pt idx="4">
                  <c:v>1.0714285714285701</c:v>
                </c:pt>
                <c:pt idx="5">
                  <c:v>1.0833333333333299</c:v>
                </c:pt>
                <c:pt idx="6">
                  <c:v>1</c:v>
                </c:pt>
                <c:pt idx="7">
                  <c:v>1.0909090909090899</c:v>
                </c:pt>
                <c:pt idx="8">
                  <c:v>1.0714285714285701</c:v>
                </c:pt>
                <c:pt idx="9">
                  <c:v>1.3333333333333299</c:v>
                </c:pt>
                <c:pt idx="10">
                  <c:v>1.05555555555556</c:v>
                </c:pt>
                <c:pt idx="11">
                  <c:v>1</c:v>
                </c:pt>
                <c:pt idx="12">
                  <c:v>1.13333333333333</c:v>
                </c:pt>
                <c:pt idx="13">
                  <c:v>1.07692307692308</c:v>
                </c:pt>
                <c:pt idx="14">
                  <c:v>1.2</c:v>
                </c:pt>
                <c:pt idx="15">
                  <c:v>1.0625</c:v>
                </c:pt>
                <c:pt idx="16">
                  <c:v>1.2777777777777799</c:v>
                </c:pt>
              </c:numCache>
            </c:numRef>
          </c:val>
          <c:extLst>
            <c:ext xmlns:c16="http://schemas.microsoft.com/office/drawing/2014/chart" uri="{C3380CC4-5D6E-409C-BE32-E72D297353CC}">
              <c16:uniqueId val="{00000000-6CF5-429A-A2D2-546A30CC70B1}"/>
            </c:ext>
          </c:extLst>
        </c:ser>
        <c:ser>
          <c:idx val="1"/>
          <c:order val="1"/>
          <c:tx>
            <c:strRef>
              <c:f>PH_Info_Systems_data_xc_table!$N$20</c:f>
              <c:strCache>
                <c:ptCount val="1"/>
                <c:pt idx="0">
                  <c:v>Does Not Participate in HIE/CIE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PH_Info_Systems_data_xc_table!$L$21:$L$37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PH_Info_Systems_data_xc_table!$N$21:$N$37</c:f>
              <c:numCache>
                <c:formatCode>0.0</c:formatCode>
                <c:ptCount val="17"/>
                <c:pt idx="0">
                  <c:v>1.6666666666666701</c:v>
                </c:pt>
                <c:pt idx="1">
                  <c:v>1.3580246913580201</c:v>
                </c:pt>
                <c:pt idx="2">
                  <c:v>1.33720930232558</c:v>
                </c:pt>
                <c:pt idx="3">
                  <c:v>1.1428571428571399</c:v>
                </c:pt>
                <c:pt idx="4">
                  <c:v>1.0281690140845099</c:v>
                </c:pt>
                <c:pt idx="5">
                  <c:v>1.0281690140845099</c:v>
                </c:pt>
                <c:pt idx="6">
                  <c:v>1.0281690140845099</c:v>
                </c:pt>
                <c:pt idx="7">
                  <c:v>1.02857142857143</c:v>
                </c:pt>
                <c:pt idx="8">
                  <c:v>1.0317460317460301</c:v>
                </c:pt>
                <c:pt idx="9">
                  <c:v>1.0281690140845099</c:v>
                </c:pt>
                <c:pt idx="10">
                  <c:v>1.0281690140845099</c:v>
                </c:pt>
                <c:pt idx="11">
                  <c:v>1.05633802816901</c:v>
                </c:pt>
                <c:pt idx="12">
                  <c:v>1.02857142857143</c:v>
                </c:pt>
                <c:pt idx="13">
                  <c:v>1.02941176470588</c:v>
                </c:pt>
                <c:pt idx="14">
                  <c:v>1.20547945205479</c:v>
                </c:pt>
                <c:pt idx="15">
                  <c:v>1.0140845070422499</c:v>
                </c:pt>
                <c:pt idx="16">
                  <c:v>1.47887323943662</c:v>
                </c:pt>
              </c:numCache>
            </c:numRef>
          </c:val>
          <c:extLst>
            <c:ext xmlns:c16="http://schemas.microsoft.com/office/drawing/2014/chart" uri="{C3380CC4-5D6E-409C-BE32-E72D297353CC}">
              <c16:uniqueId val="{00000001-6CF5-429A-A2D2-546A30CC70B1}"/>
            </c:ext>
          </c:extLst>
        </c:ser>
        <c:dLbls>
          <c:showLegendKey val="0"/>
          <c:showVal val="0"/>
          <c:showCatName val="0"/>
          <c:showSerName val="0"/>
          <c:showPercent val="0"/>
          <c:showBubbleSize val="0"/>
        </c:dLbls>
        <c:gapWidth val="219"/>
        <c:overlap val="-27"/>
        <c:axId val="446564640"/>
        <c:axId val="446572800"/>
      </c:barChart>
      <c:catAx>
        <c:axId val="446564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72800"/>
        <c:crosses val="autoZero"/>
        <c:auto val="1"/>
        <c:lblAlgn val="ctr"/>
        <c:lblOffset val="100"/>
        <c:noMultiLvlLbl val="0"/>
      </c:catAx>
      <c:valAx>
        <c:axId val="446572800"/>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64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Total!$B$23</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Total!$A$24:$A$38</c:f>
              <c:strCache>
                <c:ptCount val="15"/>
                <c:pt idx="0">
                  <c:v>Unclear whether information is considered private by law / regulation</c:v>
                </c:pt>
                <c:pt idx="1">
                  <c:v>Previously obtained consent to share data is allowed but not readily available</c:v>
                </c:pt>
                <c:pt idx="2">
                  <c:v>We do not have the authority to hire new staff needed to exchange data.</c:v>
                </c:pt>
                <c:pt idx="3">
                  <c:v>Restrictions in how funding can be used (i.e., infrastructure development; workforce)</c:v>
                </c:pt>
                <c:pt idx="4">
                  <c:v>Existing staff are not adequately trained in necessary skills (e.g., procurement, systems implementation, data entry, programming, analytics)</c:v>
                </c:pt>
                <c:pt idx="5">
                  <c:v>Dearth of qualified technical staff with necessary skills (e.g., procurement, data entry, system maintenance, programming, analytics) to hire at existing salary scale</c:v>
                </c:pt>
                <c:pt idx="6">
                  <c:v>Burdensome administrative processes to access grant funding for exchange</c:v>
                </c:pt>
                <c:pt idx="7">
                  <c:v>Dearth of qualified technical staff with necessary skills (e.g., procurement, data entry, system maintenance, programming, analytics) to hire, regardless of salary</c:v>
                </c:pt>
                <c:pt idx="8">
                  <c:v>Privacy laws / regulations prevent sharing</c:v>
                </c:pt>
                <c:pt idx="9">
                  <c:v>Privacy laws / regulations prevent sharing without consent</c:v>
                </c:pt>
                <c:pt idx="10">
                  <c:v>Lack of funding to operate / maintain electronic systems and processes for exchange</c:v>
                </c:pt>
                <c:pt idx="11">
                  <c:v>Lack of funding to purchase / configure electronic systems for exchange</c:v>
                </c:pt>
                <c:pt idx="12">
                  <c:v>Partner does not have electronic system</c:v>
                </c:pt>
                <c:pt idx="13">
                  <c:v>Data fields / elements do not align between systems</c:v>
                </c:pt>
                <c:pt idx="14">
                  <c:v>Partner has electronic system but systems are not interoperable</c:v>
                </c:pt>
              </c:strCache>
            </c:strRef>
          </c:cat>
          <c:val>
            <c:numRef>
              <c:f>Total!$B$24:$B$38</c:f>
              <c:numCache>
                <c:formatCode>0%</c:formatCode>
                <c:ptCount val="15"/>
                <c:pt idx="0">
                  <c:v>0.41666666699999999</c:v>
                </c:pt>
                <c:pt idx="1">
                  <c:v>0.428571429</c:v>
                </c:pt>
                <c:pt idx="2">
                  <c:v>0.53608247399999998</c:v>
                </c:pt>
                <c:pt idx="3">
                  <c:v>0.55319148900000004</c:v>
                </c:pt>
                <c:pt idx="4">
                  <c:v>0.59803921599999998</c:v>
                </c:pt>
                <c:pt idx="5">
                  <c:v>0.62376237599999995</c:v>
                </c:pt>
                <c:pt idx="6">
                  <c:v>0.63541666699999999</c:v>
                </c:pt>
                <c:pt idx="7">
                  <c:v>0.63725490200000001</c:v>
                </c:pt>
                <c:pt idx="8">
                  <c:v>0.66666666699999999</c:v>
                </c:pt>
                <c:pt idx="9">
                  <c:v>0.69230769199999997</c:v>
                </c:pt>
                <c:pt idx="10">
                  <c:v>0.696078431</c:v>
                </c:pt>
                <c:pt idx="11">
                  <c:v>0.70588235300000002</c:v>
                </c:pt>
                <c:pt idx="12">
                  <c:v>0.70833333300000001</c:v>
                </c:pt>
                <c:pt idx="13">
                  <c:v>0.81012658199999998</c:v>
                </c:pt>
                <c:pt idx="14">
                  <c:v>0.85106382999999997</c:v>
                </c:pt>
              </c:numCache>
            </c:numRef>
          </c:val>
          <c:extLst>
            <c:ext xmlns:c16="http://schemas.microsoft.com/office/drawing/2014/chart" uri="{C3380CC4-5D6E-409C-BE32-E72D297353CC}">
              <c16:uniqueId val="{00000000-1266-42F0-A431-1CC4A356A370}"/>
            </c:ext>
          </c:extLst>
        </c:ser>
        <c:ser>
          <c:idx val="1"/>
          <c:order val="1"/>
          <c:tx>
            <c:strRef>
              <c:f>Total!$C$23</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Total!$A$24:$A$38</c:f>
              <c:strCache>
                <c:ptCount val="15"/>
                <c:pt idx="0">
                  <c:v>Unclear whether information is considered private by law / regulation</c:v>
                </c:pt>
                <c:pt idx="1">
                  <c:v>Previously obtained consent to share data is allowed but not readily available</c:v>
                </c:pt>
                <c:pt idx="2">
                  <c:v>We do not have the authority to hire new staff needed to exchange data.</c:v>
                </c:pt>
                <c:pt idx="3">
                  <c:v>Restrictions in how funding can be used (i.e., infrastructure development; workforce)</c:v>
                </c:pt>
                <c:pt idx="4">
                  <c:v>Existing staff are not adequately trained in necessary skills (e.g., procurement, systems implementation, data entry, programming, analytics)</c:v>
                </c:pt>
                <c:pt idx="5">
                  <c:v>Dearth of qualified technical staff with necessary skills (e.g., procurement, data entry, system maintenance, programming, analytics) to hire at existing salary scale</c:v>
                </c:pt>
                <c:pt idx="6">
                  <c:v>Burdensome administrative processes to access grant funding for exchange</c:v>
                </c:pt>
                <c:pt idx="7">
                  <c:v>Dearth of qualified technical staff with necessary skills (e.g., procurement, data entry, system maintenance, programming, analytics) to hire, regardless of salary</c:v>
                </c:pt>
                <c:pt idx="8">
                  <c:v>Privacy laws / regulations prevent sharing</c:v>
                </c:pt>
                <c:pt idx="9">
                  <c:v>Privacy laws / regulations prevent sharing without consent</c:v>
                </c:pt>
                <c:pt idx="10">
                  <c:v>Lack of funding to operate / maintain electronic systems and processes for exchange</c:v>
                </c:pt>
                <c:pt idx="11">
                  <c:v>Lack of funding to purchase / configure electronic systems for exchange</c:v>
                </c:pt>
                <c:pt idx="12">
                  <c:v>Partner does not have electronic system</c:v>
                </c:pt>
                <c:pt idx="13">
                  <c:v>Data fields / elements do not align between systems</c:v>
                </c:pt>
                <c:pt idx="14">
                  <c:v>Partner has electronic system but systems are not interoperable</c:v>
                </c:pt>
              </c:strCache>
            </c:strRef>
          </c:cat>
          <c:val>
            <c:numRef>
              <c:f>Total!$C$24:$C$38</c:f>
              <c:numCache>
                <c:formatCode>0%</c:formatCode>
                <c:ptCount val="15"/>
                <c:pt idx="0">
                  <c:v>0.58333333300000001</c:v>
                </c:pt>
                <c:pt idx="1">
                  <c:v>0.571428571</c:v>
                </c:pt>
                <c:pt idx="2">
                  <c:v>0.46391752600000002</c:v>
                </c:pt>
                <c:pt idx="3">
                  <c:v>0.44680851099999996</c:v>
                </c:pt>
                <c:pt idx="4">
                  <c:v>0.40196078400000002</c:v>
                </c:pt>
                <c:pt idx="5">
                  <c:v>0.37623762400000005</c:v>
                </c:pt>
                <c:pt idx="6">
                  <c:v>0.36458333300000001</c:v>
                </c:pt>
                <c:pt idx="7">
                  <c:v>0.36274509799999999</c:v>
                </c:pt>
                <c:pt idx="8">
                  <c:v>0.33333333300000001</c:v>
                </c:pt>
                <c:pt idx="9">
                  <c:v>0.30769230800000003</c:v>
                </c:pt>
                <c:pt idx="10">
                  <c:v>0.303921569</c:v>
                </c:pt>
                <c:pt idx="11">
                  <c:v>0.29411764699999998</c:v>
                </c:pt>
                <c:pt idx="12">
                  <c:v>0.29166666699999999</c:v>
                </c:pt>
                <c:pt idx="13">
                  <c:v>0.18987341800000002</c:v>
                </c:pt>
                <c:pt idx="14">
                  <c:v>0.14893617000000003</c:v>
                </c:pt>
              </c:numCache>
            </c:numRef>
          </c:val>
          <c:extLst>
            <c:ext xmlns:c16="http://schemas.microsoft.com/office/drawing/2014/chart" uri="{C3380CC4-5D6E-409C-BE32-E72D297353CC}">
              <c16:uniqueId val="{00000001-1266-42F0-A431-1CC4A356A370}"/>
            </c:ext>
          </c:extLst>
        </c:ser>
        <c:dLbls>
          <c:showLegendKey val="0"/>
          <c:showVal val="0"/>
          <c:showCatName val="0"/>
          <c:showSerName val="0"/>
          <c:showPercent val="0"/>
          <c:showBubbleSize val="0"/>
        </c:dLbls>
        <c:gapWidth val="150"/>
        <c:overlap val="100"/>
        <c:axId val="350873200"/>
        <c:axId val="350867920"/>
      </c:barChart>
      <c:catAx>
        <c:axId val="3508732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0867920"/>
        <c:crosses val="autoZero"/>
        <c:auto val="1"/>
        <c:lblAlgn val="ctr"/>
        <c:lblOffset val="100"/>
        <c:noMultiLvlLbl val="0"/>
      </c:catAx>
      <c:valAx>
        <c:axId val="350867920"/>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0873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Total!$C$48</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Total!$A$49:$B$63</c:f>
              <c:multiLvlStrCache>
                <c:ptCount val="15"/>
                <c:lvl>
                  <c:pt idx="0">
                    <c:v>Privacy laws / regulations prevent sharing without consent</c:v>
                  </c:pt>
                  <c:pt idx="1">
                    <c:v>Privacy laws / regulations prevent sharing</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Restrictions in how funding can be used (i.e., infrastructure development; workforce)</c:v>
                  </c:pt>
                  <c:pt idx="8">
                    <c:v>Dearth of qualified technical staff with necessary skills (e.g., procurement, data entry, system maintenance, programming, analytics) to hire, regardless of salary</c:v>
                  </c:pt>
                  <c:pt idx="9">
                    <c:v>Dearth of qualified technical staff with necessary skills (e.g., procurement, data entry, system maintenance, programming, analytics) to hire at existing salary scale</c:v>
                  </c:pt>
                  <c:pt idx="10">
                    <c:v>Existing staff are not adequately trained in necessary skills (e.g., procurement, systems implementation, data entry, programming, analytics)</c:v>
                  </c:pt>
                  <c:pt idx="11">
                    <c:v>We do not have the authority to hire new staff needed to exchange data.</c:v>
                  </c:pt>
                  <c:pt idx="12">
                    <c:v>Partner has electronic system but systems are not interoperable</c:v>
                  </c:pt>
                  <c:pt idx="13">
                    <c:v>Data fields / elements do not align between systems</c:v>
                  </c:pt>
                  <c:pt idx="14">
                    <c:v>Partner does not have electronic system</c:v>
                  </c:pt>
                </c:lvl>
                <c:lvl>
                  <c:pt idx="0">
                    <c:v>Privacy</c:v>
                  </c:pt>
                  <c:pt idx="4">
                    <c:v>Financial</c:v>
                  </c:pt>
                  <c:pt idx="8">
                    <c:v>Workforce</c:v>
                  </c:pt>
                  <c:pt idx="12">
                    <c:v>Technology</c:v>
                  </c:pt>
                </c:lvl>
              </c:multiLvlStrCache>
            </c:multiLvlStrRef>
          </c:cat>
          <c:val>
            <c:numRef>
              <c:f>Total!$C$49:$C$63</c:f>
              <c:numCache>
                <c:formatCode>0%</c:formatCode>
                <c:ptCount val="15"/>
                <c:pt idx="0">
                  <c:v>0.69230769199999997</c:v>
                </c:pt>
                <c:pt idx="1">
                  <c:v>0.66666666699999999</c:v>
                </c:pt>
                <c:pt idx="2">
                  <c:v>0.428571429</c:v>
                </c:pt>
                <c:pt idx="3">
                  <c:v>0.41666666699999999</c:v>
                </c:pt>
                <c:pt idx="4">
                  <c:v>0.70588235300000002</c:v>
                </c:pt>
                <c:pt idx="5">
                  <c:v>0.696078431</c:v>
                </c:pt>
                <c:pt idx="6">
                  <c:v>0.63541666699999999</c:v>
                </c:pt>
                <c:pt idx="7">
                  <c:v>0.55319148900000004</c:v>
                </c:pt>
                <c:pt idx="8">
                  <c:v>0.63725490200000001</c:v>
                </c:pt>
                <c:pt idx="9">
                  <c:v>0.62376237599999995</c:v>
                </c:pt>
                <c:pt idx="10">
                  <c:v>0.59803921599999998</c:v>
                </c:pt>
                <c:pt idx="11">
                  <c:v>0.53608247399999998</c:v>
                </c:pt>
                <c:pt idx="12">
                  <c:v>0.85106382999999997</c:v>
                </c:pt>
                <c:pt idx="13">
                  <c:v>0.81012658199999998</c:v>
                </c:pt>
                <c:pt idx="14">
                  <c:v>0.70833333300000001</c:v>
                </c:pt>
              </c:numCache>
            </c:numRef>
          </c:val>
          <c:extLst>
            <c:ext xmlns:c16="http://schemas.microsoft.com/office/drawing/2014/chart" uri="{C3380CC4-5D6E-409C-BE32-E72D297353CC}">
              <c16:uniqueId val="{00000000-FCFF-473E-B0F4-F87FDE4686DE}"/>
            </c:ext>
          </c:extLst>
        </c:ser>
        <c:ser>
          <c:idx val="1"/>
          <c:order val="1"/>
          <c:tx>
            <c:strRef>
              <c:f>Total!$D$48</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Total!$A$49:$B$63</c:f>
              <c:multiLvlStrCache>
                <c:ptCount val="15"/>
                <c:lvl>
                  <c:pt idx="0">
                    <c:v>Privacy laws / regulations prevent sharing without consent</c:v>
                  </c:pt>
                  <c:pt idx="1">
                    <c:v>Privacy laws / regulations prevent sharing</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Restrictions in how funding can be used (i.e., infrastructure development; workforce)</c:v>
                  </c:pt>
                  <c:pt idx="8">
                    <c:v>Dearth of qualified technical staff with necessary skills (e.g., procurement, data entry, system maintenance, programming, analytics) to hire, regardless of salary</c:v>
                  </c:pt>
                  <c:pt idx="9">
                    <c:v>Dearth of qualified technical staff with necessary skills (e.g., procurement, data entry, system maintenance, programming, analytics) to hire at existing salary scale</c:v>
                  </c:pt>
                  <c:pt idx="10">
                    <c:v>Existing staff are not adequately trained in necessary skills (e.g., procurement, systems implementation, data entry, programming, analytics)</c:v>
                  </c:pt>
                  <c:pt idx="11">
                    <c:v>We do not have the authority to hire new staff needed to exchange data.</c:v>
                  </c:pt>
                  <c:pt idx="12">
                    <c:v>Partner has electronic system but systems are not interoperable</c:v>
                  </c:pt>
                  <c:pt idx="13">
                    <c:v>Data fields / elements do not align between systems</c:v>
                  </c:pt>
                  <c:pt idx="14">
                    <c:v>Partner does not have electronic system</c:v>
                  </c:pt>
                </c:lvl>
                <c:lvl>
                  <c:pt idx="0">
                    <c:v>Privacy</c:v>
                  </c:pt>
                  <c:pt idx="4">
                    <c:v>Financial</c:v>
                  </c:pt>
                  <c:pt idx="8">
                    <c:v>Workforce</c:v>
                  </c:pt>
                  <c:pt idx="12">
                    <c:v>Technology</c:v>
                  </c:pt>
                </c:lvl>
              </c:multiLvlStrCache>
            </c:multiLvlStrRef>
          </c:cat>
          <c:val>
            <c:numRef>
              <c:f>Total!$D$49:$D$63</c:f>
              <c:numCache>
                <c:formatCode>0%</c:formatCode>
                <c:ptCount val="15"/>
                <c:pt idx="0">
                  <c:v>0.30769230800000003</c:v>
                </c:pt>
                <c:pt idx="1">
                  <c:v>0.33333333300000001</c:v>
                </c:pt>
                <c:pt idx="2">
                  <c:v>0.571428571</c:v>
                </c:pt>
                <c:pt idx="3">
                  <c:v>0.58333333300000001</c:v>
                </c:pt>
                <c:pt idx="4">
                  <c:v>0.29411764699999998</c:v>
                </c:pt>
                <c:pt idx="5">
                  <c:v>0.303921569</c:v>
                </c:pt>
                <c:pt idx="6">
                  <c:v>0.36458333300000001</c:v>
                </c:pt>
                <c:pt idx="7">
                  <c:v>0.44680851099999996</c:v>
                </c:pt>
                <c:pt idx="8">
                  <c:v>0.36274509799999999</c:v>
                </c:pt>
                <c:pt idx="9">
                  <c:v>0.37623762400000005</c:v>
                </c:pt>
                <c:pt idx="10">
                  <c:v>0.40196078400000002</c:v>
                </c:pt>
                <c:pt idx="11">
                  <c:v>0.46391752600000002</c:v>
                </c:pt>
                <c:pt idx="12">
                  <c:v>0.14893617000000003</c:v>
                </c:pt>
                <c:pt idx="13">
                  <c:v>0.18987341800000002</c:v>
                </c:pt>
                <c:pt idx="14">
                  <c:v>0.29166666699999999</c:v>
                </c:pt>
              </c:numCache>
            </c:numRef>
          </c:val>
          <c:extLst>
            <c:ext xmlns:c16="http://schemas.microsoft.com/office/drawing/2014/chart" uri="{C3380CC4-5D6E-409C-BE32-E72D297353CC}">
              <c16:uniqueId val="{00000001-FCFF-473E-B0F4-F87FDE4686DE}"/>
            </c:ext>
          </c:extLst>
        </c:ser>
        <c:dLbls>
          <c:showLegendKey val="0"/>
          <c:showVal val="0"/>
          <c:showCatName val="0"/>
          <c:showSerName val="0"/>
          <c:showPercent val="0"/>
          <c:showBubbleSize val="0"/>
        </c:dLbls>
        <c:gapWidth val="150"/>
        <c:overlap val="100"/>
        <c:axId val="62849104"/>
        <c:axId val="62832784"/>
      </c:barChart>
      <c:catAx>
        <c:axId val="6284910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832784"/>
        <c:crosses val="autoZero"/>
        <c:auto val="1"/>
        <c:lblAlgn val="ctr"/>
        <c:lblOffset val="100"/>
        <c:noMultiLvlLbl val="0"/>
      </c:catAx>
      <c:valAx>
        <c:axId val="62832784"/>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849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91683958805573E-2"/>
          <c:y val="0.13481215583346198"/>
          <c:w val="0.92136146241176231"/>
          <c:h val="0.53373012197004777"/>
        </c:manualLayout>
      </c:layout>
      <c:barChart>
        <c:barDir val="col"/>
        <c:grouping val="clustered"/>
        <c:varyColors val="0"/>
        <c:ser>
          <c:idx val="0"/>
          <c:order val="0"/>
          <c:tx>
            <c:strRef>
              <c:f>'Urban Rural'!$B$1</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'Urban Rural'!$A$2:$A$16</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c:v>
                </c:pt>
                <c:pt idx="12">
                  <c:v>Partner does not have electronic system</c:v>
                </c:pt>
                <c:pt idx="13">
                  <c:v>Partner has electronic system but systems are not interoperable</c:v>
                </c:pt>
                <c:pt idx="14">
                  <c:v>Data fields / elements do not align between systems</c:v>
                </c:pt>
              </c:strCache>
            </c:strRef>
          </c:cat>
          <c:val>
            <c:numRef>
              <c:f>'Urban Rural'!$B$2:$B$16</c:f>
              <c:numCache>
                <c:formatCode>0%</c:formatCode>
                <c:ptCount val="15"/>
                <c:pt idx="0">
                  <c:v>0.76923076899999998</c:v>
                </c:pt>
                <c:pt idx="1">
                  <c:v>1</c:v>
                </c:pt>
                <c:pt idx="2">
                  <c:v>0.571428571</c:v>
                </c:pt>
                <c:pt idx="3">
                  <c:v>0.54545454500000001</c:v>
                </c:pt>
                <c:pt idx="4">
                  <c:v>0.84615384599999999</c:v>
                </c:pt>
                <c:pt idx="5">
                  <c:v>0.86842105300000005</c:v>
                </c:pt>
                <c:pt idx="6">
                  <c:v>0.756756757</c:v>
                </c:pt>
                <c:pt idx="7">
                  <c:v>0.86486486500000004</c:v>
                </c:pt>
                <c:pt idx="8">
                  <c:v>0.77777777800000003</c:v>
                </c:pt>
                <c:pt idx="9">
                  <c:v>0.8</c:v>
                </c:pt>
                <c:pt idx="10">
                  <c:v>0.8</c:v>
                </c:pt>
                <c:pt idx="11">
                  <c:v>0.77500000000000002</c:v>
                </c:pt>
                <c:pt idx="12">
                  <c:v>0.67741935499999995</c:v>
                </c:pt>
                <c:pt idx="13">
                  <c:v>0.78571428600000004</c:v>
                </c:pt>
                <c:pt idx="14">
                  <c:v>0.77777777800000003</c:v>
                </c:pt>
              </c:numCache>
            </c:numRef>
          </c:val>
          <c:extLst>
            <c:ext xmlns:c16="http://schemas.microsoft.com/office/drawing/2014/chart" uri="{C3380CC4-5D6E-409C-BE32-E72D297353CC}">
              <c16:uniqueId val="{00000000-E5C1-4443-8F0E-F59997303BA3}"/>
            </c:ext>
          </c:extLst>
        </c:ser>
        <c:ser>
          <c:idx val="1"/>
          <c:order val="1"/>
          <c:tx>
            <c:strRef>
              <c:f>'Urban Rural'!$C$1</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'Urban Rural'!$A$2:$A$16</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c:v>
                </c:pt>
                <c:pt idx="12">
                  <c:v>Partner does not have electronic system</c:v>
                </c:pt>
                <c:pt idx="13">
                  <c:v>Partner has electronic system but systems are not interoperable</c:v>
                </c:pt>
                <c:pt idx="14">
                  <c:v>Data fields / elements do not align between systems</c:v>
                </c:pt>
              </c:strCache>
            </c:strRef>
          </c:cat>
          <c:val>
            <c:numRef>
              <c:f>'Urban Rural'!$C$2:$C$16</c:f>
              <c:numCache>
                <c:formatCode>0%</c:formatCode>
                <c:ptCount val="15"/>
                <c:pt idx="0">
                  <c:v>0.61904761900000005</c:v>
                </c:pt>
                <c:pt idx="1">
                  <c:v>0.75</c:v>
                </c:pt>
                <c:pt idx="2">
                  <c:v>0.428571429</c:v>
                </c:pt>
                <c:pt idx="3">
                  <c:v>9.5238094999999995E-2</c:v>
                </c:pt>
                <c:pt idx="4">
                  <c:v>0.66666666699999999</c:v>
                </c:pt>
                <c:pt idx="5">
                  <c:v>0.57575757599999999</c:v>
                </c:pt>
                <c:pt idx="6">
                  <c:v>0.36363636399999999</c:v>
                </c:pt>
                <c:pt idx="7">
                  <c:v>0.42424242400000001</c:v>
                </c:pt>
                <c:pt idx="8">
                  <c:v>0.27272727299999999</c:v>
                </c:pt>
                <c:pt idx="9">
                  <c:v>0.484848485</c:v>
                </c:pt>
                <c:pt idx="10">
                  <c:v>0.484848485</c:v>
                </c:pt>
                <c:pt idx="11">
                  <c:v>0.484848485</c:v>
                </c:pt>
                <c:pt idx="12">
                  <c:v>0.787878788</c:v>
                </c:pt>
                <c:pt idx="13">
                  <c:v>0.875</c:v>
                </c:pt>
                <c:pt idx="14">
                  <c:v>0.76</c:v>
                </c:pt>
              </c:numCache>
            </c:numRef>
          </c:val>
          <c:extLst>
            <c:ext xmlns:c16="http://schemas.microsoft.com/office/drawing/2014/chart" uri="{C3380CC4-5D6E-409C-BE32-E72D297353CC}">
              <c16:uniqueId val="{00000001-E5C1-4443-8F0E-F59997303BA3}"/>
            </c:ext>
          </c:extLst>
        </c:ser>
        <c:ser>
          <c:idx val="2"/>
          <c:order val="2"/>
          <c:tx>
            <c:strRef>
              <c:f>'Urban Rural'!$D$1</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'Urban Rural'!$A$2:$A$16</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c:v>
                </c:pt>
                <c:pt idx="12">
                  <c:v>Partner does not have electronic system</c:v>
                </c:pt>
                <c:pt idx="13">
                  <c:v>Partner has electronic system but systems are not interoperable</c:v>
                </c:pt>
                <c:pt idx="14">
                  <c:v>Data fields / elements do not align between systems</c:v>
                </c:pt>
              </c:strCache>
            </c:strRef>
          </c:cat>
          <c:val>
            <c:numRef>
              <c:f>'Urban Rural'!$D$2:$D$16</c:f>
              <c:numCache>
                <c:formatCode>0%</c:formatCode>
                <c:ptCount val="15"/>
                <c:pt idx="0">
                  <c:v>0.57894736800000002</c:v>
                </c:pt>
                <c:pt idx="1">
                  <c:v>0.4</c:v>
                </c:pt>
                <c:pt idx="2">
                  <c:v>0.14285714299999999</c:v>
                </c:pt>
                <c:pt idx="3">
                  <c:v>0.5</c:v>
                </c:pt>
                <c:pt idx="4">
                  <c:v>0.56666666700000001</c:v>
                </c:pt>
                <c:pt idx="5">
                  <c:v>0.61290322600000002</c:v>
                </c:pt>
                <c:pt idx="6">
                  <c:v>0.5</c:v>
                </c:pt>
                <c:pt idx="7">
                  <c:v>0.57692307700000001</c:v>
                </c:pt>
                <c:pt idx="8">
                  <c:v>0.53571428600000004</c:v>
                </c:pt>
                <c:pt idx="9">
                  <c:v>0.53571428600000004</c:v>
                </c:pt>
                <c:pt idx="10">
                  <c:v>0.58620689699999995</c:v>
                </c:pt>
                <c:pt idx="11">
                  <c:v>0.482758621</c:v>
                </c:pt>
                <c:pt idx="12">
                  <c:v>0.65625</c:v>
                </c:pt>
                <c:pt idx="13">
                  <c:v>0.88235294099999995</c:v>
                </c:pt>
                <c:pt idx="14">
                  <c:v>0.88888888899999996</c:v>
                </c:pt>
              </c:numCache>
            </c:numRef>
          </c:val>
          <c:extLst>
            <c:ext xmlns:c16="http://schemas.microsoft.com/office/drawing/2014/chart" uri="{C3380CC4-5D6E-409C-BE32-E72D297353CC}">
              <c16:uniqueId val="{00000002-E5C1-4443-8F0E-F59997303BA3}"/>
            </c:ext>
          </c:extLst>
        </c:ser>
        <c:dLbls>
          <c:showLegendKey val="0"/>
          <c:showVal val="0"/>
          <c:showCatName val="0"/>
          <c:showSerName val="0"/>
          <c:showPercent val="0"/>
          <c:showBubbleSize val="0"/>
        </c:dLbls>
        <c:gapWidth val="219"/>
        <c:overlap val="-27"/>
        <c:axId val="49586336"/>
        <c:axId val="49593056"/>
      </c:barChart>
      <c:catAx>
        <c:axId val="49586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49593056"/>
        <c:crosses val="autoZero"/>
        <c:auto val="1"/>
        <c:lblAlgn val="ctr"/>
        <c:lblOffset val="100"/>
        <c:noMultiLvlLbl val="0"/>
      </c:catAx>
      <c:valAx>
        <c:axId val="49593056"/>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586336"/>
        <c:crosses val="autoZero"/>
        <c:crossBetween val="between"/>
      </c:valAx>
      <c:spPr>
        <a:noFill/>
        <a:ln>
          <a:noFill/>
        </a:ln>
        <a:effectLst/>
      </c:spPr>
    </c:plotArea>
    <c:legend>
      <c:legendPos val="b"/>
      <c:layout>
        <c:manualLayout>
          <c:xMode val="edge"/>
          <c:yMode val="edge"/>
          <c:x val="0.41603937416802028"/>
          <c:y val="5.8262827440687559E-2"/>
          <c:w val="0.19236314450157904"/>
          <c:h val="4.971311860431940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Intake!$J$1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Intake!$J$2:$J$18</c:f>
              <c:numCache>
                <c:formatCode>0%</c:formatCode>
                <c:ptCount val="17"/>
                <c:pt idx="0">
                  <c:v>0.1111111111111111</c:v>
                </c:pt>
                <c:pt idx="1">
                  <c:v>5.8823529411764705E-2</c:v>
                </c:pt>
                <c:pt idx="3">
                  <c:v>5.5555555555555552E-2</c:v>
                </c:pt>
                <c:pt idx="14">
                  <c:v>5.5555555555555552E-2</c:v>
                </c:pt>
                <c:pt idx="16">
                  <c:v>0.1111111111111111</c:v>
                </c:pt>
              </c:numCache>
            </c:numRef>
          </c:val>
          <c:extLst>
            <c:ext xmlns:c16="http://schemas.microsoft.com/office/drawing/2014/chart" uri="{C3380CC4-5D6E-409C-BE32-E72D297353CC}">
              <c16:uniqueId val="{00000000-8C53-420D-AAEA-AAE06BC4A1E2}"/>
            </c:ext>
          </c:extLst>
        </c:ser>
        <c:ser>
          <c:idx val="1"/>
          <c:order val="1"/>
          <c:tx>
            <c:strRef>
              <c:f>Intake!$K$1</c:f>
              <c:strCache>
                <c:ptCount val="1"/>
                <c:pt idx="0">
                  <c:v>Some</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Intake!$K$2:$K$18</c:f>
              <c:numCache>
                <c:formatCode>0%</c:formatCode>
                <c:ptCount val="17"/>
                <c:pt idx="0">
                  <c:v>0.16666666666666666</c:v>
                </c:pt>
                <c:pt idx="1">
                  <c:v>0.11764705882352941</c:v>
                </c:pt>
                <c:pt idx="2">
                  <c:v>0.16666666666666666</c:v>
                </c:pt>
                <c:pt idx="3">
                  <c:v>5.5555555555555552E-2</c:v>
                </c:pt>
                <c:pt idx="4">
                  <c:v>5.5555555555555552E-2</c:v>
                </c:pt>
                <c:pt idx="5">
                  <c:v>5.5555555555555552E-2</c:v>
                </c:pt>
                <c:pt idx="6">
                  <c:v>5.5555555555555552E-2</c:v>
                </c:pt>
                <c:pt idx="9">
                  <c:v>5.5555555555555552E-2</c:v>
                </c:pt>
                <c:pt idx="10">
                  <c:v>5.5555555555555552E-2</c:v>
                </c:pt>
                <c:pt idx="11">
                  <c:v>5.5555555555555552E-2</c:v>
                </c:pt>
                <c:pt idx="14">
                  <c:v>0.1111111111111111</c:v>
                </c:pt>
                <c:pt idx="16">
                  <c:v>0.16666666666666666</c:v>
                </c:pt>
              </c:numCache>
            </c:numRef>
          </c:val>
          <c:extLst>
            <c:ext xmlns:c16="http://schemas.microsoft.com/office/drawing/2014/chart" uri="{C3380CC4-5D6E-409C-BE32-E72D297353CC}">
              <c16:uniqueId val="{00000001-8C53-420D-AAEA-AAE06BC4A1E2}"/>
            </c:ext>
          </c:extLst>
        </c:ser>
        <c:ser>
          <c:idx val="2"/>
          <c:order val="2"/>
          <c:tx>
            <c:strRef>
              <c:f>Intake!$L$1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Intake!$L$2:$L$18</c:f>
              <c:numCache>
                <c:formatCode>0%</c:formatCode>
                <c:ptCount val="17"/>
                <c:pt idx="0">
                  <c:v>0.44444444444444442</c:v>
                </c:pt>
                <c:pt idx="1">
                  <c:v>0.6470588235294118</c:v>
                </c:pt>
                <c:pt idx="2">
                  <c:v>0.55555555555555558</c:v>
                </c:pt>
                <c:pt idx="3">
                  <c:v>0.61111111111111116</c:v>
                </c:pt>
                <c:pt idx="4">
                  <c:v>0.72222222222222221</c:v>
                </c:pt>
                <c:pt idx="5">
                  <c:v>0.72222222222222221</c:v>
                </c:pt>
                <c:pt idx="6">
                  <c:v>0.72222222222222221</c:v>
                </c:pt>
                <c:pt idx="7">
                  <c:v>0.72222222222222221</c:v>
                </c:pt>
                <c:pt idx="8">
                  <c:v>0.72222222222222221</c:v>
                </c:pt>
                <c:pt idx="9">
                  <c:v>0.72222222222222221</c:v>
                </c:pt>
                <c:pt idx="10">
                  <c:v>0.77777777777777779</c:v>
                </c:pt>
                <c:pt idx="11">
                  <c:v>0.83333333333333337</c:v>
                </c:pt>
                <c:pt idx="12">
                  <c:v>0.83333333333333337</c:v>
                </c:pt>
                <c:pt idx="13">
                  <c:v>0.72222222222222221</c:v>
                </c:pt>
                <c:pt idx="14">
                  <c:v>0.66666666666666663</c:v>
                </c:pt>
                <c:pt idx="15">
                  <c:v>0.77777777777777779</c:v>
                </c:pt>
                <c:pt idx="16">
                  <c:v>0.5</c:v>
                </c:pt>
              </c:numCache>
            </c:numRef>
          </c:val>
          <c:extLst>
            <c:ext xmlns:c16="http://schemas.microsoft.com/office/drawing/2014/chart" uri="{C3380CC4-5D6E-409C-BE32-E72D297353CC}">
              <c16:uniqueId val="{00000002-8C53-420D-AAEA-AAE06BC4A1E2}"/>
            </c:ext>
          </c:extLst>
        </c:ser>
        <c:ser>
          <c:idx val="3"/>
          <c:order val="3"/>
          <c:tx>
            <c:strRef>
              <c:f>Intake!$M$1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Intake!$M$2:$M$18</c:f>
              <c:numCache>
                <c:formatCode>0%</c:formatCode>
                <c:ptCount val="17"/>
                <c:pt idx="0">
                  <c:v>0.22222222222222221</c:v>
                </c:pt>
                <c:pt idx="1">
                  <c:v>0.11764705882352941</c:v>
                </c:pt>
                <c:pt idx="2">
                  <c:v>0.16666666666666666</c:v>
                </c:pt>
                <c:pt idx="3">
                  <c:v>0.16666666666666666</c:v>
                </c:pt>
                <c:pt idx="4">
                  <c:v>5.5555555555555552E-2</c:v>
                </c:pt>
                <c:pt idx="5">
                  <c:v>5.5555555555555552E-2</c:v>
                </c:pt>
                <c:pt idx="6">
                  <c:v>0.1111111111111111</c:v>
                </c:pt>
                <c:pt idx="7">
                  <c:v>0.1111111111111111</c:v>
                </c:pt>
                <c:pt idx="8">
                  <c:v>0.1111111111111111</c:v>
                </c:pt>
                <c:pt idx="9">
                  <c:v>5.5555555555555552E-2</c:v>
                </c:pt>
                <c:pt idx="10">
                  <c:v>5.5555555555555552E-2</c:v>
                </c:pt>
                <c:pt idx="11">
                  <c:v>5.5555555555555552E-2</c:v>
                </c:pt>
                <c:pt idx="12">
                  <c:v>5.5555555555555552E-2</c:v>
                </c:pt>
                <c:pt idx="13">
                  <c:v>0.1111111111111111</c:v>
                </c:pt>
                <c:pt idx="14">
                  <c:v>0.1111111111111111</c:v>
                </c:pt>
                <c:pt idx="15">
                  <c:v>0.1111111111111111</c:v>
                </c:pt>
                <c:pt idx="16">
                  <c:v>0.16666666666666666</c:v>
                </c:pt>
              </c:numCache>
            </c:numRef>
          </c:val>
          <c:extLst>
            <c:ext xmlns:c16="http://schemas.microsoft.com/office/drawing/2014/chart" uri="{C3380CC4-5D6E-409C-BE32-E72D297353CC}">
              <c16:uniqueId val="{00000003-8C53-420D-AAEA-AAE06BC4A1E2}"/>
            </c:ext>
          </c:extLst>
        </c:ser>
        <c:ser>
          <c:idx val="4"/>
          <c:order val="4"/>
          <c:tx>
            <c:strRef>
              <c:f>Intake!$N$1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Intake!$N$2:$N$18</c:f>
              <c:numCache>
                <c:formatCode>0%</c:formatCode>
                <c:ptCount val="17"/>
                <c:pt idx="0">
                  <c:v>5.5555555555555552E-2</c:v>
                </c:pt>
                <c:pt idx="1">
                  <c:v>5.8823529411764705E-2</c:v>
                </c:pt>
                <c:pt idx="2">
                  <c:v>0.1111111111111111</c:v>
                </c:pt>
                <c:pt idx="3">
                  <c:v>0.1111111111111111</c:v>
                </c:pt>
                <c:pt idx="4">
                  <c:v>0.16666666666666666</c:v>
                </c:pt>
                <c:pt idx="5">
                  <c:v>0.16666666666666666</c:v>
                </c:pt>
                <c:pt idx="6">
                  <c:v>0.1111111111111111</c:v>
                </c:pt>
                <c:pt idx="7">
                  <c:v>0.16666666666666666</c:v>
                </c:pt>
                <c:pt idx="8">
                  <c:v>0.16666666666666666</c:v>
                </c:pt>
                <c:pt idx="9">
                  <c:v>0.16666666666666666</c:v>
                </c:pt>
                <c:pt idx="10">
                  <c:v>0.1111111111111111</c:v>
                </c:pt>
                <c:pt idx="11">
                  <c:v>5.5555555555555552E-2</c:v>
                </c:pt>
                <c:pt idx="12">
                  <c:v>0.1111111111111111</c:v>
                </c:pt>
                <c:pt idx="13">
                  <c:v>0.16666666666666666</c:v>
                </c:pt>
                <c:pt idx="14">
                  <c:v>5.5555555555555552E-2</c:v>
                </c:pt>
                <c:pt idx="15">
                  <c:v>0.1111111111111111</c:v>
                </c:pt>
                <c:pt idx="16">
                  <c:v>5.5555555555555552E-2</c:v>
                </c:pt>
              </c:numCache>
            </c:numRef>
          </c:val>
          <c:extLst>
            <c:ext xmlns:c16="http://schemas.microsoft.com/office/drawing/2014/chart" uri="{C3380CC4-5D6E-409C-BE32-E72D297353CC}">
              <c16:uniqueId val="{00000004-8C53-420D-AAEA-AAE06BC4A1E2}"/>
            </c:ext>
          </c:extLst>
        </c:ser>
        <c:dLbls>
          <c:showLegendKey val="0"/>
          <c:showVal val="0"/>
          <c:showCatName val="0"/>
          <c:showSerName val="0"/>
          <c:showPercent val="0"/>
          <c:showBubbleSize val="0"/>
        </c:dLbls>
        <c:gapWidth val="150"/>
        <c:overlap val="100"/>
        <c:axId val="1061092912"/>
        <c:axId val="1061093392"/>
      </c:barChart>
      <c:catAx>
        <c:axId val="10610929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61093392"/>
        <c:crosses val="autoZero"/>
        <c:auto val="1"/>
        <c:lblAlgn val="ctr"/>
        <c:lblOffset val="100"/>
        <c:noMultiLvlLbl val="0"/>
      </c:catAx>
      <c:valAx>
        <c:axId val="1061093392"/>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610929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0-2E53-496E-9D62-6DA6FB3929DB}"/>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E53-496E-9D62-6DA6FB3929DB}"/>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Demographics!$A$14:$A$16</c:f>
              <c:strCache>
                <c:ptCount val="3"/>
                <c:pt idx="0">
                  <c:v>None</c:v>
                </c:pt>
                <c:pt idx="1">
                  <c:v>Some</c:v>
                </c:pt>
                <c:pt idx="2">
                  <c:v>Don't Know</c:v>
                </c:pt>
              </c:strCache>
            </c:strRef>
          </c:cat>
          <c:val>
            <c:numRef>
              <c:f>Demographics!$B$14:$B$16</c:f>
              <c:numCache>
                <c:formatCode>0%</c:formatCode>
                <c:ptCount val="3"/>
                <c:pt idx="0">
                  <c:v>0.18</c:v>
                </c:pt>
                <c:pt idx="1">
                  <c:v>0.77</c:v>
                </c:pt>
                <c:pt idx="2">
                  <c:v>0.05</c:v>
                </c:pt>
              </c:numCache>
            </c:numRef>
          </c:val>
          <c:extLst>
            <c:ext xmlns:c16="http://schemas.microsoft.com/office/drawing/2014/chart" uri="{C3380CC4-5D6E-409C-BE32-E72D297353CC}">
              <c16:uniqueId val="{00000000-0570-48C9-A60C-1291B8EDB59A}"/>
            </c:ext>
          </c:extLst>
        </c:ser>
        <c:dLbls>
          <c:showLegendKey val="0"/>
          <c:showVal val="0"/>
          <c:showCatName val="0"/>
          <c:showSerName val="0"/>
          <c:showPercent val="0"/>
          <c:showBubbleSize val="0"/>
        </c:dLbls>
        <c:gapWidth val="219"/>
        <c:overlap val="-27"/>
        <c:axId val="81340320"/>
        <c:axId val="81338880"/>
      </c:barChart>
      <c:catAx>
        <c:axId val="81340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1338880"/>
        <c:crosses val="autoZero"/>
        <c:auto val="1"/>
        <c:lblAlgn val="ctr"/>
        <c:lblOffset val="100"/>
        <c:noMultiLvlLbl val="0"/>
      </c:catAx>
      <c:valAx>
        <c:axId val="81338880"/>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1340320"/>
        <c:crosses val="autoZero"/>
        <c:crossBetween val="between"/>
      </c:valAx>
      <c:spPr>
        <a:noFill/>
        <a:ln w="25400">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Intake!$J$20</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Intake!$J$21:$J$37</c:f>
              <c:numCache>
                <c:formatCode>0%</c:formatCode>
                <c:ptCount val="17"/>
                <c:pt idx="0">
                  <c:v>0.11764705882352941</c:v>
                </c:pt>
                <c:pt idx="1">
                  <c:v>5.5555555555555552E-2</c:v>
                </c:pt>
                <c:pt idx="3">
                  <c:v>5.5555555555555552E-2</c:v>
                </c:pt>
                <c:pt idx="14">
                  <c:v>5.5555555555555552E-2</c:v>
                </c:pt>
                <c:pt idx="16">
                  <c:v>0.1111111111111111</c:v>
                </c:pt>
              </c:numCache>
            </c:numRef>
          </c:val>
          <c:extLst>
            <c:ext xmlns:c16="http://schemas.microsoft.com/office/drawing/2014/chart" uri="{C3380CC4-5D6E-409C-BE32-E72D297353CC}">
              <c16:uniqueId val="{00000000-ECF9-41F1-A77E-58152F684820}"/>
            </c:ext>
          </c:extLst>
        </c:ser>
        <c:ser>
          <c:idx val="1"/>
          <c:order val="1"/>
          <c:tx>
            <c:strRef>
              <c:f>Intake!$K$20</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Intake!$K$21:$K$37</c:f>
              <c:numCache>
                <c:formatCode>0%</c:formatCode>
                <c:ptCount val="17"/>
                <c:pt idx="0">
                  <c:v>0.23529411764705882</c:v>
                </c:pt>
                <c:pt idx="1">
                  <c:v>0.27777777777777779</c:v>
                </c:pt>
                <c:pt idx="2">
                  <c:v>0.16666666666666666</c:v>
                </c:pt>
                <c:pt idx="3">
                  <c:v>5.5555555555555552E-2</c:v>
                </c:pt>
                <c:pt idx="4">
                  <c:v>5.5555555555555552E-2</c:v>
                </c:pt>
                <c:pt idx="11">
                  <c:v>5.5555555555555552E-2</c:v>
                </c:pt>
                <c:pt idx="14">
                  <c:v>5.5555555555555552E-2</c:v>
                </c:pt>
                <c:pt idx="16">
                  <c:v>0.16666666666666666</c:v>
                </c:pt>
              </c:numCache>
            </c:numRef>
          </c:val>
          <c:extLst>
            <c:ext xmlns:c16="http://schemas.microsoft.com/office/drawing/2014/chart" uri="{C3380CC4-5D6E-409C-BE32-E72D297353CC}">
              <c16:uniqueId val="{00000001-ECF9-41F1-A77E-58152F684820}"/>
            </c:ext>
          </c:extLst>
        </c:ser>
        <c:ser>
          <c:idx val="2"/>
          <c:order val="2"/>
          <c:tx>
            <c:strRef>
              <c:f>Intake!$L$20</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Intake!$L$21:$L$37</c:f>
              <c:numCache>
                <c:formatCode>0%</c:formatCode>
                <c:ptCount val="17"/>
                <c:pt idx="0">
                  <c:v>0.52941176470588236</c:v>
                </c:pt>
                <c:pt idx="1">
                  <c:v>0.55555555555555558</c:v>
                </c:pt>
                <c:pt idx="2">
                  <c:v>0.61111111111111116</c:v>
                </c:pt>
                <c:pt idx="3">
                  <c:v>0.66666666666666663</c:v>
                </c:pt>
                <c:pt idx="4">
                  <c:v>0.72222222222222221</c:v>
                </c:pt>
                <c:pt idx="5">
                  <c:v>0.72222222222222221</c:v>
                </c:pt>
                <c:pt idx="6">
                  <c:v>0.83333333333333337</c:v>
                </c:pt>
                <c:pt idx="7">
                  <c:v>0.66666666666666663</c:v>
                </c:pt>
                <c:pt idx="8">
                  <c:v>0.72222222222222221</c:v>
                </c:pt>
                <c:pt idx="9">
                  <c:v>0.76470588235294112</c:v>
                </c:pt>
                <c:pt idx="10">
                  <c:v>0.83333333333333337</c:v>
                </c:pt>
                <c:pt idx="11">
                  <c:v>0.77777777777777779</c:v>
                </c:pt>
                <c:pt idx="12">
                  <c:v>0.77777777777777779</c:v>
                </c:pt>
                <c:pt idx="13">
                  <c:v>0.72222222222222221</c:v>
                </c:pt>
                <c:pt idx="14">
                  <c:v>0.77777777777777779</c:v>
                </c:pt>
                <c:pt idx="15">
                  <c:v>0.83333333333333337</c:v>
                </c:pt>
                <c:pt idx="16">
                  <c:v>0.55555555555555558</c:v>
                </c:pt>
              </c:numCache>
            </c:numRef>
          </c:val>
          <c:extLst>
            <c:ext xmlns:c16="http://schemas.microsoft.com/office/drawing/2014/chart" uri="{C3380CC4-5D6E-409C-BE32-E72D297353CC}">
              <c16:uniqueId val="{00000002-ECF9-41F1-A77E-58152F684820}"/>
            </c:ext>
          </c:extLst>
        </c:ser>
        <c:ser>
          <c:idx val="3"/>
          <c:order val="3"/>
          <c:tx>
            <c:strRef>
              <c:f>Intake!$M$20</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Intake!$M$21:$M$37</c:f>
              <c:numCache>
                <c:formatCode>General</c:formatCode>
                <c:ptCount val="17"/>
                <c:pt idx="0" formatCode="0%">
                  <c:v>0.11764705882352941</c:v>
                </c:pt>
                <c:pt idx="2" formatCode="0%">
                  <c:v>0.1111111111111111</c:v>
                </c:pt>
                <c:pt idx="3" formatCode="0%">
                  <c:v>5.5555555555555552E-2</c:v>
                </c:pt>
                <c:pt idx="4" formatCode="0%">
                  <c:v>5.5555555555555552E-2</c:v>
                </c:pt>
                <c:pt idx="5" formatCode="0%">
                  <c:v>5.5555555555555552E-2</c:v>
                </c:pt>
                <c:pt idx="6" formatCode="0%">
                  <c:v>5.5555555555555552E-2</c:v>
                </c:pt>
                <c:pt idx="7" formatCode="0%">
                  <c:v>0.1111111111111111</c:v>
                </c:pt>
                <c:pt idx="8" formatCode="0%">
                  <c:v>0.1111111111111111</c:v>
                </c:pt>
                <c:pt idx="9" formatCode="0%">
                  <c:v>5.8823529411764705E-2</c:v>
                </c:pt>
                <c:pt idx="10" formatCode="0%">
                  <c:v>5.5555555555555552E-2</c:v>
                </c:pt>
                <c:pt idx="11" formatCode="0%">
                  <c:v>0.1111111111111111</c:v>
                </c:pt>
                <c:pt idx="12" formatCode="0%">
                  <c:v>0.1111111111111111</c:v>
                </c:pt>
                <c:pt idx="13" formatCode="0%">
                  <c:v>0.1111111111111111</c:v>
                </c:pt>
                <c:pt idx="14" formatCode="0%">
                  <c:v>5.5555555555555552E-2</c:v>
                </c:pt>
                <c:pt idx="15" formatCode="0%">
                  <c:v>5.5555555555555552E-2</c:v>
                </c:pt>
                <c:pt idx="16" formatCode="0%">
                  <c:v>0.1111111111111111</c:v>
                </c:pt>
              </c:numCache>
            </c:numRef>
          </c:val>
          <c:extLst>
            <c:ext xmlns:c16="http://schemas.microsoft.com/office/drawing/2014/chart" uri="{C3380CC4-5D6E-409C-BE32-E72D297353CC}">
              <c16:uniqueId val="{00000003-ECF9-41F1-A77E-58152F684820}"/>
            </c:ext>
          </c:extLst>
        </c:ser>
        <c:ser>
          <c:idx val="4"/>
          <c:order val="4"/>
          <c:tx>
            <c:strRef>
              <c:f>Intake!$N$20</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Intake!$N$21:$N$37</c:f>
              <c:numCache>
                <c:formatCode>0%</c:formatCode>
                <c:ptCount val="17"/>
                <c:pt idx="1">
                  <c:v>0.1111111111111111</c:v>
                </c:pt>
                <c:pt idx="2">
                  <c:v>0.1111111111111111</c:v>
                </c:pt>
                <c:pt idx="3">
                  <c:v>0.16666666666666666</c:v>
                </c:pt>
                <c:pt idx="4">
                  <c:v>0.16666666666666666</c:v>
                </c:pt>
                <c:pt idx="5">
                  <c:v>0.22222222222222221</c:v>
                </c:pt>
                <c:pt idx="6">
                  <c:v>0.1111111111111111</c:v>
                </c:pt>
                <c:pt idx="7">
                  <c:v>0.22222222222222221</c:v>
                </c:pt>
                <c:pt idx="8">
                  <c:v>0.16666666666666666</c:v>
                </c:pt>
                <c:pt idx="9">
                  <c:v>0.17647058823529413</c:v>
                </c:pt>
                <c:pt idx="10">
                  <c:v>0.1111111111111111</c:v>
                </c:pt>
                <c:pt idx="11">
                  <c:v>5.5555555555555552E-2</c:v>
                </c:pt>
                <c:pt idx="12">
                  <c:v>0.1111111111111111</c:v>
                </c:pt>
                <c:pt idx="13">
                  <c:v>0.16666666666666666</c:v>
                </c:pt>
                <c:pt idx="14">
                  <c:v>5.5555555555555552E-2</c:v>
                </c:pt>
                <c:pt idx="15">
                  <c:v>0.1111111111111111</c:v>
                </c:pt>
                <c:pt idx="16">
                  <c:v>5.5555555555555552E-2</c:v>
                </c:pt>
              </c:numCache>
            </c:numRef>
          </c:val>
          <c:extLst>
            <c:ext xmlns:c16="http://schemas.microsoft.com/office/drawing/2014/chart" uri="{C3380CC4-5D6E-409C-BE32-E72D297353CC}">
              <c16:uniqueId val="{00000004-ECF9-41F1-A77E-58152F684820}"/>
            </c:ext>
          </c:extLst>
        </c:ser>
        <c:dLbls>
          <c:showLegendKey val="0"/>
          <c:showVal val="0"/>
          <c:showCatName val="0"/>
          <c:showSerName val="0"/>
          <c:showPercent val="0"/>
          <c:showBubbleSize val="0"/>
        </c:dLbls>
        <c:gapWidth val="150"/>
        <c:overlap val="100"/>
        <c:axId val="1066925440"/>
        <c:axId val="1066922080"/>
      </c:barChart>
      <c:catAx>
        <c:axId val="1066925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66922080"/>
        <c:crosses val="autoZero"/>
        <c:auto val="1"/>
        <c:lblAlgn val="ctr"/>
        <c:lblOffset val="100"/>
        <c:noMultiLvlLbl val="0"/>
      </c:catAx>
      <c:valAx>
        <c:axId val="1066922080"/>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669254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Intake!$B$115</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Intake!$A$116:$A$129</c:f>
              <c:strCache>
                <c:ptCount val="14"/>
                <c:pt idx="0">
                  <c:v>Unclear whether information is considered private by law / regulation</c:v>
                </c:pt>
                <c:pt idx="1">
                  <c:v>Restrictions in how funding can be used (i.e., infrastructure development;...</c:v>
                </c:pt>
                <c:pt idx="2">
                  <c:v>Data fields / elements do not align between systems</c:v>
                </c:pt>
                <c:pt idx="3">
                  <c:v>Burdensome administrative processes to access grant funding for exchange</c:v>
                </c:pt>
                <c:pt idx="4">
                  <c:v>We do not have the authority to hire new staff needed to exchange data</c:v>
                </c:pt>
                <c:pt idx="5">
                  <c:v>Existing staff are not adequately trained in necessary skills (e.g., procur...</c:v>
                </c:pt>
                <c:pt idx="6">
                  <c:v>Partner does not have electronic system</c:v>
                </c:pt>
                <c:pt idx="7">
                  <c:v>Privacy laws / regulations prevent sharing</c:v>
                </c:pt>
                <c:pt idx="8">
                  <c:v>Dearth of qualified technical staff with necessary skills to hire at existing salary scale</c:v>
                </c:pt>
                <c:pt idx="9">
                  <c:v>Privacy laws / regulations prevent sharing without consent</c:v>
                </c:pt>
                <c:pt idx="10">
                  <c:v>Partner has electronic system but systems are not interoperable</c:v>
                </c:pt>
                <c:pt idx="11">
                  <c:v>Dearth of qualified technical staff with necessary skills to hire, regardless of salary</c:v>
                </c:pt>
                <c:pt idx="12">
                  <c:v>Lack of funding to operate / maintain electronic systems and processes for...</c:v>
                </c:pt>
                <c:pt idx="13">
                  <c:v>Lack of funding to purchase / configure electronic systems for exchange</c:v>
                </c:pt>
              </c:strCache>
            </c:strRef>
          </c:cat>
          <c:val>
            <c:numRef>
              <c:f>Intake!$B$116:$B$129</c:f>
              <c:numCache>
                <c:formatCode>0%</c:formatCode>
                <c:ptCount val="14"/>
                <c:pt idx="0">
                  <c:v>0.25</c:v>
                </c:pt>
                <c:pt idx="1">
                  <c:v>0.35294117647058826</c:v>
                </c:pt>
                <c:pt idx="2">
                  <c:v>0.4375</c:v>
                </c:pt>
                <c:pt idx="3">
                  <c:v>0.47058823529411764</c:v>
                </c:pt>
                <c:pt idx="4">
                  <c:v>0.47058823529411764</c:v>
                </c:pt>
                <c:pt idx="5">
                  <c:v>0.47058823529411764</c:v>
                </c:pt>
                <c:pt idx="6">
                  <c:v>0.52941176470588236</c:v>
                </c:pt>
                <c:pt idx="7">
                  <c:v>0.58333333333333337</c:v>
                </c:pt>
                <c:pt idx="8">
                  <c:v>0.58823529411764708</c:v>
                </c:pt>
                <c:pt idx="9">
                  <c:v>0.6</c:v>
                </c:pt>
                <c:pt idx="10">
                  <c:v>0.6470588235294118</c:v>
                </c:pt>
                <c:pt idx="11">
                  <c:v>0.6470588235294118</c:v>
                </c:pt>
                <c:pt idx="12">
                  <c:v>0.6470588235294118</c:v>
                </c:pt>
                <c:pt idx="13">
                  <c:v>0.70588235294117652</c:v>
                </c:pt>
              </c:numCache>
            </c:numRef>
          </c:val>
          <c:extLst>
            <c:ext xmlns:c16="http://schemas.microsoft.com/office/drawing/2014/chart" uri="{C3380CC4-5D6E-409C-BE32-E72D297353CC}">
              <c16:uniqueId val="{00000000-DACB-420D-97CD-BFE1D9AE40B1}"/>
            </c:ext>
          </c:extLst>
        </c:ser>
        <c:ser>
          <c:idx val="1"/>
          <c:order val="1"/>
          <c:tx>
            <c:strRef>
              <c:f>Intake!$C$115</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Intake!$A$116:$A$129</c:f>
              <c:strCache>
                <c:ptCount val="14"/>
                <c:pt idx="0">
                  <c:v>Unclear whether information is considered private by law / regulation</c:v>
                </c:pt>
                <c:pt idx="1">
                  <c:v>Restrictions in how funding can be used (i.e., infrastructure development;...</c:v>
                </c:pt>
                <c:pt idx="2">
                  <c:v>Data fields / elements do not align between systems</c:v>
                </c:pt>
                <c:pt idx="3">
                  <c:v>Burdensome administrative processes to access grant funding for exchange</c:v>
                </c:pt>
                <c:pt idx="4">
                  <c:v>We do not have the authority to hire new staff needed to exchange data</c:v>
                </c:pt>
                <c:pt idx="5">
                  <c:v>Existing staff are not adequately trained in necessary skills (e.g., procur...</c:v>
                </c:pt>
                <c:pt idx="6">
                  <c:v>Partner does not have electronic system</c:v>
                </c:pt>
                <c:pt idx="7">
                  <c:v>Privacy laws / regulations prevent sharing</c:v>
                </c:pt>
                <c:pt idx="8">
                  <c:v>Dearth of qualified technical staff with necessary skills to hire at existing salary scale</c:v>
                </c:pt>
                <c:pt idx="9">
                  <c:v>Privacy laws / regulations prevent sharing without consent</c:v>
                </c:pt>
                <c:pt idx="10">
                  <c:v>Partner has electronic system but systems are not interoperable</c:v>
                </c:pt>
                <c:pt idx="11">
                  <c:v>Dearth of qualified technical staff with necessary skills to hire, regardless of salary</c:v>
                </c:pt>
                <c:pt idx="12">
                  <c:v>Lack of funding to operate / maintain electronic systems and processes for...</c:v>
                </c:pt>
                <c:pt idx="13">
                  <c:v>Lack of funding to purchase / configure electronic systems for exchange</c:v>
                </c:pt>
              </c:strCache>
            </c:strRef>
          </c:cat>
          <c:val>
            <c:numRef>
              <c:f>Intake!$C$116:$C$129</c:f>
              <c:numCache>
                <c:formatCode>0%</c:formatCode>
                <c:ptCount val="14"/>
                <c:pt idx="0">
                  <c:v>0.625</c:v>
                </c:pt>
                <c:pt idx="1">
                  <c:v>0.41176470588235292</c:v>
                </c:pt>
                <c:pt idx="2">
                  <c:v>6.25E-2</c:v>
                </c:pt>
                <c:pt idx="3">
                  <c:v>0.29411764705882354</c:v>
                </c:pt>
                <c:pt idx="4">
                  <c:v>0.35294117647058826</c:v>
                </c:pt>
                <c:pt idx="5">
                  <c:v>0.41176470588235292</c:v>
                </c:pt>
                <c:pt idx="6">
                  <c:v>0.29411764705882354</c:v>
                </c:pt>
                <c:pt idx="7">
                  <c:v>0.25</c:v>
                </c:pt>
                <c:pt idx="8">
                  <c:v>0.29411764705882354</c:v>
                </c:pt>
                <c:pt idx="9">
                  <c:v>0.4</c:v>
                </c:pt>
                <c:pt idx="10">
                  <c:v>5.8823529411764705E-2</c:v>
                </c:pt>
                <c:pt idx="11">
                  <c:v>0.29411764705882354</c:v>
                </c:pt>
                <c:pt idx="12">
                  <c:v>0.29411764705882354</c:v>
                </c:pt>
                <c:pt idx="13">
                  <c:v>0.23529411764705882</c:v>
                </c:pt>
              </c:numCache>
            </c:numRef>
          </c:val>
          <c:extLst>
            <c:ext xmlns:c16="http://schemas.microsoft.com/office/drawing/2014/chart" uri="{C3380CC4-5D6E-409C-BE32-E72D297353CC}">
              <c16:uniqueId val="{00000001-DACB-420D-97CD-BFE1D9AE40B1}"/>
            </c:ext>
          </c:extLst>
        </c:ser>
        <c:ser>
          <c:idx val="2"/>
          <c:order val="2"/>
          <c:tx>
            <c:strRef>
              <c:f>Intake!$D$115</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Intake!$A$116:$A$129</c:f>
              <c:strCache>
                <c:ptCount val="14"/>
                <c:pt idx="0">
                  <c:v>Unclear whether information is considered private by law / regulation</c:v>
                </c:pt>
                <c:pt idx="1">
                  <c:v>Restrictions in how funding can be used (i.e., infrastructure development;...</c:v>
                </c:pt>
                <c:pt idx="2">
                  <c:v>Data fields / elements do not align between systems</c:v>
                </c:pt>
                <c:pt idx="3">
                  <c:v>Burdensome administrative processes to access grant funding for exchange</c:v>
                </c:pt>
                <c:pt idx="4">
                  <c:v>We do not have the authority to hire new staff needed to exchange data</c:v>
                </c:pt>
                <c:pt idx="5">
                  <c:v>Existing staff are not adequately trained in necessary skills (e.g., procur...</c:v>
                </c:pt>
                <c:pt idx="6">
                  <c:v>Partner does not have electronic system</c:v>
                </c:pt>
                <c:pt idx="7">
                  <c:v>Privacy laws / regulations prevent sharing</c:v>
                </c:pt>
                <c:pt idx="8">
                  <c:v>Dearth of qualified technical staff with necessary skills to hire at existing salary scale</c:v>
                </c:pt>
                <c:pt idx="9">
                  <c:v>Privacy laws / regulations prevent sharing without consent</c:v>
                </c:pt>
                <c:pt idx="10">
                  <c:v>Partner has electronic system but systems are not interoperable</c:v>
                </c:pt>
                <c:pt idx="11">
                  <c:v>Dearth of qualified technical staff with necessary skills to hire, regardless of salary</c:v>
                </c:pt>
                <c:pt idx="12">
                  <c:v>Lack of funding to operate / maintain electronic systems and processes for...</c:v>
                </c:pt>
                <c:pt idx="13">
                  <c:v>Lack of funding to purchase / configure electronic systems for exchange</c:v>
                </c:pt>
              </c:strCache>
            </c:strRef>
          </c:cat>
          <c:val>
            <c:numRef>
              <c:f>Intake!$D$116:$D$129</c:f>
              <c:numCache>
                <c:formatCode>0%</c:formatCode>
                <c:ptCount val="14"/>
                <c:pt idx="0">
                  <c:v>0.125</c:v>
                </c:pt>
                <c:pt idx="1">
                  <c:v>0.23529411764705882</c:v>
                </c:pt>
                <c:pt idx="2">
                  <c:v>0.5</c:v>
                </c:pt>
                <c:pt idx="3">
                  <c:v>0.23529411764705882</c:v>
                </c:pt>
                <c:pt idx="4">
                  <c:v>0.17647058823529413</c:v>
                </c:pt>
                <c:pt idx="5">
                  <c:v>0.11764705882352941</c:v>
                </c:pt>
                <c:pt idx="6">
                  <c:v>0.17647058823529413</c:v>
                </c:pt>
                <c:pt idx="7">
                  <c:v>0.16666666666666666</c:v>
                </c:pt>
                <c:pt idx="8">
                  <c:v>0.11764705882352941</c:v>
                </c:pt>
                <c:pt idx="10">
                  <c:v>0.29411764705882354</c:v>
                </c:pt>
                <c:pt idx="11">
                  <c:v>5.8823529411764705E-2</c:v>
                </c:pt>
                <c:pt idx="12">
                  <c:v>5.8823529411764705E-2</c:v>
                </c:pt>
                <c:pt idx="13">
                  <c:v>5.8823529411764705E-2</c:v>
                </c:pt>
              </c:numCache>
            </c:numRef>
          </c:val>
          <c:extLst>
            <c:ext xmlns:c16="http://schemas.microsoft.com/office/drawing/2014/chart" uri="{C3380CC4-5D6E-409C-BE32-E72D297353CC}">
              <c16:uniqueId val="{00000002-DACB-420D-97CD-BFE1D9AE40B1}"/>
            </c:ext>
          </c:extLst>
        </c:ser>
        <c:dLbls>
          <c:showLegendKey val="0"/>
          <c:showVal val="0"/>
          <c:showCatName val="0"/>
          <c:showSerName val="0"/>
          <c:showPercent val="0"/>
          <c:showBubbleSize val="0"/>
        </c:dLbls>
        <c:gapWidth val="150"/>
        <c:overlap val="100"/>
        <c:axId val="1792123791"/>
        <c:axId val="1792123311"/>
      </c:barChart>
      <c:catAx>
        <c:axId val="1792123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92123311"/>
        <c:crosses val="autoZero"/>
        <c:auto val="1"/>
        <c:lblAlgn val="ctr"/>
        <c:lblOffset val="100"/>
        <c:noMultiLvlLbl val="0"/>
      </c:catAx>
      <c:valAx>
        <c:axId val="179212331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921237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Assessment!$J$1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Assessment!$J$2:$J$18</c:f>
              <c:numCache>
                <c:formatCode>0%</c:formatCode>
                <c:ptCount val="17"/>
                <c:pt idx="0">
                  <c:v>5.8823529411764705E-2</c:v>
                </c:pt>
                <c:pt idx="1">
                  <c:v>6.25E-2</c:v>
                </c:pt>
                <c:pt idx="9">
                  <c:v>5.8823529411764705E-2</c:v>
                </c:pt>
                <c:pt idx="12">
                  <c:v>5.8823529411764705E-2</c:v>
                </c:pt>
                <c:pt idx="14">
                  <c:v>0.11764705882352941</c:v>
                </c:pt>
                <c:pt idx="16">
                  <c:v>0.11764705882352941</c:v>
                </c:pt>
              </c:numCache>
            </c:numRef>
          </c:val>
          <c:extLst>
            <c:ext xmlns:c16="http://schemas.microsoft.com/office/drawing/2014/chart" uri="{C3380CC4-5D6E-409C-BE32-E72D297353CC}">
              <c16:uniqueId val="{00000000-E6C3-415D-BE1E-A3948C92BC8F}"/>
            </c:ext>
          </c:extLst>
        </c:ser>
        <c:ser>
          <c:idx val="1"/>
          <c:order val="1"/>
          <c:tx>
            <c:strRef>
              <c:f>Assessment!$K$1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Assessment!$K$2:$K$18</c:f>
              <c:numCache>
                <c:formatCode>0%</c:formatCode>
                <c:ptCount val="17"/>
                <c:pt idx="0">
                  <c:v>0.29411764705882354</c:v>
                </c:pt>
                <c:pt idx="1">
                  <c:v>0.1875</c:v>
                </c:pt>
                <c:pt idx="2">
                  <c:v>0.17647058823529413</c:v>
                </c:pt>
                <c:pt idx="3">
                  <c:v>0.17647058823529413</c:v>
                </c:pt>
                <c:pt idx="7">
                  <c:v>5.8823529411764705E-2</c:v>
                </c:pt>
                <c:pt idx="8">
                  <c:v>5.8823529411764705E-2</c:v>
                </c:pt>
                <c:pt idx="10">
                  <c:v>5.8823529411764705E-2</c:v>
                </c:pt>
                <c:pt idx="13">
                  <c:v>5.8823529411764705E-2</c:v>
                </c:pt>
                <c:pt idx="14">
                  <c:v>5.8823529411764705E-2</c:v>
                </c:pt>
                <c:pt idx="15">
                  <c:v>5.8823529411764705E-2</c:v>
                </c:pt>
                <c:pt idx="16">
                  <c:v>0.23529411764705882</c:v>
                </c:pt>
              </c:numCache>
            </c:numRef>
          </c:val>
          <c:extLst>
            <c:ext xmlns:c16="http://schemas.microsoft.com/office/drawing/2014/chart" uri="{C3380CC4-5D6E-409C-BE32-E72D297353CC}">
              <c16:uniqueId val="{00000001-E6C3-415D-BE1E-A3948C92BC8F}"/>
            </c:ext>
          </c:extLst>
        </c:ser>
        <c:ser>
          <c:idx val="2"/>
          <c:order val="2"/>
          <c:tx>
            <c:strRef>
              <c:f>Assessment!$L$1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Assessment!$L$2:$L$18</c:f>
              <c:numCache>
                <c:formatCode>0%</c:formatCode>
                <c:ptCount val="17"/>
                <c:pt idx="0">
                  <c:v>0.47058823529411764</c:v>
                </c:pt>
                <c:pt idx="1">
                  <c:v>0.6875</c:v>
                </c:pt>
                <c:pt idx="2">
                  <c:v>0.58823529411764708</c:v>
                </c:pt>
                <c:pt idx="3">
                  <c:v>0.6470588235294118</c:v>
                </c:pt>
                <c:pt idx="4">
                  <c:v>0.88235294117647056</c:v>
                </c:pt>
                <c:pt idx="5">
                  <c:v>0.82352941176470584</c:v>
                </c:pt>
                <c:pt idx="6">
                  <c:v>0.88235294117647056</c:v>
                </c:pt>
                <c:pt idx="7">
                  <c:v>0.76470588235294112</c:v>
                </c:pt>
                <c:pt idx="8">
                  <c:v>0.76470588235294112</c:v>
                </c:pt>
                <c:pt idx="9">
                  <c:v>0.82352941176470584</c:v>
                </c:pt>
                <c:pt idx="10">
                  <c:v>0.88235294117647056</c:v>
                </c:pt>
                <c:pt idx="11">
                  <c:v>0.875</c:v>
                </c:pt>
                <c:pt idx="12">
                  <c:v>0.76470588235294112</c:v>
                </c:pt>
                <c:pt idx="13">
                  <c:v>0.70588235294117652</c:v>
                </c:pt>
                <c:pt idx="14">
                  <c:v>0.70588235294117652</c:v>
                </c:pt>
                <c:pt idx="15">
                  <c:v>0.76470588235294112</c:v>
                </c:pt>
                <c:pt idx="16">
                  <c:v>0.52941176470588236</c:v>
                </c:pt>
              </c:numCache>
            </c:numRef>
          </c:val>
          <c:extLst>
            <c:ext xmlns:c16="http://schemas.microsoft.com/office/drawing/2014/chart" uri="{C3380CC4-5D6E-409C-BE32-E72D297353CC}">
              <c16:uniqueId val="{00000002-E6C3-415D-BE1E-A3948C92BC8F}"/>
            </c:ext>
          </c:extLst>
        </c:ser>
        <c:ser>
          <c:idx val="3"/>
          <c:order val="3"/>
          <c:tx>
            <c:strRef>
              <c:f>Assessment!$M$1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Assessment!$M$2:$M$18</c:f>
              <c:numCache>
                <c:formatCode>General</c:formatCode>
                <c:ptCount val="17"/>
                <c:pt idx="0" formatCode="0%">
                  <c:v>0.11764705882352941</c:v>
                </c:pt>
                <c:pt idx="2" formatCode="0%">
                  <c:v>5.8823529411764705E-2</c:v>
                </c:pt>
                <c:pt idx="3" formatCode="0%">
                  <c:v>5.8823529411764705E-2</c:v>
                </c:pt>
                <c:pt idx="5" formatCode="0%">
                  <c:v>5.8823529411764705E-2</c:v>
                </c:pt>
                <c:pt idx="7" formatCode="0%">
                  <c:v>5.8823529411764705E-2</c:v>
                </c:pt>
                <c:pt idx="8" formatCode="0%">
                  <c:v>0.11764705882352941</c:v>
                </c:pt>
                <c:pt idx="11" formatCode="0%">
                  <c:v>6.25E-2</c:v>
                </c:pt>
                <c:pt idx="12" formatCode="0%">
                  <c:v>5.8823529411764705E-2</c:v>
                </c:pt>
                <c:pt idx="13" formatCode="0%">
                  <c:v>0.11764705882352941</c:v>
                </c:pt>
                <c:pt idx="15" formatCode="0%">
                  <c:v>5.8823529411764705E-2</c:v>
                </c:pt>
                <c:pt idx="16" formatCode="0%">
                  <c:v>5.8823529411764705E-2</c:v>
                </c:pt>
              </c:numCache>
            </c:numRef>
          </c:val>
          <c:extLst>
            <c:ext xmlns:c16="http://schemas.microsoft.com/office/drawing/2014/chart" uri="{C3380CC4-5D6E-409C-BE32-E72D297353CC}">
              <c16:uniqueId val="{00000003-E6C3-415D-BE1E-A3948C92BC8F}"/>
            </c:ext>
          </c:extLst>
        </c:ser>
        <c:ser>
          <c:idx val="4"/>
          <c:order val="4"/>
          <c:tx>
            <c:strRef>
              <c:f>Assessment!$N$1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Assessment!$N$2:$N$18</c:f>
              <c:numCache>
                <c:formatCode>0%</c:formatCode>
                <c:ptCount val="17"/>
                <c:pt idx="0">
                  <c:v>5.8823529411764705E-2</c:v>
                </c:pt>
                <c:pt idx="1">
                  <c:v>6.25E-2</c:v>
                </c:pt>
                <c:pt idx="2">
                  <c:v>0.17647058823529413</c:v>
                </c:pt>
                <c:pt idx="3">
                  <c:v>0.11764705882352941</c:v>
                </c:pt>
                <c:pt idx="4">
                  <c:v>0.11764705882352941</c:v>
                </c:pt>
                <c:pt idx="5">
                  <c:v>0.11764705882352941</c:v>
                </c:pt>
                <c:pt idx="6">
                  <c:v>0.11764705882352941</c:v>
                </c:pt>
                <c:pt idx="7">
                  <c:v>0.11764705882352941</c:v>
                </c:pt>
                <c:pt idx="8">
                  <c:v>5.8823529411764705E-2</c:v>
                </c:pt>
                <c:pt idx="9">
                  <c:v>0.11764705882352941</c:v>
                </c:pt>
                <c:pt idx="10">
                  <c:v>5.8823529411764705E-2</c:v>
                </c:pt>
                <c:pt idx="11">
                  <c:v>6.25E-2</c:v>
                </c:pt>
                <c:pt idx="12">
                  <c:v>0.11764705882352941</c:v>
                </c:pt>
                <c:pt idx="13">
                  <c:v>0.11764705882352941</c:v>
                </c:pt>
                <c:pt idx="14">
                  <c:v>0.11764705882352941</c:v>
                </c:pt>
                <c:pt idx="15">
                  <c:v>0.11764705882352941</c:v>
                </c:pt>
                <c:pt idx="16">
                  <c:v>5.8823529411764705E-2</c:v>
                </c:pt>
              </c:numCache>
            </c:numRef>
          </c:val>
          <c:extLst>
            <c:ext xmlns:c16="http://schemas.microsoft.com/office/drawing/2014/chart" uri="{C3380CC4-5D6E-409C-BE32-E72D297353CC}">
              <c16:uniqueId val="{00000004-E6C3-415D-BE1E-A3948C92BC8F}"/>
            </c:ext>
          </c:extLst>
        </c:ser>
        <c:dLbls>
          <c:showLegendKey val="0"/>
          <c:showVal val="0"/>
          <c:showCatName val="0"/>
          <c:showSerName val="0"/>
          <c:showPercent val="0"/>
          <c:showBubbleSize val="0"/>
        </c:dLbls>
        <c:gapWidth val="150"/>
        <c:overlap val="100"/>
        <c:axId val="1149286960"/>
        <c:axId val="1149288880"/>
      </c:barChart>
      <c:catAx>
        <c:axId val="114928696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9288880"/>
        <c:crosses val="autoZero"/>
        <c:auto val="1"/>
        <c:lblAlgn val="ctr"/>
        <c:lblOffset val="100"/>
        <c:noMultiLvlLbl val="0"/>
      </c:catAx>
      <c:valAx>
        <c:axId val="1149288880"/>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9286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Assessment!$J$21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Assessment!$J$22:$J$38</c:f>
              <c:numCache>
                <c:formatCode>0%</c:formatCode>
                <c:ptCount val="17"/>
                <c:pt idx="0">
                  <c:v>6.6666666666666666E-2</c:v>
                </c:pt>
                <c:pt idx="1">
                  <c:v>5.8823529411764705E-2</c:v>
                </c:pt>
                <c:pt idx="9">
                  <c:v>5.8823529411764705E-2</c:v>
                </c:pt>
                <c:pt idx="12">
                  <c:v>5.8823529411764705E-2</c:v>
                </c:pt>
                <c:pt idx="14">
                  <c:v>0.11764705882352941</c:v>
                </c:pt>
                <c:pt idx="16">
                  <c:v>0.11764705882352941</c:v>
                </c:pt>
              </c:numCache>
            </c:numRef>
          </c:val>
          <c:extLst>
            <c:ext xmlns:c16="http://schemas.microsoft.com/office/drawing/2014/chart" uri="{C3380CC4-5D6E-409C-BE32-E72D297353CC}">
              <c16:uniqueId val="{00000000-426A-4036-80A2-14F6AF8D5CEF}"/>
            </c:ext>
          </c:extLst>
        </c:ser>
        <c:ser>
          <c:idx val="1"/>
          <c:order val="1"/>
          <c:tx>
            <c:strRef>
              <c:f>Assessment!$K$21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Assessment!$K$22:$K$38</c:f>
              <c:numCache>
                <c:formatCode>0%</c:formatCode>
                <c:ptCount val="17"/>
                <c:pt idx="0">
                  <c:v>0.33333333333333331</c:v>
                </c:pt>
                <c:pt idx="1">
                  <c:v>0.23529411764705882</c:v>
                </c:pt>
                <c:pt idx="2">
                  <c:v>0.1875</c:v>
                </c:pt>
                <c:pt idx="3">
                  <c:v>0.11764705882352941</c:v>
                </c:pt>
                <c:pt idx="7">
                  <c:v>5.8823529411764705E-2</c:v>
                </c:pt>
                <c:pt idx="8">
                  <c:v>5.8823529411764705E-2</c:v>
                </c:pt>
                <c:pt idx="10">
                  <c:v>5.8823529411764705E-2</c:v>
                </c:pt>
                <c:pt idx="13">
                  <c:v>6.25E-2</c:v>
                </c:pt>
                <c:pt idx="15">
                  <c:v>5.8823529411764705E-2</c:v>
                </c:pt>
                <c:pt idx="16">
                  <c:v>0.23529411764705882</c:v>
                </c:pt>
              </c:numCache>
            </c:numRef>
          </c:val>
          <c:extLst>
            <c:ext xmlns:c16="http://schemas.microsoft.com/office/drawing/2014/chart" uri="{C3380CC4-5D6E-409C-BE32-E72D297353CC}">
              <c16:uniqueId val="{00000001-426A-4036-80A2-14F6AF8D5CEF}"/>
            </c:ext>
          </c:extLst>
        </c:ser>
        <c:ser>
          <c:idx val="2"/>
          <c:order val="2"/>
          <c:tx>
            <c:strRef>
              <c:f>Assessment!$L$21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Assessment!$L$22:$L$38</c:f>
              <c:numCache>
                <c:formatCode>0%</c:formatCode>
                <c:ptCount val="17"/>
                <c:pt idx="0">
                  <c:v>0.46666666666666667</c:v>
                </c:pt>
                <c:pt idx="1">
                  <c:v>0.6470588235294118</c:v>
                </c:pt>
                <c:pt idx="2">
                  <c:v>0.625</c:v>
                </c:pt>
                <c:pt idx="3">
                  <c:v>0.76470588235294112</c:v>
                </c:pt>
                <c:pt idx="4">
                  <c:v>0.82352941176470584</c:v>
                </c:pt>
                <c:pt idx="5">
                  <c:v>0.76470588235294112</c:v>
                </c:pt>
                <c:pt idx="6">
                  <c:v>0.82352941176470584</c:v>
                </c:pt>
                <c:pt idx="7">
                  <c:v>0.70588235294117652</c:v>
                </c:pt>
                <c:pt idx="8">
                  <c:v>0.70588235294117652</c:v>
                </c:pt>
                <c:pt idx="9">
                  <c:v>0.76470588235294112</c:v>
                </c:pt>
                <c:pt idx="10">
                  <c:v>0.82352941176470584</c:v>
                </c:pt>
                <c:pt idx="11">
                  <c:v>0.76470588235294112</c:v>
                </c:pt>
                <c:pt idx="12">
                  <c:v>0.70588235294117652</c:v>
                </c:pt>
                <c:pt idx="13">
                  <c:v>0.625</c:v>
                </c:pt>
                <c:pt idx="14">
                  <c:v>0.70588235294117652</c:v>
                </c:pt>
                <c:pt idx="15">
                  <c:v>0.70588235294117652</c:v>
                </c:pt>
                <c:pt idx="16">
                  <c:v>0.52941176470588236</c:v>
                </c:pt>
              </c:numCache>
            </c:numRef>
          </c:val>
          <c:extLst>
            <c:ext xmlns:c16="http://schemas.microsoft.com/office/drawing/2014/chart" uri="{C3380CC4-5D6E-409C-BE32-E72D297353CC}">
              <c16:uniqueId val="{00000002-426A-4036-80A2-14F6AF8D5CEF}"/>
            </c:ext>
          </c:extLst>
        </c:ser>
        <c:ser>
          <c:idx val="3"/>
          <c:order val="3"/>
          <c:tx>
            <c:strRef>
              <c:f>Assessment!$M$21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Assessment!$M$22:$M$38</c:f>
              <c:numCache>
                <c:formatCode>General</c:formatCode>
                <c:ptCount val="17"/>
                <c:pt idx="0" formatCode="0%">
                  <c:v>6.6666666666666666E-2</c:v>
                </c:pt>
                <c:pt idx="2" formatCode="0%">
                  <c:v>6.25E-2</c:v>
                </c:pt>
                <c:pt idx="4" formatCode="0%">
                  <c:v>5.8823529411764705E-2</c:v>
                </c:pt>
                <c:pt idx="5" formatCode="0%">
                  <c:v>5.8823529411764705E-2</c:v>
                </c:pt>
                <c:pt idx="6" formatCode="0%">
                  <c:v>5.8823529411764705E-2</c:v>
                </c:pt>
                <c:pt idx="7" formatCode="0%">
                  <c:v>0.11764705882352941</c:v>
                </c:pt>
                <c:pt idx="8" formatCode="0%">
                  <c:v>0.17647058823529413</c:v>
                </c:pt>
                <c:pt idx="9" formatCode="0%">
                  <c:v>5.8823529411764705E-2</c:v>
                </c:pt>
                <c:pt idx="10" formatCode="0%">
                  <c:v>5.8823529411764705E-2</c:v>
                </c:pt>
                <c:pt idx="11" formatCode="0%">
                  <c:v>0.17647058823529413</c:v>
                </c:pt>
                <c:pt idx="12" formatCode="0%">
                  <c:v>5.8823529411764705E-2</c:v>
                </c:pt>
                <c:pt idx="13" formatCode="0%">
                  <c:v>0.125</c:v>
                </c:pt>
                <c:pt idx="14" formatCode="0%">
                  <c:v>5.8823529411764705E-2</c:v>
                </c:pt>
                <c:pt idx="15" formatCode="0%">
                  <c:v>5.8823529411764705E-2</c:v>
                </c:pt>
                <c:pt idx="16" formatCode="0%">
                  <c:v>5.8823529411764705E-2</c:v>
                </c:pt>
              </c:numCache>
            </c:numRef>
          </c:val>
          <c:extLst>
            <c:ext xmlns:c16="http://schemas.microsoft.com/office/drawing/2014/chart" uri="{C3380CC4-5D6E-409C-BE32-E72D297353CC}">
              <c16:uniqueId val="{00000003-426A-4036-80A2-14F6AF8D5CEF}"/>
            </c:ext>
          </c:extLst>
        </c:ser>
        <c:ser>
          <c:idx val="4"/>
          <c:order val="4"/>
          <c:tx>
            <c:strRef>
              <c:f>Assessment!$N$21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Assessment!$N$22:$N$38</c:f>
              <c:numCache>
                <c:formatCode>0%</c:formatCode>
                <c:ptCount val="17"/>
                <c:pt idx="0">
                  <c:v>6.6666666666666666E-2</c:v>
                </c:pt>
                <c:pt idx="1">
                  <c:v>5.8823529411764705E-2</c:v>
                </c:pt>
                <c:pt idx="2">
                  <c:v>0.125</c:v>
                </c:pt>
                <c:pt idx="3">
                  <c:v>0.11764705882352941</c:v>
                </c:pt>
                <c:pt idx="4">
                  <c:v>0.11764705882352941</c:v>
                </c:pt>
                <c:pt idx="5">
                  <c:v>0.17647058823529413</c:v>
                </c:pt>
                <c:pt idx="6">
                  <c:v>0.11764705882352941</c:v>
                </c:pt>
                <c:pt idx="7">
                  <c:v>0.11764705882352941</c:v>
                </c:pt>
                <c:pt idx="8">
                  <c:v>5.8823529411764705E-2</c:v>
                </c:pt>
                <c:pt idx="9">
                  <c:v>0.11764705882352941</c:v>
                </c:pt>
                <c:pt idx="10">
                  <c:v>5.8823529411764705E-2</c:v>
                </c:pt>
                <c:pt idx="11">
                  <c:v>5.8823529411764705E-2</c:v>
                </c:pt>
                <c:pt idx="12">
                  <c:v>0.17647058823529413</c:v>
                </c:pt>
                <c:pt idx="13">
                  <c:v>0.1875</c:v>
                </c:pt>
                <c:pt idx="14">
                  <c:v>0.11764705882352941</c:v>
                </c:pt>
                <c:pt idx="15">
                  <c:v>0.17647058823529413</c:v>
                </c:pt>
                <c:pt idx="16">
                  <c:v>5.8823529411764705E-2</c:v>
                </c:pt>
              </c:numCache>
            </c:numRef>
          </c:val>
          <c:extLst>
            <c:ext xmlns:c16="http://schemas.microsoft.com/office/drawing/2014/chart" uri="{C3380CC4-5D6E-409C-BE32-E72D297353CC}">
              <c16:uniqueId val="{00000004-426A-4036-80A2-14F6AF8D5CEF}"/>
            </c:ext>
          </c:extLst>
        </c:ser>
        <c:dLbls>
          <c:showLegendKey val="0"/>
          <c:showVal val="0"/>
          <c:showCatName val="0"/>
          <c:showSerName val="0"/>
          <c:showPercent val="0"/>
          <c:showBubbleSize val="0"/>
        </c:dLbls>
        <c:gapWidth val="150"/>
        <c:overlap val="100"/>
        <c:axId val="1161756848"/>
        <c:axId val="1161746768"/>
      </c:barChart>
      <c:catAx>
        <c:axId val="116175684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61746768"/>
        <c:crosses val="autoZero"/>
        <c:auto val="1"/>
        <c:lblAlgn val="ctr"/>
        <c:lblOffset val="100"/>
        <c:noMultiLvlLbl val="0"/>
      </c:catAx>
      <c:valAx>
        <c:axId val="1161746768"/>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61756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Assessment!$B$117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Assessment!$A$118:$A$131</c:f>
              <c:strCache>
                <c:ptCount val="14"/>
                <c:pt idx="0">
                  <c:v>Restrictions in how funding can be used (i.e., infrastructure development;...</c:v>
                </c:pt>
                <c:pt idx="1">
                  <c:v>Unclear whether information is considered private by law / regulation</c:v>
                </c:pt>
                <c:pt idx="2">
                  <c:v>Burdensome administrative processes to access grant funding for exchange</c:v>
                </c:pt>
                <c:pt idx="3">
                  <c:v>We do not have the authority to hire new staff needed to exchange data</c:v>
                </c:pt>
                <c:pt idx="4">
                  <c:v>Privacy laws / regulations prevent sharing</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Data fields / elements do not align between systems</c:v>
                </c:pt>
                <c:pt idx="9">
                  <c:v>Privacy laws / regulations prevent sharing without consent</c:v>
                </c:pt>
                <c:pt idx="10">
                  <c:v>Lack of funding to operate / maintain electronic systems and processes for...</c:v>
                </c:pt>
                <c:pt idx="11">
                  <c:v>Partner does not have electronic system</c:v>
                </c:pt>
                <c:pt idx="12">
                  <c:v>Lack of funding to purchase / configure electronic systems for exchange</c:v>
                </c:pt>
                <c:pt idx="13">
                  <c:v>Partner has electronic system but systems are not interoperable</c:v>
                </c:pt>
              </c:strCache>
            </c:strRef>
          </c:cat>
          <c:val>
            <c:numRef>
              <c:f>Assessment!$B$118:$B$131</c:f>
              <c:numCache>
                <c:formatCode>0%</c:formatCode>
                <c:ptCount val="14"/>
                <c:pt idx="0">
                  <c:v>0.25</c:v>
                </c:pt>
                <c:pt idx="1">
                  <c:v>0.26666666666666666</c:v>
                </c:pt>
                <c:pt idx="2">
                  <c:v>0.375</c:v>
                </c:pt>
                <c:pt idx="3">
                  <c:v>0.375</c:v>
                </c:pt>
                <c:pt idx="4">
                  <c:v>0.5</c:v>
                </c:pt>
                <c:pt idx="5">
                  <c:v>0.5</c:v>
                </c:pt>
                <c:pt idx="6">
                  <c:v>0.5</c:v>
                </c:pt>
                <c:pt idx="7">
                  <c:v>0.5</c:v>
                </c:pt>
                <c:pt idx="8">
                  <c:v>0.5</c:v>
                </c:pt>
                <c:pt idx="9">
                  <c:v>0.5</c:v>
                </c:pt>
                <c:pt idx="10">
                  <c:v>0.5</c:v>
                </c:pt>
                <c:pt idx="11">
                  <c:v>0.5625</c:v>
                </c:pt>
                <c:pt idx="12">
                  <c:v>0.5625</c:v>
                </c:pt>
                <c:pt idx="13">
                  <c:v>0.75</c:v>
                </c:pt>
              </c:numCache>
            </c:numRef>
          </c:val>
          <c:extLst>
            <c:ext xmlns:c16="http://schemas.microsoft.com/office/drawing/2014/chart" uri="{C3380CC4-5D6E-409C-BE32-E72D297353CC}">
              <c16:uniqueId val="{00000000-CC80-41A1-9805-CA34BEE1E3E5}"/>
            </c:ext>
          </c:extLst>
        </c:ser>
        <c:ser>
          <c:idx val="1"/>
          <c:order val="1"/>
          <c:tx>
            <c:strRef>
              <c:f>Assessment!$C$117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Assessment!$A$118:$A$131</c:f>
              <c:strCache>
                <c:ptCount val="14"/>
                <c:pt idx="0">
                  <c:v>Restrictions in how funding can be used (i.e., infrastructure development;...</c:v>
                </c:pt>
                <c:pt idx="1">
                  <c:v>Unclear whether information is considered private by law / regulation</c:v>
                </c:pt>
                <c:pt idx="2">
                  <c:v>Burdensome administrative processes to access grant funding for exchange</c:v>
                </c:pt>
                <c:pt idx="3">
                  <c:v>We do not have the authority to hire new staff needed to exchange data</c:v>
                </c:pt>
                <c:pt idx="4">
                  <c:v>Privacy laws / regulations prevent sharing</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Data fields / elements do not align between systems</c:v>
                </c:pt>
                <c:pt idx="9">
                  <c:v>Privacy laws / regulations prevent sharing without consent</c:v>
                </c:pt>
                <c:pt idx="10">
                  <c:v>Lack of funding to operate / maintain electronic systems and processes for...</c:v>
                </c:pt>
                <c:pt idx="11">
                  <c:v>Partner does not have electronic system</c:v>
                </c:pt>
                <c:pt idx="12">
                  <c:v>Lack of funding to purchase / configure electronic systems for exchange</c:v>
                </c:pt>
                <c:pt idx="13">
                  <c:v>Partner has electronic system but systems are not interoperable</c:v>
                </c:pt>
              </c:strCache>
            </c:strRef>
          </c:cat>
          <c:val>
            <c:numRef>
              <c:f>Assessment!$C$118:$C$131</c:f>
              <c:numCache>
                <c:formatCode>0%</c:formatCode>
                <c:ptCount val="14"/>
                <c:pt idx="0">
                  <c:v>0.5</c:v>
                </c:pt>
                <c:pt idx="1">
                  <c:v>0.53333333333333333</c:v>
                </c:pt>
                <c:pt idx="2">
                  <c:v>0.4375</c:v>
                </c:pt>
                <c:pt idx="3">
                  <c:v>0.375</c:v>
                </c:pt>
                <c:pt idx="4">
                  <c:v>0.25</c:v>
                </c:pt>
                <c:pt idx="5">
                  <c:v>0.3125</c:v>
                </c:pt>
                <c:pt idx="6">
                  <c:v>0.3125</c:v>
                </c:pt>
                <c:pt idx="7">
                  <c:v>0.375</c:v>
                </c:pt>
                <c:pt idx="8">
                  <c:v>0.125</c:v>
                </c:pt>
                <c:pt idx="9">
                  <c:v>0.25</c:v>
                </c:pt>
                <c:pt idx="10">
                  <c:v>0.375</c:v>
                </c:pt>
                <c:pt idx="11">
                  <c:v>0.25</c:v>
                </c:pt>
                <c:pt idx="12">
                  <c:v>0.3125</c:v>
                </c:pt>
                <c:pt idx="13">
                  <c:v>6.25E-2</c:v>
                </c:pt>
              </c:numCache>
            </c:numRef>
          </c:val>
          <c:extLst>
            <c:ext xmlns:c16="http://schemas.microsoft.com/office/drawing/2014/chart" uri="{C3380CC4-5D6E-409C-BE32-E72D297353CC}">
              <c16:uniqueId val="{00000001-CC80-41A1-9805-CA34BEE1E3E5}"/>
            </c:ext>
          </c:extLst>
        </c:ser>
        <c:ser>
          <c:idx val="2"/>
          <c:order val="2"/>
          <c:tx>
            <c:strRef>
              <c:f>Assessment!$D$117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Assessment!$A$118:$A$131</c:f>
              <c:strCache>
                <c:ptCount val="14"/>
                <c:pt idx="0">
                  <c:v>Restrictions in how funding can be used (i.e., infrastructure development;...</c:v>
                </c:pt>
                <c:pt idx="1">
                  <c:v>Unclear whether information is considered private by law / regulation</c:v>
                </c:pt>
                <c:pt idx="2">
                  <c:v>Burdensome administrative processes to access grant funding for exchange</c:v>
                </c:pt>
                <c:pt idx="3">
                  <c:v>We do not have the authority to hire new staff needed to exchange data</c:v>
                </c:pt>
                <c:pt idx="4">
                  <c:v>Privacy laws / regulations prevent sharing</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Data fields / elements do not align between systems</c:v>
                </c:pt>
                <c:pt idx="9">
                  <c:v>Privacy laws / regulations prevent sharing without consent</c:v>
                </c:pt>
                <c:pt idx="10">
                  <c:v>Lack of funding to operate / maintain electronic systems and processes for...</c:v>
                </c:pt>
                <c:pt idx="11">
                  <c:v>Partner does not have electronic system</c:v>
                </c:pt>
                <c:pt idx="12">
                  <c:v>Lack of funding to purchase / configure electronic systems for exchange</c:v>
                </c:pt>
                <c:pt idx="13">
                  <c:v>Partner has electronic system but systems are not interoperable</c:v>
                </c:pt>
              </c:strCache>
            </c:strRef>
          </c:cat>
          <c:val>
            <c:numRef>
              <c:f>Assessment!$D$118:$D$131</c:f>
              <c:numCache>
                <c:formatCode>0%</c:formatCode>
                <c:ptCount val="14"/>
                <c:pt idx="0">
                  <c:v>0.25</c:v>
                </c:pt>
                <c:pt idx="1">
                  <c:v>0.2</c:v>
                </c:pt>
                <c:pt idx="2">
                  <c:v>0.1875</c:v>
                </c:pt>
                <c:pt idx="3">
                  <c:v>0.25</c:v>
                </c:pt>
                <c:pt idx="4">
                  <c:v>0.25</c:v>
                </c:pt>
                <c:pt idx="5">
                  <c:v>0.1875</c:v>
                </c:pt>
                <c:pt idx="6">
                  <c:v>0.1875</c:v>
                </c:pt>
                <c:pt idx="7">
                  <c:v>0.125</c:v>
                </c:pt>
                <c:pt idx="8">
                  <c:v>0.375</c:v>
                </c:pt>
                <c:pt idx="9">
                  <c:v>0.25</c:v>
                </c:pt>
                <c:pt idx="10">
                  <c:v>0.125</c:v>
                </c:pt>
                <c:pt idx="11">
                  <c:v>0.1875</c:v>
                </c:pt>
                <c:pt idx="12">
                  <c:v>0.125</c:v>
                </c:pt>
                <c:pt idx="13">
                  <c:v>0.1875</c:v>
                </c:pt>
              </c:numCache>
            </c:numRef>
          </c:val>
          <c:extLst>
            <c:ext xmlns:c16="http://schemas.microsoft.com/office/drawing/2014/chart" uri="{C3380CC4-5D6E-409C-BE32-E72D297353CC}">
              <c16:uniqueId val="{00000002-CC80-41A1-9805-CA34BEE1E3E5}"/>
            </c:ext>
          </c:extLst>
        </c:ser>
        <c:dLbls>
          <c:showLegendKey val="0"/>
          <c:showVal val="0"/>
          <c:showCatName val="0"/>
          <c:showSerName val="0"/>
          <c:showPercent val="0"/>
          <c:showBubbleSize val="0"/>
        </c:dLbls>
        <c:gapWidth val="150"/>
        <c:overlap val="100"/>
        <c:axId val="1613631952"/>
        <c:axId val="1613633392"/>
      </c:barChart>
      <c:catAx>
        <c:axId val="16136319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3633392"/>
        <c:crosses val="autoZero"/>
        <c:auto val="1"/>
        <c:lblAlgn val="ctr"/>
        <c:lblOffset val="100"/>
        <c:noMultiLvlLbl val="0"/>
      </c:catAx>
      <c:valAx>
        <c:axId val="1613633392"/>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3631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SOGI!$J$2</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SOGI!$J$3:$J$19</c:f>
              <c:numCache>
                <c:formatCode>0%</c:formatCode>
                <c:ptCount val="17"/>
                <c:pt idx="0">
                  <c:v>0.16666666666666666</c:v>
                </c:pt>
                <c:pt idx="1">
                  <c:v>5.5555555555555552E-2</c:v>
                </c:pt>
                <c:pt idx="14">
                  <c:v>5.5555555555555552E-2</c:v>
                </c:pt>
                <c:pt idx="16">
                  <c:v>0.1111111111111111</c:v>
                </c:pt>
              </c:numCache>
            </c:numRef>
          </c:val>
          <c:extLst>
            <c:ext xmlns:c16="http://schemas.microsoft.com/office/drawing/2014/chart" uri="{C3380CC4-5D6E-409C-BE32-E72D297353CC}">
              <c16:uniqueId val="{00000000-E8BC-4382-9F17-EE6833DAB621}"/>
            </c:ext>
          </c:extLst>
        </c:ser>
        <c:ser>
          <c:idx val="1"/>
          <c:order val="1"/>
          <c:tx>
            <c:strRef>
              <c:f>SOGI!$K$2</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SOGI!$K$3:$K$19</c:f>
              <c:numCache>
                <c:formatCode>0%</c:formatCode>
                <c:ptCount val="17"/>
                <c:pt idx="0">
                  <c:v>0.16666666666666666</c:v>
                </c:pt>
                <c:pt idx="1">
                  <c:v>0.22222222222222221</c:v>
                </c:pt>
                <c:pt idx="2">
                  <c:v>0.1111111111111111</c:v>
                </c:pt>
                <c:pt idx="3">
                  <c:v>5.5555555555555552E-2</c:v>
                </c:pt>
                <c:pt idx="4">
                  <c:v>5.5555555555555552E-2</c:v>
                </c:pt>
                <c:pt idx="5">
                  <c:v>5.5555555555555552E-2</c:v>
                </c:pt>
                <c:pt idx="6">
                  <c:v>5.5555555555555552E-2</c:v>
                </c:pt>
                <c:pt idx="7">
                  <c:v>5.5555555555555552E-2</c:v>
                </c:pt>
                <c:pt idx="8">
                  <c:v>5.5555555555555552E-2</c:v>
                </c:pt>
                <c:pt idx="9">
                  <c:v>0.1111111111111111</c:v>
                </c:pt>
                <c:pt idx="10">
                  <c:v>5.5555555555555552E-2</c:v>
                </c:pt>
                <c:pt idx="11">
                  <c:v>5.5555555555555552E-2</c:v>
                </c:pt>
                <c:pt idx="12">
                  <c:v>5.5555555555555552E-2</c:v>
                </c:pt>
                <c:pt idx="13">
                  <c:v>5.5555555555555552E-2</c:v>
                </c:pt>
                <c:pt idx="14">
                  <c:v>0.1111111111111111</c:v>
                </c:pt>
                <c:pt idx="16">
                  <c:v>0.1111111111111111</c:v>
                </c:pt>
              </c:numCache>
            </c:numRef>
          </c:val>
          <c:extLst>
            <c:ext xmlns:c16="http://schemas.microsoft.com/office/drawing/2014/chart" uri="{C3380CC4-5D6E-409C-BE32-E72D297353CC}">
              <c16:uniqueId val="{00000001-E8BC-4382-9F17-EE6833DAB621}"/>
            </c:ext>
          </c:extLst>
        </c:ser>
        <c:ser>
          <c:idx val="2"/>
          <c:order val="2"/>
          <c:tx>
            <c:strRef>
              <c:f>SOGI!$L$2</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SOGI!$L$3:$L$19</c:f>
              <c:numCache>
                <c:formatCode>0%</c:formatCode>
                <c:ptCount val="17"/>
                <c:pt idx="0">
                  <c:v>0.5</c:v>
                </c:pt>
                <c:pt idx="1">
                  <c:v>0.55555555555555558</c:v>
                </c:pt>
                <c:pt idx="2">
                  <c:v>0.55555555555555558</c:v>
                </c:pt>
                <c:pt idx="3">
                  <c:v>0.61111111111111116</c:v>
                </c:pt>
                <c:pt idx="4">
                  <c:v>0.66666666666666663</c:v>
                </c:pt>
                <c:pt idx="5">
                  <c:v>0.66666666666666663</c:v>
                </c:pt>
                <c:pt idx="6">
                  <c:v>0.66666666666666663</c:v>
                </c:pt>
                <c:pt idx="7">
                  <c:v>0.66666666666666663</c:v>
                </c:pt>
                <c:pt idx="8">
                  <c:v>0.55555555555555558</c:v>
                </c:pt>
                <c:pt idx="9">
                  <c:v>0.61111111111111116</c:v>
                </c:pt>
                <c:pt idx="10">
                  <c:v>0.72222222222222221</c:v>
                </c:pt>
                <c:pt idx="11">
                  <c:v>0.72222222222222221</c:v>
                </c:pt>
                <c:pt idx="12">
                  <c:v>0.66666666666666663</c:v>
                </c:pt>
                <c:pt idx="13">
                  <c:v>0.61111111111111116</c:v>
                </c:pt>
                <c:pt idx="14">
                  <c:v>0.66666666666666663</c:v>
                </c:pt>
                <c:pt idx="15">
                  <c:v>0.72222222222222221</c:v>
                </c:pt>
                <c:pt idx="16">
                  <c:v>0.5</c:v>
                </c:pt>
              </c:numCache>
            </c:numRef>
          </c:val>
          <c:extLst>
            <c:ext xmlns:c16="http://schemas.microsoft.com/office/drawing/2014/chart" uri="{C3380CC4-5D6E-409C-BE32-E72D297353CC}">
              <c16:uniqueId val="{00000002-E8BC-4382-9F17-EE6833DAB621}"/>
            </c:ext>
          </c:extLst>
        </c:ser>
        <c:ser>
          <c:idx val="3"/>
          <c:order val="3"/>
          <c:tx>
            <c:strRef>
              <c:f>SOGI!$M$2</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SOGI!$M$3:$M$19</c:f>
              <c:numCache>
                <c:formatCode>0%</c:formatCode>
                <c:ptCount val="17"/>
                <c:pt idx="0">
                  <c:v>0.1111111111111111</c:v>
                </c:pt>
                <c:pt idx="1">
                  <c:v>0.1111111111111111</c:v>
                </c:pt>
                <c:pt idx="2">
                  <c:v>0.1111111111111111</c:v>
                </c:pt>
                <c:pt idx="3">
                  <c:v>0.16666666666666666</c:v>
                </c:pt>
                <c:pt idx="4">
                  <c:v>0.1111111111111111</c:v>
                </c:pt>
                <c:pt idx="5">
                  <c:v>0.1111111111111111</c:v>
                </c:pt>
                <c:pt idx="6">
                  <c:v>0.1111111111111111</c:v>
                </c:pt>
                <c:pt idx="7">
                  <c:v>0.1111111111111111</c:v>
                </c:pt>
                <c:pt idx="8">
                  <c:v>0.22222222222222221</c:v>
                </c:pt>
                <c:pt idx="9">
                  <c:v>0.1111111111111111</c:v>
                </c:pt>
                <c:pt idx="10">
                  <c:v>0.1111111111111111</c:v>
                </c:pt>
                <c:pt idx="11">
                  <c:v>0.1111111111111111</c:v>
                </c:pt>
                <c:pt idx="12">
                  <c:v>0.1111111111111111</c:v>
                </c:pt>
                <c:pt idx="13">
                  <c:v>0.16666666666666666</c:v>
                </c:pt>
                <c:pt idx="14">
                  <c:v>0.1111111111111111</c:v>
                </c:pt>
                <c:pt idx="15">
                  <c:v>0.1111111111111111</c:v>
                </c:pt>
                <c:pt idx="16">
                  <c:v>0.22222222222222221</c:v>
                </c:pt>
              </c:numCache>
            </c:numRef>
          </c:val>
          <c:extLst>
            <c:ext xmlns:c16="http://schemas.microsoft.com/office/drawing/2014/chart" uri="{C3380CC4-5D6E-409C-BE32-E72D297353CC}">
              <c16:uniqueId val="{00000003-E8BC-4382-9F17-EE6833DAB621}"/>
            </c:ext>
          </c:extLst>
        </c:ser>
        <c:ser>
          <c:idx val="4"/>
          <c:order val="4"/>
          <c:tx>
            <c:strRef>
              <c:f>SOGI!$N$2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SOGI!$N$3:$N$19</c:f>
              <c:numCache>
                <c:formatCode>0%</c:formatCode>
                <c:ptCount val="17"/>
                <c:pt idx="0">
                  <c:v>5.5555555555555552E-2</c:v>
                </c:pt>
                <c:pt idx="1">
                  <c:v>5.5555555555555552E-2</c:v>
                </c:pt>
                <c:pt idx="2">
                  <c:v>0.22222222222222221</c:v>
                </c:pt>
                <c:pt idx="3">
                  <c:v>0.16666666666666666</c:v>
                </c:pt>
                <c:pt idx="4">
                  <c:v>0.16666666666666666</c:v>
                </c:pt>
                <c:pt idx="5">
                  <c:v>0.16666666666666666</c:v>
                </c:pt>
                <c:pt idx="6">
                  <c:v>0.16666666666666666</c:v>
                </c:pt>
                <c:pt idx="7">
                  <c:v>0.16666666666666666</c:v>
                </c:pt>
                <c:pt idx="8">
                  <c:v>0.16666666666666666</c:v>
                </c:pt>
                <c:pt idx="9">
                  <c:v>0.16666666666666666</c:v>
                </c:pt>
                <c:pt idx="10">
                  <c:v>0.1111111111111111</c:v>
                </c:pt>
                <c:pt idx="11">
                  <c:v>0.1111111111111111</c:v>
                </c:pt>
                <c:pt idx="12">
                  <c:v>0.16666666666666666</c:v>
                </c:pt>
                <c:pt idx="13">
                  <c:v>0.16666666666666666</c:v>
                </c:pt>
                <c:pt idx="14">
                  <c:v>5.5555555555555552E-2</c:v>
                </c:pt>
                <c:pt idx="15">
                  <c:v>0.16666666666666666</c:v>
                </c:pt>
                <c:pt idx="16">
                  <c:v>5.5555555555555552E-2</c:v>
                </c:pt>
              </c:numCache>
            </c:numRef>
          </c:val>
          <c:extLst>
            <c:ext xmlns:c16="http://schemas.microsoft.com/office/drawing/2014/chart" uri="{C3380CC4-5D6E-409C-BE32-E72D297353CC}">
              <c16:uniqueId val="{00000004-E8BC-4382-9F17-EE6833DAB621}"/>
            </c:ext>
          </c:extLst>
        </c:ser>
        <c:dLbls>
          <c:showLegendKey val="0"/>
          <c:showVal val="0"/>
          <c:showCatName val="0"/>
          <c:showSerName val="0"/>
          <c:showPercent val="0"/>
          <c:showBubbleSize val="0"/>
        </c:dLbls>
        <c:gapWidth val="150"/>
        <c:overlap val="100"/>
        <c:axId val="214067903"/>
        <c:axId val="214061663"/>
      </c:barChart>
      <c:catAx>
        <c:axId val="21406790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061663"/>
        <c:crosses val="autoZero"/>
        <c:auto val="1"/>
        <c:lblAlgn val="ctr"/>
        <c:lblOffset val="100"/>
        <c:noMultiLvlLbl val="0"/>
      </c:catAx>
      <c:valAx>
        <c:axId val="214061663"/>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0679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SOGI!$J$23</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SOGI!$I$24:$I$40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SOGI!$J$24:$J$40</c:f>
              <c:numCache>
                <c:formatCode>0%</c:formatCode>
                <c:ptCount val="17"/>
                <c:pt idx="0">
                  <c:v>0.16666666666666666</c:v>
                </c:pt>
                <c:pt idx="1">
                  <c:v>5.5555555555555552E-2</c:v>
                </c:pt>
                <c:pt idx="14">
                  <c:v>5.5555555555555552E-2</c:v>
                </c:pt>
                <c:pt idx="16">
                  <c:v>5.5555555555555552E-2</c:v>
                </c:pt>
              </c:numCache>
            </c:numRef>
          </c:val>
          <c:extLst>
            <c:ext xmlns:c16="http://schemas.microsoft.com/office/drawing/2014/chart" uri="{C3380CC4-5D6E-409C-BE32-E72D297353CC}">
              <c16:uniqueId val="{00000000-59C3-4BB7-87BA-907CA2B66D81}"/>
            </c:ext>
          </c:extLst>
        </c:ser>
        <c:ser>
          <c:idx val="1"/>
          <c:order val="1"/>
          <c:tx>
            <c:strRef>
              <c:f>SOGI!$K$23</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SOGI!$I$24:$I$40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SOGI!$K$24:$K$40</c:f>
              <c:numCache>
                <c:formatCode>0%</c:formatCode>
                <c:ptCount val="17"/>
                <c:pt idx="0">
                  <c:v>0.16666666666666666</c:v>
                </c:pt>
                <c:pt idx="1">
                  <c:v>0.22222222222222221</c:v>
                </c:pt>
                <c:pt idx="2">
                  <c:v>0.1111111111111111</c:v>
                </c:pt>
                <c:pt idx="3">
                  <c:v>5.5555555555555552E-2</c:v>
                </c:pt>
                <c:pt idx="4">
                  <c:v>5.5555555555555552E-2</c:v>
                </c:pt>
                <c:pt idx="5">
                  <c:v>5.5555555555555552E-2</c:v>
                </c:pt>
                <c:pt idx="6">
                  <c:v>5.5555555555555552E-2</c:v>
                </c:pt>
                <c:pt idx="7">
                  <c:v>5.5555555555555552E-2</c:v>
                </c:pt>
                <c:pt idx="8">
                  <c:v>5.5555555555555552E-2</c:v>
                </c:pt>
                <c:pt idx="9">
                  <c:v>0.1111111111111111</c:v>
                </c:pt>
                <c:pt idx="10">
                  <c:v>5.5555555555555552E-2</c:v>
                </c:pt>
                <c:pt idx="11">
                  <c:v>5.5555555555555552E-2</c:v>
                </c:pt>
                <c:pt idx="12">
                  <c:v>5.5555555555555552E-2</c:v>
                </c:pt>
                <c:pt idx="14">
                  <c:v>5.5555555555555552E-2</c:v>
                </c:pt>
                <c:pt idx="16">
                  <c:v>0.16666666666666666</c:v>
                </c:pt>
              </c:numCache>
            </c:numRef>
          </c:val>
          <c:extLst>
            <c:ext xmlns:c16="http://schemas.microsoft.com/office/drawing/2014/chart" uri="{C3380CC4-5D6E-409C-BE32-E72D297353CC}">
              <c16:uniqueId val="{00000001-59C3-4BB7-87BA-907CA2B66D81}"/>
            </c:ext>
          </c:extLst>
        </c:ser>
        <c:ser>
          <c:idx val="2"/>
          <c:order val="2"/>
          <c:tx>
            <c:strRef>
              <c:f>SOGI!$L$23</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SOGI!$I$24:$I$40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SOGI!$L$24:$L$40</c:f>
              <c:numCache>
                <c:formatCode>0%</c:formatCode>
                <c:ptCount val="17"/>
                <c:pt idx="0">
                  <c:v>0.5</c:v>
                </c:pt>
                <c:pt idx="1">
                  <c:v>0.55555555555555558</c:v>
                </c:pt>
                <c:pt idx="2">
                  <c:v>0.55555555555555558</c:v>
                </c:pt>
                <c:pt idx="3">
                  <c:v>0.61111111111111116</c:v>
                </c:pt>
                <c:pt idx="4">
                  <c:v>0.61111111111111116</c:v>
                </c:pt>
                <c:pt idx="5">
                  <c:v>0.61111111111111116</c:v>
                </c:pt>
                <c:pt idx="6">
                  <c:v>0.61111111111111116</c:v>
                </c:pt>
                <c:pt idx="7">
                  <c:v>0.61111111111111116</c:v>
                </c:pt>
                <c:pt idx="8">
                  <c:v>0.5</c:v>
                </c:pt>
                <c:pt idx="9">
                  <c:v>0.61111111111111116</c:v>
                </c:pt>
                <c:pt idx="10">
                  <c:v>0.66666666666666663</c:v>
                </c:pt>
                <c:pt idx="11">
                  <c:v>0.66666666666666663</c:v>
                </c:pt>
                <c:pt idx="12">
                  <c:v>0.61111111111111116</c:v>
                </c:pt>
                <c:pt idx="13">
                  <c:v>0.6470588235294118</c:v>
                </c:pt>
                <c:pt idx="14">
                  <c:v>0.72222222222222221</c:v>
                </c:pt>
                <c:pt idx="15">
                  <c:v>0.72222222222222221</c:v>
                </c:pt>
                <c:pt idx="16">
                  <c:v>0.5</c:v>
                </c:pt>
              </c:numCache>
            </c:numRef>
          </c:val>
          <c:extLst>
            <c:ext xmlns:c16="http://schemas.microsoft.com/office/drawing/2014/chart" uri="{C3380CC4-5D6E-409C-BE32-E72D297353CC}">
              <c16:uniqueId val="{00000002-59C3-4BB7-87BA-907CA2B66D81}"/>
            </c:ext>
          </c:extLst>
        </c:ser>
        <c:ser>
          <c:idx val="3"/>
          <c:order val="3"/>
          <c:tx>
            <c:strRef>
              <c:f>SOGI!$M$23</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SOGI!$I$24:$I$40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SOGI!$M$24:$M$40</c:f>
              <c:numCache>
                <c:formatCode>0%</c:formatCode>
                <c:ptCount val="17"/>
                <c:pt idx="0">
                  <c:v>0.1111111111111111</c:v>
                </c:pt>
                <c:pt idx="1">
                  <c:v>0.1111111111111111</c:v>
                </c:pt>
                <c:pt idx="2">
                  <c:v>0.1111111111111111</c:v>
                </c:pt>
                <c:pt idx="3">
                  <c:v>0.16666666666666666</c:v>
                </c:pt>
                <c:pt idx="4">
                  <c:v>0.16666666666666666</c:v>
                </c:pt>
                <c:pt idx="5">
                  <c:v>0.16666666666666666</c:v>
                </c:pt>
                <c:pt idx="6">
                  <c:v>0.16666666666666666</c:v>
                </c:pt>
                <c:pt idx="7">
                  <c:v>0.16666666666666666</c:v>
                </c:pt>
                <c:pt idx="8">
                  <c:v>0.27777777777777779</c:v>
                </c:pt>
                <c:pt idx="9">
                  <c:v>0.1111111111111111</c:v>
                </c:pt>
                <c:pt idx="10">
                  <c:v>0.16666666666666666</c:v>
                </c:pt>
                <c:pt idx="11">
                  <c:v>0.16666666666666666</c:v>
                </c:pt>
                <c:pt idx="12">
                  <c:v>0.16666666666666666</c:v>
                </c:pt>
                <c:pt idx="13">
                  <c:v>0.17647058823529413</c:v>
                </c:pt>
                <c:pt idx="14">
                  <c:v>0.1111111111111111</c:v>
                </c:pt>
                <c:pt idx="15">
                  <c:v>0.1111111111111111</c:v>
                </c:pt>
                <c:pt idx="16">
                  <c:v>0.22222222222222221</c:v>
                </c:pt>
              </c:numCache>
            </c:numRef>
          </c:val>
          <c:extLst>
            <c:ext xmlns:c16="http://schemas.microsoft.com/office/drawing/2014/chart" uri="{C3380CC4-5D6E-409C-BE32-E72D297353CC}">
              <c16:uniqueId val="{00000003-59C3-4BB7-87BA-907CA2B66D81}"/>
            </c:ext>
          </c:extLst>
        </c:ser>
        <c:ser>
          <c:idx val="4"/>
          <c:order val="4"/>
          <c:tx>
            <c:strRef>
              <c:f>SOGI!$N$23</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SOGI!$I$24:$I$40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SOGI!$N$24:$N$40</c:f>
              <c:numCache>
                <c:formatCode>0%</c:formatCode>
                <c:ptCount val="17"/>
                <c:pt idx="0">
                  <c:v>5.5555555555555552E-2</c:v>
                </c:pt>
                <c:pt idx="1">
                  <c:v>5.5555555555555552E-2</c:v>
                </c:pt>
                <c:pt idx="2">
                  <c:v>0.22222222222222221</c:v>
                </c:pt>
                <c:pt idx="3">
                  <c:v>0.16666666666666666</c:v>
                </c:pt>
                <c:pt idx="4">
                  <c:v>0.16666666666666666</c:v>
                </c:pt>
                <c:pt idx="5">
                  <c:v>0.16666666666666666</c:v>
                </c:pt>
                <c:pt idx="6">
                  <c:v>0.16666666666666666</c:v>
                </c:pt>
                <c:pt idx="7">
                  <c:v>0.16666666666666666</c:v>
                </c:pt>
                <c:pt idx="8">
                  <c:v>0.16666666666666666</c:v>
                </c:pt>
                <c:pt idx="9">
                  <c:v>0.16666666666666666</c:v>
                </c:pt>
                <c:pt idx="10">
                  <c:v>0.1111111111111111</c:v>
                </c:pt>
                <c:pt idx="11">
                  <c:v>0.1111111111111111</c:v>
                </c:pt>
                <c:pt idx="12">
                  <c:v>0.16666666666666666</c:v>
                </c:pt>
                <c:pt idx="13">
                  <c:v>0.17647058823529413</c:v>
                </c:pt>
                <c:pt idx="14">
                  <c:v>5.5555555555555552E-2</c:v>
                </c:pt>
                <c:pt idx="15">
                  <c:v>0.16666666666666666</c:v>
                </c:pt>
                <c:pt idx="16">
                  <c:v>5.5555555555555552E-2</c:v>
                </c:pt>
              </c:numCache>
            </c:numRef>
          </c:val>
          <c:extLst>
            <c:ext xmlns:c16="http://schemas.microsoft.com/office/drawing/2014/chart" uri="{C3380CC4-5D6E-409C-BE32-E72D297353CC}">
              <c16:uniqueId val="{00000004-59C3-4BB7-87BA-907CA2B66D81}"/>
            </c:ext>
          </c:extLst>
        </c:ser>
        <c:dLbls>
          <c:showLegendKey val="0"/>
          <c:showVal val="0"/>
          <c:showCatName val="0"/>
          <c:showSerName val="0"/>
          <c:showPercent val="0"/>
          <c:showBubbleSize val="0"/>
        </c:dLbls>
        <c:gapWidth val="150"/>
        <c:overlap val="100"/>
        <c:axId val="1787826591"/>
        <c:axId val="1787823231"/>
      </c:barChart>
      <c:catAx>
        <c:axId val="178782659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87823231"/>
        <c:crosses val="autoZero"/>
        <c:auto val="1"/>
        <c:lblAlgn val="ctr"/>
        <c:lblOffset val="100"/>
        <c:noMultiLvlLbl val="0"/>
      </c:catAx>
      <c:valAx>
        <c:axId val="1787823231"/>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878265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SOGI!$B$117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SOGI!$A$118:$A$132</c:f>
              <c:strCache>
                <c:ptCount val="15"/>
                <c:pt idx="0">
                  <c:v>Previously obtained consent to share data is allowed but not readily availa...</c:v>
                </c:pt>
                <c:pt idx="1">
                  <c:v>Unclear whether information is considered private by law / regulation</c:v>
                </c:pt>
                <c:pt idx="2">
                  <c:v>Privacy laws / regulations prevent sharing without consent</c:v>
                </c:pt>
                <c:pt idx="3">
                  <c:v>We do not have the authority to hire new staff needed to exchange data</c:v>
                </c:pt>
                <c:pt idx="4">
                  <c:v>Existing staff are not adequately trained in necessary skills (e.g., procur...</c:v>
                </c:pt>
                <c:pt idx="5">
                  <c:v>Partner does not have electronic system</c:v>
                </c:pt>
                <c:pt idx="6">
                  <c:v>Lack of funding to purchase / configure electronic systems for exchange</c:v>
                </c:pt>
                <c:pt idx="7">
                  <c:v>Restrictions in how funding can be used (i.e., infrastructure development;...</c:v>
                </c:pt>
                <c:pt idx="8">
                  <c:v>Burdensome administrative processes to access grant funding for exchange</c:v>
                </c:pt>
                <c:pt idx="9">
                  <c:v>Privacy laws / regulations prevent sharing</c:v>
                </c:pt>
                <c:pt idx="10">
                  <c:v>Dearth of qualified technical staff with necessary skills to hire at existing salary scale</c:v>
                </c:pt>
                <c:pt idx="11">
                  <c:v>Dearth of qualified technical staff with necessary skills to hire, regardless of salary</c:v>
                </c:pt>
                <c:pt idx="12">
                  <c:v>Lack of funding to operate / maintain electronic systems and processes for...</c:v>
                </c:pt>
                <c:pt idx="13">
                  <c:v>Data fields / elements do not align between systems</c:v>
                </c:pt>
                <c:pt idx="14">
                  <c:v>Partner has electronic system but systems are not interoperable</c:v>
                </c:pt>
              </c:strCache>
            </c:strRef>
          </c:cat>
          <c:val>
            <c:numRef>
              <c:f>SOGI!$B$118:$B$132</c:f>
              <c:numCache>
                <c:formatCode>0%</c:formatCode>
                <c:ptCount val="15"/>
                <c:pt idx="0">
                  <c:v>0.1875</c:v>
                </c:pt>
                <c:pt idx="1">
                  <c:v>0.26666666666666666</c:v>
                </c:pt>
                <c:pt idx="2">
                  <c:v>0.33333333333333331</c:v>
                </c:pt>
                <c:pt idx="3">
                  <c:v>0.4375</c:v>
                </c:pt>
                <c:pt idx="4">
                  <c:v>0.5</c:v>
                </c:pt>
                <c:pt idx="5">
                  <c:v>0.5</c:v>
                </c:pt>
                <c:pt idx="6">
                  <c:v>0.5</c:v>
                </c:pt>
                <c:pt idx="7">
                  <c:v>0.5</c:v>
                </c:pt>
                <c:pt idx="8">
                  <c:v>0.5</c:v>
                </c:pt>
                <c:pt idx="9">
                  <c:v>0.53846153846153844</c:v>
                </c:pt>
                <c:pt idx="10">
                  <c:v>0.5625</c:v>
                </c:pt>
                <c:pt idx="11">
                  <c:v>0.5625</c:v>
                </c:pt>
                <c:pt idx="12">
                  <c:v>0.625</c:v>
                </c:pt>
                <c:pt idx="13">
                  <c:v>0.6875</c:v>
                </c:pt>
                <c:pt idx="14">
                  <c:v>0.75</c:v>
                </c:pt>
              </c:numCache>
            </c:numRef>
          </c:val>
          <c:extLst>
            <c:ext xmlns:c16="http://schemas.microsoft.com/office/drawing/2014/chart" uri="{C3380CC4-5D6E-409C-BE32-E72D297353CC}">
              <c16:uniqueId val="{00000000-C177-4217-901E-2187DDD400EF}"/>
            </c:ext>
          </c:extLst>
        </c:ser>
        <c:ser>
          <c:idx val="1"/>
          <c:order val="1"/>
          <c:tx>
            <c:strRef>
              <c:f>SOGI!$C$117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SOGI!$A$118:$A$132</c:f>
              <c:strCache>
                <c:ptCount val="15"/>
                <c:pt idx="0">
                  <c:v>Previously obtained consent to share data is allowed but not readily availa...</c:v>
                </c:pt>
                <c:pt idx="1">
                  <c:v>Unclear whether information is considered private by law / regulation</c:v>
                </c:pt>
                <c:pt idx="2">
                  <c:v>Privacy laws / regulations prevent sharing without consent</c:v>
                </c:pt>
                <c:pt idx="3">
                  <c:v>We do not have the authority to hire new staff needed to exchange data</c:v>
                </c:pt>
                <c:pt idx="4">
                  <c:v>Existing staff are not adequately trained in necessary skills (e.g., procur...</c:v>
                </c:pt>
                <c:pt idx="5">
                  <c:v>Partner does not have electronic system</c:v>
                </c:pt>
                <c:pt idx="6">
                  <c:v>Lack of funding to purchase / configure electronic systems for exchange</c:v>
                </c:pt>
                <c:pt idx="7">
                  <c:v>Restrictions in how funding can be used (i.e., infrastructure development;...</c:v>
                </c:pt>
                <c:pt idx="8">
                  <c:v>Burdensome administrative processes to access grant funding for exchange</c:v>
                </c:pt>
                <c:pt idx="9">
                  <c:v>Privacy laws / regulations prevent sharing</c:v>
                </c:pt>
                <c:pt idx="10">
                  <c:v>Dearth of qualified technical staff with necessary skills to hire at existing salary scale</c:v>
                </c:pt>
                <c:pt idx="11">
                  <c:v>Dearth of qualified technical staff with necessary skills to hire, regardless of salary</c:v>
                </c:pt>
                <c:pt idx="12">
                  <c:v>Lack of funding to operate / maintain electronic systems and processes for...</c:v>
                </c:pt>
                <c:pt idx="13">
                  <c:v>Data fields / elements do not align between systems</c:v>
                </c:pt>
                <c:pt idx="14">
                  <c:v>Partner has electronic system but systems are not interoperable</c:v>
                </c:pt>
              </c:strCache>
            </c:strRef>
          </c:cat>
          <c:val>
            <c:numRef>
              <c:f>SOGI!$C$118:$C$132</c:f>
              <c:numCache>
                <c:formatCode>0%</c:formatCode>
                <c:ptCount val="15"/>
                <c:pt idx="0">
                  <c:v>0.4375</c:v>
                </c:pt>
                <c:pt idx="1">
                  <c:v>0.53333333333333333</c:v>
                </c:pt>
                <c:pt idx="2">
                  <c:v>0.33333333333333331</c:v>
                </c:pt>
                <c:pt idx="3">
                  <c:v>0.3125</c:v>
                </c:pt>
                <c:pt idx="4">
                  <c:v>0.3125</c:v>
                </c:pt>
                <c:pt idx="5">
                  <c:v>0.3125</c:v>
                </c:pt>
                <c:pt idx="6">
                  <c:v>0.25</c:v>
                </c:pt>
                <c:pt idx="7">
                  <c:v>0.25</c:v>
                </c:pt>
                <c:pt idx="8">
                  <c:v>0.25</c:v>
                </c:pt>
                <c:pt idx="9">
                  <c:v>0.30769230769230771</c:v>
                </c:pt>
                <c:pt idx="10">
                  <c:v>0.25</c:v>
                </c:pt>
                <c:pt idx="11">
                  <c:v>0.25</c:v>
                </c:pt>
                <c:pt idx="12">
                  <c:v>0.1875</c:v>
                </c:pt>
                <c:pt idx="13">
                  <c:v>6.25E-2</c:v>
                </c:pt>
                <c:pt idx="14">
                  <c:v>6.25E-2</c:v>
                </c:pt>
              </c:numCache>
            </c:numRef>
          </c:val>
          <c:extLst>
            <c:ext xmlns:c16="http://schemas.microsoft.com/office/drawing/2014/chart" uri="{C3380CC4-5D6E-409C-BE32-E72D297353CC}">
              <c16:uniqueId val="{00000001-C177-4217-901E-2187DDD400EF}"/>
            </c:ext>
          </c:extLst>
        </c:ser>
        <c:ser>
          <c:idx val="2"/>
          <c:order val="2"/>
          <c:tx>
            <c:strRef>
              <c:f>SOGI!$D$117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SOGI!$A$118:$A$132</c:f>
              <c:strCache>
                <c:ptCount val="15"/>
                <c:pt idx="0">
                  <c:v>Previously obtained consent to share data is allowed but not readily availa...</c:v>
                </c:pt>
                <c:pt idx="1">
                  <c:v>Unclear whether information is considered private by law / regulation</c:v>
                </c:pt>
                <c:pt idx="2">
                  <c:v>Privacy laws / regulations prevent sharing without consent</c:v>
                </c:pt>
                <c:pt idx="3">
                  <c:v>We do not have the authority to hire new staff needed to exchange data</c:v>
                </c:pt>
                <c:pt idx="4">
                  <c:v>Existing staff are not adequately trained in necessary skills (e.g., procur...</c:v>
                </c:pt>
                <c:pt idx="5">
                  <c:v>Partner does not have electronic system</c:v>
                </c:pt>
                <c:pt idx="6">
                  <c:v>Lack of funding to purchase / configure electronic systems for exchange</c:v>
                </c:pt>
                <c:pt idx="7">
                  <c:v>Restrictions in how funding can be used (i.e., infrastructure development;...</c:v>
                </c:pt>
                <c:pt idx="8">
                  <c:v>Burdensome administrative processes to access grant funding for exchange</c:v>
                </c:pt>
                <c:pt idx="9">
                  <c:v>Privacy laws / regulations prevent sharing</c:v>
                </c:pt>
                <c:pt idx="10">
                  <c:v>Dearth of qualified technical staff with necessary skills to hire at existing salary scale</c:v>
                </c:pt>
                <c:pt idx="11">
                  <c:v>Dearth of qualified technical staff with necessary skills to hire, regardless of salary</c:v>
                </c:pt>
                <c:pt idx="12">
                  <c:v>Lack of funding to operate / maintain electronic systems and processes for...</c:v>
                </c:pt>
                <c:pt idx="13">
                  <c:v>Data fields / elements do not align between systems</c:v>
                </c:pt>
                <c:pt idx="14">
                  <c:v>Partner has electronic system but systems are not interoperable</c:v>
                </c:pt>
              </c:strCache>
            </c:strRef>
          </c:cat>
          <c:val>
            <c:numRef>
              <c:f>SOGI!$D$118:$D$132</c:f>
              <c:numCache>
                <c:formatCode>0%</c:formatCode>
                <c:ptCount val="15"/>
                <c:pt idx="0">
                  <c:v>0.375</c:v>
                </c:pt>
                <c:pt idx="1">
                  <c:v>0.2</c:v>
                </c:pt>
                <c:pt idx="2">
                  <c:v>0.33333333333333331</c:v>
                </c:pt>
                <c:pt idx="3">
                  <c:v>0.25</c:v>
                </c:pt>
                <c:pt idx="4">
                  <c:v>0.1875</c:v>
                </c:pt>
                <c:pt idx="5">
                  <c:v>0.1875</c:v>
                </c:pt>
                <c:pt idx="6">
                  <c:v>0.25</c:v>
                </c:pt>
                <c:pt idx="7">
                  <c:v>0.25</c:v>
                </c:pt>
                <c:pt idx="8">
                  <c:v>0.25</c:v>
                </c:pt>
                <c:pt idx="9">
                  <c:v>0.15384615384615385</c:v>
                </c:pt>
                <c:pt idx="10">
                  <c:v>0.1875</c:v>
                </c:pt>
                <c:pt idx="11">
                  <c:v>0.1875</c:v>
                </c:pt>
                <c:pt idx="12">
                  <c:v>0.1875</c:v>
                </c:pt>
                <c:pt idx="13">
                  <c:v>0.25</c:v>
                </c:pt>
                <c:pt idx="14">
                  <c:v>0.1875</c:v>
                </c:pt>
              </c:numCache>
            </c:numRef>
          </c:val>
          <c:extLst>
            <c:ext xmlns:c16="http://schemas.microsoft.com/office/drawing/2014/chart" uri="{C3380CC4-5D6E-409C-BE32-E72D297353CC}">
              <c16:uniqueId val="{00000002-C177-4217-901E-2187DDD400EF}"/>
            </c:ext>
          </c:extLst>
        </c:ser>
        <c:dLbls>
          <c:showLegendKey val="0"/>
          <c:showVal val="0"/>
          <c:showCatName val="0"/>
          <c:showSerName val="0"/>
          <c:showPercent val="0"/>
          <c:showBubbleSize val="0"/>
        </c:dLbls>
        <c:gapWidth val="150"/>
        <c:overlap val="100"/>
        <c:axId val="1572445551"/>
        <c:axId val="1572455631"/>
      </c:barChart>
      <c:catAx>
        <c:axId val="15724455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455631"/>
        <c:crosses val="autoZero"/>
        <c:auto val="1"/>
        <c:lblAlgn val="ctr"/>
        <c:lblOffset val="100"/>
        <c:noMultiLvlLbl val="0"/>
      </c:catAx>
      <c:valAx>
        <c:axId val="157245563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4455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'Real-d'!$J$2</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'Real-d'!$J$3:$J$19</c:f>
              <c:numCache>
                <c:formatCode>0%</c:formatCode>
                <c:ptCount val="17"/>
                <c:pt idx="0">
                  <c:v>0.16666666666666666</c:v>
                </c:pt>
                <c:pt idx="1">
                  <c:v>5.5555555555555552E-2</c:v>
                </c:pt>
                <c:pt idx="14">
                  <c:v>5.5555555555555552E-2</c:v>
                </c:pt>
                <c:pt idx="16">
                  <c:v>0.1111111111111111</c:v>
                </c:pt>
              </c:numCache>
            </c:numRef>
          </c:val>
          <c:extLst>
            <c:ext xmlns:c16="http://schemas.microsoft.com/office/drawing/2014/chart" uri="{C3380CC4-5D6E-409C-BE32-E72D297353CC}">
              <c16:uniqueId val="{00000000-6A0A-47C4-8341-2F423EC0E5E2}"/>
            </c:ext>
          </c:extLst>
        </c:ser>
        <c:ser>
          <c:idx val="1"/>
          <c:order val="1"/>
          <c:tx>
            <c:strRef>
              <c:f>'Real-d'!$K$2</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'Real-d'!$K$3:$K$19</c:f>
              <c:numCache>
                <c:formatCode>0%</c:formatCode>
                <c:ptCount val="17"/>
                <c:pt idx="0">
                  <c:v>0.16666666666666666</c:v>
                </c:pt>
                <c:pt idx="1">
                  <c:v>0.16666666666666666</c:v>
                </c:pt>
                <c:pt idx="2">
                  <c:v>0.16666666666666666</c:v>
                </c:pt>
                <c:pt idx="3">
                  <c:v>0.11764705882352941</c:v>
                </c:pt>
                <c:pt idx="4">
                  <c:v>5.5555555555555552E-2</c:v>
                </c:pt>
                <c:pt idx="5">
                  <c:v>5.5555555555555552E-2</c:v>
                </c:pt>
                <c:pt idx="6">
                  <c:v>5.5555555555555552E-2</c:v>
                </c:pt>
                <c:pt idx="9">
                  <c:v>5.5555555555555552E-2</c:v>
                </c:pt>
                <c:pt idx="11">
                  <c:v>5.5555555555555552E-2</c:v>
                </c:pt>
                <c:pt idx="14">
                  <c:v>0.1111111111111111</c:v>
                </c:pt>
                <c:pt idx="16">
                  <c:v>0.16666666666666666</c:v>
                </c:pt>
              </c:numCache>
            </c:numRef>
          </c:val>
          <c:extLst>
            <c:ext xmlns:c16="http://schemas.microsoft.com/office/drawing/2014/chart" uri="{C3380CC4-5D6E-409C-BE32-E72D297353CC}">
              <c16:uniqueId val="{00000001-6A0A-47C4-8341-2F423EC0E5E2}"/>
            </c:ext>
          </c:extLst>
        </c:ser>
        <c:ser>
          <c:idx val="2"/>
          <c:order val="2"/>
          <c:tx>
            <c:strRef>
              <c:f>'Real-d'!$L$2</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'Real-d'!$L$3:$L$19</c:f>
              <c:numCache>
                <c:formatCode>0%</c:formatCode>
                <c:ptCount val="17"/>
                <c:pt idx="0">
                  <c:v>0.55555555555555558</c:v>
                </c:pt>
                <c:pt idx="1">
                  <c:v>0.61111111111111116</c:v>
                </c:pt>
                <c:pt idx="2">
                  <c:v>0.55555555555555558</c:v>
                </c:pt>
                <c:pt idx="3">
                  <c:v>0.70588235294117652</c:v>
                </c:pt>
                <c:pt idx="4">
                  <c:v>0.72222222222222221</c:v>
                </c:pt>
                <c:pt idx="5">
                  <c:v>0.61111111111111116</c:v>
                </c:pt>
                <c:pt idx="6">
                  <c:v>0.61111111111111116</c:v>
                </c:pt>
                <c:pt idx="7">
                  <c:v>0.66666666666666663</c:v>
                </c:pt>
                <c:pt idx="8">
                  <c:v>0.55555555555555558</c:v>
                </c:pt>
                <c:pt idx="9">
                  <c:v>0.66666666666666663</c:v>
                </c:pt>
                <c:pt idx="10">
                  <c:v>0.72222222222222221</c:v>
                </c:pt>
                <c:pt idx="11">
                  <c:v>0.66666666666666663</c:v>
                </c:pt>
                <c:pt idx="12">
                  <c:v>0.72222222222222221</c:v>
                </c:pt>
                <c:pt idx="13">
                  <c:v>0.72222222222222221</c:v>
                </c:pt>
                <c:pt idx="14">
                  <c:v>0.61111111111111116</c:v>
                </c:pt>
                <c:pt idx="15">
                  <c:v>0.72222222222222221</c:v>
                </c:pt>
                <c:pt idx="16">
                  <c:v>0.44444444444444442</c:v>
                </c:pt>
              </c:numCache>
            </c:numRef>
          </c:val>
          <c:extLst>
            <c:ext xmlns:c16="http://schemas.microsoft.com/office/drawing/2014/chart" uri="{C3380CC4-5D6E-409C-BE32-E72D297353CC}">
              <c16:uniqueId val="{00000002-6A0A-47C4-8341-2F423EC0E5E2}"/>
            </c:ext>
          </c:extLst>
        </c:ser>
        <c:ser>
          <c:idx val="3"/>
          <c:order val="3"/>
          <c:tx>
            <c:strRef>
              <c:f>'Real-d'!$M$2</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'Real-d'!$M$3:$M$19</c:f>
              <c:numCache>
                <c:formatCode>0%</c:formatCode>
                <c:ptCount val="17"/>
                <c:pt idx="0">
                  <c:v>5.5555555555555552E-2</c:v>
                </c:pt>
                <c:pt idx="1">
                  <c:v>0.1111111111111111</c:v>
                </c:pt>
                <c:pt idx="2">
                  <c:v>0.16666666666666666</c:v>
                </c:pt>
                <c:pt idx="3">
                  <c:v>0.11764705882352941</c:v>
                </c:pt>
                <c:pt idx="4">
                  <c:v>0.1111111111111111</c:v>
                </c:pt>
                <c:pt idx="5">
                  <c:v>0.16666666666666666</c:v>
                </c:pt>
                <c:pt idx="6">
                  <c:v>0.16666666666666666</c:v>
                </c:pt>
                <c:pt idx="7">
                  <c:v>0.16666666666666666</c:v>
                </c:pt>
                <c:pt idx="8">
                  <c:v>0.27777777777777779</c:v>
                </c:pt>
                <c:pt idx="9">
                  <c:v>0.1111111111111111</c:v>
                </c:pt>
                <c:pt idx="10">
                  <c:v>0.1111111111111111</c:v>
                </c:pt>
                <c:pt idx="11">
                  <c:v>0.1111111111111111</c:v>
                </c:pt>
                <c:pt idx="12">
                  <c:v>0.1111111111111111</c:v>
                </c:pt>
                <c:pt idx="13">
                  <c:v>0.1111111111111111</c:v>
                </c:pt>
                <c:pt idx="14">
                  <c:v>0.1111111111111111</c:v>
                </c:pt>
                <c:pt idx="15">
                  <c:v>0.1111111111111111</c:v>
                </c:pt>
                <c:pt idx="16">
                  <c:v>0.22222222222222221</c:v>
                </c:pt>
              </c:numCache>
            </c:numRef>
          </c:val>
          <c:extLst>
            <c:ext xmlns:c16="http://schemas.microsoft.com/office/drawing/2014/chart" uri="{C3380CC4-5D6E-409C-BE32-E72D297353CC}">
              <c16:uniqueId val="{00000003-6A0A-47C4-8341-2F423EC0E5E2}"/>
            </c:ext>
          </c:extLst>
        </c:ser>
        <c:ser>
          <c:idx val="4"/>
          <c:order val="4"/>
          <c:tx>
            <c:strRef>
              <c:f>'Real-d'!$N$2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'Real-d'!$I$3:$I$19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'Real-d'!$N$3:$N$19</c:f>
              <c:numCache>
                <c:formatCode>0%</c:formatCode>
                <c:ptCount val="17"/>
                <c:pt idx="0">
                  <c:v>5.5555555555555552E-2</c:v>
                </c:pt>
                <c:pt idx="1">
                  <c:v>5.5555555555555552E-2</c:v>
                </c:pt>
                <c:pt idx="2">
                  <c:v>0.1111111111111111</c:v>
                </c:pt>
                <c:pt idx="3">
                  <c:v>5.8823529411764705E-2</c:v>
                </c:pt>
                <c:pt idx="4">
                  <c:v>0.1111111111111111</c:v>
                </c:pt>
                <c:pt idx="5">
                  <c:v>0.16666666666666666</c:v>
                </c:pt>
                <c:pt idx="6">
                  <c:v>0.16666666666666666</c:v>
                </c:pt>
                <c:pt idx="7">
                  <c:v>0.16666666666666666</c:v>
                </c:pt>
                <c:pt idx="8">
                  <c:v>0.16666666666666666</c:v>
                </c:pt>
                <c:pt idx="9">
                  <c:v>0.16666666666666666</c:v>
                </c:pt>
                <c:pt idx="10">
                  <c:v>0.16666666666666666</c:v>
                </c:pt>
                <c:pt idx="11">
                  <c:v>0.16666666666666666</c:v>
                </c:pt>
                <c:pt idx="12">
                  <c:v>0.16666666666666666</c:v>
                </c:pt>
                <c:pt idx="13">
                  <c:v>0.16666666666666666</c:v>
                </c:pt>
                <c:pt idx="14">
                  <c:v>0.1111111111111111</c:v>
                </c:pt>
                <c:pt idx="15">
                  <c:v>0.16666666666666666</c:v>
                </c:pt>
                <c:pt idx="16">
                  <c:v>5.5555555555555552E-2</c:v>
                </c:pt>
              </c:numCache>
            </c:numRef>
          </c:val>
          <c:extLst>
            <c:ext xmlns:c16="http://schemas.microsoft.com/office/drawing/2014/chart" uri="{C3380CC4-5D6E-409C-BE32-E72D297353CC}">
              <c16:uniqueId val="{00000004-6A0A-47C4-8341-2F423EC0E5E2}"/>
            </c:ext>
          </c:extLst>
        </c:ser>
        <c:dLbls>
          <c:showLegendKey val="0"/>
          <c:showVal val="0"/>
          <c:showCatName val="0"/>
          <c:showSerName val="0"/>
          <c:showPercent val="0"/>
          <c:showBubbleSize val="0"/>
        </c:dLbls>
        <c:gapWidth val="150"/>
        <c:overlap val="100"/>
        <c:axId val="31771967"/>
        <c:axId val="31772447"/>
      </c:barChart>
      <c:catAx>
        <c:axId val="31771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772447"/>
        <c:crosses val="autoZero"/>
        <c:auto val="1"/>
        <c:lblAlgn val="ctr"/>
        <c:lblOffset val="100"/>
        <c:noMultiLvlLbl val="0"/>
      </c:catAx>
      <c:valAx>
        <c:axId val="31772447"/>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771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'Real-d'!$J$22</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'Real-d'!$J$23:$J$39</c:f>
              <c:numCache>
                <c:formatCode>0%</c:formatCode>
                <c:ptCount val="17"/>
                <c:pt idx="0">
                  <c:v>0.16666666666666666</c:v>
                </c:pt>
                <c:pt idx="1">
                  <c:v>5.5555555555555552E-2</c:v>
                </c:pt>
                <c:pt idx="14">
                  <c:v>5.5555555555555552E-2</c:v>
                </c:pt>
                <c:pt idx="16">
                  <c:v>0.1111111111111111</c:v>
                </c:pt>
              </c:numCache>
            </c:numRef>
          </c:val>
          <c:extLst>
            <c:ext xmlns:c16="http://schemas.microsoft.com/office/drawing/2014/chart" uri="{C3380CC4-5D6E-409C-BE32-E72D297353CC}">
              <c16:uniqueId val="{00000000-2BAC-481A-9805-C3FDAB7251E8}"/>
            </c:ext>
          </c:extLst>
        </c:ser>
        <c:ser>
          <c:idx val="1"/>
          <c:order val="1"/>
          <c:tx>
            <c:strRef>
              <c:f>'Real-d'!$K$22</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'Real-d'!$K$23:$K$39</c:f>
              <c:numCache>
                <c:formatCode>0%</c:formatCode>
                <c:ptCount val="17"/>
                <c:pt idx="0">
                  <c:v>0.16666666666666666</c:v>
                </c:pt>
                <c:pt idx="1">
                  <c:v>0.22222222222222221</c:v>
                </c:pt>
                <c:pt idx="2">
                  <c:v>0.16666666666666666</c:v>
                </c:pt>
                <c:pt idx="3">
                  <c:v>0.11764705882352941</c:v>
                </c:pt>
                <c:pt idx="9">
                  <c:v>5.5555555555555552E-2</c:v>
                </c:pt>
                <c:pt idx="11">
                  <c:v>5.5555555555555552E-2</c:v>
                </c:pt>
                <c:pt idx="14">
                  <c:v>5.5555555555555552E-2</c:v>
                </c:pt>
                <c:pt idx="16">
                  <c:v>0.1111111111111111</c:v>
                </c:pt>
              </c:numCache>
            </c:numRef>
          </c:val>
          <c:extLst>
            <c:ext xmlns:c16="http://schemas.microsoft.com/office/drawing/2014/chart" uri="{C3380CC4-5D6E-409C-BE32-E72D297353CC}">
              <c16:uniqueId val="{00000001-2BAC-481A-9805-C3FDAB7251E8}"/>
            </c:ext>
          </c:extLst>
        </c:ser>
        <c:ser>
          <c:idx val="2"/>
          <c:order val="2"/>
          <c:tx>
            <c:strRef>
              <c:f>'Real-d'!$L$22</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'Real-d'!$L$23:$L$39</c:f>
              <c:numCache>
                <c:formatCode>0%</c:formatCode>
                <c:ptCount val="17"/>
                <c:pt idx="0">
                  <c:v>0.55555555555555558</c:v>
                </c:pt>
                <c:pt idx="1">
                  <c:v>0.55555555555555558</c:v>
                </c:pt>
                <c:pt idx="2">
                  <c:v>0.55555555555555558</c:v>
                </c:pt>
                <c:pt idx="3">
                  <c:v>0.70588235294117652</c:v>
                </c:pt>
                <c:pt idx="4">
                  <c:v>0.66666666666666663</c:v>
                </c:pt>
                <c:pt idx="5">
                  <c:v>0.66666666666666663</c:v>
                </c:pt>
                <c:pt idx="6">
                  <c:v>0.66666666666666663</c:v>
                </c:pt>
                <c:pt idx="7">
                  <c:v>0.66666666666666663</c:v>
                </c:pt>
                <c:pt idx="8">
                  <c:v>0.55555555555555558</c:v>
                </c:pt>
                <c:pt idx="9">
                  <c:v>0.66666666666666663</c:v>
                </c:pt>
                <c:pt idx="10">
                  <c:v>0.72222222222222221</c:v>
                </c:pt>
                <c:pt idx="11">
                  <c:v>0.66666666666666663</c:v>
                </c:pt>
                <c:pt idx="12">
                  <c:v>0.72222222222222221</c:v>
                </c:pt>
                <c:pt idx="13">
                  <c:v>0.72222222222222221</c:v>
                </c:pt>
                <c:pt idx="14">
                  <c:v>0.66666666666666663</c:v>
                </c:pt>
                <c:pt idx="15">
                  <c:v>0.72222222222222221</c:v>
                </c:pt>
                <c:pt idx="16">
                  <c:v>0.5</c:v>
                </c:pt>
              </c:numCache>
            </c:numRef>
          </c:val>
          <c:extLst>
            <c:ext xmlns:c16="http://schemas.microsoft.com/office/drawing/2014/chart" uri="{C3380CC4-5D6E-409C-BE32-E72D297353CC}">
              <c16:uniqueId val="{00000002-2BAC-481A-9805-C3FDAB7251E8}"/>
            </c:ext>
          </c:extLst>
        </c:ser>
        <c:ser>
          <c:idx val="3"/>
          <c:order val="3"/>
          <c:tx>
            <c:strRef>
              <c:f>'Real-d'!$M$22</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'Real-d'!$M$23:$M$39</c:f>
              <c:numCache>
                <c:formatCode>0%</c:formatCode>
                <c:ptCount val="17"/>
                <c:pt idx="0">
                  <c:v>5.5555555555555552E-2</c:v>
                </c:pt>
                <c:pt idx="1">
                  <c:v>5.5555555555555552E-2</c:v>
                </c:pt>
                <c:pt idx="2">
                  <c:v>0.1111111111111111</c:v>
                </c:pt>
                <c:pt idx="3">
                  <c:v>0.11764705882352941</c:v>
                </c:pt>
                <c:pt idx="4">
                  <c:v>0.22222222222222221</c:v>
                </c:pt>
                <c:pt idx="5">
                  <c:v>0.16666666666666666</c:v>
                </c:pt>
                <c:pt idx="6">
                  <c:v>0.16666666666666666</c:v>
                </c:pt>
                <c:pt idx="7">
                  <c:v>0.16666666666666666</c:v>
                </c:pt>
                <c:pt idx="8">
                  <c:v>0.27777777777777779</c:v>
                </c:pt>
                <c:pt idx="9">
                  <c:v>0.1111111111111111</c:v>
                </c:pt>
                <c:pt idx="10">
                  <c:v>0.1111111111111111</c:v>
                </c:pt>
                <c:pt idx="11">
                  <c:v>0.1111111111111111</c:v>
                </c:pt>
                <c:pt idx="12">
                  <c:v>0.1111111111111111</c:v>
                </c:pt>
                <c:pt idx="13">
                  <c:v>0.1111111111111111</c:v>
                </c:pt>
                <c:pt idx="14">
                  <c:v>0.1111111111111111</c:v>
                </c:pt>
                <c:pt idx="15">
                  <c:v>0.1111111111111111</c:v>
                </c:pt>
                <c:pt idx="16">
                  <c:v>0.22222222222222221</c:v>
                </c:pt>
              </c:numCache>
            </c:numRef>
          </c:val>
          <c:extLst>
            <c:ext xmlns:c16="http://schemas.microsoft.com/office/drawing/2014/chart" uri="{C3380CC4-5D6E-409C-BE32-E72D297353CC}">
              <c16:uniqueId val="{00000003-2BAC-481A-9805-C3FDAB7251E8}"/>
            </c:ext>
          </c:extLst>
        </c:ser>
        <c:ser>
          <c:idx val="4"/>
          <c:order val="4"/>
          <c:tx>
            <c:strRef>
              <c:f>'Real-d'!$N$22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'Real-d'!$N$23:$N$39</c:f>
              <c:numCache>
                <c:formatCode>0%</c:formatCode>
                <c:ptCount val="17"/>
                <c:pt idx="0">
                  <c:v>5.5555555555555552E-2</c:v>
                </c:pt>
                <c:pt idx="1">
                  <c:v>0.1111111111111111</c:v>
                </c:pt>
                <c:pt idx="2">
                  <c:v>0.16666666666666666</c:v>
                </c:pt>
                <c:pt idx="3">
                  <c:v>5.8823529411764705E-2</c:v>
                </c:pt>
                <c:pt idx="4">
                  <c:v>0.1111111111111111</c:v>
                </c:pt>
                <c:pt idx="5">
                  <c:v>0.16666666666666666</c:v>
                </c:pt>
                <c:pt idx="6">
                  <c:v>0.16666666666666666</c:v>
                </c:pt>
                <c:pt idx="7">
                  <c:v>0.16666666666666666</c:v>
                </c:pt>
                <c:pt idx="8">
                  <c:v>0.16666666666666666</c:v>
                </c:pt>
                <c:pt idx="9">
                  <c:v>0.16666666666666666</c:v>
                </c:pt>
                <c:pt idx="10">
                  <c:v>0.16666666666666666</c:v>
                </c:pt>
                <c:pt idx="11">
                  <c:v>0.16666666666666666</c:v>
                </c:pt>
                <c:pt idx="12">
                  <c:v>0.16666666666666666</c:v>
                </c:pt>
                <c:pt idx="13">
                  <c:v>0.16666666666666666</c:v>
                </c:pt>
                <c:pt idx="14">
                  <c:v>0.1111111111111111</c:v>
                </c:pt>
                <c:pt idx="15">
                  <c:v>0.16666666666666666</c:v>
                </c:pt>
                <c:pt idx="16">
                  <c:v>5.5555555555555552E-2</c:v>
                </c:pt>
              </c:numCache>
            </c:numRef>
          </c:val>
          <c:extLst>
            <c:ext xmlns:c16="http://schemas.microsoft.com/office/drawing/2014/chart" uri="{C3380CC4-5D6E-409C-BE32-E72D297353CC}">
              <c16:uniqueId val="{00000004-2BAC-481A-9805-C3FDAB7251E8}"/>
            </c:ext>
          </c:extLst>
        </c:ser>
        <c:dLbls>
          <c:showLegendKey val="0"/>
          <c:showVal val="0"/>
          <c:showCatName val="0"/>
          <c:showSerName val="0"/>
          <c:showPercent val="0"/>
          <c:showBubbleSize val="0"/>
        </c:dLbls>
        <c:gapWidth val="150"/>
        <c:overlap val="100"/>
        <c:axId val="415306543"/>
        <c:axId val="415301743"/>
      </c:barChart>
      <c:catAx>
        <c:axId val="41530654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5301743"/>
        <c:crosses val="autoZero"/>
        <c:auto val="1"/>
        <c:lblAlgn val="ctr"/>
        <c:lblOffset val="100"/>
        <c:noMultiLvlLbl val="0"/>
      </c:catAx>
      <c:valAx>
        <c:axId val="415301743"/>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53065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0-A86D-4FC3-90E1-ED07D55F0CB4}"/>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A86D-4FC3-90E1-ED07D55F0CB4}"/>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2-A86D-4FC3-90E1-ED07D55F0CB4}"/>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3-A86D-4FC3-90E1-ED07D55F0CB4}"/>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Demographics!$A$32:$A$36</c:f>
              <c:strCache>
                <c:ptCount val="5"/>
                <c:pt idx="0">
                  <c:v>Qualified Health Information Organization (QHIO)</c:v>
                </c:pt>
                <c:pt idx="1">
                  <c:v>Social Health Information Exchange (SHIE)</c:v>
                </c:pt>
                <c:pt idx="2">
                  <c:v>Community Information Exchange (CIE)</c:v>
                </c:pt>
                <c:pt idx="3">
                  <c:v>Other health/social information exchange</c:v>
                </c:pt>
                <c:pt idx="4">
                  <c:v>None</c:v>
                </c:pt>
              </c:strCache>
            </c:strRef>
          </c:cat>
          <c:val>
            <c:numRef>
              <c:f>Demographics!$B$32:$B$36</c:f>
              <c:numCache>
                <c:formatCode>0%</c:formatCode>
                <c:ptCount val="5"/>
                <c:pt idx="0">
                  <c:v>0.09</c:v>
                </c:pt>
                <c:pt idx="1">
                  <c:v>0.05</c:v>
                </c:pt>
                <c:pt idx="2">
                  <c:v>0.05</c:v>
                </c:pt>
                <c:pt idx="3">
                  <c:v>0.18</c:v>
                </c:pt>
                <c:pt idx="4">
                  <c:v>0.73</c:v>
                </c:pt>
              </c:numCache>
            </c:numRef>
          </c:val>
          <c:extLst>
            <c:ext xmlns:c16="http://schemas.microsoft.com/office/drawing/2014/chart" uri="{C3380CC4-5D6E-409C-BE32-E72D297353CC}">
              <c16:uniqueId val="{00000000-F13C-4970-8A80-7C3D290188C3}"/>
            </c:ext>
          </c:extLst>
        </c:ser>
        <c:dLbls>
          <c:showLegendKey val="0"/>
          <c:showVal val="0"/>
          <c:showCatName val="0"/>
          <c:showSerName val="0"/>
          <c:showPercent val="0"/>
          <c:showBubbleSize val="0"/>
        </c:dLbls>
        <c:gapWidth val="219"/>
        <c:overlap val="-27"/>
        <c:axId val="353610512"/>
        <c:axId val="353611952"/>
      </c:barChart>
      <c:catAx>
        <c:axId val="35361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611952"/>
        <c:crosses val="autoZero"/>
        <c:auto val="1"/>
        <c:lblAlgn val="ctr"/>
        <c:lblOffset val="100"/>
        <c:noMultiLvlLbl val="0"/>
      </c:catAx>
      <c:valAx>
        <c:axId val="35361195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61051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'Real-d'!$B$118</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'Real-d'!$A$119:$A$133</c:f>
              <c:strCache>
                <c:ptCount val="15"/>
                <c:pt idx="0">
                  <c:v>Previously obtained consent to share data is allowed but not readily availa...</c:v>
                </c:pt>
                <c:pt idx="1">
                  <c:v>Privacy laws / regulations prevent sharing without consent</c:v>
                </c:pt>
                <c:pt idx="2">
                  <c:v>We do not have the authority to hire new staff needed to exchange data</c:v>
                </c:pt>
                <c:pt idx="3">
                  <c:v>Unclear whether information is considered private by law / regulation</c:v>
                </c:pt>
                <c:pt idx="4">
                  <c:v>Restrictions in how funding can be used (i.e., infrastructure development;...</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Burdensome administrative processes to access grant funding for exchange</c:v>
                </c:pt>
                <c:pt idx="9">
                  <c:v>Partner does not have electronic system</c:v>
                </c:pt>
                <c:pt idx="10">
                  <c:v>Data fields / elements do not align between systems</c:v>
                </c:pt>
                <c:pt idx="11">
                  <c:v>Lack of funding to purchase / configure electronic systems for exchange</c:v>
                </c:pt>
                <c:pt idx="12">
                  <c:v>Lack of funding to operate / maintain electronic systems and processes for...</c:v>
                </c:pt>
                <c:pt idx="13">
                  <c:v>Partner has electronic system but systems are not interoperable</c:v>
                </c:pt>
                <c:pt idx="14">
                  <c:v>Privacy laws / regulations prevent sharing</c:v>
                </c:pt>
              </c:strCache>
            </c:strRef>
          </c:cat>
          <c:val>
            <c:numRef>
              <c:f>'Real-d'!$B$119:$B$133</c:f>
              <c:numCache>
                <c:formatCode>0%</c:formatCode>
                <c:ptCount val="15"/>
                <c:pt idx="0">
                  <c:v>0.3125</c:v>
                </c:pt>
                <c:pt idx="1">
                  <c:v>0.33333333333333331</c:v>
                </c:pt>
                <c:pt idx="2">
                  <c:v>0.41176470588235292</c:v>
                </c:pt>
                <c:pt idx="3">
                  <c:v>0.4375</c:v>
                </c:pt>
                <c:pt idx="4">
                  <c:v>0.47058823529411764</c:v>
                </c:pt>
                <c:pt idx="5">
                  <c:v>0.52941176470588236</c:v>
                </c:pt>
                <c:pt idx="6">
                  <c:v>0.52941176470588236</c:v>
                </c:pt>
                <c:pt idx="7">
                  <c:v>0.52941176470588236</c:v>
                </c:pt>
                <c:pt idx="8">
                  <c:v>0.52941176470588236</c:v>
                </c:pt>
                <c:pt idx="9">
                  <c:v>0.58823529411764708</c:v>
                </c:pt>
                <c:pt idx="10">
                  <c:v>0.58823529411764708</c:v>
                </c:pt>
                <c:pt idx="11">
                  <c:v>0.58823529411764708</c:v>
                </c:pt>
                <c:pt idx="12">
                  <c:v>0.58823529411764708</c:v>
                </c:pt>
                <c:pt idx="13">
                  <c:v>0.70588235294117652</c:v>
                </c:pt>
                <c:pt idx="14">
                  <c:v>0.7142857142857143</c:v>
                </c:pt>
              </c:numCache>
            </c:numRef>
          </c:val>
          <c:extLst>
            <c:ext xmlns:c16="http://schemas.microsoft.com/office/drawing/2014/chart" uri="{C3380CC4-5D6E-409C-BE32-E72D297353CC}">
              <c16:uniqueId val="{00000000-4A41-40DF-AAAC-D3CE28384539}"/>
            </c:ext>
          </c:extLst>
        </c:ser>
        <c:ser>
          <c:idx val="1"/>
          <c:order val="1"/>
          <c:tx>
            <c:strRef>
              <c:f>'Real-d'!$C$118</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'Real-d'!$A$119:$A$133</c:f>
              <c:strCache>
                <c:ptCount val="15"/>
                <c:pt idx="0">
                  <c:v>Previously obtained consent to share data is allowed but not readily availa...</c:v>
                </c:pt>
                <c:pt idx="1">
                  <c:v>Privacy laws / regulations prevent sharing without consent</c:v>
                </c:pt>
                <c:pt idx="2">
                  <c:v>We do not have the authority to hire new staff needed to exchange data</c:v>
                </c:pt>
                <c:pt idx="3">
                  <c:v>Unclear whether information is considered private by law / regulation</c:v>
                </c:pt>
                <c:pt idx="4">
                  <c:v>Restrictions in how funding can be used (i.e., infrastructure development;...</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Burdensome administrative processes to access grant funding for exchange</c:v>
                </c:pt>
                <c:pt idx="9">
                  <c:v>Partner does not have electronic system</c:v>
                </c:pt>
                <c:pt idx="10">
                  <c:v>Data fields / elements do not align between systems</c:v>
                </c:pt>
                <c:pt idx="11">
                  <c:v>Lack of funding to purchase / configure electronic systems for exchange</c:v>
                </c:pt>
                <c:pt idx="12">
                  <c:v>Lack of funding to operate / maintain electronic systems and processes for...</c:v>
                </c:pt>
                <c:pt idx="13">
                  <c:v>Partner has electronic system but systems are not interoperable</c:v>
                </c:pt>
                <c:pt idx="14">
                  <c:v>Privacy laws / regulations prevent sharing</c:v>
                </c:pt>
              </c:strCache>
            </c:strRef>
          </c:cat>
          <c:val>
            <c:numRef>
              <c:f>'Real-d'!$C$119:$C$133</c:f>
              <c:numCache>
                <c:formatCode>General</c:formatCode>
                <c:ptCount val="15"/>
                <c:pt idx="0" formatCode="0%">
                  <c:v>0.25</c:v>
                </c:pt>
                <c:pt idx="2" formatCode="0%">
                  <c:v>0.29411764705882354</c:v>
                </c:pt>
                <c:pt idx="3" formatCode="0%">
                  <c:v>0.3125</c:v>
                </c:pt>
                <c:pt idx="4" formatCode="0%">
                  <c:v>0.23529411764705882</c:v>
                </c:pt>
                <c:pt idx="5" formatCode="0%">
                  <c:v>0.23529411764705882</c:v>
                </c:pt>
                <c:pt idx="6" formatCode="0%">
                  <c:v>0.23529411764705882</c:v>
                </c:pt>
                <c:pt idx="7" formatCode="0%">
                  <c:v>0.29411764705882354</c:v>
                </c:pt>
                <c:pt idx="8" formatCode="0%">
                  <c:v>0.17647058823529413</c:v>
                </c:pt>
                <c:pt idx="9" formatCode="0%">
                  <c:v>0.11764705882352941</c:v>
                </c:pt>
                <c:pt idx="11" formatCode="0%">
                  <c:v>0.17647058823529413</c:v>
                </c:pt>
                <c:pt idx="12" formatCode="0%">
                  <c:v>0.11764705882352941</c:v>
                </c:pt>
                <c:pt idx="14" formatCode="0%">
                  <c:v>0.21428571428571427</c:v>
                </c:pt>
              </c:numCache>
            </c:numRef>
          </c:val>
          <c:extLst>
            <c:ext xmlns:c16="http://schemas.microsoft.com/office/drawing/2014/chart" uri="{C3380CC4-5D6E-409C-BE32-E72D297353CC}">
              <c16:uniqueId val="{00000001-4A41-40DF-AAAC-D3CE28384539}"/>
            </c:ext>
          </c:extLst>
        </c:ser>
        <c:ser>
          <c:idx val="2"/>
          <c:order val="2"/>
          <c:tx>
            <c:strRef>
              <c:f>'Real-d'!$D$118</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'Real-d'!$A$119:$A$133</c:f>
              <c:strCache>
                <c:ptCount val="15"/>
                <c:pt idx="0">
                  <c:v>Previously obtained consent to share data is allowed but not readily availa...</c:v>
                </c:pt>
                <c:pt idx="1">
                  <c:v>Privacy laws / regulations prevent sharing without consent</c:v>
                </c:pt>
                <c:pt idx="2">
                  <c:v>We do not have the authority to hire new staff needed to exchange data</c:v>
                </c:pt>
                <c:pt idx="3">
                  <c:v>Unclear whether information is considered private by law / regulation</c:v>
                </c:pt>
                <c:pt idx="4">
                  <c:v>Restrictions in how funding can be used (i.e., infrastructure development;...</c:v>
                </c:pt>
                <c:pt idx="5">
                  <c:v>Dearth of qualified technical staff with necessary skills to hire at existing salary scale</c:v>
                </c:pt>
                <c:pt idx="6">
                  <c:v>Dearth of qualified technical staff with necessary skills to hire, regardless of salary</c:v>
                </c:pt>
                <c:pt idx="7">
                  <c:v>Existing staff are not adequately trained in necessary skills (e.g., procur...</c:v>
                </c:pt>
                <c:pt idx="8">
                  <c:v>Burdensome administrative processes to access grant funding for exchange</c:v>
                </c:pt>
                <c:pt idx="9">
                  <c:v>Partner does not have electronic system</c:v>
                </c:pt>
                <c:pt idx="10">
                  <c:v>Data fields / elements do not align between systems</c:v>
                </c:pt>
                <c:pt idx="11">
                  <c:v>Lack of funding to purchase / configure electronic systems for exchange</c:v>
                </c:pt>
                <c:pt idx="12">
                  <c:v>Lack of funding to operate / maintain electronic systems and processes for...</c:v>
                </c:pt>
                <c:pt idx="13">
                  <c:v>Partner has electronic system but systems are not interoperable</c:v>
                </c:pt>
                <c:pt idx="14">
                  <c:v>Privacy laws / regulations prevent sharing</c:v>
                </c:pt>
              </c:strCache>
            </c:strRef>
          </c:cat>
          <c:val>
            <c:numRef>
              <c:f>'Real-d'!$D$119:$D$133</c:f>
              <c:numCache>
                <c:formatCode>0%</c:formatCode>
                <c:ptCount val="15"/>
                <c:pt idx="0">
                  <c:v>0.4375</c:v>
                </c:pt>
                <c:pt idx="1">
                  <c:v>0.66666666666666663</c:v>
                </c:pt>
                <c:pt idx="2">
                  <c:v>0.29411764705882354</c:v>
                </c:pt>
                <c:pt idx="3">
                  <c:v>0.25</c:v>
                </c:pt>
                <c:pt idx="4">
                  <c:v>0.29411764705882354</c:v>
                </c:pt>
                <c:pt idx="5">
                  <c:v>0.23529411764705882</c:v>
                </c:pt>
                <c:pt idx="6">
                  <c:v>0.23529411764705882</c:v>
                </c:pt>
                <c:pt idx="7">
                  <c:v>0.17647058823529413</c:v>
                </c:pt>
                <c:pt idx="8">
                  <c:v>0.29411764705882354</c:v>
                </c:pt>
                <c:pt idx="9">
                  <c:v>0.29411764705882354</c:v>
                </c:pt>
                <c:pt idx="10">
                  <c:v>0.41176470588235292</c:v>
                </c:pt>
                <c:pt idx="11">
                  <c:v>0.23529411764705882</c:v>
                </c:pt>
                <c:pt idx="12">
                  <c:v>0.29411764705882354</c:v>
                </c:pt>
                <c:pt idx="13">
                  <c:v>0.29411764705882354</c:v>
                </c:pt>
                <c:pt idx="14">
                  <c:v>7.1428571428571425E-2</c:v>
                </c:pt>
              </c:numCache>
            </c:numRef>
          </c:val>
          <c:extLst>
            <c:ext xmlns:c16="http://schemas.microsoft.com/office/drawing/2014/chart" uri="{C3380CC4-5D6E-409C-BE32-E72D297353CC}">
              <c16:uniqueId val="{00000002-4A41-40DF-AAAC-D3CE28384539}"/>
            </c:ext>
          </c:extLst>
        </c:ser>
        <c:dLbls>
          <c:showLegendKey val="0"/>
          <c:showVal val="0"/>
          <c:showCatName val="0"/>
          <c:showSerName val="0"/>
          <c:showPercent val="0"/>
          <c:showBubbleSize val="0"/>
        </c:dLbls>
        <c:gapWidth val="150"/>
        <c:overlap val="100"/>
        <c:axId val="1572458031"/>
        <c:axId val="1572453711"/>
      </c:barChart>
      <c:catAx>
        <c:axId val="15724580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453711"/>
        <c:crosses val="autoZero"/>
        <c:auto val="1"/>
        <c:lblAlgn val="ctr"/>
        <c:lblOffset val="100"/>
        <c:noMultiLvlLbl val="0"/>
      </c:catAx>
      <c:valAx>
        <c:axId val="157245371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4580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Consent!$J$1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Consent!$J$2:$J$18</c:f>
              <c:numCache>
                <c:formatCode>General</c:formatCode>
                <c:ptCount val="17"/>
                <c:pt idx="0" formatCode="0%">
                  <c:v>6.6666666666666666E-2</c:v>
                </c:pt>
                <c:pt idx="14" formatCode="0%">
                  <c:v>6.6666666666666666E-2</c:v>
                </c:pt>
                <c:pt idx="16" formatCode="0%">
                  <c:v>6.6666666666666666E-2</c:v>
                </c:pt>
              </c:numCache>
            </c:numRef>
          </c:val>
          <c:extLst>
            <c:ext xmlns:c16="http://schemas.microsoft.com/office/drawing/2014/chart" uri="{C3380CC4-5D6E-409C-BE32-E72D297353CC}">
              <c16:uniqueId val="{00000000-F655-4140-90BB-FF4477C41453}"/>
            </c:ext>
          </c:extLst>
        </c:ser>
        <c:ser>
          <c:idx val="1"/>
          <c:order val="1"/>
          <c:tx>
            <c:strRef>
              <c:f>Consent!$K$1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Consent!$K$2:$K$18</c:f>
              <c:numCache>
                <c:formatCode>0%</c:formatCode>
                <c:ptCount val="17"/>
                <c:pt idx="0">
                  <c:v>0.2</c:v>
                </c:pt>
                <c:pt idx="1">
                  <c:v>0.13333333333333333</c:v>
                </c:pt>
                <c:pt idx="2">
                  <c:v>0.2</c:v>
                </c:pt>
                <c:pt idx="3">
                  <c:v>6.6666666666666666E-2</c:v>
                </c:pt>
                <c:pt idx="4">
                  <c:v>6.6666666666666666E-2</c:v>
                </c:pt>
                <c:pt idx="5">
                  <c:v>6.6666666666666666E-2</c:v>
                </c:pt>
                <c:pt idx="6">
                  <c:v>6.6666666666666666E-2</c:v>
                </c:pt>
                <c:pt idx="14">
                  <c:v>6.6666666666666666E-2</c:v>
                </c:pt>
                <c:pt idx="16">
                  <c:v>0.13333333333333333</c:v>
                </c:pt>
              </c:numCache>
            </c:numRef>
          </c:val>
          <c:extLst>
            <c:ext xmlns:c16="http://schemas.microsoft.com/office/drawing/2014/chart" uri="{C3380CC4-5D6E-409C-BE32-E72D297353CC}">
              <c16:uniqueId val="{00000001-F655-4140-90BB-FF4477C41453}"/>
            </c:ext>
          </c:extLst>
        </c:ser>
        <c:ser>
          <c:idx val="2"/>
          <c:order val="2"/>
          <c:tx>
            <c:strRef>
              <c:f>Consent!$L$1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Consent!$L$2:$L$18</c:f>
              <c:numCache>
                <c:formatCode>0%</c:formatCode>
                <c:ptCount val="17"/>
                <c:pt idx="0">
                  <c:v>0.46666666666666667</c:v>
                </c:pt>
                <c:pt idx="1">
                  <c:v>0.66666666666666663</c:v>
                </c:pt>
                <c:pt idx="2">
                  <c:v>0.53333333333333333</c:v>
                </c:pt>
                <c:pt idx="3">
                  <c:v>0.66666666666666663</c:v>
                </c:pt>
                <c:pt idx="4">
                  <c:v>0.66666666666666663</c:v>
                </c:pt>
                <c:pt idx="5">
                  <c:v>0.66666666666666663</c:v>
                </c:pt>
                <c:pt idx="6">
                  <c:v>0.66666666666666663</c:v>
                </c:pt>
                <c:pt idx="7">
                  <c:v>0.73333333333333328</c:v>
                </c:pt>
                <c:pt idx="8">
                  <c:v>0.66666666666666663</c:v>
                </c:pt>
                <c:pt idx="9">
                  <c:v>0.73333333333333328</c:v>
                </c:pt>
                <c:pt idx="10">
                  <c:v>0.73333333333333328</c:v>
                </c:pt>
                <c:pt idx="11">
                  <c:v>0.73333333333333328</c:v>
                </c:pt>
                <c:pt idx="12">
                  <c:v>0.73333333333333328</c:v>
                </c:pt>
                <c:pt idx="13">
                  <c:v>0.7142857142857143</c:v>
                </c:pt>
                <c:pt idx="14">
                  <c:v>0.6</c:v>
                </c:pt>
                <c:pt idx="15">
                  <c:v>0.73333333333333328</c:v>
                </c:pt>
                <c:pt idx="16">
                  <c:v>0.46666666666666667</c:v>
                </c:pt>
              </c:numCache>
            </c:numRef>
          </c:val>
          <c:extLst>
            <c:ext xmlns:c16="http://schemas.microsoft.com/office/drawing/2014/chart" uri="{C3380CC4-5D6E-409C-BE32-E72D297353CC}">
              <c16:uniqueId val="{00000002-F655-4140-90BB-FF4477C41453}"/>
            </c:ext>
          </c:extLst>
        </c:ser>
        <c:ser>
          <c:idx val="3"/>
          <c:order val="3"/>
          <c:tx>
            <c:strRef>
              <c:f>Consent!$M$1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Consent!$M$2:$M$18</c:f>
              <c:numCache>
                <c:formatCode>0%</c:formatCode>
                <c:ptCount val="17"/>
                <c:pt idx="0">
                  <c:v>0.13333333333333333</c:v>
                </c:pt>
                <c:pt idx="1">
                  <c:v>6.6666666666666666E-2</c:v>
                </c:pt>
                <c:pt idx="2">
                  <c:v>0.13333333333333333</c:v>
                </c:pt>
                <c:pt idx="3">
                  <c:v>0.13333333333333333</c:v>
                </c:pt>
                <c:pt idx="4">
                  <c:v>0.13333333333333333</c:v>
                </c:pt>
                <c:pt idx="5">
                  <c:v>0.13333333333333333</c:v>
                </c:pt>
                <c:pt idx="6">
                  <c:v>0.13333333333333333</c:v>
                </c:pt>
                <c:pt idx="7">
                  <c:v>0.13333333333333333</c:v>
                </c:pt>
                <c:pt idx="8">
                  <c:v>0.2</c:v>
                </c:pt>
                <c:pt idx="9">
                  <c:v>0.13333333333333333</c:v>
                </c:pt>
                <c:pt idx="10">
                  <c:v>0.13333333333333333</c:v>
                </c:pt>
                <c:pt idx="11">
                  <c:v>0.13333333333333333</c:v>
                </c:pt>
                <c:pt idx="12">
                  <c:v>0.13333333333333333</c:v>
                </c:pt>
                <c:pt idx="13">
                  <c:v>0.14285714285714285</c:v>
                </c:pt>
                <c:pt idx="14">
                  <c:v>0.13333333333333333</c:v>
                </c:pt>
                <c:pt idx="15">
                  <c:v>0.13333333333333333</c:v>
                </c:pt>
                <c:pt idx="16">
                  <c:v>0.2</c:v>
                </c:pt>
              </c:numCache>
            </c:numRef>
          </c:val>
          <c:extLst>
            <c:ext xmlns:c16="http://schemas.microsoft.com/office/drawing/2014/chart" uri="{C3380CC4-5D6E-409C-BE32-E72D297353CC}">
              <c16:uniqueId val="{00000003-F655-4140-90BB-FF4477C41453}"/>
            </c:ext>
          </c:extLst>
        </c:ser>
        <c:ser>
          <c:idx val="4"/>
          <c:order val="4"/>
          <c:tx>
            <c:strRef>
              <c:f>Consent!$N$1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Consent!$N$2:$N$18</c:f>
              <c:numCache>
                <c:formatCode>0%</c:formatCode>
                <c:ptCount val="17"/>
                <c:pt idx="0">
                  <c:v>0.13333333333333333</c:v>
                </c:pt>
                <c:pt idx="1">
                  <c:v>0.13333333333333333</c:v>
                </c:pt>
                <c:pt idx="2">
                  <c:v>0.13333333333333333</c:v>
                </c:pt>
                <c:pt idx="3">
                  <c:v>0.13333333333333333</c:v>
                </c:pt>
                <c:pt idx="4">
                  <c:v>0.13333333333333333</c:v>
                </c:pt>
                <c:pt idx="5">
                  <c:v>0.13333333333333333</c:v>
                </c:pt>
                <c:pt idx="6">
                  <c:v>0.13333333333333333</c:v>
                </c:pt>
                <c:pt idx="7">
                  <c:v>0.13333333333333333</c:v>
                </c:pt>
                <c:pt idx="8">
                  <c:v>0.13333333333333333</c:v>
                </c:pt>
                <c:pt idx="9">
                  <c:v>0.13333333333333333</c:v>
                </c:pt>
                <c:pt idx="10">
                  <c:v>0.13333333333333333</c:v>
                </c:pt>
                <c:pt idx="11">
                  <c:v>0.13333333333333333</c:v>
                </c:pt>
                <c:pt idx="12">
                  <c:v>0.13333333333333333</c:v>
                </c:pt>
                <c:pt idx="13">
                  <c:v>0.14285714285714285</c:v>
                </c:pt>
                <c:pt idx="14">
                  <c:v>0.13333333333333333</c:v>
                </c:pt>
                <c:pt idx="15">
                  <c:v>0.13333333333333333</c:v>
                </c:pt>
                <c:pt idx="16">
                  <c:v>0.13333333333333333</c:v>
                </c:pt>
              </c:numCache>
            </c:numRef>
          </c:val>
          <c:extLst>
            <c:ext xmlns:c16="http://schemas.microsoft.com/office/drawing/2014/chart" uri="{C3380CC4-5D6E-409C-BE32-E72D297353CC}">
              <c16:uniqueId val="{00000004-F655-4140-90BB-FF4477C41453}"/>
            </c:ext>
          </c:extLst>
        </c:ser>
        <c:dLbls>
          <c:showLegendKey val="0"/>
          <c:showVal val="0"/>
          <c:showCatName val="0"/>
          <c:showSerName val="0"/>
          <c:showPercent val="0"/>
          <c:showBubbleSize val="0"/>
        </c:dLbls>
        <c:gapWidth val="150"/>
        <c:overlap val="100"/>
        <c:axId val="414832831"/>
        <c:axId val="414835231"/>
      </c:barChart>
      <c:catAx>
        <c:axId val="41483283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835231"/>
        <c:crosses val="autoZero"/>
        <c:auto val="1"/>
        <c:lblAlgn val="ctr"/>
        <c:lblOffset val="100"/>
        <c:noMultiLvlLbl val="0"/>
      </c:catAx>
      <c:valAx>
        <c:axId val="414835231"/>
        <c:scaling>
          <c:orientation val="minMax"/>
          <c:max val="1"/>
        </c:scaling>
        <c:delete val="0"/>
        <c:axPos val="t"/>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8328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Consent!$J$21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Consent!$J$22:$J$38</c:f>
              <c:numCache>
                <c:formatCode>General</c:formatCode>
                <c:ptCount val="17"/>
                <c:pt idx="0" formatCode="0%">
                  <c:v>6.6666666666666666E-2</c:v>
                </c:pt>
                <c:pt idx="14" formatCode="0%">
                  <c:v>6.6666666666666666E-2</c:v>
                </c:pt>
                <c:pt idx="16" formatCode="0%">
                  <c:v>6.6666666666666666E-2</c:v>
                </c:pt>
              </c:numCache>
            </c:numRef>
          </c:val>
          <c:extLst>
            <c:ext xmlns:c16="http://schemas.microsoft.com/office/drawing/2014/chart" uri="{C3380CC4-5D6E-409C-BE32-E72D297353CC}">
              <c16:uniqueId val="{00000000-5037-45D9-808B-D523F164E111}"/>
            </c:ext>
          </c:extLst>
        </c:ser>
        <c:ser>
          <c:idx val="1"/>
          <c:order val="1"/>
          <c:tx>
            <c:strRef>
              <c:f>Consent!$K$21</c:f>
              <c:strCache>
                <c:ptCount val="1"/>
                <c:pt idx="0">
                  <c:v>Some</c:v>
                </c:pt>
              </c:strCache>
            </c:strRef>
          </c:tx>
          <c:spPr>
            <a:solidFill>
              <a:srgbClr val="052049"/>
            </a:solidFill>
            <a:ln>
              <a:solidFill>
                <a:srgbClr val="052049"/>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Consent!$K$22:$K$38</c:f>
              <c:numCache>
                <c:formatCode>0%</c:formatCode>
                <c:ptCount val="17"/>
                <c:pt idx="0">
                  <c:v>0.2</c:v>
                </c:pt>
                <c:pt idx="1">
                  <c:v>0.2</c:v>
                </c:pt>
                <c:pt idx="2">
                  <c:v>0.2</c:v>
                </c:pt>
                <c:pt idx="3">
                  <c:v>6.6666666666666666E-2</c:v>
                </c:pt>
                <c:pt idx="14">
                  <c:v>6.6666666666666666E-2</c:v>
                </c:pt>
                <c:pt idx="16">
                  <c:v>6.6666666666666666E-2</c:v>
                </c:pt>
              </c:numCache>
            </c:numRef>
          </c:val>
          <c:extLst>
            <c:ext xmlns:c16="http://schemas.microsoft.com/office/drawing/2014/chart" uri="{C3380CC4-5D6E-409C-BE32-E72D297353CC}">
              <c16:uniqueId val="{00000001-5037-45D9-808B-D523F164E111}"/>
            </c:ext>
          </c:extLst>
        </c:ser>
        <c:ser>
          <c:idx val="2"/>
          <c:order val="2"/>
          <c:tx>
            <c:strRef>
              <c:f>Consent!$L$21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Consent!$L$22:$L$38</c:f>
              <c:numCache>
                <c:formatCode>0%</c:formatCode>
                <c:ptCount val="17"/>
                <c:pt idx="0">
                  <c:v>0.46666666666666667</c:v>
                </c:pt>
                <c:pt idx="1">
                  <c:v>0.6</c:v>
                </c:pt>
                <c:pt idx="2">
                  <c:v>0.53333333333333333</c:v>
                </c:pt>
                <c:pt idx="3">
                  <c:v>0.66666666666666663</c:v>
                </c:pt>
                <c:pt idx="4">
                  <c:v>0.73333333333333328</c:v>
                </c:pt>
                <c:pt idx="5">
                  <c:v>0.73333333333333328</c:v>
                </c:pt>
                <c:pt idx="6">
                  <c:v>0.73333333333333328</c:v>
                </c:pt>
                <c:pt idx="7">
                  <c:v>0.73333333333333328</c:v>
                </c:pt>
                <c:pt idx="8">
                  <c:v>0.66666666666666663</c:v>
                </c:pt>
                <c:pt idx="9">
                  <c:v>0.73333333333333328</c:v>
                </c:pt>
                <c:pt idx="10">
                  <c:v>0.73333333333333328</c:v>
                </c:pt>
                <c:pt idx="11">
                  <c:v>0.73333333333333328</c:v>
                </c:pt>
                <c:pt idx="12">
                  <c:v>0.73333333333333328</c:v>
                </c:pt>
                <c:pt idx="13">
                  <c:v>0.73333333333333328</c:v>
                </c:pt>
                <c:pt idx="14">
                  <c:v>0.6</c:v>
                </c:pt>
                <c:pt idx="15">
                  <c:v>0.73333333333333328</c:v>
                </c:pt>
                <c:pt idx="16">
                  <c:v>0.53333333333333333</c:v>
                </c:pt>
              </c:numCache>
            </c:numRef>
          </c:val>
          <c:extLst>
            <c:ext xmlns:c16="http://schemas.microsoft.com/office/drawing/2014/chart" uri="{C3380CC4-5D6E-409C-BE32-E72D297353CC}">
              <c16:uniqueId val="{00000002-5037-45D9-808B-D523F164E111}"/>
            </c:ext>
          </c:extLst>
        </c:ser>
        <c:ser>
          <c:idx val="3"/>
          <c:order val="3"/>
          <c:tx>
            <c:strRef>
              <c:f>Consent!$M$21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Consent!$M$22:$M$38</c:f>
              <c:numCache>
                <c:formatCode>0%</c:formatCode>
                <c:ptCount val="17"/>
                <c:pt idx="0">
                  <c:v>0.13333333333333333</c:v>
                </c:pt>
                <c:pt idx="1">
                  <c:v>6.6666666666666666E-2</c:v>
                </c:pt>
                <c:pt idx="2">
                  <c:v>0.13333333333333333</c:v>
                </c:pt>
                <c:pt idx="3">
                  <c:v>0.13333333333333333</c:v>
                </c:pt>
                <c:pt idx="4">
                  <c:v>0.13333333333333333</c:v>
                </c:pt>
                <c:pt idx="5">
                  <c:v>0.13333333333333333</c:v>
                </c:pt>
                <c:pt idx="6">
                  <c:v>0.13333333333333333</c:v>
                </c:pt>
                <c:pt idx="7">
                  <c:v>0.13333333333333333</c:v>
                </c:pt>
                <c:pt idx="8">
                  <c:v>0.2</c:v>
                </c:pt>
                <c:pt idx="9">
                  <c:v>0.13333333333333333</c:v>
                </c:pt>
                <c:pt idx="10">
                  <c:v>0.13333333333333333</c:v>
                </c:pt>
                <c:pt idx="11">
                  <c:v>0.13333333333333333</c:v>
                </c:pt>
                <c:pt idx="12">
                  <c:v>0.13333333333333333</c:v>
                </c:pt>
                <c:pt idx="13">
                  <c:v>0.13333333333333333</c:v>
                </c:pt>
                <c:pt idx="14">
                  <c:v>0.13333333333333333</c:v>
                </c:pt>
                <c:pt idx="15">
                  <c:v>0.13333333333333333</c:v>
                </c:pt>
                <c:pt idx="16">
                  <c:v>0.2</c:v>
                </c:pt>
              </c:numCache>
            </c:numRef>
          </c:val>
          <c:extLst>
            <c:ext xmlns:c16="http://schemas.microsoft.com/office/drawing/2014/chart" uri="{C3380CC4-5D6E-409C-BE32-E72D297353CC}">
              <c16:uniqueId val="{00000003-5037-45D9-808B-D523F164E111}"/>
            </c:ext>
          </c:extLst>
        </c:ser>
        <c:ser>
          <c:idx val="4"/>
          <c:order val="4"/>
          <c:tx>
            <c:strRef>
              <c:f>Consent!$N$21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Consent!$N$22:$N$38</c:f>
              <c:numCache>
                <c:formatCode>0%</c:formatCode>
                <c:ptCount val="17"/>
                <c:pt idx="0">
                  <c:v>0.13333333333333333</c:v>
                </c:pt>
                <c:pt idx="1">
                  <c:v>0.13333333333333333</c:v>
                </c:pt>
                <c:pt idx="2">
                  <c:v>0.13333333333333333</c:v>
                </c:pt>
                <c:pt idx="3">
                  <c:v>0.13333333333333333</c:v>
                </c:pt>
                <c:pt idx="4">
                  <c:v>0.13333333333333333</c:v>
                </c:pt>
                <c:pt idx="5">
                  <c:v>0.13333333333333333</c:v>
                </c:pt>
                <c:pt idx="6">
                  <c:v>0.13333333333333333</c:v>
                </c:pt>
                <c:pt idx="7">
                  <c:v>0.13333333333333333</c:v>
                </c:pt>
                <c:pt idx="8">
                  <c:v>0.13333333333333333</c:v>
                </c:pt>
                <c:pt idx="9">
                  <c:v>0.13333333333333333</c:v>
                </c:pt>
                <c:pt idx="10">
                  <c:v>0.13333333333333333</c:v>
                </c:pt>
                <c:pt idx="11">
                  <c:v>0.13333333333333333</c:v>
                </c:pt>
                <c:pt idx="12">
                  <c:v>0.13333333333333333</c:v>
                </c:pt>
                <c:pt idx="13">
                  <c:v>0.13333333333333333</c:v>
                </c:pt>
                <c:pt idx="14">
                  <c:v>0.13333333333333333</c:v>
                </c:pt>
                <c:pt idx="15">
                  <c:v>0.13333333333333333</c:v>
                </c:pt>
                <c:pt idx="16">
                  <c:v>0.13333333333333333</c:v>
                </c:pt>
              </c:numCache>
            </c:numRef>
          </c:val>
          <c:extLst>
            <c:ext xmlns:c16="http://schemas.microsoft.com/office/drawing/2014/chart" uri="{C3380CC4-5D6E-409C-BE32-E72D297353CC}">
              <c16:uniqueId val="{00000004-5037-45D9-808B-D523F164E111}"/>
            </c:ext>
          </c:extLst>
        </c:ser>
        <c:dLbls>
          <c:showLegendKey val="0"/>
          <c:showVal val="0"/>
          <c:showCatName val="0"/>
          <c:showSerName val="0"/>
          <c:showPercent val="0"/>
          <c:showBubbleSize val="0"/>
        </c:dLbls>
        <c:gapWidth val="150"/>
        <c:overlap val="100"/>
        <c:axId val="414831871"/>
        <c:axId val="414843871"/>
      </c:barChart>
      <c:catAx>
        <c:axId val="414831871"/>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843871"/>
        <c:crosses val="autoZero"/>
        <c:auto val="1"/>
        <c:lblAlgn val="ctr"/>
        <c:lblOffset val="100"/>
        <c:noMultiLvlLbl val="0"/>
      </c:catAx>
      <c:valAx>
        <c:axId val="414843871"/>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8318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Consent!$B$106</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Consent!$A$107:$A$118</c:f>
              <c:strCache>
                <c:ptCount val="12"/>
                <c:pt idx="0">
                  <c:v>Dearth of qualified technical staff with necessary skills to hire at existing salary scale</c:v>
                </c:pt>
                <c:pt idx="1">
                  <c:v>We do not have the authority to hire new staff needed to exchange data</c:v>
                </c:pt>
                <c:pt idx="2">
                  <c:v>Unclear whether information is considered private by law / regulation</c:v>
                </c:pt>
                <c:pt idx="3">
                  <c:v>Dearth of qualified technical staff with necessary skills to hire, regardless of salary</c:v>
                </c:pt>
                <c:pt idx="4">
                  <c:v>Existing staff are not adequately trained in necessary skills (e.g., procur...</c:v>
                </c:pt>
                <c:pt idx="5">
                  <c:v>Restrictions in how funding can be used (i.e., infrastructure development;...</c:v>
                </c:pt>
                <c:pt idx="6">
                  <c:v>Burdensome administrative processes to access grant funding for exchange</c:v>
                </c:pt>
                <c:pt idx="7">
                  <c:v>Data fields / elements do not align between systems</c:v>
                </c:pt>
                <c:pt idx="8">
                  <c:v>Lack of funding to purchase / configure electronic systems for exchange</c:v>
                </c:pt>
                <c:pt idx="9">
                  <c:v>Lack of funding to operate / maintain electronic systems and processes for...</c:v>
                </c:pt>
                <c:pt idx="10">
                  <c:v>Partner does not have electronic system</c:v>
                </c:pt>
                <c:pt idx="11">
                  <c:v>Partner has electronic system but systems are not interoperable</c:v>
                </c:pt>
              </c:strCache>
            </c:strRef>
          </c:cat>
          <c:val>
            <c:numRef>
              <c:f>Consent!$B$107:$B$118</c:f>
              <c:numCache>
                <c:formatCode>0%</c:formatCode>
                <c:ptCount val="12"/>
                <c:pt idx="0">
                  <c:v>0.33333333333333331</c:v>
                </c:pt>
                <c:pt idx="1">
                  <c:v>0.33333333333333331</c:v>
                </c:pt>
                <c:pt idx="2">
                  <c:v>0.36363636363636365</c:v>
                </c:pt>
                <c:pt idx="3">
                  <c:v>0.41666666666666669</c:v>
                </c:pt>
                <c:pt idx="4">
                  <c:v>0.41666666666666669</c:v>
                </c:pt>
                <c:pt idx="5">
                  <c:v>0.41666666666666669</c:v>
                </c:pt>
                <c:pt idx="6">
                  <c:v>0.41666666666666669</c:v>
                </c:pt>
                <c:pt idx="7">
                  <c:v>0.5</c:v>
                </c:pt>
                <c:pt idx="8">
                  <c:v>0.5</c:v>
                </c:pt>
                <c:pt idx="9">
                  <c:v>0.5</c:v>
                </c:pt>
                <c:pt idx="10">
                  <c:v>0.58333333333333337</c:v>
                </c:pt>
                <c:pt idx="11">
                  <c:v>0.66666666666666663</c:v>
                </c:pt>
              </c:numCache>
            </c:numRef>
          </c:val>
          <c:extLst>
            <c:ext xmlns:c16="http://schemas.microsoft.com/office/drawing/2014/chart" uri="{C3380CC4-5D6E-409C-BE32-E72D297353CC}">
              <c16:uniqueId val="{00000000-36C6-4B8D-94BF-D64500A555D8}"/>
            </c:ext>
          </c:extLst>
        </c:ser>
        <c:ser>
          <c:idx val="1"/>
          <c:order val="1"/>
          <c:tx>
            <c:strRef>
              <c:f>Consent!$C$106</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Consent!$A$107:$A$118</c:f>
              <c:strCache>
                <c:ptCount val="12"/>
                <c:pt idx="0">
                  <c:v>Dearth of qualified technical staff with necessary skills to hire at existing salary scale</c:v>
                </c:pt>
                <c:pt idx="1">
                  <c:v>We do not have the authority to hire new staff needed to exchange data</c:v>
                </c:pt>
                <c:pt idx="2">
                  <c:v>Unclear whether information is considered private by law / regulation</c:v>
                </c:pt>
                <c:pt idx="3">
                  <c:v>Dearth of qualified technical staff with necessary skills to hire, regardless of salary</c:v>
                </c:pt>
                <c:pt idx="4">
                  <c:v>Existing staff are not adequately trained in necessary skills (e.g., procur...</c:v>
                </c:pt>
                <c:pt idx="5">
                  <c:v>Restrictions in how funding can be used (i.e., infrastructure development;...</c:v>
                </c:pt>
                <c:pt idx="6">
                  <c:v>Burdensome administrative processes to access grant funding for exchange</c:v>
                </c:pt>
                <c:pt idx="7">
                  <c:v>Data fields / elements do not align between systems</c:v>
                </c:pt>
                <c:pt idx="8">
                  <c:v>Lack of funding to purchase / configure electronic systems for exchange</c:v>
                </c:pt>
                <c:pt idx="9">
                  <c:v>Lack of funding to operate / maintain electronic systems and processes for...</c:v>
                </c:pt>
                <c:pt idx="10">
                  <c:v>Partner does not have electronic system</c:v>
                </c:pt>
                <c:pt idx="11">
                  <c:v>Partner has electronic system but systems are not interoperable</c:v>
                </c:pt>
              </c:strCache>
            </c:strRef>
          </c:cat>
          <c:val>
            <c:numRef>
              <c:f>Consent!$C$107:$C$118</c:f>
              <c:numCache>
                <c:formatCode>0%</c:formatCode>
                <c:ptCount val="12"/>
                <c:pt idx="0">
                  <c:v>0.41666666666666669</c:v>
                </c:pt>
                <c:pt idx="1">
                  <c:v>0.41666666666666669</c:v>
                </c:pt>
                <c:pt idx="2">
                  <c:v>0.45454545454545453</c:v>
                </c:pt>
                <c:pt idx="3">
                  <c:v>0.33333333333333331</c:v>
                </c:pt>
                <c:pt idx="4">
                  <c:v>0.33333333333333331</c:v>
                </c:pt>
                <c:pt idx="5">
                  <c:v>0.25</c:v>
                </c:pt>
                <c:pt idx="6">
                  <c:v>0.25</c:v>
                </c:pt>
                <c:pt idx="8">
                  <c:v>0.16666666666666666</c:v>
                </c:pt>
                <c:pt idx="9">
                  <c:v>0.16666666666666666</c:v>
                </c:pt>
                <c:pt idx="10">
                  <c:v>8.3333333333333329E-2</c:v>
                </c:pt>
              </c:numCache>
            </c:numRef>
          </c:val>
          <c:extLst>
            <c:ext xmlns:c16="http://schemas.microsoft.com/office/drawing/2014/chart" uri="{C3380CC4-5D6E-409C-BE32-E72D297353CC}">
              <c16:uniqueId val="{00000001-36C6-4B8D-94BF-D64500A555D8}"/>
            </c:ext>
          </c:extLst>
        </c:ser>
        <c:ser>
          <c:idx val="2"/>
          <c:order val="2"/>
          <c:tx>
            <c:strRef>
              <c:f>Consent!$D$106</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Consent!$A$107:$A$118</c:f>
              <c:strCache>
                <c:ptCount val="12"/>
                <c:pt idx="0">
                  <c:v>Dearth of qualified technical staff with necessary skills to hire at existing salary scale</c:v>
                </c:pt>
                <c:pt idx="1">
                  <c:v>We do not have the authority to hire new staff needed to exchange data</c:v>
                </c:pt>
                <c:pt idx="2">
                  <c:v>Unclear whether information is considered private by law / regulation</c:v>
                </c:pt>
                <c:pt idx="3">
                  <c:v>Dearth of qualified technical staff with necessary skills to hire, regardless of salary</c:v>
                </c:pt>
                <c:pt idx="4">
                  <c:v>Existing staff are not adequately trained in necessary skills (e.g., procur...</c:v>
                </c:pt>
                <c:pt idx="5">
                  <c:v>Restrictions in how funding can be used (i.e., infrastructure development;...</c:v>
                </c:pt>
                <c:pt idx="6">
                  <c:v>Burdensome administrative processes to access grant funding for exchange</c:v>
                </c:pt>
                <c:pt idx="7">
                  <c:v>Data fields / elements do not align between systems</c:v>
                </c:pt>
                <c:pt idx="8">
                  <c:v>Lack of funding to purchase / configure electronic systems for exchange</c:v>
                </c:pt>
                <c:pt idx="9">
                  <c:v>Lack of funding to operate / maintain electronic systems and processes for...</c:v>
                </c:pt>
                <c:pt idx="10">
                  <c:v>Partner does not have electronic system</c:v>
                </c:pt>
                <c:pt idx="11">
                  <c:v>Partner has electronic system but systems are not interoperable</c:v>
                </c:pt>
              </c:strCache>
            </c:strRef>
          </c:cat>
          <c:val>
            <c:numRef>
              <c:f>Consent!$D$107:$D$118</c:f>
              <c:numCache>
                <c:formatCode>0%</c:formatCode>
                <c:ptCount val="12"/>
                <c:pt idx="0">
                  <c:v>0.25</c:v>
                </c:pt>
                <c:pt idx="1">
                  <c:v>0.25</c:v>
                </c:pt>
                <c:pt idx="2">
                  <c:v>0.18181818181818182</c:v>
                </c:pt>
                <c:pt idx="3">
                  <c:v>0.25</c:v>
                </c:pt>
                <c:pt idx="4">
                  <c:v>0.25</c:v>
                </c:pt>
                <c:pt idx="5">
                  <c:v>0.33333333333333331</c:v>
                </c:pt>
                <c:pt idx="6">
                  <c:v>0.33333333333333331</c:v>
                </c:pt>
                <c:pt idx="7">
                  <c:v>0.5</c:v>
                </c:pt>
                <c:pt idx="8">
                  <c:v>0.33333333333333331</c:v>
                </c:pt>
                <c:pt idx="9">
                  <c:v>0.33333333333333331</c:v>
                </c:pt>
                <c:pt idx="10">
                  <c:v>0.33333333333333331</c:v>
                </c:pt>
                <c:pt idx="11">
                  <c:v>0.33333333333333331</c:v>
                </c:pt>
              </c:numCache>
            </c:numRef>
          </c:val>
          <c:extLst>
            <c:ext xmlns:c16="http://schemas.microsoft.com/office/drawing/2014/chart" uri="{C3380CC4-5D6E-409C-BE32-E72D297353CC}">
              <c16:uniqueId val="{00000002-36C6-4B8D-94BF-D64500A555D8}"/>
            </c:ext>
          </c:extLst>
        </c:ser>
        <c:dLbls>
          <c:showLegendKey val="0"/>
          <c:showVal val="0"/>
          <c:showCatName val="0"/>
          <c:showSerName val="0"/>
          <c:showPercent val="0"/>
          <c:showBubbleSize val="0"/>
        </c:dLbls>
        <c:gapWidth val="150"/>
        <c:overlap val="100"/>
        <c:axId val="1574010623"/>
        <c:axId val="1574013023"/>
      </c:barChart>
      <c:catAx>
        <c:axId val="157401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4013023"/>
        <c:crosses val="autoZero"/>
        <c:auto val="1"/>
        <c:lblAlgn val="ctr"/>
        <c:lblOffset val="100"/>
        <c:noMultiLvlLbl val="0"/>
      </c:catAx>
      <c:valAx>
        <c:axId val="157401302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40106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Eligibility!$J$1</c:f>
              <c:strCache>
                <c:ptCount val="1"/>
                <c:pt idx="0">
                  <c:v>Yes: Query via login to external system</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Eligibility!$I$2:$I$12</c:f>
              <c:strCache>
                <c:ptCount val="11"/>
                <c:pt idx="0">
                  <c:v>Medi-Cal</c:v>
                </c:pt>
                <c:pt idx="1">
                  <c:v>Other Child and Youth Services</c:v>
                </c:pt>
                <c:pt idx="2">
                  <c:v>Other</c:v>
                </c:pt>
                <c:pt idx="3">
                  <c:v>WIC</c:v>
                </c:pt>
                <c:pt idx="4">
                  <c:v>CalFresh</c:v>
                </c:pt>
                <c:pt idx="5">
                  <c:v>CalWORKS</c:v>
                </c:pt>
                <c:pt idx="6">
                  <c:v>Maternal, Child and Adolescent Health (MCAH) Programs</c:v>
                </c:pt>
                <c:pt idx="7">
                  <c:v>Continuum of Care (CoC) or other Housing Services</c:v>
                </c:pt>
                <c:pt idx="8">
                  <c:v>Child Welfare</c:v>
                </c:pt>
                <c:pt idx="9">
                  <c:v>Adult Welfare</c:v>
                </c:pt>
                <c:pt idx="10">
                  <c:v>Refugee Services</c:v>
                </c:pt>
              </c:strCache>
            </c:strRef>
          </c:cat>
          <c:val>
            <c:numRef>
              <c:f>Eligibility!$J$2:$J$12</c:f>
              <c:numCache>
                <c:formatCode>0%</c:formatCode>
                <c:ptCount val="11"/>
                <c:pt idx="0">
                  <c:v>0.38461538461538464</c:v>
                </c:pt>
                <c:pt idx="1">
                  <c:v>7.6923076923076927E-2</c:v>
                </c:pt>
                <c:pt idx="3">
                  <c:v>0.23076923076923078</c:v>
                </c:pt>
                <c:pt idx="4">
                  <c:v>0.23076923076923078</c:v>
                </c:pt>
                <c:pt idx="5">
                  <c:v>0.30769230769230771</c:v>
                </c:pt>
                <c:pt idx="6">
                  <c:v>0.23076923076923078</c:v>
                </c:pt>
                <c:pt idx="7">
                  <c:v>7.6923076923076927E-2</c:v>
                </c:pt>
                <c:pt idx="8">
                  <c:v>0.23076923076923078</c:v>
                </c:pt>
                <c:pt idx="9">
                  <c:v>0.15384615384615385</c:v>
                </c:pt>
              </c:numCache>
            </c:numRef>
          </c:val>
          <c:extLst>
            <c:ext xmlns:c16="http://schemas.microsoft.com/office/drawing/2014/chart" uri="{C3380CC4-5D6E-409C-BE32-E72D297353CC}">
              <c16:uniqueId val="{00000000-275D-47F3-BB66-C23F80963693}"/>
            </c:ext>
          </c:extLst>
        </c:ser>
        <c:ser>
          <c:idx val="1"/>
          <c:order val="1"/>
          <c:tx>
            <c:strRef>
              <c:f>Eligibility!$K$1</c:f>
              <c:strCache>
                <c:ptCount val="1"/>
                <c:pt idx="0">
                  <c:v>Yes: Automatically pulled or able to query from within own system (e.g., single sign on)</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Eligibility!$I$2:$I$12</c:f>
              <c:strCache>
                <c:ptCount val="11"/>
                <c:pt idx="0">
                  <c:v>Medi-Cal</c:v>
                </c:pt>
                <c:pt idx="1">
                  <c:v>Other Child and Youth Services</c:v>
                </c:pt>
                <c:pt idx="2">
                  <c:v>Other</c:v>
                </c:pt>
                <c:pt idx="3">
                  <c:v>WIC</c:v>
                </c:pt>
                <c:pt idx="4">
                  <c:v>CalFresh</c:v>
                </c:pt>
                <c:pt idx="5">
                  <c:v>CalWORKS</c:v>
                </c:pt>
                <c:pt idx="6">
                  <c:v>Maternal, Child and Adolescent Health (MCAH) Programs</c:v>
                </c:pt>
                <c:pt idx="7">
                  <c:v>Continuum of Care (CoC) or other Housing Services</c:v>
                </c:pt>
                <c:pt idx="8">
                  <c:v>Child Welfare</c:v>
                </c:pt>
                <c:pt idx="9">
                  <c:v>Adult Welfare</c:v>
                </c:pt>
                <c:pt idx="10">
                  <c:v>Refugee Services</c:v>
                </c:pt>
              </c:strCache>
            </c:strRef>
          </c:cat>
          <c:val>
            <c:numRef>
              <c:f>Eligibility!$K$2:$K$12</c:f>
              <c:numCache>
                <c:formatCode>0%</c:formatCode>
                <c:ptCount val="11"/>
                <c:pt idx="0">
                  <c:v>0.30769230769230771</c:v>
                </c:pt>
                <c:pt idx="1">
                  <c:v>0.15384615384615385</c:v>
                </c:pt>
                <c:pt idx="2">
                  <c:v>0.5</c:v>
                </c:pt>
                <c:pt idx="3">
                  <c:v>0.23076923076923078</c:v>
                </c:pt>
                <c:pt idx="4">
                  <c:v>7.6923076923076927E-2</c:v>
                </c:pt>
                <c:pt idx="5">
                  <c:v>7.6923076923076927E-2</c:v>
                </c:pt>
                <c:pt idx="6">
                  <c:v>0.30769230769230771</c:v>
                </c:pt>
                <c:pt idx="10">
                  <c:v>7.6923076923076927E-2</c:v>
                </c:pt>
              </c:numCache>
            </c:numRef>
          </c:val>
          <c:extLst>
            <c:ext xmlns:c16="http://schemas.microsoft.com/office/drawing/2014/chart" uri="{C3380CC4-5D6E-409C-BE32-E72D297353CC}">
              <c16:uniqueId val="{00000001-275D-47F3-BB66-C23F80963693}"/>
            </c:ext>
          </c:extLst>
        </c:ser>
        <c:ser>
          <c:idx val="2"/>
          <c:order val="2"/>
          <c:tx>
            <c:strRef>
              <c:f>Eligibility!$L$1</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Eligibility!$I$2:$I$12</c:f>
              <c:strCache>
                <c:ptCount val="11"/>
                <c:pt idx="0">
                  <c:v>Medi-Cal</c:v>
                </c:pt>
                <c:pt idx="1">
                  <c:v>Other Child and Youth Services</c:v>
                </c:pt>
                <c:pt idx="2">
                  <c:v>Other</c:v>
                </c:pt>
                <c:pt idx="3">
                  <c:v>WIC</c:v>
                </c:pt>
                <c:pt idx="4">
                  <c:v>CalFresh</c:v>
                </c:pt>
                <c:pt idx="5">
                  <c:v>CalWORKS</c:v>
                </c:pt>
                <c:pt idx="6">
                  <c:v>Maternal, Child and Adolescent Health (MCAH) Programs</c:v>
                </c:pt>
                <c:pt idx="7">
                  <c:v>Continuum of Care (CoC) or other Housing Services</c:v>
                </c:pt>
                <c:pt idx="8">
                  <c:v>Child Welfare</c:v>
                </c:pt>
                <c:pt idx="9">
                  <c:v>Adult Welfare</c:v>
                </c:pt>
                <c:pt idx="10">
                  <c:v>Refugee Services</c:v>
                </c:pt>
              </c:strCache>
            </c:strRef>
          </c:cat>
          <c:val>
            <c:numRef>
              <c:f>Eligibility!$L$2:$L$12</c:f>
              <c:numCache>
                <c:formatCode>0%</c:formatCode>
                <c:ptCount val="11"/>
                <c:pt idx="0">
                  <c:v>0.15384615384615385</c:v>
                </c:pt>
                <c:pt idx="1">
                  <c:v>0.46153846153846156</c:v>
                </c:pt>
                <c:pt idx="3">
                  <c:v>0.23076923076923078</c:v>
                </c:pt>
                <c:pt idx="4">
                  <c:v>0.30769230769230771</c:v>
                </c:pt>
                <c:pt idx="5">
                  <c:v>0.30769230769230771</c:v>
                </c:pt>
                <c:pt idx="6">
                  <c:v>0.23076923076923078</c:v>
                </c:pt>
                <c:pt idx="7">
                  <c:v>0.53846153846153844</c:v>
                </c:pt>
                <c:pt idx="8">
                  <c:v>0.38461538461538464</c:v>
                </c:pt>
                <c:pt idx="9">
                  <c:v>0.46153846153846156</c:v>
                </c:pt>
                <c:pt idx="10">
                  <c:v>0.53846153846153844</c:v>
                </c:pt>
              </c:numCache>
            </c:numRef>
          </c:val>
          <c:extLst>
            <c:ext xmlns:c16="http://schemas.microsoft.com/office/drawing/2014/chart" uri="{C3380CC4-5D6E-409C-BE32-E72D297353CC}">
              <c16:uniqueId val="{00000002-275D-47F3-BB66-C23F80963693}"/>
            </c:ext>
          </c:extLst>
        </c:ser>
        <c:ser>
          <c:idx val="3"/>
          <c:order val="3"/>
          <c:tx>
            <c:strRef>
              <c:f>Eligibility!$M$1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Eligibility!$I$2:$I$12</c:f>
              <c:strCache>
                <c:ptCount val="11"/>
                <c:pt idx="0">
                  <c:v>Medi-Cal</c:v>
                </c:pt>
                <c:pt idx="1">
                  <c:v>Other Child and Youth Services</c:v>
                </c:pt>
                <c:pt idx="2">
                  <c:v>Other</c:v>
                </c:pt>
                <c:pt idx="3">
                  <c:v>WIC</c:v>
                </c:pt>
                <c:pt idx="4">
                  <c:v>CalFresh</c:v>
                </c:pt>
                <c:pt idx="5">
                  <c:v>CalWORKS</c:v>
                </c:pt>
                <c:pt idx="6">
                  <c:v>Maternal, Child and Adolescent Health (MCAH) Programs</c:v>
                </c:pt>
                <c:pt idx="7">
                  <c:v>Continuum of Care (CoC) or other Housing Services</c:v>
                </c:pt>
                <c:pt idx="8">
                  <c:v>Child Welfare</c:v>
                </c:pt>
                <c:pt idx="9">
                  <c:v>Adult Welfare</c:v>
                </c:pt>
                <c:pt idx="10">
                  <c:v>Refugee Services</c:v>
                </c:pt>
              </c:strCache>
            </c:strRef>
          </c:cat>
          <c:val>
            <c:numRef>
              <c:f>Eligibility!$M$2:$M$12</c:f>
              <c:numCache>
                <c:formatCode>0%</c:formatCode>
                <c:ptCount val="11"/>
                <c:pt idx="1">
                  <c:v>7.6923076923076927E-2</c:v>
                </c:pt>
                <c:pt idx="3">
                  <c:v>7.6923076923076927E-2</c:v>
                </c:pt>
                <c:pt idx="4">
                  <c:v>7.6923076923076927E-2</c:v>
                </c:pt>
                <c:pt idx="5">
                  <c:v>7.6923076923076927E-2</c:v>
                </c:pt>
                <c:pt idx="7">
                  <c:v>7.6923076923076927E-2</c:v>
                </c:pt>
                <c:pt idx="8">
                  <c:v>0.15384615384615385</c:v>
                </c:pt>
                <c:pt idx="9">
                  <c:v>0.15384615384615385</c:v>
                </c:pt>
                <c:pt idx="10">
                  <c:v>0.15384615384615385</c:v>
                </c:pt>
              </c:numCache>
            </c:numRef>
          </c:val>
          <c:extLst>
            <c:ext xmlns:c16="http://schemas.microsoft.com/office/drawing/2014/chart" uri="{C3380CC4-5D6E-409C-BE32-E72D297353CC}">
              <c16:uniqueId val="{00000003-275D-47F3-BB66-C23F80963693}"/>
            </c:ext>
          </c:extLst>
        </c:ser>
        <c:ser>
          <c:idx val="4"/>
          <c:order val="4"/>
          <c:tx>
            <c:strRef>
              <c:f>Eligibility!$N$1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Eligibility!$I$2:$I$12</c:f>
              <c:strCache>
                <c:ptCount val="11"/>
                <c:pt idx="0">
                  <c:v>Medi-Cal</c:v>
                </c:pt>
                <c:pt idx="1">
                  <c:v>Other Child and Youth Services</c:v>
                </c:pt>
                <c:pt idx="2">
                  <c:v>Other</c:v>
                </c:pt>
                <c:pt idx="3">
                  <c:v>WIC</c:v>
                </c:pt>
                <c:pt idx="4">
                  <c:v>CalFresh</c:v>
                </c:pt>
                <c:pt idx="5">
                  <c:v>CalWORKS</c:v>
                </c:pt>
                <c:pt idx="6">
                  <c:v>Maternal, Child and Adolescent Health (MCAH) Programs</c:v>
                </c:pt>
                <c:pt idx="7">
                  <c:v>Continuum of Care (CoC) or other Housing Services</c:v>
                </c:pt>
                <c:pt idx="8">
                  <c:v>Child Welfare</c:v>
                </c:pt>
                <c:pt idx="9">
                  <c:v>Adult Welfare</c:v>
                </c:pt>
                <c:pt idx="10">
                  <c:v>Refugee Services</c:v>
                </c:pt>
              </c:strCache>
            </c:strRef>
          </c:cat>
          <c:val>
            <c:numRef>
              <c:f>Eligibility!$N$2:$N$12</c:f>
              <c:numCache>
                <c:formatCode>0%</c:formatCode>
                <c:ptCount val="11"/>
                <c:pt idx="0">
                  <c:v>0.15384615384615385</c:v>
                </c:pt>
                <c:pt idx="1">
                  <c:v>0.23076923076923078</c:v>
                </c:pt>
                <c:pt idx="2">
                  <c:v>0.5</c:v>
                </c:pt>
                <c:pt idx="3">
                  <c:v>0.23076923076923078</c:v>
                </c:pt>
                <c:pt idx="4">
                  <c:v>0.30769230769230771</c:v>
                </c:pt>
                <c:pt idx="5">
                  <c:v>0.23076923076923078</c:v>
                </c:pt>
                <c:pt idx="6">
                  <c:v>0.23076923076923078</c:v>
                </c:pt>
                <c:pt idx="7">
                  <c:v>0.30769230769230771</c:v>
                </c:pt>
                <c:pt idx="8">
                  <c:v>0.23076923076923078</c:v>
                </c:pt>
                <c:pt idx="9">
                  <c:v>0.23076923076923078</c:v>
                </c:pt>
                <c:pt idx="10">
                  <c:v>0.23076923076923078</c:v>
                </c:pt>
              </c:numCache>
            </c:numRef>
          </c:val>
          <c:extLst>
            <c:ext xmlns:c16="http://schemas.microsoft.com/office/drawing/2014/chart" uri="{C3380CC4-5D6E-409C-BE32-E72D297353CC}">
              <c16:uniqueId val="{00000004-275D-47F3-BB66-C23F80963693}"/>
            </c:ext>
          </c:extLst>
        </c:ser>
        <c:dLbls>
          <c:showLegendKey val="0"/>
          <c:showVal val="0"/>
          <c:showCatName val="0"/>
          <c:showSerName val="0"/>
          <c:showPercent val="0"/>
          <c:showBubbleSize val="0"/>
        </c:dLbls>
        <c:gapWidth val="150"/>
        <c:overlap val="100"/>
        <c:axId val="1239816320"/>
        <c:axId val="1239820160"/>
      </c:barChart>
      <c:catAx>
        <c:axId val="123981632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9820160"/>
        <c:crosses val="autoZero"/>
        <c:auto val="1"/>
        <c:lblAlgn val="ctr"/>
        <c:lblOffset val="100"/>
        <c:noMultiLvlLbl val="0"/>
      </c:catAx>
      <c:valAx>
        <c:axId val="1239820160"/>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9816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Eligibility!$I$17</c:f>
              <c:strCache>
                <c:ptCount val="1"/>
                <c:pt idx="0">
                  <c:v>Yes</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Eligibility!$H$18:$H$27</c:f>
              <c:strCache>
                <c:ptCount val="10"/>
                <c:pt idx="0">
                  <c:v>Medi-Cal</c:v>
                </c:pt>
                <c:pt idx="1">
                  <c:v>Other Child and Youth Services</c:v>
                </c:pt>
                <c:pt idx="2">
                  <c:v>WIC</c:v>
                </c:pt>
                <c:pt idx="3">
                  <c:v>CalFresh</c:v>
                </c:pt>
                <c:pt idx="4">
                  <c:v>CalWORKS</c:v>
                </c:pt>
                <c:pt idx="5">
                  <c:v>Maternal, Child and Adolescent Health (MCAH) Programs</c:v>
                </c:pt>
                <c:pt idx="6">
                  <c:v>Continuum of Care (CoC) or other Housing Services</c:v>
                </c:pt>
                <c:pt idx="7">
                  <c:v>Child Welfare</c:v>
                </c:pt>
                <c:pt idx="8">
                  <c:v>Adult Welfare</c:v>
                </c:pt>
                <c:pt idx="9">
                  <c:v>Refugee Services</c:v>
                </c:pt>
              </c:strCache>
            </c:strRef>
          </c:cat>
          <c:val>
            <c:numRef>
              <c:f>Eligibility!$I$18:$I$27</c:f>
              <c:numCache>
                <c:formatCode>0%</c:formatCode>
                <c:ptCount val="10"/>
                <c:pt idx="0">
                  <c:v>0.55555555555555558</c:v>
                </c:pt>
                <c:pt idx="1">
                  <c:v>0.66666666666666663</c:v>
                </c:pt>
                <c:pt idx="2">
                  <c:v>0.4</c:v>
                </c:pt>
                <c:pt idx="3">
                  <c:v>0.25</c:v>
                </c:pt>
                <c:pt idx="4">
                  <c:v>0.25</c:v>
                </c:pt>
                <c:pt idx="5">
                  <c:v>0.5714285714285714</c:v>
                </c:pt>
                <c:pt idx="6">
                  <c:v>1</c:v>
                </c:pt>
                <c:pt idx="9">
                  <c:v>1</c:v>
                </c:pt>
              </c:numCache>
            </c:numRef>
          </c:val>
          <c:extLst>
            <c:ext xmlns:c16="http://schemas.microsoft.com/office/drawing/2014/chart" uri="{C3380CC4-5D6E-409C-BE32-E72D297353CC}">
              <c16:uniqueId val="{00000000-52CC-4EC8-BDDE-ADF624149406}"/>
            </c:ext>
          </c:extLst>
        </c:ser>
        <c:ser>
          <c:idx val="1"/>
          <c:order val="1"/>
          <c:tx>
            <c:strRef>
              <c:f>Eligibility!$J$17</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Eligibility!$H$18:$H$27</c:f>
              <c:strCache>
                <c:ptCount val="10"/>
                <c:pt idx="0">
                  <c:v>Medi-Cal</c:v>
                </c:pt>
                <c:pt idx="1">
                  <c:v>Other Child and Youth Services</c:v>
                </c:pt>
                <c:pt idx="2">
                  <c:v>WIC</c:v>
                </c:pt>
                <c:pt idx="3">
                  <c:v>CalFresh</c:v>
                </c:pt>
                <c:pt idx="4">
                  <c:v>CalWORKS</c:v>
                </c:pt>
                <c:pt idx="5">
                  <c:v>Maternal, Child and Adolescent Health (MCAH) Programs</c:v>
                </c:pt>
                <c:pt idx="6">
                  <c:v>Continuum of Care (CoC) or other Housing Services</c:v>
                </c:pt>
                <c:pt idx="7">
                  <c:v>Child Welfare</c:v>
                </c:pt>
                <c:pt idx="8">
                  <c:v>Adult Welfare</c:v>
                </c:pt>
                <c:pt idx="9">
                  <c:v>Refugee Services</c:v>
                </c:pt>
              </c:strCache>
            </c:strRef>
          </c:cat>
          <c:val>
            <c:numRef>
              <c:f>Eligibility!$J$18:$J$27</c:f>
              <c:numCache>
                <c:formatCode>General</c:formatCode>
                <c:ptCount val="10"/>
                <c:pt idx="0" formatCode="0%">
                  <c:v>0.33333333333333331</c:v>
                </c:pt>
                <c:pt idx="2" formatCode="0%">
                  <c:v>0.4</c:v>
                </c:pt>
                <c:pt idx="3" formatCode="0%">
                  <c:v>0.25</c:v>
                </c:pt>
                <c:pt idx="4" formatCode="0%">
                  <c:v>0.25</c:v>
                </c:pt>
                <c:pt idx="5" formatCode="0%">
                  <c:v>0.2857142857142857</c:v>
                </c:pt>
                <c:pt idx="7" formatCode="0%">
                  <c:v>0.66666666666666663</c:v>
                </c:pt>
                <c:pt idx="8" formatCode="0%">
                  <c:v>0.5</c:v>
                </c:pt>
              </c:numCache>
            </c:numRef>
          </c:val>
          <c:extLst>
            <c:ext xmlns:c16="http://schemas.microsoft.com/office/drawing/2014/chart" uri="{C3380CC4-5D6E-409C-BE32-E72D297353CC}">
              <c16:uniqueId val="{00000001-52CC-4EC8-BDDE-ADF624149406}"/>
            </c:ext>
          </c:extLst>
        </c:ser>
        <c:ser>
          <c:idx val="2"/>
          <c:order val="2"/>
          <c:tx>
            <c:strRef>
              <c:f>Eligibility!$K$17</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Eligibility!$H$18:$H$27</c:f>
              <c:strCache>
                <c:ptCount val="10"/>
                <c:pt idx="0">
                  <c:v>Medi-Cal</c:v>
                </c:pt>
                <c:pt idx="1">
                  <c:v>Other Child and Youth Services</c:v>
                </c:pt>
                <c:pt idx="2">
                  <c:v>WIC</c:v>
                </c:pt>
                <c:pt idx="3">
                  <c:v>CalFresh</c:v>
                </c:pt>
                <c:pt idx="4">
                  <c:v>CalWORKS</c:v>
                </c:pt>
                <c:pt idx="5">
                  <c:v>Maternal, Child and Adolescent Health (MCAH) Programs</c:v>
                </c:pt>
                <c:pt idx="6">
                  <c:v>Continuum of Care (CoC) or other Housing Services</c:v>
                </c:pt>
                <c:pt idx="7">
                  <c:v>Child Welfare</c:v>
                </c:pt>
                <c:pt idx="8">
                  <c:v>Adult Welfare</c:v>
                </c:pt>
                <c:pt idx="9">
                  <c:v>Refugee Services</c:v>
                </c:pt>
              </c:strCache>
            </c:strRef>
          </c:cat>
          <c:val>
            <c:numRef>
              <c:f>Eligibility!$K$18:$K$27</c:f>
              <c:numCache>
                <c:formatCode>General</c:formatCode>
                <c:ptCount val="10"/>
                <c:pt idx="2" formatCode="0%">
                  <c:v>0.2</c:v>
                </c:pt>
                <c:pt idx="3" formatCode="0%">
                  <c:v>0.25</c:v>
                </c:pt>
                <c:pt idx="4" formatCode="0%">
                  <c:v>0.25</c:v>
                </c:pt>
                <c:pt idx="5" formatCode="0%">
                  <c:v>0.14285714285714285</c:v>
                </c:pt>
                <c:pt idx="7" formatCode="0%">
                  <c:v>0.33333333333333331</c:v>
                </c:pt>
                <c:pt idx="8" formatCode="0%">
                  <c:v>0.5</c:v>
                </c:pt>
              </c:numCache>
            </c:numRef>
          </c:val>
          <c:extLst>
            <c:ext xmlns:c16="http://schemas.microsoft.com/office/drawing/2014/chart" uri="{C3380CC4-5D6E-409C-BE32-E72D297353CC}">
              <c16:uniqueId val="{00000002-52CC-4EC8-BDDE-ADF624149406}"/>
            </c:ext>
          </c:extLst>
        </c:ser>
        <c:ser>
          <c:idx val="3"/>
          <c:order val="3"/>
          <c:tx>
            <c:strRef>
              <c:f>Eligibility!$L$17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Eligibility!$H$18:$H$27</c:f>
              <c:strCache>
                <c:ptCount val="10"/>
                <c:pt idx="0">
                  <c:v>Medi-Cal</c:v>
                </c:pt>
                <c:pt idx="1">
                  <c:v>Other Child and Youth Services</c:v>
                </c:pt>
                <c:pt idx="2">
                  <c:v>WIC</c:v>
                </c:pt>
                <c:pt idx="3">
                  <c:v>CalFresh</c:v>
                </c:pt>
                <c:pt idx="4">
                  <c:v>CalWORKS</c:v>
                </c:pt>
                <c:pt idx="5">
                  <c:v>Maternal, Child and Adolescent Health (MCAH) Programs</c:v>
                </c:pt>
                <c:pt idx="6">
                  <c:v>Continuum of Care (CoC) or other Housing Services</c:v>
                </c:pt>
                <c:pt idx="7">
                  <c:v>Child Welfare</c:v>
                </c:pt>
                <c:pt idx="8">
                  <c:v>Adult Welfare</c:v>
                </c:pt>
                <c:pt idx="9">
                  <c:v>Refugee Services</c:v>
                </c:pt>
              </c:strCache>
            </c:strRef>
          </c:cat>
          <c:val>
            <c:numRef>
              <c:f>Eligibility!$L$18:$L$27</c:f>
              <c:numCache>
                <c:formatCode>0%</c:formatCode>
                <c:ptCount val="10"/>
                <c:pt idx="0">
                  <c:v>0.1111111111111111</c:v>
                </c:pt>
                <c:pt idx="1">
                  <c:v>0.33333333333333331</c:v>
                </c:pt>
                <c:pt idx="3">
                  <c:v>0.25</c:v>
                </c:pt>
                <c:pt idx="4">
                  <c:v>0.25</c:v>
                </c:pt>
              </c:numCache>
            </c:numRef>
          </c:val>
          <c:extLst>
            <c:ext xmlns:c16="http://schemas.microsoft.com/office/drawing/2014/chart" uri="{C3380CC4-5D6E-409C-BE32-E72D297353CC}">
              <c16:uniqueId val="{00000003-52CC-4EC8-BDDE-ADF624149406}"/>
            </c:ext>
          </c:extLst>
        </c:ser>
        <c:dLbls>
          <c:showLegendKey val="0"/>
          <c:showVal val="0"/>
          <c:showCatName val="0"/>
          <c:showSerName val="0"/>
          <c:showPercent val="0"/>
          <c:showBubbleSize val="0"/>
        </c:dLbls>
        <c:gapWidth val="150"/>
        <c:overlap val="100"/>
        <c:axId val="1861997968"/>
        <c:axId val="1861998448"/>
      </c:barChart>
      <c:catAx>
        <c:axId val="18619979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61998448"/>
        <c:crosses val="autoZero"/>
        <c:auto val="1"/>
        <c:lblAlgn val="ctr"/>
        <c:lblOffset val="100"/>
        <c:noMultiLvlLbl val="0"/>
      </c:catAx>
      <c:valAx>
        <c:axId val="1861998448"/>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619979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805774278215217E-2"/>
          <c:y val="5.0925925925925923E-2"/>
          <c:w val="0.87986089238845144"/>
          <c:h val="0.84731481481481485"/>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0-B808-4578-AE00-5EB3BAC9B352}"/>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B808-4578-AE00-5EB3BAC9B352}"/>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2-B808-4578-AE00-5EB3BAC9B352}"/>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Eligibility!$A$37:$A$40</c:f>
              <c:strCache>
                <c:ptCount val="4"/>
                <c:pt idx="0">
                  <c:v>Yes</c:v>
                </c:pt>
                <c:pt idx="1">
                  <c:v>No</c:v>
                </c:pt>
                <c:pt idx="2">
                  <c:v>Not Applicable</c:v>
                </c:pt>
                <c:pt idx="3">
                  <c:v>Don't Know</c:v>
                </c:pt>
              </c:strCache>
            </c:strRef>
          </c:cat>
          <c:val>
            <c:numRef>
              <c:f>Eligibility!$B$37:$B$40</c:f>
              <c:numCache>
                <c:formatCode>0%</c:formatCode>
                <c:ptCount val="4"/>
                <c:pt idx="0">
                  <c:v>0.23</c:v>
                </c:pt>
                <c:pt idx="1">
                  <c:v>0.46</c:v>
                </c:pt>
                <c:pt idx="2">
                  <c:v>0.08</c:v>
                </c:pt>
                <c:pt idx="3">
                  <c:v>0.23</c:v>
                </c:pt>
              </c:numCache>
            </c:numRef>
          </c:val>
          <c:extLst>
            <c:ext xmlns:c16="http://schemas.microsoft.com/office/drawing/2014/chart" uri="{C3380CC4-5D6E-409C-BE32-E72D297353CC}">
              <c16:uniqueId val="{00000000-A5D2-43A4-B036-E1FE96C33FB7}"/>
            </c:ext>
          </c:extLst>
        </c:ser>
        <c:dLbls>
          <c:showLegendKey val="0"/>
          <c:showVal val="0"/>
          <c:showCatName val="0"/>
          <c:showSerName val="0"/>
          <c:showPercent val="0"/>
          <c:showBubbleSize val="0"/>
        </c:dLbls>
        <c:gapWidth val="219"/>
        <c:overlap val="-27"/>
        <c:axId val="1265456192"/>
        <c:axId val="1265457632"/>
      </c:barChart>
      <c:catAx>
        <c:axId val="1265456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5457632"/>
        <c:crosses val="autoZero"/>
        <c:auto val="1"/>
        <c:lblAlgn val="ctr"/>
        <c:lblOffset val="100"/>
        <c:noMultiLvlLbl val="0"/>
      </c:catAx>
      <c:valAx>
        <c:axId val="126545763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6545619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'Service Auth'!$J$1</c:f>
              <c:strCache>
                <c:ptCount val="1"/>
                <c:pt idx="0">
                  <c:v>All/Most</c:v>
                </c:pt>
              </c:strCache>
            </c:strRef>
          </c:tx>
          <c:spPr>
            <a:solidFill>
              <a:schemeClr val="accent1"/>
            </a:solidFill>
            <a:ln>
              <a:noFill/>
            </a:ln>
            <a:effectLst/>
          </c:spPr>
          <c:invertIfNegative val="0"/>
          <c:cat>
            <c:strRef>
              <c:f>'Service Auth'!$I$2</c:f>
              <c:strCache>
                <c:ptCount val="1"/>
                <c:pt idx="0">
                  <c:v>MCPs</c:v>
                </c:pt>
              </c:strCache>
            </c:strRef>
          </c:cat>
          <c:val>
            <c:numRef>
              <c:f>'Service Auth'!$J$2</c:f>
              <c:numCache>
                <c:formatCode>0%</c:formatCode>
                <c:ptCount val="1"/>
                <c:pt idx="0">
                  <c:v>0</c:v>
                </c:pt>
              </c:numCache>
            </c:numRef>
          </c:val>
          <c:extLst>
            <c:ext xmlns:c16="http://schemas.microsoft.com/office/drawing/2014/chart" uri="{C3380CC4-5D6E-409C-BE32-E72D297353CC}">
              <c16:uniqueId val="{00000000-A6DD-46D3-B106-280FB18B3C25}"/>
            </c:ext>
          </c:extLst>
        </c:ser>
        <c:ser>
          <c:idx val="1"/>
          <c:order val="1"/>
          <c:tx>
            <c:strRef>
              <c:f>'Service Auth'!$K$1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Auth'!$I$2</c:f>
              <c:strCache>
                <c:ptCount val="1"/>
                <c:pt idx="0">
                  <c:v>MCPs</c:v>
                </c:pt>
              </c:strCache>
            </c:strRef>
          </c:cat>
          <c:val>
            <c:numRef>
              <c:f>'Service Auth'!$K$2</c:f>
              <c:numCache>
                <c:formatCode>0%</c:formatCode>
                <c:ptCount val="1"/>
                <c:pt idx="0">
                  <c:v>0.3</c:v>
                </c:pt>
              </c:numCache>
            </c:numRef>
          </c:val>
          <c:extLst>
            <c:ext xmlns:c16="http://schemas.microsoft.com/office/drawing/2014/chart" uri="{C3380CC4-5D6E-409C-BE32-E72D297353CC}">
              <c16:uniqueId val="{00000001-A6DD-46D3-B106-280FB18B3C25}"/>
            </c:ext>
          </c:extLst>
        </c:ser>
        <c:ser>
          <c:idx val="2"/>
          <c:order val="2"/>
          <c:tx>
            <c:strRef>
              <c:f>'Service Auth'!$L$1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Auth'!$I$2</c:f>
              <c:strCache>
                <c:ptCount val="1"/>
                <c:pt idx="0">
                  <c:v>MCPs</c:v>
                </c:pt>
              </c:strCache>
            </c:strRef>
          </c:cat>
          <c:val>
            <c:numRef>
              <c:f>'Service Auth'!$L$2</c:f>
              <c:numCache>
                <c:formatCode>0%</c:formatCode>
                <c:ptCount val="1"/>
                <c:pt idx="0">
                  <c:v>0.4</c:v>
                </c:pt>
              </c:numCache>
            </c:numRef>
          </c:val>
          <c:extLst>
            <c:ext xmlns:c16="http://schemas.microsoft.com/office/drawing/2014/chart" uri="{C3380CC4-5D6E-409C-BE32-E72D297353CC}">
              <c16:uniqueId val="{00000002-A6DD-46D3-B106-280FB18B3C25}"/>
            </c:ext>
          </c:extLst>
        </c:ser>
        <c:ser>
          <c:idx val="3"/>
          <c:order val="3"/>
          <c:tx>
            <c:strRef>
              <c:f>'Service Auth'!$M$1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Auth'!$I$2</c:f>
              <c:strCache>
                <c:ptCount val="1"/>
                <c:pt idx="0">
                  <c:v>MCPs</c:v>
                </c:pt>
              </c:strCache>
            </c:strRef>
          </c:cat>
          <c:val>
            <c:numRef>
              <c:f>'Service Auth'!$M$2</c:f>
              <c:numCache>
                <c:formatCode>0%</c:formatCode>
                <c:ptCount val="1"/>
                <c:pt idx="0">
                  <c:v>0.1</c:v>
                </c:pt>
              </c:numCache>
            </c:numRef>
          </c:val>
          <c:extLst>
            <c:ext xmlns:c16="http://schemas.microsoft.com/office/drawing/2014/chart" uri="{C3380CC4-5D6E-409C-BE32-E72D297353CC}">
              <c16:uniqueId val="{00000003-A6DD-46D3-B106-280FB18B3C25}"/>
            </c:ext>
          </c:extLst>
        </c:ser>
        <c:ser>
          <c:idx val="4"/>
          <c:order val="4"/>
          <c:tx>
            <c:strRef>
              <c:f>'Service Auth'!$N$1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Auth'!$I$2</c:f>
              <c:strCache>
                <c:ptCount val="1"/>
                <c:pt idx="0">
                  <c:v>MCPs</c:v>
                </c:pt>
              </c:strCache>
            </c:strRef>
          </c:cat>
          <c:val>
            <c:numRef>
              <c:f>'Service Auth'!$N$2</c:f>
              <c:numCache>
                <c:formatCode>0%</c:formatCode>
                <c:ptCount val="1"/>
                <c:pt idx="0">
                  <c:v>0.2</c:v>
                </c:pt>
              </c:numCache>
            </c:numRef>
          </c:val>
          <c:extLst>
            <c:ext xmlns:c16="http://schemas.microsoft.com/office/drawing/2014/chart" uri="{C3380CC4-5D6E-409C-BE32-E72D297353CC}">
              <c16:uniqueId val="{00000004-A6DD-46D3-B106-280FB18B3C25}"/>
            </c:ext>
          </c:extLst>
        </c:ser>
        <c:dLbls>
          <c:showLegendKey val="0"/>
          <c:showVal val="0"/>
          <c:showCatName val="0"/>
          <c:showSerName val="0"/>
          <c:showPercent val="0"/>
          <c:showBubbleSize val="0"/>
        </c:dLbls>
        <c:gapWidth val="150"/>
        <c:overlap val="100"/>
        <c:axId val="1778965439"/>
        <c:axId val="1778962559"/>
      </c:barChart>
      <c:catAx>
        <c:axId val="177896543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78962559"/>
        <c:crosses val="autoZero"/>
        <c:auto val="1"/>
        <c:lblAlgn val="ctr"/>
        <c:lblOffset val="100"/>
        <c:noMultiLvlLbl val="0"/>
      </c:catAx>
      <c:valAx>
        <c:axId val="1778962559"/>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789654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'Service Auth'!$J$5</c:f>
              <c:strCache>
                <c:ptCount val="1"/>
                <c:pt idx="0">
                  <c:v>All/Most</c:v>
                </c:pt>
              </c:strCache>
            </c:strRef>
          </c:tx>
          <c:spPr>
            <a:solidFill>
              <a:schemeClr val="accent1"/>
            </a:solidFill>
            <a:ln>
              <a:noFill/>
            </a:ln>
            <a:effectLst/>
          </c:spPr>
          <c:invertIfNegative val="0"/>
          <c:cat>
            <c:strRef>
              <c:f>'Service Auth'!$I$6</c:f>
              <c:strCache>
                <c:ptCount val="1"/>
                <c:pt idx="0">
                  <c:v>MCPs</c:v>
                </c:pt>
              </c:strCache>
            </c:strRef>
          </c:cat>
          <c:val>
            <c:numRef>
              <c:f>'Service Auth'!$J$6</c:f>
              <c:numCache>
                <c:formatCode>0%</c:formatCode>
                <c:ptCount val="1"/>
                <c:pt idx="0">
                  <c:v>0</c:v>
                </c:pt>
              </c:numCache>
            </c:numRef>
          </c:val>
          <c:extLst>
            <c:ext xmlns:c16="http://schemas.microsoft.com/office/drawing/2014/chart" uri="{C3380CC4-5D6E-409C-BE32-E72D297353CC}">
              <c16:uniqueId val="{00000000-BCDC-48D1-B6EF-D8EC75F91535}"/>
            </c:ext>
          </c:extLst>
        </c:ser>
        <c:ser>
          <c:idx val="1"/>
          <c:order val="1"/>
          <c:tx>
            <c:strRef>
              <c:f>'Service Auth'!$K$5</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Auth'!$I$6</c:f>
              <c:strCache>
                <c:ptCount val="1"/>
                <c:pt idx="0">
                  <c:v>MCPs</c:v>
                </c:pt>
              </c:strCache>
            </c:strRef>
          </c:cat>
          <c:val>
            <c:numRef>
              <c:f>'Service Auth'!$K$6</c:f>
              <c:numCache>
                <c:formatCode>0%</c:formatCode>
                <c:ptCount val="1"/>
                <c:pt idx="0">
                  <c:v>0.2</c:v>
                </c:pt>
              </c:numCache>
            </c:numRef>
          </c:val>
          <c:extLst>
            <c:ext xmlns:c16="http://schemas.microsoft.com/office/drawing/2014/chart" uri="{C3380CC4-5D6E-409C-BE32-E72D297353CC}">
              <c16:uniqueId val="{00000001-BCDC-48D1-B6EF-D8EC75F91535}"/>
            </c:ext>
          </c:extLst>
        </c:ser>
        <c:ser>
          <c:idx val="2"/>
          <c:order val="2"/>
          <c:tx>
            <c:strRef>
              <c:f>'Service Auth'!$L$5</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Auth'!$I$6</c:f>
              <c:strCache>
                <c:ptCount val="1"/>
                <c:pt idx="0">
                  <c:v>MCPs</c:v>
                </c:pt>
              </c:strCache>
            </c:strRef>
          </c:cat>
          <c:val>
            <c:numRef>
              <c:f>'Service Auth'!$L$6</c:f>
              <c:numCache>
                <c:formatCode>0%</c:formatCode>
                <c:ptCount val="1"/>
                <c:pt idx="0">
                  <c:v>0.4</c:v>
                </c:pt>
              </c:numCache>
            </c:numRef>
          </c:val>
          <c:extLst>
            <c:ext xmlns:c16="http://schemas.microsoft.com/office/drawing/2014/chart" uri="{C3380CC4-5D6E-409C-BE32-E72D297353CC}">
              <c16:uniqueId val="{00000002-BCDC-48D1-B6EF-D8EC75F91535}"/>
            </c:ext>
          </c:extLst>
        </c:ser>
        <c:ser>
          <c:idx val="3"/>
          <c:order val="3"/>
          <c:tx>
            <c:strRef>
              <c:f>'Service Auth'!$M$5</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Auth'!$I$6</c:f>
              <c:strCache>
                <c:ptCount val="1"/>
                <c:pt idx="0">
                  <c:v>MCPs</c:v>
                </c:pt>
              </c:strCache>
            </c:strRef>
          </c:cat>
          <c:val>
            <c:numRef>
              <c:f>'Service Auth'!$M$6</c:f>
              <c:numCache>
                <c:formatCode>0%</c:formatCode>
                <c:ptCount val="1"/>
                <c:pt idx="0">
                  <c:v>0.2</c:v>
                </c:pt>
              </c:numCache>
            </c:numRef>
          </c:val>
          <c:extLst>
            <c:ext xmlns:c16="http://schemas.microsoft.com/office/drawing/2014/chart" uri="{C3380CC4-5D6E-409C-BE32-E72D297353CC}">
              <c16:uniqueId val="{00000003-BCDC-48D1-B6EF-D8EC75F91535}"/>
            </c:ext>
          </c:extLst>
        </c:ser>
        <c:ser>
          <c:idx val="4"/>
          <c:order val="4"/>
          <c:tx>
            <c:strRef>
              <c:f>'Service Auth'!$N$5</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Auth'!$I$6</c:f>
              <c:strCache>
                <c:ptCount val="1"/>
                <c:pt idx="0">
                  <c:v>MCPs</c:v>
                </c:pt>
              </c:strCache>
            </c:strRef>
          </c:cat>
          <c:val>
            <c:numRef>
              <c:f>'Service Auth'!$N$6</c:f>
              <c:numCache>
                <c:formatCode>0%</c:formatCode>
                <c:ptCount val="1"/>
                <c:pt idx="0">
                  <c:v>0.2</c:v>
                </c:pt>
              </c:numCache>
            </c:numRef>
          </c:val>
          <c:extLst>
            <c:ext xmlns:c16="http://schemas.microsoft.com/office/drawing/2014/chart" uri="{C3380CC4-5D6E-409C-BE32-E72D297353CC}">
              <c16:uniqueId val="{00000004-BCDC-48D1-B6EF-D8EC75F91535}"/>
            </c:ext>
          </c:extLst>
        </c:ser>
        <c:dLbls>
          <c:showLegendKey val="0"/>
          <c:showVal val="0"/>
          <c:showCatName val="0"/>
          <c:showSerName val="0"/>
          <c:showPercent val="0"/>
          <c:showBubbleSize val="0"/>
        </c:dLbls>
        <c:gapWidth val="150"/>
        <c:overlap val="100"/>
        <c:axId val="1124178287"/>
        <c:axId val="1124179247"/>
      </c:barChart>
      <c:catAx>
        <c:axId val="112417828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124179247"/>
        <c:crosses val="autoZero"/>
        <c:auto val="1"/>
        <c:lblAlgn val="ctr"/>
        <c:lblOffset val="100"/>
        <c:noMultiLvlLbl val="0"/>
      </c:catAx>
      <c:valAx>
        <c:axId val="1124179247"/>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1241782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'Service Auth'!$B$29</c:f>
              <c:strCache>
                <c:ptCount val="1"/>
                <c:pt idx="0">
                  <c:v>Major Barrier for exchange with MCPs</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Auth'!$A$30:$A$43</c:f>
              <c:strCache>
                <c:ptCount val="14"/>
                <c:pt idx="0">
                  <c:v>Partner does not have electronic system</c:v>
                </c:pt>
                <c:pt idx="1">
                  <c:v>Privacy laws / regulations prevent sharing without consent</c:v>
                </c:pt>
                <c:pt idx="2">
                  <c:v>Lack of funding to purchase / configure electronic systems for exchange</c:v>
                </c:pt>
                <c:pt idx="3">
                  <c:v>Lack of funding to operate / maintain electronic systems and processes for exchange</c:v>
                </c:pt>
                <c:pt idx="4">
                  <c:v>Restrictions in how funding can be used (i.e., infrastructure development; workforce)</c:v>
                </c:pt>
                <c:pt idx="5">
                  <c:v>We do not have the authority to hire new staff needed to exchange data</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(e.g., procurement, data entry, system maintenance, programming, analytics)</c:v>
                </c:pt>
                <c:pt idx="9">
                  <c:v>Unclear whether information is considered private by law / regulation</c:v>
                </c:pt>
                <c:pt idx="10">
                  <c:v>Burdensome administrative processes to access grant funding for exchange</c:v>
                </c:pt>
                <c:pt idx="11">
                  <c:v>Privacy laws / regulations prevent sharing</c:v>
                </c:pt>
                <c:pt idx="12">
                  <c:v>Partner has electronic system but systems are not interoperable</c:v>
                </c:pt>
                <c:pt idx="13">
                  <c:v>Data fields / elements do not align between systems</c:v>
                </c:pt>
              </c:strCache>
            </c:strRef>
          </c:cat>
          <c:val>
            <c:numRef>
              <c:f>'Service Auth'!$B$30:$B$43</c:f>
              <c:numCache>
                <c:formatCode>General</c:formatCode>
                <c:ptCount val="14"/>
                <c:pt idx="6" formatCode="0%">
                  <c:v>0.14285714285714285</c:v>
                </c:pt>
                <c:pt idx="7" formatCode="0%">
                  <c:v>0.14285714285714285</c:v>
                </c:pt>
                <c:pt idx="8" formatCode="0%">
                  <c:v>0.14285714285714285</c:v>
                </c:pt>
                <c:pt idx="9" formatCode="0%">
                  <c:v>0.14285714285714285</c:v>
                </c:pt>
                <c:pt idx="10" formatCode="0%">
                  <c:v>0.14285714285714285</c:v>
                </c:pt>
                <c:pt idx="11" formatCode="0%">
                  <c:v>0.16666666666666666</c:v>
                </c:pt>
                <c:pt idx="12" formatCode="0%">
                  <c:v>0.2857142857142857</c:v>
                </c:pt>
                <c:pt idx="13" formatCode="0%">
                  <c:v>0.2857142857142857</c:v>
                </c:pt>
              </c:numCache>
            </c:numRef>
          </c:val>
          <c:extLst>
            <c:ext xmlns:c16="http://schemas.microsoft.com/office/drawing/2014/chart" uri="{C3380CC4-5D6E-409C-BE32-E72D297353CC}">
              <c16:uniqueId val="{00000000-CC8E-45A5-BD4A-9BA50D163549}"/>
            </c:ext>
          </c:extLst>
        </c:ser>
        <c:ser>
          <c:idx val="1"/>
          <c:order val="1"/>
          <c:tx>
            <c:strRef>
              <c:f>'Service Auth'!$C$29</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Auth'!$A$30:$A$43</c:f>
              <c:strCache>
                <c:ptCount val="14"/>
                <c:pt idx="0">
                  <c:v>Partner does not have electronic system</c:v>
                </c:pt>
                <c:pt idx="1">
                  <c:v>Privacy laws / regulations prevent sharing without consent</c:v>
                </c:pt>
                <c:pt idx="2">
                  <c:v>Lack of funding to purchase / configure electronic systems for exchange</c:v>
                </c:pt>
                <c:pt idx="3">
                  <c:v>Lack of funding to operate / maintain electronic systems and processes for exchange</c:v>
                </c:pt>
                <c:pt idx="4">
                  <c:v>Restrictions in how funding can be used (i.e., infrastructure development; workforce)</c:v>
                </c:pt>
                <c:pt idx="5">
                  <c:v>We do not have the authority to hire new staff needed to exchange data</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(e.g., procurement, data entry, system maintenance, programming, analytics)</c:v>
                </c:pt>
                <c:pt idx="9">
                  <c:v>Unclear whether information is considered private by law / regulation</c:v>
                </c:pt>
                <c:pt idx="10">
                  <c:v>Burdensome administrative processes to access grant funding for exchange</c:v>
                </c:pt>
                <c:pt idx="11">
                  <c:v>Privacy laws / regulations prevent sharing</c:v>
                </c:pt>
                <c:pt idx="12">
                  <c:v>Partner has electronic system but systems are not interoperable</c:v>
                </c:pt>
                <c:pt idx="13">
                  <c:v>Data fields / elements do not align between systems</c:v>
                </c:pt>
              </c:strCache>
            </c:strRef>
          </c:cat>
          <c:val>
            <c:numRef>
              <c:f>'Service Auth'!$C$30:$C$43</c:f>
              <c:numCache>
                <c:formatCode>0%</c:formatCode>
                <c:ptCount val="14"/>
                <c:pt idx="0">
                  <c:v>0.7142857142857143</c:v>
                </c:pt>
                <c:pt idx="1">
                  <c:v>1</c:v>
                </c:pt>
                <c:pt idx="2">
                  <c:v>0.7142857142857143</c:v>
                </c:pt>
                <c:pt idx="3">
                  <c:v>0.7142857142857143</c:v>
                </c:pt>
                <c:pt idx="4">
                  <c:v>0.7142857142857143</c:v>
                </c:pt>
                <c:pt idx="5">
                  <c:v>0.42857142857142855</c:v>
                </c:pt>
                <c:pt idx="6">
                  <c:v>0.2857142857142857</c:v>
                </c:pt>
                <c:pt idx="7">
                  <c:v>0.2857142857142857</c:v>
                </c:pt>
                <c:pt idx="8">
                  <c:v>0.42857142857142855</c:v>
                </c:pt>
                <c:pt idx="9">
                  <c:v>0.7142857142857143</c:v>
                </c:pt>
                <c:pt idx="10">
                  <c:v>0.42857142857142855</c:v>
                </c:pt>
                <c:pt idx="11">
                  <c:v>0.66666666666666663</c:v>
                </c:pt>
                <c:pt idx="12">
                  <c:v>0.2857142857142857</c:v>
                </c:pt>
                <c:pt idx="13">
                  <c:v>0.2857142857142857</c:v>
                </c:pt>
              </c:numCache>
            </c:numRef>
          </c:val>
          <c:extLst>
            <c:ext xmlns:c16="http://schemas.microsoft.com/office/drawing/2014/chart" uri="{C3380CC4-5D6E-409C-BE32-E72D297353CC}">
              <c16:uniqueId val="{00000001-CC8E-45A5-BD4A-9BA50D163549}"/>
            </c:ext>
          </c:extLst>
        </c:ser>
        <c:ser>
          <c:idx val="2"/>
          <c:order val="2"/>
          <c:tx>
            <c:strRef>
              <c:f>'Service Auth'!$D$29</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Auth'!$A$30:$A$43</c:f>
              <c:strCache>
                <c:ptCount val="14"/>
                <c:pt idx="0">
                  <c:v>Partner does not have electronic system</c:v>
                </c:pt>
                <c:pt idx="1">
                  <c:v>Privacy laws / regulations prevent sharing without consent</c:v>
                </c:pt>
                <c:pt idx="2">
                  <c:v>Lack of funding to purchase / configure electronic systems for exchange</c:v>
                </c:pt>
                <c:pt idx="3">
                  <c:v>Lack of funding to operate / maintain electronic systems and processes for exchange</c:v>
                </c:pt>
                <c:pt idx="4">
                  <c:v>Restrictions in how funding can be used (i.e., infrastructure development; workforce)</c:v>
                </c:pt>
                <c:pt idx="5">
                  <c:v>We do not have the authority to hire new staff needed to exchange data</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(e.g., procurement, data entry, system maintenance, programming, analytics)</c:v>
                </c:pt>
                <c:pt idx="9">
                  <c:v>Unclear whether information is considered private by law / regulation</c:v>
                </c:pt>
                <c:pt idx="10">
                  <c:v>Burdensome administrative processes to access grant funding for exchange</c:v>
                </c:pt>
                <c:pt idx="11">
                  <c:v>Privacy laws / regulations prevent sharing</c:v>
                </c:pt>
                <c:pt idx="12">
                  <c:v>Partner has electronic system but systems are not interoperable</c:v>
                </c:pt>
                <c:pt idx="13">
                  <c:v>Data fields / elements do not align between systems</c:v>
                </c:pt>
              </c:strCache>
            </c:strRef>
          </c:cat>
          <c:val>
            <c:numRef>
              <c:f>'Service Auth'!$D$30:$D$43</c:f>
              <c:numCache>
                <c:formatCode>General</c:formatCode>
                <c:ptCount val="14"/>
                <c:pt idx="0" formatCode="0%">
                  <c:v>0.2857142857142857</c:v>
                </c:pt>
                <c:pt idx="2" formatCode="0%">
                  <c:v>0.2857142857142857</c:v>
                </c:pt>
                <c:pt idx="3" formatCode="0%">
                  <c:v>0.2857142857142857</c:v>
                </c:pt>
                <c:pt idx="4" formatCode="0%">
                  <c:v>0.2857142857142857</c:v>
                </c:pt>
                <c:pt idx="5" formatCode="0%">
                  <c:v>0.5714285714285714</c:v>
                </c:pt>
                <c:pt idx="6" formatCode="0%">
                  <c:v>0.5714285714285714</c:v>
                </c:pt>
                <c:pt idx="7" formatCode="0%">
                  <c:v>0.5714285714285714</c:v>
                </c:pt>
                <c:pt idx="8" formatCode="0%">
                  <c:v>0.42857142857142855</c:v>
                </c:pt>
                <c:pt idx="9" formatCode="0%">
                  <c:v>0.14285714285714285</c:v>
                </c:pt>
                <c:pt idx="10" formatCode="0%">
                  <c:v>0.42857142857142855</c:v>
                </c:pt>
                <c:pt idx="11" formatCode="0%">
                  <c:v>0.16666666666666666</c:v>
                </c:pt>
                <c:pt idx="12" formatCode="0%">
                  <c:v>0.42857142857142855</c:v>
                </c:pt>
                <c:pt idx="13" formatCode="0%">
                  <c:v>0.42857142857142855</c:v>
                </c:pt>
              </c:numCache>
            </c:numRef>
          </c:val>
          <c:extLst>
            <c:ext xmlns:c16="http://schemas.microsoft.com/office/drawing/2014/chart" uri="{C3380CC4-5D6E-409C-BE32-E72D297353CC}">
              <c16:uniqueId val="{00000002-CC8E-45A5-BD4A-9BA50D163549}"/>
            </c:ext>
          </c:extLst>
        </c:ser>
        <c:dLbls>
          <c:showLegendKey val="0"/>
          <c:showVal val="0"/>
          <c:showCatName val="0"/>
          <c:showSerName val="0"/>
          <c:showPercent val="0"/>
          <c:showBubbleSize val="0"/>
        </c:dLbls>
        <c:gapWidth val="150"/>
        <c:overlap val="100"/>
        <c:axId val="201389247"/>
        <c:axId val="201392127"/>
      </c:barChart>
      <c:catAx>
        <c:axId val="2013892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392127"/>
        <c:crosses val="autoZero"/>
        <c:auto val="1"/>
        <c:lblAlgn val="ctr"/>
        <c:lblOffset val="100"/>
        <c:noMultiLvlLbl val="0"/>
      </c:catAx>
      <c:valAx>
        <c:axId val="201392127"/>
        <c:scaling>
          <c:orientation val="minMax"/>
          <c:max val="1"/>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3892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0-74A6-43ED-BB2A-1BC485E85F3A}"/>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74A6-43ED-BB2A-1BC485E85F3A}"/>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74A6-43ED-BB2A-1BC485E85F3A}"/>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74A6-43ED-BB2A-1BC485E85F3A}"/>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Demographics!$A$41:$A$44</c:f>
              <c:strCache>
                <c:ptCount val="4"/>
                <c:pt idx="0">
                  <c:v>Cost</c:v>
                </c:pt>
                <c:pt idx="1">
                  <c:v>Staff</c:v>
                </c:pt>
                <c:pt idx="2">
                  <c:v>Procurement</c:v>
                </c:pt>
                <c:pt idx="3">
                  <c:v>Other: Please explain</c:v>
                </c:pt>
              </c:strCache>
            </c:strRef>
          </c:cat>
          <c:val>
            <c:numRef>
              <c:f>Demographics!$B$41:$B$44</c:f>
              <c:numCache>
                <c:formatCode>0%</c:formatCode>
                <c:ptCount val="4"/>
                <c:pt idx="0">
                  <c:v>0.69</c:v>
                </c:pt>
                <c:pt idx="1">
                  <c:v>0.5</c:v>
                </c:pt>
                <c:pt idx="2">
                  <c:v>0.5</c:v>
                </c:pt>
                <c:pt idx="3">
                  <c:v>0.44</c:v>
                </c:pt>
              </c:numCache>
            </c:numRef>
          </c:val>
          <c:extLst>
            <c:ext xmlns:c16="http://schemas.microsoft.com/office/drawing/2014/chart" uri="{C3380CC4-5D6E-409C-BE32-E72D297353CC}">
              <c16:uniqueId val="{00000000-CF8D-4247-A86C-5188FAFA5B3A}"/>
            </c:ext>
          </c:extLst>
        </c:ser>
        <c:dLbls>
          <c:showLegendKey val="0"/>
          <c:showVal val="0"/>
          <c:showCatName val="0"/>
          <c:showSerName val="0"/>
          <c:showPercent val="0"/>
          <c:showBubbleSize val="0"/>
        </c:dLbls>
        <c:gapWidth val="219"/>
        <c:overlap val="-27"/>
        <c:axId val="353242128"/>
        <c:axId val="353240688"/>
      </c:barChart>
      <c:catAx>
        <c:axId val="353242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240688"/>
        <c:crosses val="autoZero"/>
        <c:auto val="1"/>
        <c:lblAlgn val="ctr"/>
        <c:lblOffset val="100"/>
        <c:noMultiLvlLbl val="0"/>
      </c:catAx>
      <c:valAx>
        <c:axId val="353240688"/>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532421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Billing!$J$2</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Billing!$I$3</c:f>
              <c:strCache>
                <c:ptCount val="1"/>
                <c:pt idx="0">
                  <c:v>MCPs</c:v>
                </c:pt>
              </c:strCache>
            </c:strRef>
          </c:cat>
          <c:val>
            <c:numRef>
              <c:f>Billing!$J$3</c:f>
              <c:numCache>
                <c:formatCode>0%</c:formatCode>
                <c:ptCount val="1"/>
                <c:pt idx="0">
                  <c:v>0.3125</c:v>
                </c:pt>
              </c:numCache>
            </c:numRef>
          </c:val>
          <c:extLst>
            <c:ext xmlns:c16="http://schemas.microsoft.com/office/drawing/2014/chart" uri="{C3380CC4-5D6E-409C-BE32-E72D297353CC}">
              <c16:uniqueId val="{00000000-25D1-4303-8DCE-5EA930F69C01}"/>
            </c:ext>
          </c:extLst>
        </c:ser>
        <c:ser>
          <c:idx val="1"/>
          <c:order val="1"/>
          <c:tx>
            <c:strRef>
              <c:f>Billing!$K$2</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Billing!$I$3</c:f>
              <c:strCache>
                <c:ptCount val="1"/>
                <c:pt idx="0">
                  <c:v>MCPs</c:v>
                </c:pt>
              </c:strCache>
            </c:strRef>
          </c:cat>
          <c:val>
            <c:numRef>
              <c:f>Billing!$K$3</c:f>
              <c:numCache>
                <c:formatCode>0%</c:formatCode>
                <c:ptCount val="1"/>
                <c:pt idx="0">
                  <c:v>0.125</c:v>
                </c:pt>
              </c:numCache>
            </c:numRef>
          </c:val>
          <c:extLst>
            <c:ext xmlns:c16="http://schemas.microsoft.com/office/drawing/2014/chart" uri="{C3380CC4-5D6E-409C-BE32-E72D297353CC}">
              <c16:uniqueId val="{00000001-25D1-4303-8DCE-5EA930F69C01}"/>
            </c:ext>
          </c:extLst>
        </c:ser>
        <c:ser>
          <c:idx val="2"/>
          <c:order val="2"/>
          <c:tx>
            <c:strRef>
              <c:f>Billing!$L$2</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Billing!$I$3</c:f>
              <c:strCache>
                <c:ptCount val="1"/>
                <c:pt idx="0">
                  <c:v>MCPs</c:v>
                </c:pt>
              </c:strCache>
            </c:strRef>
          </c:cat>
          <c:val>
            <c:numRef>
              <c:f>Billing!$L$3</c:f>
              <c:numCache>
                <c:formatCode>0%</c:formatCode>
                <c:ptCount val="1"/>
                <c:pt idx="0">
                  <c:v>0.375</c:v>
                </c:pt>
              </c:numCache>
            </c:numRef>
          </c:val>
          <c:extLst>
            <c:ext xmlns:c16="http://schemas.microsoft.com/office/drawing/2014/chart" uri="{C3380CC4-5D6E-409C-BE32-E72D297353CC}">
              <c16:uniqueId val="{00000002-25D1-4303-8DCE-5EA930F69C01}"/>
            </c:ext>
          </c:extLst>
        </c:ser>
        <c:ser>
          <c:idx val="3"/>
          <c:order val="3"/>
          <c:tx>
            <c:strRef>
              <c:f>Billing!$M$2</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Billing!$I$3</c:f>
              <c:strCache>
                <c:ptCount val="1"/>
                <c:pt idx="0">
                  <c:v>MCPs</c:v>
                </c:pt>
              </c:strCache>
            </c:strRef>
          </c:cat>
          <c:val>
            <c:numRef>
              <c:f>Billing!$M$3</c:f>
              <c:numCache>
                <c:formatCode>0%</c:formatCode>
                <c:ptCount val="1"/>
                <c:pt idx="0">
                  <c:v>0.125</c:v>
                </c:pt>
              </c:numCache>
            </c:numRef>
          </c:val>
          <c:extLst>
            <c:ext xmlns:c16="http://schemas.microsoft.com/office/drawing/2014/chart" uri="{C3380CC4-5D6E-409C-BE32-E72D297353CC}">
              <c16:uniqueId val="{00000003-25D1-4303-8DCE-5EA930F69C01}"/>
            </c:ext>
          </c:extLst>
        </c:ser>
        <c:ser>
          <c:idx val="4"/>
          <c:order val="4"/>
          <c:tx>
            <c:strRef>
              <c:f>Billing!$N$2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Billing!$I$3</c:f>
              <c:strCache>
                <c:ptCount val="1"/>
                <c:pt idx="0">
                  <c:v>MCPs</c:v>
                </c:pt>
              </c:strCache>
            </c:strRef>
          </c:cat>
          <c:val>
            <c:numRef>
              <c:f>Billing!$N$3</c:f>
              <c:numCache>
                <c:formatCode>0%</c:formatCode>
                <c:ptCount val="1"/>
                <c:pt idx="0">
                  <c:v>6.25E-2</c:v>
                </c:pt>
              </c:numCache>
            </c:numRef>
          </c:val>
          <c:extLst>
            <c:ext xmlns:c16="http://schemas.microsoft.com/office/drawing/2014/chart" uri="{C3380CC4-5D6E-409C-BE32-E72D297353CC}">
              <c16:uniqueId val="{00000004-25D1-4303-8DCE-5EA930F69C01}"/>
            </c:ext>
          </c:extLst>
        </c:ser>
        <c:dLbls>
          <c:showLegendKey val="0"/>
          <c:showVal val="0"/>
          <c:showCatName val="0"/>
          <c:showSerName val="0"/>
          <c:showPercent val="0"/>
          <c:showBubbleSize val="0"/>
        </c:dLbls>
        <c:gapWidth val="150"/>
        <c:overlap val="100"/>
        <c:axId val="51293263"/>
        <c:axId val="51293743"/>
      </c:barChart>
      <c:catAx>
        <c:axId val="512932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51293743"/>
        <c:crosses val="autoZero"/>
        <c:auto val="1"/>
        <c:lblAlgn val="ctr"/>
        <c:lblOffset val="100"/>
        <c:noMultiLvlLbl val="0"/>
      </c:catAx>
      <c:valAx>
        <c:axId val="51293743"/>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512932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Billing!$J$6</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Billing!$I$7</c:f>
              <c:strCache>
                <c:ptCount val="1"/>
                <c:pt idx="0">
                  <c:v>MCPs</c:v>
                </c:pt>
              </c:strCache>
            </c:strRef>
          </c:cat>
          <c:val>
            <c:numRef>
              <c:f>Billing!$J$7</c:f>
              <c:numCache>
                <c:formatCode>0%</c:formatCode>
                <c:ptCount val="1"/>
                <c:pt idx="0">
                  <c:v>0.1875</c:v>
                </c:pt>
              </c:numCache>
            </c:numRef>
          </c:val>
          <c:extLst>
            <c:ext xmlns:c16="http://schemas.microsoft.com/office/drawing/2014/chart" uri="{C3380CC4-5D6E-409C-BE32-E72D297353CC}">
              <c16:uniqueId val="{00000000-8790-4944-BCF6-984ED8259669}"/>
            </c:ext>
          </c:extLst>
        </c:ser>
        <c:ser>
          <c:idx val="1"/>
          <c:order val="1"/>
          <c:tx>
            <c:strRef>
              <c:f>Billing!$K$6</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Billing!$I$7</c:f>
              <c:strCache>
                <c:ptCount val="1"/>
                <c:pt idx="0">
                  <c:v>MCPs</c:v>
                </c:pt>
              </c:strCache>
            </c:strRef>
          </c:cat>
          <c:val>
            <c:numRef>
              <c:f>Billing!$K$7</c:f>
              <c:numCache>
                <c:formatCode>0%</c:formatCode>
                <c:ptCount val="1"/>
                <c:pt idx="0">
                  <c:v>0.1875</c:v>
                </c:pt>
              </c:numCache>
            </c:numRef>
          </c:val>
          <c:extLst>
            <c:ext xmlns:c16="http://schemas.microsoft.com/office/drawing/2014/chart" uri="{C3380CC4-5D6E-409C-BE32-E72D297353CC}">
              <c16:uniqueId val="{00000001-8790-4944-BCF6-984ED8259669}"/>
            </c:ext>
          </c:extLst>
        </c:ser>
        <c:ser>
          <c:idx val="2"/>
          <c:order val="2"/>
          <c:tx>
            <c:strRef>
              <c:f>Billing!$L$6</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Billing!$I$7</c:f>
              <c:strCache>
                <c:ptCount val="1"/>
                <c:pt idx="0">
                  <c:v>MCPs</c:v>
                </c:pt>
              </c:strCache>
            </c:strRef>
          </c:cat>
          <c:val>
            <c:numRef>
              <c:f>Billing!$L$7</c:f>
              <c:numCache>
                <c:formatCode>0%</c:formatCode>
                <c:ptCount val="1"/>
                <c:pt idx="0">
                  <c:v>0.4375</c:v>
                </c:pt>
              </c:numCache>
            </c:numRef>
          </c:val>
          <c:extLst>
            <c:ext xmlns:c16="http://schemas.microsoft.com/office/drawing/2014/chart" uri="{C3380CC4-5D6E-409C-BE32-E72D297353CC}">
              <c16:uniqueId val="{00000002-8790-4944-BCF6-984ED8259669}"/>
            </c:ext>
          </c:extLst>
        </c:ser>
        <c:ser>
          <c:idx val="3"/>
          <c:order val="3"/>
          <c:tx>
            <c:strRef>
              <c:f>Billing!$M$6</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Billing!$I$7</c:f>
              <c:strCache>
                <c:ptCount val="1"/>
                <c:pt idx="0">
                  <c:v>MCPs</c:v>
                </c:pt>
              </c:strCache>
            </c:strRef>
          </c:cat>
          <c:val>
            <c:numRef>
              <c:f>Billing!$M$7</c:f>
              <c:numCache>
                <c:formatCode>0%</c:formatCode>
                <c:ptCount val="1"/>
                <c:pt idx="0">
                  <c:v>0.125</c:v>
                </c:pt>
              </c:numCache>
            </c:numRef>
          </c:val>
          <c:extLst>
            <c:ext xmlns:c16="http://schemas.microsoft.com/office/drawing/2014/chart" uri="{C3380CC4-5D6E-409C-BE32-E72D297353CC}">
              <c16:uniqueId val="{00000003-8790-4944-BCF6-984ED8259669}"/>
            </c:ext>
          </c:extLst>
        </c:ser>
        <c:ser>
          <c:idx val="4"/>
          <c:order val="4"/>
          <c:tx>
            <c:strRef>
              <c:f>Billing!$N$6</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Billing!$I$7</c:f>
              <c:strCache>
                <c:ptCount val="1"/>
                <c:pt idx="0">
                  <c:v>MCPs</c:v>
                </c:pt>
              </c:strCache>
            </c:strRef>
          </c:cat>
          <c:val>
            <c:numRef>
              <c:f>Billing!$N$7</c:f>
              <c:numCache>
                <c:formatCode>0%</c:formatCode>
                <c:ptCount val="1"/>
                <c:pt idx="0">
                  <c:v>6.25E-2</c:v>
                </c:pt>
              </c:numCache>
            </c:numRef>
          </c:val>
          <c:extLst>
            <c:ext xmlns:c16="http://schemas.microsoft.com/office/drawing/2014/chart" uri="{C3380CC4-5D6E-409C-BE32-E72D297353CC}">
              <c16:uniqueId val="{00000004-8790-4944-BCF6-984ED8259669}"/>
            </c:ext>
          </c:extLst>
        </c:ser>
        <c:dLbls>
          <c:showLegendKey val="0"/>
          <c:showVal val="0"/>
          <c:showCatName val="0"/>
          <c:showSerName val="0"/>
          <c:showPercent val="0"/>
          <c:showBubbleSize val="0"/>
        </c:dLbls>
        <c:gapWidth val="150"/>
        <c:overlap val="100"/>
        <c:axId val="31774367"/>
        <c:axId val="31760927"/>
      </c:barChart>
      <c:catAx>
        <c:axId val="3177436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1760927"/>
        <c:crosses val="autoZero"/>
        <c:auto val="1"/>
        <c:lblAlgn val="ctr"/>
        <c:lblOffset val="100"/>
        <c:noMultiLvlLbl val="0"/>
      </c:catAx>
      <c:valAx>
        <c:axId val="31760927"/>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17743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Billing!$B$26</c:f>
              <c:strCache>
                <c:ptCount val="1"/>
                <c:pt idx="0">
                  <c:v>Major Barrier for exchange with MCPs</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Billing!$A$27:$A$37</c:f>
              <c:strCache>
                <c:ptCount val="11"/>
                <c:pt idx="0">
                  <c:v>Partner does not have electronic system</c:v>
                </c:pt>
                <c:pt idx="1">
                  <c:v>Partner has electronic system but systems are not interoperable</c:v>
                </c:pt>
                <c:pt idx="2">
                  <c:v>Data fields / elements do not align between systems</c:v>
                </c:pt>
                <c:pt idx="3">
                  <c:v>Restrictions in how funding can be used (i.e., infrastructure development; workforce)</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procurement, data entry, system maintenance, programming, analytics)</c:v>
                </c:pt>
              </c:strCache>
            </c:strRef>
          </c:cat>
          <c:val>
            <c:numRef>
              <c:f>Billing!$B$27:$B$37</c:f>
              <c:numCache>
                <c:formatCode>0%</c:formatCode>
                <c:ptCount val="11"/>
                <c:pt idx="1">
                  <c:v>0.23076923076923078</c:v>
                </c:pt>
                <c:pt idx="2">
                  <c:v>0.23076923076923078</c:v>
                </c:pt>
                <c:pt idx="3">
                  <c:v>0.23076923076923078</c:v>
                </c:pt>
                <c:pt idx="4">
                  <c:v>0.30769230769230771</c:v>
                </c:pt>
                <c:pt idx="5">
                  <c:v>0.30769230769230771</c:v>
                </c:pt>
                <c:pt idx="6">
                  <c:v>0.30769230769230771</c:v>
                </c:pt>
                <c:pt idx="7">
                  <c:v>0.30769230769230771</c:v>
                </c:pt>
                <c:pt idx="8">
                  <c:v>0.38461538461538464</c:v>
                </c:pt>
                <c:pt idx="9">
                  <c:v>0.38461538461538464</c:v>
                </c:pt>
                <c:pt idx="10">
                  <c:v>0.41666666666666669</c:v>
                </c:pt>
              </c:numCache>
            </c:numRef>
          </c:val>
          <c:extLst>
            <c:ext xmlns:c16="http://schemas.microsoft.com/office/drawing/2014/chart" uri="{C3380CC4-5D6E-409C-BE32-E72D297353CC}">
              <c16:uniqueId val="{00000000-5121-4771-950C-D2B310880766}"/>
            </c:ext>
          </c:extLst>
        </c:ser>
        <c:ser>
          <c:idx val="1"/>
          <c:order val="1"/>
          <c:tx>
            <c:strRef>
              <c:f>Billing!$C$26</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Billing!$A$27:$A$37</c:f>
              <c:strCache>
                <c:ptCount val="11"/>
                <c:pt idx="0">
                  <c:v>Partner does not have electronic system</c:v>
                </c:pt>
                <c:pt idx="1">
                  <c:v>Partner has electronic system but systems are not interoperable</c:v>
                </c:pt>
                <c:pt idx="2">
                  <c:v>Data fields / elements do not align between systems</c:v>
                </c:pt>
                <c:pt idx="3">
                  <c:v>Restrictions in how funding can be used (i.e., infrastructure development; workforce)</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procurement, data entry, system maintenance, programming, analytics)</c:v>
                </c:pt>
              </c:strCache>
            </c:strRef>
          </c:cat>
          <c:val>
            <c:numRef>
              <c:f>Billing!$C$27:$C$37</c:f>
              <c:numCache>
                <c:formatCode>0%</c:formatCode>
                <c:ptCount val="11"/>
                <c:pt idx="0">
                  <c:v>0.53846153846153844</c:v>
                </c:pt>
                <c:pt idx="1">
                  <c:v>0.30769230769230771</c:v>
                </c:pt>
                <c:pt idx="2">
                  <c:v>0.30769230769230771</c:v>
                </c:pt>
                <c:pt idx="3">
                  <c:v>0.53846153846153844</c:v>
                </c:pt>
                <c:pt idx="4">
                  <c:v>0.46153846153846156</c:v>
                </c:pt>
                <c:pt idx="5">
                  <c:v>0.46153846153846156</c:v>
                </c:pt>
                <c:pt idx="6">
                  <c:v>0.46153846153846156</c:v>
                </c:pt>
                <c:pt idx="7">
                  <c:v>0.46153846153846156</c:v>
                </c:pt>
                <c:pt idx="8">
                  <c:v>0.30769230769230771</c:v>
                </c:pt>
                <c:pt idx="9">
                  <c:v>0.30769230769230771</c:v>
                </c:pt>
                <c:pt idx="10">
                  <c:v>0.41666666666666669</c:v>
                </c:pt>
              </c:numCache>
            </c:numRef>
          </c:val>
          <c:extLst>
            <c:ext xmlns:c16="http://schemas.microsoft.com/office/drawing/2014/chart" uri="{C3380CC4-5D6E-409C-BE32-E72D297353CC}">
              <c16:uniqueId val="{00000001-5121-4771-950C-D2B310880766}"/>
            </c:ext>
          </c:extLst>
        </c:ser>
        <c:ser>
          <c:idx val="2"/>
          <c:order val="2"/>
          <c:tx>
            <c:strRef>
              <c:f>Billing!$D$26</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Billing!$A$27:$A$37</c:f>
              <c:strCache>
                <c:ptCount val="11"/>
                <c:pt idx="0">
                  <c:v>Partner does not have electronic system</c:v>
                </c:pt>
                <c:pt idx="1">
                  <c:v>Partner has electronic system but systems are not interoperable</c:v>
                </c:pt>
                <c:pt idx="2">
                  <c:v>Data fields / elements do not align between systems</c:v>
                </c:pt>
                <c:pt idx="3">
                  <c:v>Restrictions in how funding can be used (i.e., infrastructure development; workforce)</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We do not have the authority to hire new staff needed to exchange data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procurement, data entry, system maintenance, programming, analytics)</c:v>
                </c:pt>
              </c:strCache>
            </c:strRef>
          </c:cat>
          <c:val>
            <c:numRef>
              <c:f>Billing!$D$27:$D$37</c:f>
              <c:numCache>
                <c:formatCode>0%</c:formatCode>
                <c:ptCount val="11"/>
                <c:pt idx="0">
                  <c:v>0.46153846153846156</c:v>
                </c:pt>
                <c:pt idx="1">
                  <c:v>0.46153846153846156</c:v>
                </c:pt>
                <c:pt idx="2">
                  <c:v>0.46153846153846156</c:v>
                </c:pt>
                <c:pt idx="3">
                  <c:v>0.23076923076923078</c:v>
                </c:pt>
                <c:pt idx="4">
                  <c:v>0.23076923076923078</c:v>
                </c:pt>
                <c:pt idx="5">
                  <c:v>0.23076923076923078</c:v>
                </c:pt>
                <c:pt idx="6">
                  <c:v>0.23076923076923078</c:v>
                </c:pt>
                <c:pt idx="7">
                  <c:v>0.23076923076923078</c:v>
                </c:pt>
                <c:pt idx="8">
                  <c:v>0.30769230769230771</c:v>
                </c:pt>
                <c:pt idx="9">
                  <c:v>0.30769230769230771</c:v>
                </c:pt>
                <c:pt idx="10">
                  <c:v>0.16666666666666666</c:v>
                </c:pt>
              </c:numCache>
            </c:numRef>
          </c:val>
          <c:extLst>
            <c:ext xmlns:c16="http://schemas.microsoft.com/office/drawing/2014/chart" uri="{C3380CC4-5D6E-409C-BE32-E72D297353CC}">
              <c16:uniqueId val="{00000002-5121-4771-950C-D2B310880766}"/>
            </c:ext>
          </c:extLst>
        </c:ser>
        <c:dLbls>
          <c:showLegendKey val="0"/>
          <c:showVal val="0"/>
          <c:showCatName val="0"/>
          <c:showSerName val="0"/>
          <c:showPercent val="0"/>
          <c:showBubbleSize val="0"/>
        </c:dLbls>
        <c:gapWidth val="150"/>
        <c:overlap val="100"/>
        <c:axId val="101082431"/>
        <c:axId val="101079551"/>
      </c:barChart>
      <c:catAx>
        <c:axId val="1010824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1079551"/>
        <c:crosses val="autoZero"/>
        <c:auto val="1"/>
        <c:lblAlgn val="ctr"/>
        <c:lblOffset val="100"/>
        <c:noMultiLvlLbl val="0"/>
      </c:catAx>
      <c:valAx>
        <c:axId val="101079551"/>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10824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Referral!$J$1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Referral!$J$2:$J$18</c:f>
              <c:numCache>
                <c:formatCode>0%</c:formatCode>
                <c:ptCount val="17"/>
                <c:pt idx="0">
                  <c:v>0.21428571428571427</c:v>
                </c:pt>
                <c:pt idx="1">
                  <c:v>7.1428571428571425E-2</c:v>
                </c:pt>
                <c:pt idx="14">
                  <c:v>7.1428571428571425E-2</c:v>
                </c:pt>
                <c:pt idx="16">
                  <c:v>0.14285714285714285</c:v>
                </c:pt>
              </c:numCache>
            </c:numRef>
          </c:val>
          <c:extLst>
            <c:ext xmlns:c16="http://schemas.microsoft.com/office/drawing/2014/chart" uri="{C3380CC4-5D6E-409C-BE32-E72D297353CC}">
              <c16:uniqueId val="{00000000-F203-47E9-9C1F-81C6AEDE1E0F}"/>
            </c:ext>
          </c:extLst>
        </c:ser>
        <c:ser>
          <c:idx val="1"/>
          <c:order val="1"/>
          <c:tx>
            <c:strRef>
              <c:f>Referral!$K$1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Referral!$K$2:$K$18</c:f>
              <c:numCache>
                <c:formatCode>0%</c:formatCode>
                <c:ptCount val="17"/>
                <c:pt idx="0">
                  <c:v>0.35714285714285715</c:v>
                </c:pt>
                <c:pt idx="1">
                  <c:v>0.21428571428571427</c:v>
                </c:pt>
                <c:pt idx="2">
                  <c:v>0.35714285714285715</c:v>
                </c:pt>
                <c:pt idx="3">
                  <c:v>7.1428571428571425E-2</c:v>
                </c:pt>
                <c:pt idx="4">
                  <c:v>0.14285714285714285</c:v>
                </c:pt>
                <c:pt idx="5">
                  <c:v>0.21428571428571427</c:v>
                </c:pt>
                <c:pt idx="6">
                  <c:v>0.14285714285714285</c:v>
                </c:pt>
                <c:pt idx="7">
                  <c:v>7.1428571428571425E-2</c:v>
                </c:pt>
                <c:pt idx="8">
                  <c:v>7.6923076923076927E-2</c:v>
                </c:pt>
                <c:pt idx="9">
                  <c:v>7.1428571428571425E-2</c:v>
                </c:pt>
                <c:pt idx="10">
                  <c:v>7.1428571428571425E-2</c:v>
                </c:pt>
                <c:pt idx="11">
                  <c:v>7.1428571428571425E-2</c:v>
                </c:pt>
                <c:pt idx="12">
                  <c:v>7.1428571428571425E-2</c:v>
                </c:pt>
                <c:pt idx="13">
                  <c:v>7.1428571428571425E-2</c:v>
                </c:pt>
                <c:pt idx="14">
                  <c:v>7.1428571428571425E-2</c:v>
                </c:pt>
                <c:pt idx="15">
                  <c:v>7.1428571428571425E-2</c:v>
                </c:pt>
                <c:pt idx="16">
                  <c:v>0.2857142857142857</c:v>
                </c:pt>
              </c:numCache>
            </c:numRef>
          </c:val>
          <c:extLst>
            <c:ext xmlns:c16="http://schemas.microsoft.com/office/drawing/2014/chart" uri="{C3380CC4-5D6E-409C-BE32-E72D297353CC}">
              <c16:uniqueId val="{00000001-F203-47E9-9C1F-81C6AEDE1E0F}"/>
            </c:ext>
          </c:extLst>
        </c:ser>
        <c:ser>
          <c:idx val="2"/>
          <c:order val="2"/>
          <c:tx>
            <c:strRef>
              <c:f>Referral!$L$1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Referral!$L$2:$L$18</c:f>
              <c:numCache>
                <c:formatCode>0%</c:formatCode>
                <c:ptCount val="17"/>
                <c:pt idx="0">
                  <c:v>0.2857142857142857</c:v>
                </c:pt>
                <c:pt idx="1">
                  <c:v>0.5714285714285714</c:v>
                </c:pt>
                <c:pt idx="2">
                  <c:v>0.35714285714285715</c:v>
                </c:pt>
                <c:pt idx="3">
                  <c:v>0.5714285714285714</c:v>
                </c:pt>
                <c:pt idx="4">
                  <c:v>0.6428571428571429</c:v>
                </c:pt>
                <c:pt idx="5">
                  <c:v>0.5714285714285714</c:v>
                </c:pt>
                <c:pt idx="6">
                  <c:v>0.6428571428571429</c:v>
                </c:pt>
                <c:pt idx="7">
                  <c:v>0.6428571428571429</c:v>
                </c:pt>
                <c:pt idx="8">
                  <c:v>0.69230769230769229</c:v>
                </c:pt>
                <c:pt idx="9">
                  <c:v>0.7142857142857143</c:v>
                </c:pt>
                <c:pt idx="10">
                  <c:v>0.7142857142857143</c:v>
                </c:pt>
                <c:pt idx="11">
                  <c:v>0.7142857142857143</c:v>
                </c:pt>
                <c:pt idx="12">
                  <c:v>0.7142857142857143</c:v>
                </c:pt>
                <c:pt idx="13">
                  <c:v>0.7142857142857143</c:v>
                </c:pt>
                <c:pt idx="14">
                  <c:v>0.6428571428571429</c:v>
                </c:pt>
                <c:pt idx="15">
                  <c:v>0.7142857142857143</c:v>
                </c:pt>
                <c:pt idx="16">
                  <c:v>0.35714285714285715</c:v>
                </c:pt>
              </c:numCache>
            </c:numRef>
          </c:val>
          <c:extLst>
            <c:ext xmlns:c16="http://schemas.microsoft.com/office/drawing/2014/chart" uri="{C3380CC4-5D6E-409C-BE32-E72D297353CC}">
              <c16:uniqueId val="{00000002-F203-47E9-9C1F-81C6AEDE1E0F}"/>
            </c:ext>
          </c:extLst>
        </c:ser>
        <c:ser>
          <c:idx val="3"/>
          <c:order val="3"/>
          <c:tx>
            <c:strRef>
              <c:f>Referral!$M$1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Referral!$M$2:$M$18</c:f>
              <c:numCache>
                <c:formatCode>General</c:formatCode>
                <c:ptCount val="17"/>
                <c:pt idx="0" formatCode="0%">
                  <c:v>7.1428571428571425E-2</c:v>
                </c:pt>
                <c:pt idx="2" formatCode="0%">
                  <c:v>0.14285714285714285</c:v>
                </c:pt>
                <c:pt idx="3" formatCode="0%">
                  <c:v>0.14285714285714285</c:v>
                </c:pt>
                <c:pt idx="4" formatCode="0%">
                  <c:v>7.1428571428571425E-2</c:v>
                </c:pt>
                <c:pt idx="5" formatCode="0%">
                  <c:v>7.1428571428571425E-2</c:v>
                </c:pt>
                <c:pt idx="6" formatCode="0%">
                  <c:v>7.1428571428571425E-2</c:v>
                </c:pt>
                <c:pt idx="7" formatCode="0%">
                  <c:v>0.14285714285714285</c:v>
                </c:pt>
                <c:pt idx="8" formatCode="0%">
                  <c:v>7.6923076923076927E-2</c:v>
                </c:pt>
                <c:pt idx="9" formatCode="0%">
                  <c:v>7.1428571428571425E-2</c:v>
                </c:pt>
                <c:pt idx="10" formatCode="0%">
                  <c:v>7.1428571428571425E-2</c:v>
                </c:pt>
                <c:pt idx="11" formatCode="0%">
                  <c:v>7.1428571428571425E-2</c:v>
                </c:pt>
                <c:pt idx="12" formatCode="0%">
                  <c:v>7.1428571428571425E-2</c:v>
                </c:pt>
                <c:pt idx="13" formatCode="0%">
                  <c:v>7.1428571428571425E-2</c:v>
                </c:pt>
                <c:pt idx="14" formatCode="0%">
                  <c:v>7.1428571428571425E-2</c:v>
                </c:pt>
                <c:pt idx="15" formatCode="0%">
                  <c:v>7.1428571428571425E-2</c:v>
                </c:pt>
                <c:pt idx="16" formatCode="0%">
                  <c:v>0.14285714285714285</c:v>
                </c:pt>
              </c:numCache>
            </c:numRef>
          </c:val>
          <c:extLst>
            <c:ext xmlns:c16="http://schemas.microsoft.com/office/drawing/2014/chart" uri="{C3380CC4-5D6E-409C-BE32-E72D297353CC}">
              <c16:uniqueId val="{00000003-F203-47E9-9C1F-81C6AEDE1E0F}"/>
            </c:ext>
          </c:extLst>
        </c:ser>
        <c:ser>
          <c:idx val="4"/>
          <c:order val="4"/>
          <c:tx>
            <c:strRef>
              <c:f>Referral!$N$1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Referral!$N$2:$N$18</c:f>
              <c:numCache>
                <c:formatCode>0%</c:formatCode>
                <c:ptCount val="17"/>
                <c:pt idx="0">
                  <c:v>7.1428571428571425E-2</c:v>
                </c:pt>
                <c:pt idx="1">
                  <c:v>0.14285714285714285</c:v>
                </c:pt>
                <c:pt idx="2">
                  <c:v>0.14285714285714285</c:v>
                </c:pt>
                <c:pt idx="3">
                  <c:v>0.21428571428571427</c:v>
                </c:pt>
                <c:pt idx="4">
                  <c:v>0.14285714285714285</c:v>
                </c:pt>
                <c:pt idx="5">
                  <c:v>0.14285714285714285</c:v>
                </c:pt>
                <c:pt idx="6">
                  <c:v>0.14285714285714285</c:v>
                </c:pt>
                <c:pt idx="7">
                  <c:v>0.14285714285714285</c:v>
                </c:pt>
                <c:pt idx="8">
                  <c:v>0.15384615384615385</c:v>
                </c:pt>
                <c:pt idx="9">
                  <c:v>0.14285714285714285</c:v>
                </c:pt>
                <c:pt idx="10">
                  <c:v>0.14285714285714285</c:v>
                </c:pt>
                <c:pt idx="11">
                  <c:v>0.14285714285714285</c:v>
                </c:pt>
                <c:pt idx="12">
                  <c:v>0.14285714285714285</c:v>
                </c:pt>
                <c:pt idx="13">
                  <c:v>0.14285714285714285</c:v>
                </c:pt>
                <c:pt idx="14">
                  <c:v>0.14285714285714285</c:v>
                </c:pt>
                <c:pt idx="15">
                  <c:v>0.14285714285714285</c:v>
                </c:pt>
                <c:pt idx="16">
                  <c:v>7.1428571428571425E-2</c:v>
                </c:pt>
              </c:numCache>
            </c:numRef>
          </c:val>
          <c:extLst>
            <c:ext xmlns:c16="http://schemas.microsoft.com/office/drawing/2014/chart" uri="{C3380CC4-5D6E-409C-BE32-E72D297353CC}">
              <c16:uniqueId val="{00000004-F203-47E9-9C1F-81C6AEDE1E0F}"/>
            </c:ext>
          </c:extLst>
        </c:ser>
        <c:dLbls>
          <c:showLegendKey val="0"/>
          <c:showVal val="0"/>
          <c:showCatName val="0"/>
          <c:showSerName val="0"/>
          <c:showPercent val="0"/>
          <c:showBubbleSize val="0"/>
        </c:dLbls>
        <c:gapWidth val="150"/>
        <c:overlap val="100"/>
        <c:axId val="31722527"/>
        <c:axId val="31731647"/>
      </c:barChart>
      <c:catAx>
        <c:axId val="3172252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731647"/>
        <c:crosses val="autoZero"/>
        <c:auto val="1"/>
        <c:lblAlgn val="ctr"/>
        <c:lblOffset val="100"/>
        <c:noMultiLvlLbl val="0"/>
      </c:catAx>
      <c:valAx>
        <c:axId val="31731647"/>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7225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Referral!$J$22</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Referral!$J$23:$J$39</c:f>
              <c:numCache>
                <c:formatCode>0%</c:formatCode>
                <c:ptCount val="17"/>
                <c:pt idx="0">
                  <c:v>0.2857142857142857</c:v>
                </c:pt>
                <c:pt idx="1">
                  <c:v>0.14285714285714285</c:v>
                </c:pt>
                <c:pt idx="2">
                  <c:v>7.1428571428571425E-2</c:v>
                </c:pt>
                <c:pt idx="13">
                  <c:v>7.1428571428571425E-2</c:v>
                </c:pt>
                <c:pt idx="16">
                  <c:v>0.14285714285714285</c:v>
                </c:pt>
              </c:numCache>
            </c:numRef>
          </c:val>
          <c:extLst>
            <c:ext xmlns:c16="http://schemas.microsoft.com/office/drawing/2014/chart" uri="{C3380CC4-5D6E-409C-BE32-E72D297353CC}">
              <c16:uniqueId val="{00000000-6C3B-4656-AC6B-6F573E0E5FFC}"/>
            </c:ext>
          </c:extLst>
        </c:ser>
        <c:ser>
          <c:idx val="1"/>
          <c:order val="1"/>
          <c:tx>
            <c:strRef>
              <c:f>Referral!$K$22</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Referral!$K$23:$K$39</c:f>
              <c:numCache>
                <c:formatCode>0%</c:formatCode>
                <c:ptCount val="17"/>
                <c:pt idx="0">
                  <c:v>0.21428571428571427</c:v>
                </c:pt>
                <c:pt idx="1">
                  <c:v>0.2857142857142857</c:v>
                </c:pt>
                <c:pt idx="2">
                  <c:v>0.2857142857142857</c:v>
                </c:pt>
                <c:pt idx="3">
                  <c:v>7.1428571428571425E-2</c:v>
                </c:pt>
                <c:pt idx="4">
                  <c:v>7.1428571428571425E-2</c:v>
                </c:pt>
                <c:pt idx="5">
                  <c:v>0.14285714285714285</c:v>
                </c:pt>
                <c:pt idx="6">
                  <c:v>7.6923076923076927E-2</c:v>
                </c:pt>
                <c:pt idx="7">
                  <c:v>7.1428571428571425E-2</c:v>
                </c:pt>
                <c:pt idx="8">
                  <c:v>7.1428571428571425E-2</c:v>
                </c:pt>
                <c:pt idx="9">
                  <c:v>0.14285714285714285</c:v>
                </c:pt>
                <c:pt idx="10">
                  <c:v>7.1428571428571425E-2</c:v>
                </c:pt>
                <c:pt idx="11">
                  <c:v>7.1428571428571425E-2</c:v>
                </c:pt>
                <c:pt idx="12">
                  <c:v>7.1428571428571425E-2</c:v>
                </c:pt>
                <c:pt idx="14">
                  <c:v>7.1428571428571425E-2</c:v>
                </c:pt>
                <c:pt idx="15">
                  <c:v>7.1428571428571425E-2</c:v>
                </c:pt>
                <c:pt idx="16">
                  <c:v>0.21428571428571427</c:v>
                </c:pt>
              </c:numCache>
            </c:numRef>
          </c:val>
          <c:extLst>
            <c:ext xmlns:c16="http://schemas.microsoft.com/office/drawing/2014/chart" uri="{C3380CC4-5D6E-409C-BE32-E72D297353CC}">
              <c16:uniqueId val="{00000001-6C3B-4656-AC6B-6F573E0E5FFC}"/>
            </c:ext>
          </c:extLst>
        </c:ser>
        <c:ser>
          <c:idx val="2"/>
          <c:order val="2"/>
          <c:tx>
            <c:strRef>
              <c:f>Referral!$L$22</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Referral!$L$23:$L$39</c:f>
              <c:numCache>
                <c:formatCode>0%</c:formatCode>
                <c:ptCount val="17"/>
                <c:pt idx="0">
                  <c:v>0.35714285714285715</c:v>
                </c:pt>
                <c:pt idx="1">
                  <c:v>0.5</c:v>
                </c:pt>
                <c:pt idx="2">
                  <c:v>0.35714285714285715</c:v>
                </c:pt>
                <c:pt idx="3">
                  <c:v>0.5714285714285714</c:v>
                </c:pt>
                <c:pt idx="4">
                  <c:v>0.7142857142857143</c:v>
                </c:pt>
                <c:pt idx="5">
                  <c:v>0.6428571428571429</c:v>
                </c:pt>
                <c:pt idx="6">
                  <c:v>0.69230769230769229</c:v>
                </c:pt>
                <c:pt idx="7">
                  <c:v>0.6428571428571429</c:v>
                </c:pt>
                <c:pt idx="8">
                  <c:v>0.7142857142857143</c:v>
                </c:pt>
                <c:pt idx="9">
                  <c:v>0.6428571428571429</c:v>
                </c:pt>
                <c:pt idx="10">
                  <c:v>0.7142857142857143</c:v>
                </c:pt>
                <c:pt idx="11">
                  <c:v>0.7142857142857143</c:v>
                </c:pt>
                <c:pt idx="12">
                  <c:v>0.7142857142857143</c:v>
                </c:pt>
                <c:pt idx="13">
                  <c:v>0.7142857142857143</c:v>
                </c:pt>
                <c:pt idx="14">
                  <c:v>0.7142857142857143</c:v>
                </c:pt>
                <c:pt idx="15">
                  <c:v>0.7142857142857143</c:v>
                </c:pt>
                <c:pt idx="16">
                  <c:v>0.42857142857142855</c:v>
                </c:pt>
              </c:numCache>
            </c:numRef>
          </c:val>
          <c:extLst>
            <c:ext xmlns:c16="http://schemas.microsoft.com/office/drawing/2014/chart" uri="{C3380CC4-5D6E-409C-BE32-E72D297353CC}">
              <c16:uniqueId val="{00000002-6C3B-4656-AC6B-6F573E0E5FFC}"/>
            </c:ext>
          </c:extLst>
        </c:ser>
        <c:ser>
          <c:idx val="3"/>
          <c:order val="3"/>
          <c:tx>
            <c:strRef>
              <c:f>Referral!$M$22</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Referral!$M$23:$M$39</c:f>
              <c:numCache>
                <c:formatCode>General</c:formatCode>
                <c:ptCount val="17"/>
                <c:pt idx="0" formatCode="0%">
                  <c:v>7.1428571428571425E-2</c:v>
                </c:pt>
                <c:pt idx="2" formatCode="0%">
                  <c:v>0.14285714285714285</c:v>
                </c:pt>
                <c:pt idx="3" formatCode="0%">
                  <c:v>0.14285714285714285</c:v>
                </c:pt>
                <c:pt idx="4" formatCode="0%">
                  <c:v>7.1428571428571425E-2</c:v>
                </c:pt>
                <c:pt idx="5" formatCode="0%">
                  <c:v>7.1428571428571425E-2</c:v>
                </c:pt>
                <c:pt idx="6" formatCode="0%">
                  <c:v>7.6923076923076927E-2</c:v>
                </c:pt>
                <c:pt idx="7" formatCode="0%">
                  <c:v>0.14285714285714285</c:v>
                </c:pt>
                <c:pt idx="8" formatCode="0%">
                  <c:v>7.1428571428571425E-2</c:v>
                </c:pt>
                <c:pt idx="9" formatCode="0%">
                  <c:v>7.1428571428571425E-2</c:v>
                </c:pt>
                <c:pt idx="10" formatCode="0%">
                  <c:v>7.1428571428571425E-2</c:v>
                </c:pt>
                <c:pt idx="11" formatCode="0%">
                  <c:v>7.1428571428571425E-2</c:v>
                </c:pt>
                <c:pt idx="12" formatCode="0%">
                  <c:v>7.1428571428571425E-2</c:v>
                </c:pt>
                <c:pt idx="13" formatCode="0%">
                  <c:v>7.1428571428571425E-2</c:v>
                </c:pt>
                <c:pt idx="14" formatCode="0%">
                  <c:v>7.1428571428571425E-2</c:v>
                </c:pt>
                <c:pt idx="15" formatCode="0%">
                  <c:v>7.1428571428571425E-2</c:v>
                </c:pt>
                <c:pt idx="16" formatCode="0%">
                  <c:v>0.14285714285714285</c:v>
                </c:pt>
              </c:numCache>
            </c:numRef>
          </c:val>
          <c:extLst>
            <c:ext xmlns:c16="http://schemas.microsoft.com/office/drawing/2014/chart" uri="{C3380CC4-5D6E-409C-BE32-E72D297353CC}">
              <c16:uniqueId val="{00000003-6C3B-4656-AC6B-6F573E0E5FFC}"/>
            </c:ext>
          </c:extLst>
        </c:ser>
        <c:ser>
          <c:idx val="4"/>
          <c:order val="4"/>
          <c:tx>
            <c:strRef>
              <c:f>Referral!$N$22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Referral!$I$23:$I$39</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Referral!$N$23:$N$39</c:f>
              <c:numCache>
                <c:formatCode>0%</c:formatCode>
                <c:ptCount val="17"/>
                <c:pt idx="0">
                  <c:v>7.1428571428571425E-2</c:v>
                </c:pt>
                <c:pt idx="1">
                  <c:v>7.1428571428571425E-2</c:v>
                </c:pt>
                <c:pt idx="2">
                  <c:v>0.14285714285714285</c:v>
                </c:pt>
                <c:pt idx="3">
                  <c:v>0.21428571428571427</c:v>
                </c:pt>
                <c:pt idx="4">
                  <c:v>0.14285714285714285</c:v>
                </c:pt>
                <c:pt idx="5">
                  <c:v>0.14285714285714285</c:v>
                </c:pt>
                <c:pt idx="6">
                  <c:v>0.15384615384615385</c:v>
                </c:pt>
                <c:pt idx="7">
                  <c:v>0.14285714285714285</c:v>
                </c:pt>
                <c:pt idx="8">
                  <c:v>0.14285714285714285</c:v>
                </c:pt>
                <c:pt idx="9">
                  <c:v>0.14285714285714285</c:v>
                </c:pt>
                <c:pt idx="10">
                  <c:v>0.14285714285714285</c:v>
                </c:pt>
                <c:pt idx="11">
                  <c:v>0.14285714285714285</c:v>
                </c:pt>
                <c:pt idx="12">
                  <c:v>0.14285714285714285</c:v>
                </c:pt>
                <c:pt idx="13">
                  <c:v>0.14285714285714285</c:v>
                </c:pt>
                <c:pt idx="14">
                  <c:v>0.14285714285714285</c:v>
                </c:pt>
                <c:pt idx="15">
                  <c:v>0.14285714285714285</c:v>
                </c:pt>
                <c:pt idx="16">
                  <c:v>7.1428571428571425E-2</c:v>
                </c:pt>
              </c:numCache>
            </c:numRef>
          </c:val>
          <c:extLst>
            <c:ext xmlns:c16="http://schemas.microsoft.com/office/drawing/2014/chart" uri="{C3380CC4-5D6E-409C-BE32-E72D297353CC}">
              <c16:uniqueId val="{00000004-6C3B-4656-AC6B-6F573E0E5FFC}"/>
            </c:ext>
          </c:extLst>
        </c:ser>
        <c:dLbls>
          <c:showLegendKey val="0"/>
          <c:showVal val="0"/>
          <c:showCatName val="0"/>
          <c:showSerName val="0"/>
          <c:showPercent val="0"/>
          <c:showBubbleSize val="0"/>
        </c:dLbls>
        <c:gapWidth val="150"/>
        <c:overlap val="100"/>
        <c:axId val="99109855"/>
        <c:axId val="99108895"/>
      </c:barChart>
      <c:catAx>
        <c:axId val="9910985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9108895"/>
        <c:crosses val="autoZero"/>
        <c:auto val="1"/>
        <c:lblAlgn val="ctr"/>
        <c:lblOffset val="100"/>
        <c:noMultiLvlLbl val="0"/>
      </c:catAx>
      <c:valAx>
        <c:axId val="99108895"/>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9109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Referral!$H$116</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Referral!$G$117:$G$131</c:f>
              <c:strCache>
                <c:ptCount val="15"/>
                <c:pt idx="0">
                  <c:v>Restrictions in how funding can be used (i.e., infrastructure development;...</c:v>
                </c:pt>
                <c:pt idx="1">
                  <c:v>Unclear whether information is considered private by law / regulation</c:v>
                </c:pt>
                <c:pt idx="2">
                  <c:v>We do not have the authority to hire new staff needed to exchange data</c:v>
                </c:pt>
                <c:pt idx="3">
                  <c:v>Existing staff are not adequately trained in necessary skills (e.g., procur...</c:v>
                </c:pt>
                <c:pt idx="4">
                  <c:v>Data fields / elements do not align between systems</c:v>
                </c:pt>
                <c:pt idx="5">
                  <c:v>Previously obtained consent to share data is allowed but not readily availa...</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Lack of funding to operate / maintain electronic systems and processes for...</c:v>
                </c:pt>
                <c:pt idx="11">
                  <c:v>Burdensome administrative processes to access grant funding for exchange</c:v>
                </c:pt>
                <c:pt idx="12">
                  <c:v>Partner has electronic system but systems are not interoperable</c:v>
                </c:pt>
                <c:pt idx="13">
                  <c:v>Privacy laws / regulations prevent sharing without consent</c:v>
                </c:pt>
                <c:pt idx="14">
                  <c:v>Lack of funding to purchase / configure electronic systems for exchange</c:v>
                </c:pt>
              </c:strCache>
            </c:strRef>
          </c:cat>
          <c:val>
            <c:numRef>
              <c:f>Referral!$H$117:$H$131</c:f>
              <c:numCache>
                <c:formatCode>0%</c:formatCode>
                <c:ptCount val="15"/>
                <c:pt idx="0">
                  <c:v>0.15384615384615385</c:v>
                </c:pt>
                <c:pt idx="1">
                  <c:v>0.16666666666666666</c:v>
                </c:pt>
                <c:pt idx="2">
                  <c:v>0.23076923076923078</c:v>
                </c:pt>
                <c:pt idx="3">
                  <c:v>0.30769230769230771</c:v>
                </c:pt>
                <c:pt idx="4">
                  <c:v>0.30769230769230771</c:v>
                </c:pt>
                <c:pt idx="5">
                  <c:v>0.33333333333333331</c:v>
                </c:pt>
                <c:pt idx="6">
                  <c:v>0.36363636363636365</c:v>
                </c:pt>
                <c:pt idx="7">
                  <c:v>0.38461538461538464</c:v>
                </c:pt>
                <c:pt idx="8">
                  <c:v>0.38461538461538464</c:v>
                </c:pt>
                <c:pt idx="9">
                  <c:v>0.38461538461538464</c:v>
                </c:pt>
                <c:pt idx="10">
                  <c:v>0.38461538461538464</c:v>
                </c:pt>
                <c:pt idx="11">
                  <c:v>0.38461538461538464</c:v>
                </c:pt>
                <c:pt idx="12">
                  <c:v>0.46153846153846156</c:v>
                </c:pt>
                <c:pt idx="13">
                  <c:v>0.5</c:v>
                </c:pt>
                <c:pt idx="14">
                  <c:v>0.5</c:v>
                </c:pt>
              </c:numCache>
            </c:numRef>
          </c:val>
          <c:extLst>
            <c:ext xmlns:c16="http://schemas.microsoft.com/office/drawing/2014/chart" uri="{C3380CC4-5D6E-409C-BE32-E72D297353CC}">
              <c16:uniqueId val="{00000000-CD57-4737-82B1-6F52D641094B}"/>
            </c:ext>
          </c:extLst>
        </c:ser>
        <c:ser>
          <c:idx val="1"/>
          <c:order val="1"/>
          <c:tx>
            <c:strRef>
              <c:f>Referral!$I$116</c:f>
              <c:strCache>
                <c:ptCount val="1"/>
                <c:pt idx="0">
                  <c:v>Not a Major Barrier</c:v>
                </c:pt>
              </c:strCache>
            </c:strRef>
          </c:tx>
          <c:spPr>
            <a:solidFill>
              <a:srgbClr val="32A03E"/>
            </a:solidFill>
            <a:ln>
              <a:noFill/>
            </a:ln>
            <a:effectLst/>
          </c:spPr>
          <c:invertIfNegative val="0"/>
          <c:dLbls>
            <c:dLbl>
              <c:idx val="13"/>
              <c:delete val="1"/>
              <c:extLst>
                <c:ext xmlns:c15="http://schemas.microsoft.com/office/drawing/2012/chart" uri="{CE6537A1-D6FC-4f65-9D91-7224C49458BB}"/>
                <c:ext xmlns:c16="http://schemas.microsoft.com/office/drawing/2014/chart" uri="{C3380CC4-5D6E-409C-BE32-E72D297353CC}">
                  <c16:uniqueId val="{00000003-CD57-4737-82B1-6F52D641094B}"/>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Referral!$G$117:$G$131</c:f>
              <c:strCache>
                <c:ptCount val="15"/>
                <c:pt idx="0">
                  <c:v>Restrictions in how funding can be used (i.e., infrastructure development;...</c:v>
                </c:pt>
                <c:pt idx="1">
                  <c:v>Unclear whether information is considered private by law / regulation</c:v>
                </c:pt>
                <c:pt idx="2">
                  <c:v>We do not have the authority to hire new staff needed to exchange data</c:v>
                </c:pt>
                <c:pt idx="3">
                  <c:v>Existing staff are not adequately trained in necessary skills (e.g., procur...</c:v>
                </c:pt>
                <c:pt idx="4">
                  <c:v>Data fields / elements do not align between systems</c:v>
                </c:pt>
                <c:pt idx="5">
                  <c:v>Previously obtained consent to share data is allowed but not readily availa...</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Lack of funding to operate / maintain electronic systems and processes for...</c:v>
                </c:pt>
                <c:pt idx="11">
                  <c:v>Burdensome administrative processes to access grant funding for exchange</c:v>
                </c:pt>
                <c:pt idx="12">
                  <c:v>Partner has electronic system but systems are not interoperable</c:v>
                </c:pt>
                <c:pt idx="13">
                  <c:v>Privacy laws / regulations prevent sharing without consent</c:v>
                </c:pt>
                <c:pt idx="14">
                  <c:v>Lack of funding to purchase / configure electronic systems for exchange</c:v>
                </c:pt>
              </c:strCache>
            </c:strRef>
          </c:cat>
          <c:val>
            <c:numRef>
              <c:f>Referral!$I$117:$I$131</c:f>
              <c:numCache>
                <c:formatCode>0%</c:formatCode>
                <c:ptCount val="15"/>
                <c:pt idx="0">
                  <c:v>0.46153846153846156</c:v>
                </c:pt>
                <c:pt idx="1">
                  <c:v>0.5</c:v>
                </c:pt>
                <c:pt idx="2">
                  <c:v>0.38461538461538464</c:v>
                </c:pt>
                <c:pt idx="3">
                  <c:v>0.30769230769230771</c:v>
                </c:pt>
                <c:pt idx="4">
                  <c:v>0.15384615384615385</c:v>
                </c:pt>
                <c:pt idx="5">
                  <c:v>0.25</c:v>
                </c:pt>
                <c:pt idx="6">
                  <c:v>0.27272727272727271</c:v>
                </c:pt>
                <c:pt idx="7">
                  <c:v>0.23076923076923078</c:v>
                </c:pt>
                <c:pt idx="8">
                  <c:v>0.23076923076923078</c:v>
                </c:pt>
                <c:pt idx="9">
                  <c:v>0.23076923076923078</c:v>
                </c:pt>
                <c:pt idx="10">
                  <c:v>0.30769230769230771</c:v>
                </c:pt>
                <c:pt idx="11">
                  <c:v>0.23076923076923078</c:v>
                </c:pt>
                <c:pt idx="12">
                  <c:v>0.15384615384615385</c:v>
                </c:pt>
                <c:pt idx="13">
                  <c:v>0</c:v>
                </c:pt>
                <c:pt idx="14">
                  <c:v>0.25</c:v>
                </c:pt>
              </c:numCache>
            </c:numRef>
          </c:val>
          <c:extLst>
            <c:ext xmlns:c16="http://schemas.microsoft.com/office/drawing/2014/chart" uri="{C3380CC4-5D6E-409C-BE32-E72D297353CC}">
              <c16:uniqueId val="{00000001-CD57-4737-82B1-6F52D641094B}"/>
            </c:ext>
          </c:extLst>
        </c:ser>
        <c:ser>
          <c:idx val="2"/>
          <c:order val="2"/>
          <c:tx>
            <c:strRef>
              <c:f>Referral!$J$116</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Referral!$G$117:$G$131</c:f>
              <c:strCache>
                <c:ptCount val="15"/>
                <c:pt idx="0">
                  <c:v>Restrictions in how funding can be used (i.e., infrastructure development;...</c:v>
                </c:pt>
                <c:pt idx="1">
                  <c:v>Unclear whether information is considered private by law / regulation</c:v>
                </c:pt>
                <c:pt idx="2">
                  <c:v>We do not have the authority to hire new staff needed to exchange data</c:v>
                </c:pt>
                <c:pt idx="3">
                  <c:v>Existing staff are not adequately trained in necessary skills (e.g., procur...</c:v>
                </c:pt>
                <c:pt idx="4">
                  <c:v>Data fields / elements do not align between systems</c:v>
                </c:pt>
                <c:pt idx="5">
                  <c:v>Previously obtained consent to share data is allowed but not readily availa...</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Lack of funding to operate / maintain electronic systems and processes for...</c:v>
                </c:pt>
                <c:pt idx="11">
                  <c:v>Burdensome administrative processes to access grant funding for exchange</c:v>
                </c:pt>
                <c:pt idx="12">
                  <c:v>Partner has electronic system but systems are not interoperable</c:v>
                </c:pt>
                <c:pt idx="13">
                  <c:v>Privacy laws / regulations prevent sharing without consent</c:v>
                </c:pt>
                <c:pt idx="14">
                  <c:v>Lack of funding to purchase / configure electronic systems for exchange</c:v>
                </c:pt>
              </c:strCache>
            </c:strRef>
          </c:cat>
          <c:val>
            <c:numRef>
              <c:f>Referral!$J$117:$J$131</c:f>
              <c:numCache>
                <c:formatCode>0%</c:formatCode>
                <c:ptCount val="15"/>
                <c:pt idx="0">
                  <c:v>0.38461538461538464</c:v>
                </c:pt>
                <c:pt idx="1">
                  <c:v>0.33333333333333331</c:v>
                </c:pt>
                <c:pt idx="2">
                  <c:v>0.38461538461538464</c:v>
                </c:pt>
                <c:pt idx="3">
                  <c:v>0.38461538461538464</c:v>
                </c:pt>
                <c:pt idx="4">
                  <c:v>0.53846153846153844</c:v>
                </c:pt>
                <c:pt idx="5">
                  <c:v>0.41666666666666669</c:v>
                </c:pt>
                <c:pt idx="6">
                  <c:v>0.36363636363636365</c:v>
                </c:pt>
                <c:pt idx="7">
                  <c:v>0.38461538461538464</c:v>
                </c:pt>
                <c:pt idx="8">
                  <c:v>0.38461538461538464</c:v>
                </c:pt>
                <c:pt idx="9">
                  <c:v>0.38461538461538464</c:v>
                </c:pt>
                <c:pt idx="10">
                  <c:v>0.30769230769230771</c:v>
                </c:pt>
                <c:pt idx="11">
                  <c:v>0.38461538461538464</c:v>
                </c:pt>
                <c:pt idx="12">
                  <c:v>0.38461538461538464</c:v>
                </c:pt>
                <c:pt idx="13">
                  <c:v>0.5</c:v>
                </c:pt>
                <c:pt idx="14">
                  <c:v>0.25</c:v>
                </c:pt>
              </c:numCache>
            </c:numRef>
          </c:val>
          <c:extLst>
            <c:ext xmlns:c16="http://schemas.microsoft.com/office/drawing/2014/chart" uri="{C3380CC4-5D6E-409C-BE32-E72D297353CC}">
              <c16:uniqueId val="{00000002-CD57-4737-82B1-6F52D641094B}"/>
            </c:ext>
          </c:extLst>
        </c:ser>
        <c:dLbls>
          <c:showLegendKey val="0"/>
          <c:showVal val="0"/>
          <c:showCatName val="0"/>
          <c:showSerName val="0"/>
          <c:showPercent val="0"/>
          <c:showBubbleSize val="0"/>
        </c:dLbls>
        <c:gapWidth val="150"/>
        <c:overlap val="100"/>
        <c:axId val="1391811631"/>
        <c:axId val="1391814991"/>
      </c:barChart>
      <c:catAx>
        <c:axId val="13918116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1814991"/>
        <c:crosses val="autoZero"/>
        <c:auto val="1"/>
        <c:lblAlgn val="ctr"/>
        <c:lblOffset val="100"/>
        <c:noMultiLvlLbl val="0"/>
      </c:catAx>
      <c:valAx>
        <c:axId val="139181499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18116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Referral!$J$93</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Referral!$I$94:$I$110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Referral!$J$94:$J$110</c:f>
              <c:numCache>
                <c:formatCode>General</c:formatCode>
                <c:ptCount val="17"/>
                <c:pt idx="0" formatCode="0%">
                  <c:v>7.6923076923076927E-2</c:v>
                </c:pt>
                <c:pt idx="14" formatCode="0%">
                  <c:v>7.6923076923076927E-2</c:v>
                </c:pt>
              </c:numCache>
            </c:numRef>
          </c:val>
          <c:extLst>
            <c:ext xmlns:c16="http://schemas.microsoft.com/office/drawing/2014/chart" uri="{C3380CC4-5D6E-409C-BE32-E72D297353CC}">
              <c16:uniqueId val="{00000000-52CB-4B9A-A59B-4336F4875ACC}"/>
            </c:ext>
          </c:extLst>
        </c:ser>
        <c:ser>
          <c:idx val="1"/>
          <c:order val="1"/>
          <c:tx>
            <c:strRef>
              <c:f>Referral!$K$93</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Referral!$I$94:$I$110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Referral!$K$94:$K$110</c:f>
              <c:numCache>
                <c:formatCode>0%</c:formatCode>
                <c:ptCount val="17"/>
                <c:pt idx="0">
                  <c:v>0.15384615384615385</c:v>
                </c:pt>
                <c:pt idx="1">
                  <c:v>7.6923076923076927E-2</c:v>
                </c:pt>
                <c:pt idx="2">
                  <c:v>7.6923076923076927E-2</c:v>
                </c:pt>
                <c:pt idx="3">
                  <c:v>7.6923076923076927E-2</c:v>
                </c:pt>
                <c:pt idx="15">
                  <c:v>7.6923076923076927E-2</c:v>
                </c:pt>
                <c:pt idx="16">
                  <c:v>0.15384615384615385</c:v>
                </c:pt>
              </c:numCache>
            </c:numRef>
          </c:val>
          <c:extLst>
            <c:ext xmlns:c16="http://schemas.microsoft.com/office/drawing/2014/chart" uri="{C3380CC4-5D6E-409C-BE32-E72D297353CC}">
              <c16:uniqueId val="{00000001-52CB-4B9A-A59B-4336F4875ACC}"/>
            </c:ext>
          </c:extLst>
        </c:ser>
        <c:ser>
          <c:idx val="2"/>
          <c:order val="2"/>
          <c:tx>
            <c:strRef>
              <c:f>Referral!$L$93</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Referral!$I$94:$I$110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Referral!$L$94:$L$110</c:f>
              <c:numCache>
                <c:formatCode>0%</c:formatCode>
                <c:ptCount val="17"/>
                <c:pt idx="0">
                  <c:v>0.61538461538461542</c:v>
                </c:pt>
                <c:pt idx="1">
                  <c:v>0.76923076923076927</c:v>
                </c:pt>
                <c:pt idx="2">
                  <c:v>0.61538461538461542</c:v>
                </c:pt>
                <c:pt idx="3">
                  <c:v>0.61538461538461542</c:v>
                </c:pt>
                <c:pt idx="4">
                  <c:v>0.76923076923076927</c:v>
                </c:pt>
                <c:pt idx="5">
                  <c:v>0.76923076923076927</c:v>
                </c:pt>
                <c:pt idx="6">
                  <c:v>0.76923076923076927</c:v>
                </c:pt>
                <c:pt idx="7">
                  <c:v>0.69230769230769229</c:v>
                </c:pt>
                <c:pt idx="8">
                  <c:v>0.76923076923076927</c:v>
                </c:pt>
                <c:pt idx="9">
                  <c:v>0.76923076923076927</c:v>
                </c:pt>
                <c:pt idx="10">
                  <c:v>0.76923076923076927</c:v>
                </c:pt>
                <c:pt idx="11">
                  <c:v>0.76923076923076927</c:v>
                </c:pt>
                <c:pt idx="12">
                  <c:v>0.76923076923076927</c:v>
                </c:pt>
                <c:pt idx="13">
                  <c:v>0.76923076923076927</c:v>
                </c:pt>
                <c:pt idx="14">
                  <c:v>0.69230769230769229</c:v>
                </c:pt>
                <c:pt idx="15">
                  <c:v>0.69230769230769229</c:v>
                </c:pt>
                <c:pt idx="16">
                  <c:v>0.53846153846153844</c:v>
                </c:pt>
              </c:numCache>
            </c:numRef>
          </c:val>
          <c:extLst>
            <c:ext xmlns:c16="http://schemas.microsoft.com/office/drawing/2014/chart" uri="{C3380CC4-5D6E-409C-BE32-E72D297353CC}">
              <c16:uniqueId val="{00000002-52CB-4B9A-A59B-4336F4875ACC}"/>
            </c:ext>
          </c:extLst>
        </c:ser>
        <c:ser>
          <c:idx val="3"/>
          <c:order val="3"/>
          <c:tx>
            <c:strRef>
              <c:f>Referral!$M$93</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Referral!$I$94:$I$110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Referral!$M$94:$M$110</c:f>
              <c:numCache>
                <c:formatCode>General</c:formatCode>
                <c:ptCount val="17"/>
                <c:pt idx="2" formatCode="0%">
                  <c:v>0.15384615384615385</c:v>
                </c:pt>
                <c:pt idx="3" formatCode="0%">
                  <c:v>0.15384615384615385</c:v>
                </c:pt>
                <c:pt idx="4" formatCode="0%">
                  <c:v>7.6923076923076927E-2</c:v>
                </c:pt>
                <c:pt idx="5" formatCode="0%">
                  <c:v>7.6923076923076927E-2</c:v>
                </c:pt>
                <c:pt idx="6" formatCode="0%">
                  <c:v>7.6923076923076927E-2</c:v>
                </c:pt>
                <c:pt idx="7" formatCode="0%">
                  <c:v>0.15384615384615385</c:v>
                </c:pt>
                <c:pt idx="8" formatCode="0%">
                  <c:v>7.6923076923076927E-2</c:v>
                </c:pt>
                <c:pt idx="9" formatCode="0%">
                  <c:v>7.6923076923076927E-2</c:v>
                </c:pt>
                <c:pt idx="10" formatCode="0%">
                  <c:v>7.6923076923076927E-2</c:v>
                </c:pt>
                <c:pt idx="11" formatCode="0%">
                  <c:v>7.6923076923076927E-2</c:v>
                </c:pt>
                <c:pt idx="12" formatCode="0%">
                  <c:v>7.6923076923076927E-2</c:v>
                </c:pt>
                <c:pt idx="13" formatCode="0%">
                  <c:v>7.6923076923076927E-2</c:v>
                </c:pt>
                <c:pt idx="14" formatCode="0%">
                  <c:v>7.6923076923076927E-2</c:v>
                </c:pt>
                <c:pt idx="15" formatCode="0%">
                  <c:v>7.6923076923076927E-2</c:v>
                </c:pt>
                <c:pt idx="16" formatCode="0%">
                  <c:v>0.15384615384615385</c:v>
                </c:pt>
              </c:numCache>
            </c:numRef>
          </c:val>
          <c:extLst>
            <c:ext xmlns:c16="http://schemas.microsoft.com/office/drawing/2014/chart" uri="{C3380CC4-5D6E-409C-BE32-E72D297353CC}">
              <c16:uniqueId val="{00000003-52CB-4B9A-A59B-4336F4875ACC}"/>
            </c:ext>
          </c:extLst>
        </c:ser>
        <c:ser>
          <c:idx val="4"/>
          <c:order val="4"/>
          <c:tx>
            <c:strRef>
              <c:f>Referral!$N$93</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Referral!$I$94:$I$110</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Referral!$N$94:$N$110</c:f>
              <c:numCache>
                <c:formatCode>0%</c:formatCode>
                <c:ptCount val="17"/>
                <c:pt idx="0">
                  <c:v>0.15384615384615385</c:v>
                </c:pt>
                <c:pt idx="1">
                  <c:v>0.15384615384615385</c:v>
                </c:pt>
                <c:pt idx="2">
                  <c:v>0.15384615384615385</c:v>
                </c:pt>
                <c:pt idx="3">
                  <c:v>0.15384615384615385</c:v>
                </c:pt>
                <c:pt idx="4">
                  <c:v>0.15384615384615385</c:v>
                </c:pt>
                <c:pt idx="5">
                  <c:v>0.15384615384615385</c:v>
                </c:pt>
                <c:pt idx="6">
                  <c:v>0.15384615384615385</c:v>
                </c:pt>
                <c:pt idx="7">
                  <c:v>0.15384615384615385</c:v>
                </c:pt>
                <c:pt idx="8">
                  <c:v>0.15384615384615385</c:v>
                </c:pt>
                <c:pt idx="9">
                  <c:v>0.15384615384615385</c:v>
                </c:pt>
                <c:pt idx="10">
                  <c:v>0.15384615384615385</c:v>
                </c:pt>
                <c:pt idx="11">
                  <c:v>0.15384615384615385</c:v>
                </c:pt>
                <c:pt idx="12">
                  <c:v>0.15384615384615385</c:v>
                </c:pt>
                <c:pt idx="13">
                  <c:v>0.15384615384615385</c:v>
                </c:pt>
                <c:pt idx="14">
                  <c:v>0.15384615384615385</c:v>
                </c:pt>
                <c:pt idx="15">
                  <c:v>0.15384615384615385</c:v>
                </c:pt>
                <c:pt idx="16">
                  <c:v>0.15384615384615385</c:v>
                </c:pt>
              </c:numCache>
            </c:numRef>
          </c:val>
          <c:extLst>
            <c:ext xmlns:c16="http://schemas.microsoft.com/office/drawing/2014/chart" uri="{C3380CC4-5D6E-409C-BE32-E72D297353CC}">
              <c16:uniqueId val="{00000004-52CB-4B9A-A59B-4336F4875ACC}"/>
            </c:ext>
          </c:extLst>
        </c:ser>
        <c:dLbls>
          <c:showLegendKey val="0"/>
          <c:showVal val="0"/>
          <c:showCatName val="0"/>
          <c:showSerName val="0"/>
          <c:showPercent val="0"/>
          <c:showBubbleSize val="0"/>
        </c:dLbls>
        <c:gapWidth val="150"/>
        <c:overlap val="100"/>
        <c:axId val="390487503"/>
        <c:axId val="390486063"/>
      </c:barChart>
      <c:catAx>
        <c:axId val="39048750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0486063"/>
        <c:crosses val="autoZero"/>
        <c:auto val="1"/>
        <c:lblAlgn val="ctr"/>
        <c:lblOffset val="100"/>
        <c:noMultiLvlLbl val="0"/>
      </c:catAx>
      <c:valAx>
        <c:axId val="390486063"/>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0487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Alerts!$J$1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Alerts!$J$2:$J$18</c:f>
              <c:numCache>
                <c:formatCode>0%</c:formatCode>
                <c:ptCount val="17"/>
                <c:pt idx="0">
                  <c:v>0.2</c:v>
                </c:pt>
                <c:pt idx="1">
                  <c:v>6.6666666666666666E-2</c:v>
                </c:pt>
                <c:pt idx="14">
                  <c:v>6.6666666666666666E-2</c:v>
                </c:pt>
                <c:pt idx="16">
                  <c:v>6.6666666666666666E-2</c:v>
                </c:pt>
              </c:numCache>
            </c:numRef>
          </c:val>
          <c:extLst>
            <c:ext xmlns:c16="http://schemas.microsoft.com/office/drawing/2014/chart" uri="{C3380CC4-5D6E-409C-BE32-E72D297353CC}">
              <c16:uniqueId val="{00000000-BFDA-46E6-9AD8-6515C952B255}"/>
            </c:ext>
          </c:extLst>
        </c:ser>
        <c:ser>
          <c:idx val="1"/>
          <c:order val="1"/>
          <c:tx>
            <c:strRef>
              <c:f>Alerts!$K$1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Alerts!$K$2:$K$18</c:f>
              <c:numCache>
                <c:formatCode>0%</c:formatCode>
                <c:ptCount val="17"/>
                <c:pt idx="0">
                  <c:v>0.33333333333333331</c:v>
                </c:pt>
                <c:pt idx="1">
                  <c:v>6.6666666666666666E-2</c:v>
                </c:pt>
                <c:pt idx="2">
                  <c:v>6.6666666666666666E-2</c:v>
                </c:pt>
                <c:pt idx="16">
                  <c:v>6.6666666666666666E-2</c:v>
                </c:pt>
              </c:numCache>
            </c:numRef>
          </c:val>
          <c:extLst>
            <c:ext xmlns:c16="http://schemas.microsoft.com/office/drawing/2014/chart" uri="{C3380CC4-5D6E-409C-BE32-E72D297353CC}">
              <c16:uniqueId val="{00000001-BFDA-46E6-9AD8-6515C952B255}"/>
            </c:ext>
          </c:extLst>
        </c:ser>
        <c:ser>
          <c:idx val="2"/>
          <c:order val="2"/>
          <c:tx>
            <c:strRef>
              <c:f>Alerts!$L$1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Alerts!$L$2:$L$18</c:f>
              <c:numCache>
                <c:formatCode>0%</c:formatCode>
                <c:ptCount val="17"/>
                <c:pt idx="0">
                  <c:v>0.2</c:v>
                </c:pt>
                <c:pt idx="1">
                  <c:v>0.6</c:v>
                </c:pt>
                <c:pt idx="2">
                  <c:v>0.53333333333333333</c:v>
                </c:pt>
                <c:pt idx="3">
                  <c:v>0.6</c:v>
                </c:pt>
                <c:pt idx="4">
                  <c:v>0.6</c:v>
                </c:pt>
                <c:pt idx="5">
                  <c:v>0.6</c:v>
                </c:pt>
                <c:pt idx="6">
                  <c:v>0.6</c:v>
                </c:pt>
                <c:pt idx="7">
                  <c:v>0.6</c:v>
                </c:pt>
                <c:pt idx="8">
                  <c:v>0.53333333333333333</c:v>
                </c:pt>
                <c:pt idx="9">
                  <c:v>0.6</c:v>
                </c:pt>
                <c:pt idx="10">
                  <c:v>0.6</c:v>
                </c:pt>
                <c:pt idx="11">
                  <c:v>0.6</c:v>
                </c:pt>
                <c:pt idx="12">
                  <c:v>0.6</c:v>
                </c:pt>
                <c:pt idx="13">
                  <c:v>0.6</c:v>
                </c:pt>
                <c:pt idx="14">
                  <c:v>0.6</c:v>
                </c:pt>
                <c:pt idx="15">
                  <c:v>0.6</c:v>
                </c:pt>
                <c:pt idx="16">
                  <c:v>0.53333333333333333</c:v>
                </c:pt>
              </c:numCache>
            </c:numRef>
          </c:val>
          <c:extLst>
            <c:ext xmlns:c16="http://schemas.microsoft.com/office/drawing/2014/chart" uri="{C3380CC4-5D6E-409C-BE32-E72D297353CC}">
              <c16:uniqueId val="{00000002-BFDA-46E6-9AD8-6515C952B255}"/>
            </c:ext>
          </c:extLst>
        </c:ser>
        <c:ser>
          <c:idx val="3"/>
          <c:order val="3"/>
          <c:tx>
            <c:strRef>
              <c:f>Alerts!$M$1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Alerts!$M$2:$M$18</c:f>
              <c:numCache>
                <c:formatCode>0%</c:formatCode>
                <c:ptCount val="17"/>
                <c:pt idx="0">
                  <c:v>0.13333333333333333</c:v>
                </c:pt>
                <c:pt idx="1">
                  <c:v>6.6666666666666666E-2</c:v>
                </c:pt>
                <c:pt idx="2">
                  <c:v>0.13333333333333333</c:v>
                </c:pt>
                <c:pt idx="3">
                  <c:v>0.13333333333333333</c:v>
                </c:pt>
                <c:pt idx="4">
                  <c:v>0.2</c:v>
                </c:pt>
                <c:pt idx="5">
                  <c:v>0.2</c:v>
                </c:pt>
                <c:pt idx="6">
                  <c:v>0.2</c:v>
                </c:pt>
                <c:pt idx="7">
                  <c:v>0.2</c:v>
                </c:pt>
                <c:pt idx="8">
                  <c:v>0.26666666666666666</c:v>
                </c:pt>
                <c:pt idx="9">
                  <c:v>0.2</c:v>
                </c:pt>
                <c:pt idx="10">
                  <c:v>0.2</c:v>
                </c:pt>
                <c:pt idx="11">
                  <c:v>0.2</c:v>
                </c:pt>
                <c:pt idx="12">
                  <c:v>0.2</c:v>
                </c:pt>
                <c:pt idx="13">
                  <c:v>0.2</c:v>
                </c:pt>
                <c:pt idx="14">
                  <c:v>0.2</c:v>
                </c:pt>
                <c:pt idx="15">
                  <c:v>0.2</c:v>
                </c:pt>
                <c:pt idx="16">
                  <c:v>0.2</c:v>
                </c:pt>
              </c:numCache>
            </c:numRef>
          </c:val>
          <c:extLst>
            <c:ext xmlns:c16="http://schemas.microsoft.com/office/drawing/2014/chart" uri="{C3380CC4-5D6E-409C-BE32-E72D297353CC}">
              <c16:uniqueId val="{00000003-BFDA-46E6-9AD8-6515C952B255}"/>
            </c:ext>
          </c:extLst>
        </c:ser>
        <c:ser>
          <c:idx val="4"/>
          <c:order val="4"/>
          <c:tx>
            <c:strRef>
              <c:f>Alerts!$N$1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Alerts!$N$2:$N$18</c:f>
              <c:numCache>
                <c:formatCode>0%</c:formatCode>
                <c:ptCount val="17"/>
                <c:pt idx="0">
                  <c:v>0.13333333333333333</c:v>
                </c:pt>
                <c:pt idx="1">
                  <c:v>0.2</c:v>
                </c:pt>
                <c:pt idx="2">
                  <c:v>0.26666666666666666</c:v>
                </c:pt>
                <c:pt idx="3">
                  <c:v>0.26666666666666666</c:v>
                </c:pt>
                <c:pt idx="4">
                  <c:v>0.2</c:v>
                </c:pt>
                <c:pt idx="5">
                  <c:v>0.2</c:v>
                </c:pt>
                <c:pt idx="6">
                  <c:v>0.2</c:v>
                </c:pt>
                <c:pt idx="7">
                  <c:v>0.2</c:v>
                </c:pt>
                <c:pt idx="8">
                  <c:v>0.2</c:v>
                </c:pt>
                <c:pt idx="9">
                  <c:v>0.2</c:v>
                </c:pt>
                <c:pt idx="10">
                  <c:v>0.2</c:v>
                </c:pt>
                <c:pt idx="11">
                  <c:v>0.2</c:v>
                </c:pt>
                <c:pt idx="12">
                  <c:v>0.2</c:v>
                </c:pt>
                <c:pt idx="13">
                  <c:v>0.2</c:v>
                </c:pt>
                <c:pt idx="14">
                  <c:v>0.13333333333333333</c:v>
                </c:pt>
                <c:pt idx="15">
                  <c:v>0.2</c:v>
                </c:pt>
                <c:pt idx="16">
                  <c:v>0.13333333333333333</c:v>
                </c:pt>
              </c:numCache>
            </c:numRef>
          </c:val>
          <c:extLst>
            <c:ext xmlns:c16="http://schemas.microsoft.com/office/drawing/2014/chart" uri="{C3380CC4-5D6E-409C-BE32-E72D297353CC}">
              <c16:uniqueId val="{00000004-BFDA-46E6-9AD8-6515C952B255}"/>
            </c:ext>
          </c:extLst>
        </c:ser>
        <c:dLbls>
          <c:showLegendKey val="0"/>
          <c:showVal val="0"/>
          <c:showCatName val="0"/>
          <c:showSerName val="0"/>
          <c:showPercent val="0"/>
          <c:showBubbleSize val="0"/>
        </c:dLbls>
        <c:gapWidth val="150"/>
        <c:overlap val="100"/>
        <c:axId val="374649935"/>
        <c:axId val="374650895"/>
      </c:barChart>
      <c:catAx>
        <c:axId val="37464993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4650895"/>
        <c:crosses val="autoZero"/>
        <c:auto val="1"/>
        <c:lblAlgn val="ctr"/>
        <c:lblOffset val="100"/>
        <c:noMultiLvlLbl val="0"/>
      </c:catAx>
      <c:valAx>
        <c:axId val="374650895"/>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4649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Alerts!$J$20</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Alerts!$J$21:$J$37</c:f>
              <c:numCache>
                <c:formatCode>General</c:formatCode>
                <c:ptCount val="17"/>
                <c:pt idx="0" formatCode="0%">
                  <c:v>0.13333333333333333</c:v>
                </c:pt>
                <c:pt idx="14" formatCode="0%">
                  <c:v>6.6666666666666666E-2</c:v>
                </c:pt>
                <c:pt idx="16" formatCode="0%">
                  <c:v>6.6666666666666666E-2</c:v>
                </c:pt>
              </c:numCache>
            </c:numRef>
          </c:val>
          <c:extLst>
            <c:ext xmlns:c16="http://schemas.microsoft.com/office/drawing/2014/chart" uri="{C3380CC4-5D6E-409C-BE32-E72D297353CC}">
              <c16:uniqueId val="{00000000-1A62-4D16-B15F-594F3C43AD91}"/>
            </c:ext>
          </c:extLst>
        </c:ser>
        <c:ser>
          <c:idx val="1"/>
          <c:order val="1"/>
          <c:tx>
            <c:strRef>
              <c:f>Alerts!$K$20</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Alerts!$K$21:$K$37</c:f>
              <c:numCache>
                <c:formatCode>0%</c:formatCode>
                <c:ptCount val="17"/>
                <c:pt idx="0">
                  <c:v>0.33333333333333331</c:v>
                </c:pt>
                <c:pt idx="1">
                  <c:v>6.6666666666666666E-2</c:v>
                </c:pt>
                <c:pt idx="2">
                  <c:v>6.6666666666666666E-2</c:v>
                </c:pt>
                <c:pt idx="16">
                  <c:v>6.6666666666666666E-2</c:v>
                </c:pt>
              </c:numCache>
            </c:numRef>
          </c:val>
          <c:extLst>
            <c:ext xmlns:c16="http://schemas.microsoft.com/office/drawing/2014/chart" uri="{C3380CC4-5D6E-409C-BE32-E72D297353CC}">
              <c16:uniqueId val="{00000001-1A62-4D16-B15F-594F3C43AD91}"/>
            </c:ext>
          </c:extLst>
        </c:ser>
        <c:ser>
          <c:idx val="2"/>
          <c:order val="2"/>
          <c:tx>
            <c:strRef>
              <c:f>Alerts!$L$20</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Alerts!$L$21:$L$37</c:f>
              <c:numCache>
                <c:formatCode>0%</c:formatCode>
                <c:ptCount val="17"/>
                <c:pt idx="0">
                  <c:v>0.2</c:v>
                </c:pt>
                <c:pt idx="1">
                  <c:v>0.6</c:v>
                </c:pt>
                <c:pt idx="2">
                  <c:v>0.53333333333333333</c:v>
                </c:pt>
                <c:pt idx="3">
                  <c:v>0.6</c:v>
                </c:pt>
                <c:pt idx="4">
                  <c:v>0.6</c:v>
                </c:pt>
                <c:pt idx="5">
                  <c:v>0.6</c:v>
                </c:pt>
                <c:pt idx="6">
                  <c:v>0.6</c:v>
                </c:pt>
                <c:pt idx="7">
                  <c:v>0.6</c:v>
                </c:pt>
                <c:pt idx="8">
                  <c:v>0.53333333333333333</c:v>
                </c:pt>
                <c:pt idx="9">
                  <c:v>0.6</c:v>
                </c:pt>
                <c:pt idx="10">
                  <c:v>0.6</c:v>
                </c:pt>
                <c:pt idx="11">
                  <c:v>0.6</c:v>
                </c:pt>
                <c:pt idx="12">
                  <c:v>0.6</c:v>
                </c:pt>
                <c:pt idx="13">
                  <c:v>0.6</c:v>
                </c:pt>
                <c:pt idx="14">
                  <c:v>0.6</c:v>
                </c:pt>
                <c:pt idx="15">
                  <c:v>0.6</c:v>
                </c:pt>
                <c:pt idx="16">
                  <c:v>0.53333333333333333</c:v>
                </c:pt>
              </c:numCache>
            </c:numRef>
          </c:val>
          <c:extLst>
            <c:ext xmlns:c16="http://schemas.microsoft.com/office/drawing/2014/chart" uri="{C3380CC4-5D6E-409C-BE32-E72D297353CC}">
              <c16:uniqueId val="{00000002-1A62-4D16-B15F-594F3C43AD91}"/>
            </c:ext>
          </c:extLst>
        </c:ser>
        <c:ser>
          <c:idx val="3"/>
          <c:order val="3"/>
          <c:tx>
            <c:strRef>
              <c:f>Alerts!$M$20</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Alerts!$M$21:$M$37</c:f>
              <c:numCache>
                <c:formatCode>0%</c:formatCode>
                <c:ptCount val="17"/>
                <c:pt idx="0">
                  <c:v>0.13333333333333333</c:v>
                </c:pt>
                <c:pt idx="1">
                  <c:v>6.6666666666666666E-2</c:v>
                </c:pt>
                <c:pt idx="2">
                  <c:v>0.13333333333333333</c:v>
                </c:pt>
                <c:pt idx="3">
                  <c:v>0.13333333333333333</c:v>
                </c:pt>
                <c:pt idx="4">
                  <c:v>0.2</c:v>
                </c:pt>
                <c:pt idx="5">
                  <c:v>0.2</c:v>
                </c:pt>
                <c:pt idx="6">
                  <c:v>0.2</c:v>
                </c:pt>
                <c:pt idx="7">
                  <c:v>0.2</c:v>
                </c:pt>
                <c:pt idx="8">
                  <c:v>0.26666666666666666</c:v>
                </c:pt>
                <c:pt idx="9">
                  <c:v>0.2</c:v>
                </c:pt>
                <c:pt idx="10">
                  <c:v>0.2</c:v>
                </c:pt>
                <c:pt idx="11">
                  <c:v>0.2</c:v>
                </c:pt>
                <c:pt idx="12">
                  <c:v>0.2</c:v>
                </c:pt>
                <c:pt idx="13">
                  <c:v>0.2</c:v>
                </c:pt>
                <c:pt idx="14">
                  <c:v>0.2</c:v>
                </c:pt>
                <c:pt idx="15">
                  <c:v>0.2</c:v>
                </c:pt>
                <c:pt idx="16">
                  <c:v>0.2</c:v>
                </c:pt>
              </c:numCache>
            </c:numRef>
          </c:val>
          <c:extLst>
            <c:ext xmlns:c16="http://schemas.microsoft.com/office/drawing/2014/chart" uri="{C3380CC4-5D6E-409C-BE32-E72D297353CC}">
              <c16:uniqueId val="{00000003-1A62-4D16-B15F-594F3C43AD91}"/>
            </c:ext>
          </c:extLst>
        </c:ser>
        <c:ser>
          <c:idx val="4"/>
          <c:order val="4"/>
          <c:tx>
            <c:strRef>
              <c:f>Alerts!$N$20</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Alerts!$I$21:$I$37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Alerts!$N$21:$N$37</c:f>
              <c:numCache>
                <c:formatCode>0%</c:formatCode>
                <c:ptCount val="17"/>
                <c:pt idx="0">
                  <c:v>0.2</c:v>
                </c:pt>
                <c:pt idx="1">
                  <c:v>0.26666666666666666</c:v>
                </c:pt>
                <c:pt idx="2">
                  <c:v>0.26666666666666666</c:v>
                </c:pt>
                <c:pt idx="3">
                  <c:v>0.26666666666666666</c:v>
                </c:pt>
                <c:pt idx="4">
                  <c:v>0.2</c:v>
                </c:pt>
                <c:pt idx="5">
                  <c:v>0.2</c:v>
                </c:pt>
                <c:pt idx="6">
                  <c:v>0.2</c:v>
                </c:pt>
                <c:pt idx="7">
                  <c:v>0.2</c:v>
                </c:pt>
                <c:pt idx="8">
                  <c:v>0.2</c:v>
                </c:pt>
                <c:pt idx="9">
                  <c:v>0.2</c:v>
                </c:pt>
                <c:pt idx="10">
                  <c:v>0.2</c:v>
                </c:pt>
                <c:pt idx="11">
                  <c:v>0.2</c:v>
                </c:pt>
                <c:pt idx="12">
                  <c:v>0.2</c:v>
                </c:pt>
                <c:pt idx="13">
                  <c:v>0.2</c:v>
                </c:pt>
                <c:pt idx="14">
                  <c:v>0.13333333333333333</c:v>
                </c:pt>
                <c:pt idx="15">
                  <c:v>0.2</c:v>
                </c:pt>
                <c:pt idx="16">
                  <c:v>0.13333333333333333</c:v>
                </c:pt>
              </c:numCache>
            </c:numRef>
          </c:val>
          <c:extLst>
            <c:ext xmlns:c16="http://schemas.microsoft.com/office/drawing/2014/chart" uri="{C3380CC4-5D6E-409C-BE32-E72D297353CC}">
              <c16:uniqueId val="{00000004-1A62-4D16-B15F-594F3C43AD91}"/>
            </c:ext>
          </c:extLst>
        </c:ser>
        <c:dLbls>
          <c:showLegendKey val="0"/>
          <c:showVal val="0"/>
          <c:showCatName val="0"/>
          <c:showSerName val="0"/>
          <c:showPercent val="0"/>
          <c:showBubbleSize val="0"/>
        </c:dLbls>
        <c:gapWidth val="150"/>
        <c:overlap val="100"/>
        <c:axId val="42805647"/>
        <c:axId val="42810447"/>
      </c:barChart>
      <c:catAx>
        <c:axId val="4280564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810447"/>
        <c:crosses val="autoZero"/>
        <c:auto val="1"/>
        <c:lblAlgn val="ctr"/>
        <c:lblOffset val="100"/>
        <c:noMultiLvlLbl val="0"/>
      </c:catAx>
      <c:valAx>
        <c:axId val="42810447"/>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8056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Alerts!$H$93</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Alerts!$G$94:$G$108</c:f>
              <c:strCache>
                <c:ptCount val="15"/>
                <c:pt idx="0">
                  <c:v>Privacy laws / regulations prevent sharing without consent</c:v>
                </c:pt>
                <c:pt idx="1">
                  <c:v>Previously obtained consent to share data is allowed but not readily availa...</c:v>
                </c:pt>
                <c:pt idx="2">
                  <c:v>We do not have the authority to hire new staff needed to exchange data</c:v>
                </c:pt>
                <c:pt idx="3">
                  <c:v>Unclear whether information is considered private by law / regulation</c:v>
                </c:pt>
                <c:pt idx="4">
                  <c:v>Restrictions in how funding can be used (i.e., infrastructure development;...</c:v>
                </c:pt>
                <c:pt idx="5">
                  <c:v>Existing staff are not adequately trained in necessary skills (e.g., procur...</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Data fields / elements do not align between systems</c:v>
                </c:pt>
                <c:pt idx="10">
                  <c:v>Lack of funding to purchase / configure electronic systems for exchange</c:v>
                </c:pt>
                <c:pt idx="11">
                  <c:v>Lack of funding to operate / maintain electronic systems and processes for...</c:v>
                </c:pt>
                <c:pt idx="12">
                  <c:v>Burdensome administrative processes to access grant funding for exchange</c:v>
                </c:pt>
                <c:pt idx="13">
                  <c:v>Partner does not have electronic system</c:v>
                </c:pt>
                <c:pt idx="14">
                  <c:v>Partner has electronic system but systems are not interoperable</c:v>
                </c:pt>
              </c:strCache>
            </c:strRef>
          </c:cat>
          <c:val>
            <c:numRef>
              <c:f>Alerts!$H$94:$H$108</c:f>
              <c:numCache>
                <c:formatCode>0%</c:formatCode>
                <c:ptCount val="15"/>
                <c:pt idx="1">
                  <c:v>0.16666666666666666</c:v>
                </c:pt>
                <c:pt idx="2">
                  <c:v>0.25</c:v>
                </c:pt>
                <c:pt idx="3">
                  <c:v>0.27272727272727271</c:v>
                </c:pt>
                <c:pt idx="4">
                  <c:v>0.27272727272727271</c:v>
                </c:pt>
                <c:pt idx="5">
                  <c:v>0.33333333333333331</c:v>
                </c:pt>
                <c:pt idx="6">
                  <c:v>0.36363636363636365</c:v>
                </c:pt>
                <c:pt idx="7">
                  <c:v>0.41666666666666669</c:v>
                </c:pt>
                <c:pt idx="8">
                  <c:v>0.41666666666666669</c:v>
                </c:pt>
                <c:pt idx="9">
                  <c:v>0.41666666666666669</c:v>
                </c:pt>
                <c:pt idx="10">
                  <c:v>0.41666666666666669</c:v>
                </c:pt>
                <c:pt idx="11">
                  <c:v>0.41666666666666669</c:v>
                </c:pt>
                <c:pt idx="12">
                  <c:v>0.41666666666666669</c:v>
                </c:pt>
                <c:pt idx="13">
                  <c:v>0.5</c:v>
                </c:pt>
                <c:pt idx="14">
                  <c:v>0.5</c:v>
                </c:pt>
              </c:numCache>
            </c:numRef>
          </c:val>
          <c:extLst>
            <c:ext xmlns:c16="http://schemas.microsoft.com/office/drawing/2014/chart" uri="{C3380CC4-5D6E-409C-BE32-E72D297353CC}">
              <c16:uniqueId val="{00000000-590D-4CC7-B290-633851AF04E4}"/>
            </c:ext>
          </c:extLst>
        </c:ser>
        <c:ser>
          <c:idx val="1"/>
          <c:order val="1"/>
          <c:tx>
            <c:strRef>
              <c:f>Alerts!$I$93</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Alerts!$G$94:$G$108</c:f>
              <c:strCache>
                <c:ptCount val="15"/>
                <c:pt idx="0">
                  <c:v>Privacy laws / regulations prevent sharing without consent</c:v>
                </c:pt>
                <c:pt idx="1">
                  <c:v>Previously obtained consent to share data is allowed but not readily availa...</c:v>
                </c:pt>
                <c:pt idx="2">
                  <c:v>We do not have the authority to hire new staff needed to exchange data</c:v>
                </c:pt>
                <c:pt idx="3">
                  <c:v>Unclear whether information is considered private by law / regulation</c:v>
                </c:pt>
                <c:pt idx="4">
                  <c:v>Restrictions in how funding can be used (i.e., infrastructure development;...</c:v>
                </c:pt>
                <c:pt idx="5">
                  <c:v>Existing staff are not adequately trained in necessary skills (e.g., procur...</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Data fields / elements do not align between systems</c:v>
                </c:pt>
                <c:pt idx="10">
                  <c:v>Lack of funding to purchase / configure electronic systems for exchange</c:v>
                </c:pt>
                <c:pt idx="11">
                  <c:v>Lack of funding to operate / maintain electronic systems and processes for...</c:v>
                </c:pt>
                <c:pt idx="12">
                  <c:v>Burdensome administrative processes to access grant funding for exchange</c:v>
                </c:pt>
                <c:pt idx="13">
                  <c:v>Partner does not have electronic system</c:v>
                </c:pt>
                <c:pt idx="14">
                  <c:v>Partner has electronic system but systems are not interoperable</c:v>
                </c:pt>
              </c:strCache>
            </c:strRef>
          </c:cat>
          <c:val>
            <c:numRef>
              <c:f>Alerts!$I$94:$I$108</c:f>
              <c:numCache>
                <c:formatCode>0%</c:formatCode>
                <c:ptCount val="15"/>
                <c:pt idx="1">
                  <c:v>0.41666666666666669</c:v>
                </c:pt>
                <c:pt idx="2">
                  <c:v>0.41666666666666669</c:v>
                </c:pt>
                <c:pt idx="3">
                  <c:v>0.45454545454545453</c:v>
                </c:pt>
                <c:pt idx="4">
                  <c:v>0.36363636363636365</c:v>
                </c:pt>
                <c:pt idx="5">
                  <c:v>0.33333333333333331</c:v>
                </c:pt>
                <c:pt idx="6">
                  <c:v>0.36363636363636365</c:v>
                </c:pt>
                <c:pt idx="7">
                  <c:v>0.25</c:v>
                </c:pt>
                <c:pt idx="8">
                  <c:v>0.25</c:v>
                </c:pt>
                <c:pt idx="10">
                  <c:v>0.25</c:v>
                </c:pt>
                <c:pt idx="11">
                  <c:v>0.25</c:v>
                </c:pt>
                <c:pt idx="12">
                  <c:v>0.25</c:v>
                </c:pt>
              </c:numCache>
            </c:numRef>
          </c:val>
          <c:extLst>
            <c:ext xmlns:c16="http://schemas.microsoft.com/office/drawing/2014/chart" uri="{C3380CC4-5D6E-409C-BE32-E72D297353CC}">
              <c16:uniqueId val="{00000001-590D-4CC7-B290-633851AF04E4}"/>
            </c:ext>
          </c:extLst>
        </c:ser>
        <c:ser>
          <c:idx val="2"/>
          <c:order val="2"/>
          <c:tx>
            <c:strRef>
              <c:f>Alerts!$J$93</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Alerts!$G$94:$G$108</c:f>
              <c:strCache>
                <c:ptCount val="15"/>
                <c:pt idx="0">
                  <c:v>Privacy laws / regulations prevent sharing without consent</c:v>
                </c:pt>
                <c:pt idx="1">
                  <c:v>Previously obtained consent to share data is allowed but not readily availa...</c:v>
                </c:pt>
                <c:pt idx="2">
                  <c:v>We do not have the authority to hire new staff needed to exchange data</c:v>
                </c:pt>
                <c:pt idx="3">
                  <c:v>Unclear whether information is considered private by law / regulation</c:v>
                </c:pt>
                <c:pt idx="4">
                  <c:v>Restrictions in how funding can be used (i.e., infrastructure development;...</c:v>
                </c:pt>
                <c:pt idx="5">
                  <c:v>Existing staff are not adequately trained in necessary skills (e.g., procur...</c:v>
                </c:pt>
                <c:pt idx="6">
                  <c:v>Privacy laws / regulations prevent sharing</c:v>
                </c:pt>
                <c:pt idx="7">
                  <c:v>Dearth of qualified technical staff with necessary skills to hire at existing salary scale</c:v>
                </c:pt>
                <c:pt idx="8">
                  <c:v>Dearth of qualified technical staff with necessary skills to hire, regardless of salary</c:v>
                </c:pt>
                <c:pt idx="9">
                  <c:v>Data fields / elements do not align between systems</c:v>
                </c:pt>
                <c:pt idx="10">
                  <c:v>Lack of funding to purchase / configure electronic systems for exchange</c:v>
                </c:pt>
                <c:pt idx="11">
                  <c:v>Lack of funding to operate / maintain electronic systems and processes for...</c:v>
                </c:pt>
                <c:pt idx="12">
                  <c:v>Burdensome administrative processes to access grant funding for exchange</c:v>
                </c:pt>
                <c:pt idx="13">
                  <c:v>Partner does not have electronic system</c:v>
                </c:pt>
                <c:pt idx="14">
                  <c:v>Partner has electronic system but systems are not interoperable</c:v>
                </c:pt>
              </c:strCache>
            </c:strRef>
          </c:cat>
          <c:val>
            <c:numRef>
              <c:f>Alerts!$J$94:$J$108</c:f>
              <c:numCache>
                <c:formatCode>0%</c:formatCode>
                <c:ptCount val="15"/>
                <c:pt idx="0">
                  <c:v>1</c:v>
                </c:pt>
                <c:pt idx="1">
                  <c:v>0.41666666666666669</c:v>
                </c:pt>
                <c:pt idx="2">
                  <c:v>0.33333333333333331</c:v>
                </c:pt>
                <c:pt idx="3">
                  <c:v>0.27272727272727271</c:v>
                </c:pt>
                <c:pt idx="4">
                  <c:v>0.36363636363636365</c:v>
                </c:pt>
                <c:pt idx="5">
                  <c:v>0.33333333333333331</c:v>
                </c:pt>
                <c:pt idx="6">
                  <c:v>0.27272727272727271</c:v>
                </c:pt>
                <c:pt idx="7">
                  <c:v>0.33333333333333331</c:v>
                </c:pt>
                <c:pt idx="8">
                  <c:v>0.33333333333333331</c:v>
                </c:pt>
                <c:pt idx="9">
                  <c:v>0.58333333333333337</c:v>
                </c:pt>
                <c:pt idx="10">
                  <c:v>0.33333333333333331</c:v>
                </c:pt>
                <c:pt idx="11">
                  <c:v>0.33333333333333331</c:v>
                </c:pt>
                <c:pt idx="12">
                  <c:v>0.33333333333333331</c:v>
                </c:pt>
                <c:pt idx="13">
                  <c:v>0.5</c:v>
                </c:pt>
                <c:pt idx="14">
                  <c:v>0.5</c:v>
                </c:pt>
              </c:numCache>
            </c:numRef>
          </c:val>
          <c:extLst>
            <c:ext xmlns:c16="http://schemas.microsoft.com/office/drawing/2014/chart" uri="{C3380CC4-5D6E-409C-BE32-E72D297353CC}">
              <c16:uniqueId val="{00000002-590D-4CC7-B290-633851AF04E4}"/>
            </c:ext>
          </c:extLst>
        </c:ser>
        <c:dLbls>
          <c:showLegendKey val="0"/>
          <c:showVal val="0"/>
          <c:showCatName val="0"/>
          <c:showSerName val="0"/>
          <c:showPercent val="0"/>
          <c:showBubbleSize val="0"/>
        </c:dLbls>
        <c:gapWidth val="150"/>
        <c:overlap val="100"/>
        <c:axId val="1753160719"/>
        <c:axId val="1753160239"/>
      </c:barChart>
      <c:catAx>
        <c:axId val="175316071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53160239"/>
        <c:crosses val="autoZero"/>
        <c:auto val="1"/>
        <c:lblAlgn val="ctr"/>
        <c:lblOffset val="100"/>
        <c:noMultiLvlLbl val="0"/>
      </c:catAx>
      <c:valAx>
        <c:axId val="175316023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5316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'Electronic Systems'!$I$2</c:f>
              <c:strCache>
                <c:ptCount val="1"/>
                <c:pt idx="0">
                  <c:v>Yes</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Systems'!$H$3:$H$13</c:f>
              <c:strCache>
                <c:ptCount val="11"/>
                <c:pt idx="0">
                  <c:v>Health and Social Service Information (HSSI) data</c:v>
                </c:pt>
                <c:pt idx="1">
                  <c:v>Service authorization requests</c:v>
                </c:pt>
                <c:pt idx="2">
                  <c:v>Eligibility and enrollment data</c:v>
                </c:pt>
                <c:pt idx="3">
                  <c:v>Referral data</c:v>
                </c:pt>
                <c:pt idx="4">
                  <c:v>Alerts and notifications</c:v>
                </c:pt>
                <c:pt idx="5">
                  <c:v>Patient/client consent to share data</c:v>
                </c:pt>
                <c:pt idx="6">
                  <c:v>Billing and encounter data</c:v>
                </c:pt>
                <c:pt idx="7">
                  <c:v>Assessment data</c:v>
                </c:pt>
                <c:pt idx="8">
                  <c:v>Sexual Orientation and Gender Identity (SOGI) data</c:v>
                </c:pt>
                <c:pt idx="9">
                  <c:v>Race, Ethnicity, Language, and Disability (REal-D) data</c:v>
                </c:pt>
                <c:pt idx="10">
                  <c:v>Intake data</c:v>
                </c:pt>
              </c:strCache>
            </c:strRef>
          </c:cat>
          <c:val>
            <c:numRef>
              <c:f>'Electronic Systems'!$I$3:$I$13</c:f>
              <c:numCache>
                <c:formatCode>0%</c:formatCode>
                <c:ptCount val="11"/>
                <c:pt idx="0">
                  <c:v>0.18181818181818182</c:v>
                </c:pt>
                <c:pt idx="1">
                  <c:v>0.45454545454545453</c:v>
                </c:pt>
                <c:pt idx="2">
                  <c:v>0.59090909090909094</c:v>
                </c:pt>
                <c:pt idx="3">
                  <c:v>0.63636363636363635</c:v>
                </c:pt>
                <c:pt idx="4">
                  <c:v>0.68181818181818177</c:v>
                </c:pt>
                <c:pt idx="5">
                  <c:v>0.68181818181818177</c:v>
                </c:pt>
                <c:pt idx="6">
                  <c:v>0.72727272727272729</c:v>
                </c:pt>
                <c:pt idx="7">
                  <c:v>0.77272727272727271</c:v>
                </c:pt>
                <c:pt idx="8">
                  <c:v>0.81818181818181823</c:v>
                </c:pt>
                <c:pt idx="9">
                  <c:v>0.81818181818181823</c:v>
                </c:pt>
                <c:pt idx="10">
                  <c:v>0.86363636363636365</c:v>
                </c:pt>
              </c:numCache>
            </c:numRef>
          </c:val>
          <c:extLst>
            <c:ext xmlns:c16="http://schemas.microsoft.com/office/drawing/2014/chart" uri="{C3380CC4-5D6E-409C-BE32-E72D297353CC}">
              <c16:uniqueId val="{00000000-2299-4918-BBBD-677C272BAE87}"/>
            </c:ext>
          </c:extLst>
        </c:ser>
        <c:ser>
          <c:idx val="1"/>
          <c:order val="1"/>
          <c:tx>
            <c:strRef>
              <c:f>'Electronic Systems'!$J$2</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Systems'!$H$3:$H$13</c:f>
              <c:strCache>
                <c:ptCount val="11"/>
                <c:pt idx="0">
                  <c:v>Health and Social Service Information (HSSI) data</c:v>
                </c:pt>
                <c:pt idx="1">
                  <c:v>Service authorization requests</c:v>
                </c:pt>
                <c:pt idx="2">
                  <c:v>Eligibility and enrollment data</c:v>
                </c:pt>
                <c:pt idx="3">
                  <c:v>Referral data</c:v>
                </c:pt>
                <c:pt idx="4">
                  <c:v>Alerts and notifications</c:v>
                </c:pt>
                <c:pt idx="5">
                  <c:v>Patient/client consent to share data</c:v>
                </c:pt>
                <c:pt idx="6">
                  <c:v>Billing and encounter data</c:v>
                </c:pt>
                <c:pt idx="7">
                  <c:v>Assessment data</c:v>
                </c:pt>
                <c:pt idx="8">
                  <c:v>Sexual Orientation and Gender Identity (SOGI) data</c:v>
                </c:pt>
                <c:pt idx="9">
                  <c:v>Race, Ethnicity, Language, and Disability (REal-D) data</c:v>
                </c:pt>
                <c:pt idx="10">
                  <c:v>Intake data</c:v>
                </c:pt>
              </c:strCache>
            </c:strRef>
          </c:cat>
          <c:val>
            <c:numRef>
              <c:f>'Electronic Systems'!$J$3:$J$13</c:f>
              <c:numCache>
                <c:formatCode>0%</c:formatCode>
                <c:ptCount val="11"/>
                <c:pt idx="0">
                  <c:v>0.72727272727272729</c:v>
                </c:pt>
                <c:pt idx="1">
                  <c:v>0.36363636363636365</c:v>
                </c:pt>
                <c:pt idx="2">
                  <c:v>0.27272727272727271</c:v>
                </c:pt>
                <c:pt idx="3">
                  <c:v>0.31818181818181818</c:v>
                </c:pt>
                <c:pt idx="4">
                  <c:v>0.22727272727272727</c:v>
                </c:pt>
                <c:pt idx="5">
                  <c:v>0.22727272727272727</c:v>
                </c:pt>
                <c:pt idx="6">
                  <c:v>0.18181818181818182</c:v>
                </c:pt>
                <c:pt idx="7">
                  <c:v>0.13636363636363635</c:v>
                </c:pt>
                <c:pt idx="8">
                  <c:v>0.13636363636363635</c:v>
                </c:pt>
                <c:pt idx="9">
                  <c:v>0.13636363636363635</c:v>
                </c:pt>
                <c:pt idx="10">
                  <c:v>4.5454545454545456E-2</c:v>
                </c:pt>
              </c:numCache>
            </c:numRef>
          </c:val>
          <c:extLst>
            <c:ext xmlns:c16="http://schemas.microsoft.com/office/drawing/2014/chart" uri="{C3380CC4-5D6E-409C-BE32-E72D297353CC}">
              <c16:uniqueId val="{00000001-2299-4918-BBBD-677C272BAE87}"/>
            </c:ext>
          </c:extLst>
        </c:ser>
        <c:ser>
          <c:idx val="2"/>
          <c:order val="2"/>
          <c:tx>
            <c:strRef>
              <c:f>'Electronic Systems'!$K$2</c:f>
              <c:strCache>
                <c:ptCount val="1"/>
                <c:pt idx="0">
                  <c:v>N/A</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Systems'!$H$3:$H$13</c:f>
              <c:strCache>
                <c:ptCount val="11"/>
                <c:pt idx="0">
                  <c:v>Health and Social Service Information (HSSI) data</c:v>
                </c:pt>
                <c:pt idx="1">
                  <c:v>Service authorization requests</c:v>
                </c:pt>
                <c:pt idx="2">
                  <c:v>Eligibility and enrollment data</c:v>
                </c:pt>
                <c:pt idx="3">
                  <c:v>Referral data</c:v>
                </c:pt>
                <c:pt idx="4">
                  <c:v>Alerts and notifications</c:v>
                </c:pt>
                <c:pt idx="5">
                  <c:v>Patient/client consent to share data</c:v>
                </c:pt>
                <c:pt idx="6">
                  <c:v>Billing and encounter data</c:v>
                </c:pt>
                <c:pt idx="7">
                  <c:v>Assessment data</c:v>
                </c:pt>
                <c:pt idx="8">
                  <c:v>Sexual Orientation and Gender Identity (SOGI) data</c:v>
                </c:pt>
                <c:pt idx="9">
                  <c:v>Race, Ethnicity, Language, and Disability (REal-D) data</c:v>
                </c:pt>
                <c:pt idx="10">
                  <c:v>Intake data</c:v>
                </c:pt>
              </c:strCache>
            </c:strRef>
          </c:cat>
          <c:val>
            <c:numRef>
              <c:f>'Electronic Systems'!$K$3:$K$13</c:f>
              <c:numCache>
                <c:formatCode>0%</c:formatCode>
                <c:ptCount val="11"/>
                <c:pt idx="0">
                  <c:v>9.0909090909090912E-2</c:v>
                </c:pt>
                <c:pt idx="1">
                  <c:v>0.18181818181818182</c:v>
                </c:pt>
                <c:pt idx="2">
                  <c:v>0.13636363636363635</c:v>
                </c:pt>
                <c:pt idx="3">
                  <c:v>4.5454545454545456E-2</c:v>
                </c:pt>
                <c:pt idx="4">
                  <c:v>9.0909090909090912E-2</c:v>
                </c:pt>
                <c:pt idx="5">
                  <c:v>9.0909090909090912E-2</c:v>
                </c:pt>
                <c:pt idx="6">
                  <c:v>9.0909090909090912E-2</c:v>
                </c:pt>
                <c:pt idx="7">
                  <c:v>9.0909090909090912E-2</c:v>
                </c:pt>
                <c:pt idx="8">
                  <c:v>4.5454545454545456E-2</c:v>
                </c:pt>
                <c:pt idx="9">
                  <c:v>4.5454545454545456E-2</c:v>
                </c:pt>
                <c:pt idx="10">
                  <c:v>9.0909090909090912E-2</c:v>
                </c:pt>
              </c:numCache>
            </c:numRef>
          </c:val>
          <c:extLst>
            <c:ext xmlns:c16="http://schemas.microsoft.com/office/drawing/2014/chart" uri="{C3380CC4-5D6E-409C-BE32-E72D297353CC}">
              <c16:uniqueId val="{00000002-2299-4918-BBBD-677C272BAE87}"/>
            </c:ext>
          </c:extLst>
        </c:ser>
        <c:dLbls>
          <c:showLegendKey val="0"/>
          <c:showVal val="0"/>
          <c:showCatName val="0"/>
          <c:showSerName val="0"/>
          <c:showPercent val="0"/>
          <c:showBubbleSize val="0"/>
        </c:dLbls>
        <c:gapWidth val="150"/>
        <c:overlap val="100"/>
        <c:axId val="1373198672"/>
        <c:axId val="1373201552"/>
      </c:barChart>
      <c:catAx>
        <c:axId val="13731986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73201552"/>
        <c:crosses val="autoZero"/>
        <c:auto val="1"/>
        <c:lblAlgn val="ctr"/>
        <c:lblOffset val="100"/>
        <c:noMultiLvlLbl val="0"/>
      </c:catAx>
      <c:valAx>
        <c:axId val="1373201552"/>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73198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HSSI!$J$1</c:f>
              <c:strCache>
                <c:ptCount val="1"/>
                <c:pt idx="0">
                  <c:v>All/Most</c:v>
                </c:pt>
              </c:strCache>
            </c:strRef>
          </c:tx>
          <c:spPr>
            <a:solidFill>
              <a:srgbClr val="178CCB"/>
            </a:solidFill>
            <a:ln>
              <a:noFill/>
            </a:ln>
            <a:effectLst/>
          </c:spPr>
          <c:invertIfNegative val="0"/>
          <c:cat>
            <c:strRef>
              <c:f>HSSI!$I$2:$I$18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HSSI!$J$2:$J$18</c:f>
              <c:numCache>
                <c:formatCode>General</c:formatCode>
                <c:ptCount val="17"/>
              </c:numCache>
            </c:numRef>
          </c:val>
          <c:extLst>
            <c:ext xmlns:c16="http://schemas.microsoft.com/office/drawing/2014/chart" uri="{C3380CC4-5D6E-409C-BE32-E72D297353CC}">
              <c16:uniqueId val="{00000000-9DAF-4160-9B73-3790B76FE717}"/>
            </c:ext>
          </c:extLst>
        </c:ser>
        <c:ser>
          <c:idx val="1"/>
          <c:order val="1"/>
          <c:tx>
            <c:strRef>
              <c:f>HSSI!$K$1</c:f>
              <c:strCache>
                <c:ptCount val="1"/>
                <c:pt idx="0">
                  <c:v>Some</c:v>
                </c:pt>
              </c:strCache>
            </c:strRef>
          </c:tx>
          <c:spPr>
            <a:solidFill>
              <a:srgbClr val="052049"/>
            </a:solidFill>
            <a:ln>
              <a:noFill/>
            </a:ln>
            <a:effectLst/>
          </c:spPr>
          <c:invertIfNegative val="0"/>
          <c:cat>
            <c:strRef>
              <c:f>HSSI!$I$2:$I$18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HSSI!$K$2:$K$18</c:f>
              <c:numCache>
                <c:formatCode>General</c:formatCode>
                <c:ptCount val="17"/>
              </c:numCache>
            </c:numRef>
          </c:val>
          <c:extLst>
            <c:ext xmlns:c16="http://schemas.microsoft.com/office/drawing/2014/chart" uri="{C3380CC4-5D6E-409C-BE32-E72D297353CC}">
              <c16:uniqueId val="{00000001-9DAF-4160-9B73-3790B76FE717}"/>
            </c:ext>
          </c:extLst>
        </c:ser>
        <c:ser>
          <c:idx val="2"/>
          <c:order val="2"/>
          <c:tx>
            <c:strRef>
              <c:f>HSSI!$L$1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HSSI!$L$2:$L$18</c:f>
              <c:numCache>
                <c:formatCode>0%</c:formatCode>
                <c:ptCount val="17"/>
                <c:pt idx="0">
                  <c:v>0.5</c:v>
                </c:pt>
                <c:pt idx="1">
                  <c:v>0.66666666666666663</c:v>
                </c:pt>
                <c:pt idx="2">
                  <c:v>0.66666666666666663</c:v>
                </c:pt>
                <c:pt idx="3">
                  <c:v>0.66666666666666663</c:v>
                </c:pt>
                <c:pt idx="4">
                  <c:v>0.66666666666666663</c:v>
                </c:pt>
                <c:pt idx="5">
                  <c:v>0.66666666666666663</c:v>
                </c:pt>
                <c:pt idx="6">
                  <c:v>0.66666666666666663</c:v>
                </c:pt>
                <c:pt idx="7">
                  <c:v>0.66666666666666663</c:v>
                </c:pt>
                <c:pt idx="8">
                  <c:v>0.66666666666666663</c:v>
                </c:pt>
                <c:pt idx="9">
                  <c:v>0.66666666666666663</c:v>
                </c:pt>
                <c:pt idx="10">
                  <c:v>0.66666666666666663</c:v>
                </c:pt>
                <c:pt idx="11">
                  <c:v>0.66666666666666663</c:v>
                </c:pt>
                <c:pt idx="12">
                  <c:v>0.66666666666666663</c:v>
                </c:pt>
                <c:pt idx="13">
                  <c:v>0.66666666666666663</c:v>
                </c:pt>
                <c:pt idx="14">
                  <c:v>0.66666666666666663</c:v>
                </c:pt>
                <c:pt idx="15">
                  <c:v>0.66666666666666663</c:v>
                </c:pt>
                <c:pt idx="16">
                  <c:v>0.66666666666666663</c:v>
                </c:pt>
              </c:numCache>
            </c:numRef>
          </c:val>
          <c:extLst>
            <c:ext xmlns:c16="http://schemas.microsoft.com/office/drawing/2014/chart" uri="{C3380CC4-5D6E-409C-BE32-E72D297353CC}">
              <c16:uniqueId val="{00000002-9DAF-4160-9B73-3790B76FE717}"/>
            </c:ext>
          </c:extLst>
        </c:ser>
        <c:ser>
          <c:idx val="3"/>
          <c:order val="3"/>
          <c:tx>
            <c:strRef>
              <c:f>HSSI!$M$1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HSSI!$M$2:$M$18</c:f>
              <c:numCache>
                <c:formatCode>General</c:formatCode>
                <c:ptCount val="17"/>
                <c:pt idx="0" formatCode="0%">
                  <c:v>0.25</c:v>
                </c:pt>
              </c:numCache>
            </c:numRef>
          </c:val>
          <c:extLst>
            <c:ext xmlns:c16="http://schemas.microsoft.com/office/drawing/2014/chart" uri="{C3380CC4-5D6E-409C-BE32-E72D297353CC}">
              <c16:uniqueId val="{00000003-9DAF-4160-9B73-3790B76FE717}"/>
            </c:ext>
          </c:extLst>
        </c:ser>
        <c:ser>
          <c:idx val="4"/>
          <c:order val="4"/>
          <c:tx>
            <c:strRef>
              <c:f>HSSI!$N$1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HSSI!$I$2:$I$18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HSSI!$N$2:$N$18</c:f>
              <c:numCache>
                <c:formatCode>0%</c:formatCode>
                <c:ptCount val="17"/>
                <c:pt idx="0">
                  <c:v>0.25</c:v>
                </c:pt>
                <c:pt idx="1">
                  <c:v>0.33333333333333331</c:v>
                </c:pt>
                <c:pt idx="2">
                  <c:v>0.33333333333333331</c:v>
                </c:pt>
                <c:pt idx="3">
                  <c:v>0.33333333333333331</c:v>
                </c:pt>
                <c:pt idx="4">
                  <c:v>0.33333333333333331</c:v>
                </c:pt>
                <c:pt idx="5">
                  <c:v>0.33333333333333331</c:v>
                </c:pt>
                <c:pt idx="6">
                  <c:v>0.33333333333333331</c:v>
                </c:pt>
                <c:pt idx="7">
                  <c:v>0.33333333333333331</c:v>
                </c:pt>
                <c:pt idx="8">
                  <c:v>0.33333333333333331</c:v>
                </c:pt>
                <c:pt idx="9">
                  <c:v>0.33333333333333331</c:v>
                </c:pt>
                <c:pt idx="10">
                  <c:v>0.33333333333333331</c:v>
                </c:pt>
                <c:pt idx="11">
                  <c:v>0.33333333333333331</c:v>
                </c:pt>
                <c:pt idx="12">
                  <c:v>0.33333333333333331</c:v>
                </c:pt>
                <c:pt idx="13">
                  <c:v>0.33333333333333331</c:v>
                </c:pt>
                <c:pt idx="14">
                  <c:v>0.33333333333333331</c:v>
                </c:pt>
                <c:pt idx="15">
                  <c:v>0.33333333333333331</c:v>
                </c:pt>
                <c:pt idx="16">
                  <c:v>0.33333333333333331</c:v>
                </c:pt>
              </c:numCache>
            </c:numRef>
          </c:val>
          <c:extLst>
            <c:ext xmlns:c16="http://schemas.microsoft.com/office/drawing/2014/chart" uri="{C3380CC4-5D6E-409C-BE32-E72D297353CC}">
              <c16:uniqueId val="{00000004-9DAF-4160-9B73-3790B76FE717}"/>
            </c:ext>
          </c:extLst>
        </c:ser>
        <c:dLbls>
          <c:showLegendKey val="0"/>
          <c:showVal val="0"/>
          <c:showCatName val="0"/>
          <c:showSerName val="0"/>
          <c:showPercent val="0"/>
          <c:showBubbleSize val="0"/>
        </c:dLbls>
        <c:gapWidth val="150"/>
        <c:overlap val="100"/>
        <c:axId val="399657983"/>
        <c:axId val="399669503"/>
      </c:barChart>
      <c:catAx>
        <c:axId val="39965798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9669503"/>
        <c:crosses val="autoZero"/>
        <c:auto val="1"/>
        <c:lblAlgn val="ctr"/>
        <c:lblOffset val="100"/>
        <c:noMultiLvlLbl val="0"/>
      </c:catAx>
      <c:valAx>
        <c:axId val="399669503"/>
        <c:scaling>
          <c:orientation val="minMax"/>
          <c:max val="1"/>
        </c:scaling>
        <c:delete val="0"/>
        <c:axPos val="t"/>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9657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HSSI!$J$21</c:f>
              <c:strCache>
                <c:ptCount val="1"/>
                <c:pt idx="0">
                  <c:v>All/Most</c:v>
                </c:pt>
              </c:strCache>
            </c:strRef>
          </c:tx>
          <c:spPr>
            <a:solidFill>
              <a:srgbClr val="178CCB"/>
            </a:solidFill>
            <a:ln>
              <a:noFill/>
            </a:ln>
            <a:effectLst/>
          </c:spPr>
          <c:invertIfNegative val="0"/>
          <c:cat>
            <c:strRef>
              <c:f>HSSI!$I$22:$I$38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HSSI!$J$22:$J$38</c:f>
              <c:numCache>
                <c:formatCode>General</c:formatCode>
                <c:ptCount val="17"/>
              </c:numCache>
            </c:numRef>
          </c:val>
          <c:extLst>
            <c:ext xmlns:c16="http://schemas.microsoft.com/office/drawing/2014/chart" uri="{C3380CC4-5D6E-409C-BE32-E72D297353CC}">
              <c16:uniqueId val="{00000000-62C6-4F3C-8529-2E656BBDDBF9}"/>
            </c:ext>
          </c:extLst>
        </c:ser>
        <c:ser>
          <c:idx val="1"/>
          <c:order val="1"/>
          <c:tx>
            <c:strRef>
              <c:f>HSSI!$K$21</c:f>
              <c:strCache>
                <c:ptCount val="1"/>
                <c:pt idx="0">
                  <c:v>Some</c:v>
                </c:pt>
              </c:strCache>
            </c:strRef>
          </c:tx>
          <c:spPr>
            <a:solidFill>
              <a:srgbClr val="052049"/>
            </a:solidFill>
            <a:ln>
              <a:noFill/>
            </a:ln>
            <a:effectLst/>
          </c:spPr>
          <c:invertIfNegative val="0"/>
          <c:cat>
            <c:strRef>
              <c:f>HSSI!$I$22:$I$38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HSSI!$K$22:$K$38</c:f>
              <c:numCache>
                <c:formatCode>General</c:formatCode>
                <c:ptCount val="17"/>
              </c:numCache>
            </c:numRef>
          </c:val>
          <c:extLst>
            <c:ext xmlns:c16="http://schemas.microsoft.com/office/drawing/2014/chart" uri="{C3380CC4-5D6E-409C-BE32-E72D297353CC}">
              <c16:uniqueId val="{00000001-62C6-4F3C-8529-2E656BBDDBF9}"/>
            </c:ext>
          </c:extLst>
        </c:ser>
        <c:ser>
          <c:idx val="2"/>
          <c:order val="2"/>
          <c:tx>
            <c:strRef>
              <c:f>HSSI!$L$21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HSSI!$L$22:$L$38</c:f>
              <c:numCache>
                <c:formatCode>0%</c:formatCode>
                <c:ptCount val="17"/>
                <c:pt idx="0">
                  <c:v>0.66666666666666663</c:v>
                </c:pt>
                <c:pt idx="1">
                  <c:v>1</c:v>
                </c:pt>
                <c:pt idx="2">
                  <c:v>1</c:v>
                </c:pt>
                <c:pt idx="3">
                  <c:v>0.66666666666666663</c:v>
                </c:pt>
                <c:pt idx="4">
                  <c:v>0.66666666666666663</c:v>
                </c:pt>
                <c:pt idx="5">
                  <c:v>0.66666666666666663</c:v>
                </c:pt>
                <c:pt idx="6">
                  <c:v>0.66666666666666663</c:v>
                </c:pt>
                <c:pt idx="7">
                  <c:v>0.66666666666666663</c:v>
                </c:pt>
                <c:pt idx="8">
                  <c:v>0.66666666666666663</c:v>
                </c:pt>
                <c:pt idx="9">
                  <c:v>0.66666666666666663</c:v>
                </c:pt>
                <c:pt idx="10">
                  <c:v>0.66666666666666663</c:v>
                </c:pt>
                <c:pt idx="11">
                  <c:v>0.66666666666666663</c:v>
                </c:pt>
                <c:pt idx="12">
                  <c:v>0.66666666666666663</c:v>
                </c:pt>
                <c:pt idx="13">
                  <c:v>0.66666666666666663</c:v>
                </c:pt>
                <c:pt idx="14">
                  <c:v>0.66666666666666663</c:v>
                </c:pt>
                <c:pt idx="15">
                  <c:v>0.66666666666666663</c:v>
                </c:pt>
                <c:pt idx="16">
                  <c:v>0.66666666666666663</c:v>
                </c:pt>
              </c:numCache>
            </c:numRef>
          </c:val>
          <c:extLst>
            <c:ext xmlns:c16="http://schemas.microsoft.com/office/drawing/2014/chart" uri="{C3380CC4-5D6E-409C-BE32-E72D297353CC}">
              <c16:uniqueId val="{00000002-62C6-4F3C-8529-2E656BBDDBF9}"/>
            </c:ext>
          </c:extLst>
        </c:ser>
        <c:ser>
          <c:idx val="3"/>
          <c:order val="3"/>
          <c:tx>
            <c:strRef>
              <c:f>HSSI!$M$21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HSSI!$M$22:$M$38</c:f>
              <c:numCache>
                <c:formatCode>General</c:formatCode>
                <c:ptCount val="17"/>
                <c:pt idx="0" formatCode="0%">
                  <c:v>0.33333333333333331</c:v>
                </c:pt>
              </c:numCache>
            </c:numRef>
          </c:val>
          <c:extLst>
            <c:ext xmlns:c16="http://schemas.microsoft.com/office/drawing/2014/chart" uri="{C3380CC4-5D6E-409C-BE32-E72D297353CC}">
              <c16:uniqueId val="{00000003-62C6-4F3C-8529-2E656BBDDBF9}"/>
            </c:ext>
          </c:extLst>
        </c:ser>
        <c:ser>
          <c:idx val="4"/>
          <c:order val="4"/>
          <c:tx>
            <c:strRef>
              <c:f>HSSI!$N$21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HSSI!$I$22:$I$38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HSSI!$N$22:$N$38</c:f>
              <c:numCache>
                <c:formatCode>General</c:formatCode>
                <c:ptCount val="17"/>
                <c:pt idx="3" formatCode="0%">
                  <c:v>0.33333333333333331</c:v>
                </c:pt>
                <c:pt idx="4" formatCode="0%">
                  <c:v>0.33333333333333331</c:v>
                </c:pt>
                <c:pt idx="5" formatCode="0%">
                  <c:v>0.33333333333333331</c:v>
                </c:pt>
                <c:pt idx="6" formatCode="0%">
                  <c:v>0.33333333333333331</c:v>
                </c:pt>
                <c:pt idx="7" formatCode="0%">
                  <c:v>0.33333333333333331</c:v>
                </c:pt>
                <c:pt idx="8" formatCode="0%">
                  <c:v>0.33333333333333331</c:v>
                </c:pt>
                <c:pt idx="9" formatCode="0%">
                  <c:v>0.33333333333333331</c:v>
                </c:pt>
                <c:pt idx="10" formatCode="0%">
                  <c:v>0.33333333333333331</c:v>
                </c:pt>
                <c:pt idx="11" formatCode="0%">
                  <c:v>0.33333333333333331</c:v>
                </c:pt>
                <c:pt idx="12" formatCode="0%">
                  <c:v>0.33333333333333331</c:v>
                </c:pt>
                <c:pt idx="13" formatCode="0%">
                  <c:v>0.33333333333333331</c:v>
                </c:pt>
                <c:pt idx="14" formatCode="0%">
                  <c:v>0.33333333333333331</c:v>
                </c:pt>
                <c:pt idx="15" formatCode="0%">
                  <c:v>0.33333333333333331</c:v>
                </c:pt>
                <c:pt idx="16" formatCode="0%">
                  <c:v>0.33333333333333331</c:v>
                </c:pt>
              </c:numCache>
            </c:numRef>
          </c:val>
          <c:extLst>
            <c:ext xmlns:c16="http://schemas.microsoft.com/office/drawing/2014/chart" uri="{C3380CC4-5D6E-409C-BE32-E72D297353CC}">
              <c16:uniqueId val="{00000004-62C6-4F3C-8529-2E656BBDDBF9}"/>
            </c:ext>
          </c:extLst>
        </c:ser>
        <c:dLbls>
          <c:showLegendKey val="0"/>
          <c:showVal val="0"/>
          <c:showCatName val="0"/>
          <c:showSerName val="0"/>
          <c:showPercent val="0"/>
          <c:showBubbleSize val="0"/>
        </c:dLbls>
        <c:gapWidth val="150"/>
        <c:overlap val="100"/>
        <c:axId val="529155135"/>
        <c:axId val="529152735"/>
      </c:barChart>
      <c:catAx>
        <c:axId val="52915513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9152735"/>
        <c:crosses val="autoZero"/>
        <c:auto val="1"/>
        <c:lblAlgn val="ctr"/>
        <c:lblOffset val="100"/>
        <c:noMultiLvlLbl val="0"/>
      </c:catAx>
      <c:valAx>
        <c:axId val="529152735"/>
        <c:scaling>
          <c:orientation val="minMax"/>
          <c:max val="1"/>
        </c:scaling>
        <c:delete val="0"/>
        <c:axPos val="t"/>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91551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HSSI!$H$92</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HSSI!$G$93:$G$106</c:f>
              <c:strCache>
                <c:ptCount val="14"/>
                <c:pt idx="0">
                  <c:v>Privacy laws / regulations prevent sharing</c:v>
                </c:pt>
                <c:pt idx="1">
                  <c:v>Dearth of qualified technical staff with necessary skills (e.g., procuremen...</c:v>
                </c:pt>
                <c:pt idx="2">
                  <c:v>Dearth of qualified technical staff with necessary skills (e.g., procuremen...</c:v>
                </c:pt>
                <c:pt idx="3">
                  <c:v>Existing staff are not adequately trained in necessary skills (e.g., procur...</c:v>
                </c:pt>
                <c:pt idx="4">
                  <c:v>Previously obtained consent to share data is allowed but not readily availa...</c:v>
                </c:pt>
                <c:pt idx="5">
                  <c:v>Unclear whether information is considered private by law / regulation</c:v>
                </c:pt>
                <c:pt idx="6">
                  <c:v>Lack of funding to purchase / configure electronic systems for exchange</c:v>
                </c:pt>
                <c:pt idx="7">
                  <c:v>Lack of funding to operate / maintain electronic systems and processes for...</c:v>
                </c:pt>
                <c:pt idx="8">
                  <c:v>Restrictions in how funding can be used (i.e., infrastructure development;...</c:v>
                </c:pt>
                <c:pt idx="9">
                  <c:v>Burdensome administrative processes to access grant funding for exchange</c:v>
                </c:pt>
                <c:pt idx="10">
                  <c:v>We do not have the authority to hire new staff needed to exchange data</c:v>
                </c:pt>
                <c:pt idx="11">
                  <c:v>Partner does not have electronic system</c:v>
                </c:pt>
                <c:pt idx="12">
                  <c:v>Partner has electronic system but systems are not interoperable</c:v>
                </c:pt>
                <c:pt idx="13">
                  <c:v>Data fields / elements do not align between systems</c:v>
                </c:pt>
              </c:strCache>
            </c:strRef>
          </c:cat>
          <c:val>
            <c:numRef>
              <c:f>HSSI!$H$93:$H$106</c:f>
              <c:numCache>
                <c:formatCode>0%</c:formatCode>
                <c:ptCount val="14"/>
                <c:pt idx="0">
                  <c:v>0.5</c:v>
                </c:pt>
                <c:pt idx="1">
                  <c:v>0.5</c:v>
                </c:pt>
                <c:pt idx="2">
                  <c:v>0.5</c:v>
                </c:pt>
                <c:pt idx="3">
                  <c:v>0.5</c:v>
                </c:pt>
                <c:pt idx="4">
                  <c:v>0.5</c:v>
                </c:pt>
                <c:pt idx="5">
                  <c:v>0.5</c:v>
                </c:pt>
                <c:pt idx="6">
                  <c:v>0.5</c:v>
                </c:pt>
                <c:pt idx="7">
                  <c:v>0.5</c:v>
                </c:pt>
                <c:pt idx="8">
                  <c:v>0.5</c:v>
                </c:pt>
                <c:pt idx="9">
                  <c:v>0.5</c:v>
                </c:pt>
                <c:pt idx="10">
                  <c:v>0.5</c:v>
                </c:pt>
                <c:pt idx="11">
                  <c:v>1</c:v>
                </c:pt>
                <c:pt idx="12">
                  <c:v>1</c:v>
                </c:pt>
                <c:pt idx="13">
                  <c:v>1</c:v>
                </c:pt>
              </c:numCache>
            </c:numRef>
          </c:val>
          <c:extLst>
            <c:ext xmlns:c16="http://schemas.microsoft.com/office/drawing/2014/chart" uri="{C3380CC4-5D6E-409C-BE32-E72D297353CC}">
              <c16:uniqueId val="{00000000-3E3C-494C-876E-5D9953F8C59F}"/>
            </c:ext>
          </c:extLst>
        </c:ser>
        <c:ser>
          <c:idx val="1"/>
          <c:order val="1"/>
          <c:tx>
            <c:strRef>
              <c:f>HSSI!$I$92</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HSSI!$G$93:$G$106</c:f>
              <c:strCache>
                <c:ptCount val="14"/>
                <c:pt idx="0">
                  <c:v>Privacy laws / regulations prevent sharing</c:v>
                </c:pt>
                <c:pt idx="1">
                  <c:v>Dearth of qualified technical staff with necessary skills (e.g., procuremen...</c:v>
                </c:pt>
                <c:pt idx="2">
                  <c:v>Dearth of qualified technical staff with necessary skills (e.g., procuremen...</c:v>
                </c:pt>
                <c:pt idx="3">
                  <c:v>Existing staff are not adequately trained in necessary skills (e.g., procur...</c:v>
                </c:pt>
                <c:pt idx="4">
                  <c:v>Previously obtained consent to share data is allowed but not readily availa...</c:v>
                </c:pt>
                <c:pt idx="5">
                  <c:v>Unclear whether information is considered private by law / regulation</c:v>
                </c:pt>
                <c:pt idx="6">
                  <c:v>Lack of funding to purchase / configure electronic systems for exchange</c:v>
                </c:pt>
                <c:pt idx="7">
                  <c:v>Lack of funding to operate / maintain electronic systems and processes for...</c:v>
                </c:pt>
                <c:pt idx="8">
                  <c:v>Restrictions in how funding can be used (i.e., infrastructure development;...</c:v>
                </c:pt>
                <c:pt idx="9">
                  <c:v>Burdensome administrative processes to access grant funding for exchange</c:v>
                </c:pt>
                <c:pt idx="10">
                  <c:v>We do not have the authority to hire new staff needed to exchange data</c:v>
                </c:pt>
                <c:pt idx="11">
                  <c:v>Partner does not have electronic system</c:v>
                </c:pt>
                <c:pt idx="12">
                  <c:v>Partner has electronic system but systems are not interoperable</c:v>
                </c:pt>
                <c:pt idx="13">
                  <c:v>Data fields / elements do not align between systems</c:v>
                </c:pt>
              </c:strCache>
            </c:strRef>
          </c:cat>
          <c:val>
            <c:numRef>
              <c:f>HSSI!$I$93:$I$106</c:f>
              <c:numCache>
                <c:formatCode>0%</c:formatCode>
                <c:ptCount val="14"/>
                <c:pt idx="0">
                  <c:v>0.5</c:v>
                </c:pt>
                <c:pt idx="1">
                  <c:v>0.5</c:v>
                </c:pt>
                <c:pt idx="2">
                  <c:v>0.5</c:v>
                </c:pt>
                <c:pt idx="3">
                  <c:v>0.5</c:v>
                </c:pt>
                <c:pt idx="4">
                  <c:v>0.5</c:v>
                </c:pt>
                <c:pt idx="5">
                  <c:v>0.5</c:v>
                </c:pt>
                <c:pt idx="6">
                  <c:v>0.5</c:v>
                </c:pt>
                <c:pt idx="7">
                  <c:v>0.5</c:v>
                </c:pt>
                <c:pt idx="8">
                  <c:v>0.5</c:v>
                </c:pt>
                <c:pt idx="9">
                  <c:v>0.5</c:v>
                </c:pt>
                <c:pt idx="10">
                  <c:v>0.5</c:v>
                </c:pt>
              </c:numCache>
            </c:numRef>
          </c:val>
          <c:extLst>
            <c:ext xmlns:c16="http://schemas.microsoft.com/office/drawing/2014/chart" uri="{C3380CC4-5D6E-409C-BE32-E72D297353CC}">
              <c16:uniqueId val="{00000001-3E3C-494C-876E-5D9953F8C59F}"/>
            </c:ext>
          </c:extLst>
        </c:ser>
        <c:ser>
          <c:idx val="2"/>
          <c:order val="2"/>
          <c:tx>
            <c:strRef>
              <c:f>HSSI!$J$92</c:f>
              <c:strCache>
                <c:ptCount val="1"/>
                <c:pt idx="0">
                  <c:v>Don't Know</c:v>
                </c:pt>
              </c:strCache>
            </c:strRef>
          </c:tx>
          <c:spPr>
            <a:solidFill>
              <a:srgbClr val="C32882"/>
            </a:solidFill>
            <a:ln>
              <a:noFill/>
            </a:ln>
            <a:effectLst/>
          </c:spPr>
          <c:invertIfNegative val="0"/>
          <c:cat>
            <c:strRef>
              <c:f>HSSI!$G$93:$G$106</c:f>
              <c:strCache>
                <c:ptCount val="14"/>
                <c:pt idx="0">
                  <c:v>Privacy laws / regulations prevent sharing</c:v>
                </c:pt>
                <c:pt idx="1">
                  <c:v>Dearth of qualified technical staff with necessary skills (e.g., procuremen...</c:v>
                </c:pt>
                <c:pt idx="2">
                  <c:v>Dearth of qualified technical staff with necessary skills (e.g., procuremen...</c:v>
                </c:pt>
                <c:pt idx="3">
                  <c:v>Existing staff are not adequately trained in necessary skills (e.g., procur...</c:v>
                </c:pt>
                <c:pt idx="4">
                  <c:v>Previously obtained consent to share data is allowed but not readily availa...</c:v>
                </c:pt>
                <c:pt idx="5">
                  <c:v>Unclear whether information is considered private by law / regulation</c:v>
                </c:pt>
                <c:pt idx="6">
                  <c:v>Lack of funding to purchase / configure electronic systems for exchange</c:v>
                </c:pt>
                <c:pt idx="7">
                  <c:v>Lack of funding to operate / maintain electronic systems and processes for...</c:v>
                </c:pt>
                <c:pt idx="8">
                  <c:v>Restrictions in how funding can be used (i.e., infrastructure development;...</c:v>
                </c:pt>
                <c:pt idx="9">
                  <c:v>Burdensome administrative processes to access grant funding for exchange</c:v>
                </c:pt>
                <c:pt idx="10">
                  <c:v>We do not have the authority to hire new staff needed to exchange data</c:v>
                </c:pt>
                <c:pt idx="11">
                  <c:v>Partner does not have electronic system</c:v>
                </c:pt>
                <c:pt idx="12">
                  <c:v>Partner has electronic system but systems are not interoperable</c:v>
                </c:pt>
                <c:pt idx="13">
                  <c:v>Data fields / elements do not align between systems</c:v>
                </c:pt>
              </c:strCache>
            </c:strRef>
          </c:cat>
          <c:val>
            <c:numRef>
              <c:f>HSSI!$J$93:$J$106</c:f>
              <c:numCache>
                <c:formatCode>General</c:formatCode>
                <c:ptCount val="14"/>
              </c:numCache>
            </c:numRef>
          </c:val>
          <c:extLst>
            <c:ext xmlns:c16="http://schemas.microsoft.com/office/drawing/2014/chart" uri="{C3380CC4-5D6E-409C-BE32-E72D297353CC}">
              <c16:uniqueId val="{00000002-3E3C-494C-876E-5D9953F8C59F}"/>
            </c:ext>
          </c:extLst>
        </c:ser>
        <c:dLbls>
          <c:showLegendKey val="0"/>
          <c:showVal val="0"/>
          <c:showCatName val="0"/>
          <c:showSerName val="0"/>
          <c:showPercent val="0"/>
          <c:showBubbleSize val="0"/>
        </c:dLbls>
        <c:gapWidth val="150"/>
        <c:overlap val="100"/>
        <c:axId val="1505079407"/>
        <c:axId val="1505080367"/>
      </c:barChart>
      <c:catAx>
        <c:axId val="15050794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05080367"/>
        <c:crosses val="autoZero"/>
        <c:auto val="1"/>
        <c:lblAlgn val="ctr"/>
        <c:lblOffset val="100"/>
        <c:noMultiLvlLbl val="0"/>
      </c:catAx>
      <c:valAx>
        <c:axId val="1505080367"/>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050794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'Consumer Access'!$B$13</c:f>
              <c:strCache>
                <c:ptCount val="1"/>
                <c:pt idx="0">
                  <c:v>Yes</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Access'!$A$14:$A$20</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Access'!$B$14:$B$20</c:f>
              <c:numCache>
                <c:formatCode>0%</c:formatCode>
                <c:ptCount val="7"/>
                <c:pt idx="0">
                  <c:v>0.52380952380952384</c:v>
                </c:pt>
                <c:pt idx="1">
                  <c:v>4.7619047619047616E-2</c:v>
                </c:pt>
                <c:pt idx="2">
                  <c:v>0.23809523809523808</c:v>
                </c:pt>
                <c:pt idx="3">
                  <c:v>0.47619047619047616</c:v>
                </c:pt>
                <c:pt idx="4">
                  <c:v>0.61904761904761907</c:v>
                </c:pt>
                <c:pt idx="5">
                  <c:v>0.23809523809523808</c:v>
                </c:pt>
                <c:pt idx="6">
                  <c:v>0.14285714285714285</c:v>
                </c:pt>
              </c:numCache>
            </c:numRef>
          </c:val>
          <c:extLst>
            <c:ext xmlns:c16="http://schemas.microsoft.com/office/drawing/2014/chart" uri="{C3380CC4-5D6E-409C-BE32-E72D297353CC}">
              <c16:uniqueId val="{00000000-3894-44DD-8311-390A1EF14EFC}"/>
            </c:ext>
          </c:extLst>
        </c:ser>
        <c:ser>
          <c:idx val="1"/>
          <c:order val="1"/>
          <c:tx>
            <c:strRef>
              <c:f>'Consumer Access'!$C$13</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Access'!$A$14:$A$20</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Access'!$C$14:$C$20</c:f>
              <c:numCache>
                <c:formatCode>0%</c:formatCode>
                <c:ptCount val="7"/>
                <c:pt idx="0">
                  <c:v>0.38095238095238093</c:v>
                </c:pt>
                <c:pt idx="1">
                  <c:v>0.7142857142857143</c:v>
                </c:pt>
                <c:pt idx="2">
                  <c:v>0.5714285714285714</c:v>
                </c:pt>
                <c:pt idx="3">
                  <c:v>0.38095238095238093</c:v>
                </c:pt>
                <c:pt idx="4">
                  <c:v>0.23809523809523808</c:v>
                </c:pt>
                <c:pt idx="5">
                  <c:v>0.42857142857142855</c:v>
                </c:pt>
                <c:pt idx="6">
                  <c:v>0.42857142857142855</c:v>
                </c:pt>
              </c:numCache>
            </c:numRef>
          </c:val>
          <c:extLst>
            <c:ext xmlns:c16="http://schemas.microsoft.com/office/drawing/2014/chart" uri="{C3380CC4-5D6E-409C-BE32-E72D297353CC}">
              <c16:uniqueId val="{00000001-3894-44DD-8311-390A1EF14EFC}"/>
            </c:ext>
          </c:extLst>
        </c:ser>
        <c:ser>
          <c:idx val="2"/>
          <c:order val="2"/>
          <c:tx>
            <c:strRef>
              <c:f>'Consumer Access'!$D$13</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Access'!$A$14:$A$20</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Access'!$D$14:$D$20</c:f>
              <c:numCache>
                <c:formatCode>0%</c:formatCode>
                <c:ptCount val="7"/>
                <c:pt idx="0">
                  <c:v>9.5238095238095233E-2</c:v>
                </c:pt>
                <c:pt idx="1">
                  <c:v>9.5238095238095233E-2</c:v>
                </c:pt>
                <c:pt idx="2">
                  <c:v>9.5238095238095233E-2</c:v>
                </c:pt>
                <c:pt idx="3">
                  <c:v>9.5238095238095233E-2</c:v>
                </c:pt>
                <c:pt idx="4">
                  <c:v>9.5238095238095233E-2</c:v>
                </c:pt>
                <c:pt idx="5">
                  <c:v>9.5238095238095233E-2</c:v>
                </c:pt>
                <c:pt idx="6">
                  <c:v>9.5238095238095233E-2</c:v>
                </c:pt>
              </c:numCache>
            </c:numRef>
          </c:val>
          <c:extLst>
            <c:ext xmlns:c16="http://schemas.microsoft.com/office/drawing/2014/chart" uri="{C3380CC4-5D6E-409C-BE32-E72D297353CC}">
              <c16:uniqueId val="{00000002-3894-44DD-8311-390A1EF14EFC}"/>
            </c:ext>
          </c:extLst>
        </c:ser>
        <c:ser>
          <c:idx val="3"/>
          <c:order val="3"/>
          <c:tx>
            <c:strRef>
              <c:f>'Consumer Access'!$E$13</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Access'!$A$14:$A$20</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Access'!$E$14:$E$20</c:f>
              <c:numCache>
                <c:formatCode>0%</c:formatCode>
                <c:ptCount val="7"/>
                <c:pt idx="1">
                  <c:v>0.14285714285714285</c:v>
                </c:pt>
                <c:pt idx="2">
                  <c:v>9.5238095238095233E-2</c:v>
                </c:pt>
                <c:pt idx="3">
                  <c:v>4.7619047619047616E-2</c:v>
                </c:pt>
                <c:pt idx="4">
                  <c:v>4.7619047619047616E-2</c:v>
                </c:pt>
                <c:pt idx="5">
                  <c:v>0.23809523809523808</c:v>
                </c:pt>
                <c:pt idx="6">
                  <c:v>0.33333333333333331</c:v>
                </c:pt>
              </c:numCache>
            </c:numRef>
          </c:val>
          <c:extLst>
            <c:ext xmlns:c16="http://schemas.microsoft.com/office/drawing/2014/chart" uri="{C3380CC4-5D6E-409C-BE32-E72D297353CC}">
              <c16:uniqueId val="{00000003-3894-44DD-8311-390A1EF14EFC}"/>
            </c:ext>
          </c:extLst>
        </c:ser>
        <c:dLbls>
          <c:showLegendKey val="0"/>
          <c:showVal val="0"/>
          <c:showCatName val="0"/>
          <c:showSerName val="0"/>
          <c:showPercent val="0"/>
          <c:showBubbleSize val="0"/>
        </c:dLbls>
        <c:gapWidth val="219"/>
        <c:overlap val="-27"/>
        <c:axId val="784002080"/>
        <c:axId val="783997280"/>
      </c:barChart>
      <c:catAx>
        <c:axId val="78400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997280"/>
        <c:crosses val="autoZero"/>
        <c:auto val="1"/>
        <c:lblAlgn val="ctr"/>
        <c:lblOffset val="100"/>
        <c:noMultiLvlLbl val="0"/>
      </c:catAx>
      <c:valAx>
        <c:axId val="783997280"/>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4002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'Q60 PH barrier data_GRAPH'!$C$20</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'Q60 PH barrier data_GRAPH'!$B$21:$B$31</c:f>
              <c:strCache>
                <c:ptCount val="11"/>
                <c:pt idx="0">
                  <c:v> Restrictions in how funding can be used (i.e., infrastructure development; workforce)</c:v>
                </c:pt>
                <c:pt idx="1">
                  <c:v> Burdensome administrative processes to access grant funding for electronic systems</c:v>
                </c:pt>
                <c:pt idx="2">
                  <c:v> Existing staff are not adequately trained in necessary skills (e.g., procurement, systems implementation, data entry, programming, analytics)</c:v>
                </c:pt>
                <c:pt idx="3">
                  <c:v> We do not have the authority to hire new staff needed to implement and manage a system.</c:v>
                </c:pt>
                <c:pt idx="4">
                  <c:v> Dearth of qualified technical staff with necessary skills to hire at existing salary scale</c:v>
                </c:pt>
                <c:pt idx="5">
                  <c:v> No electronic system or technological capability</c:v>
                </c:pt>
                <c:pt idx="6">
                  <c:v> Difficulty finding system(s) that meet our needs</c:v>
                </c:pt>
                <c:pt idx="7">
                  <c:v> Privacy laws / regulations prevent sharing (e.g., appropriate patient portal proxy access)</c:v>
                </c:pt>
                <c:pt idx="8">
                  <c:v> Lack of funding to purchase / configure electronic systems</c:v>
                </c:pt>
                <c:pt idx="9">
                  <c:v> Lack of funding to operate / maintain electronic systems and processes</c:v>
                </c:pt>
                <c:pt idx="10">
                  <c:v> Dearth of qualified technical staff with necessary skills to hire, regardless of salary</c:v>
                </c:pt>
              </c:strCache>
            </c:strRef>
          </c:cat>
          <c:val>
            <c:numRef>
              <c:f>'Q60 PH barrier data_GRAPH'!$C$21:$C$31</c:f>
              <c:numCache>
                <c:formatCode>0%</c:formatCode>
                <c:ptCount val="11"/>
                <c:pt idx="0">
                  <c:v>0.266666666666667</c:v>
                </c:pt>
                <c:pt idx="1">
                  <c:v>0.33333333333333298</c:v>
                </c:pt>
                <c:pt idx="2">
                  <c:v>0.33333333333333298</c:v>
                </c:pt>
                <c:pt idx="3">
                  <c:v>0.4</c:v>
                </c:pt>
                <c:pt idx="4">
                  <c:v>0.4</c:v>
                </c:pt>
                <c:pt idx="5">
                  <c:v>0.4</c:v>
                </c:pt>
                <c:pt idx="6">
                  <c:v>0.4</c:v>
                </c:pt>
                <c:pt idx="7">
                  <c:v>0.46666666666666701</c:v>
                </c:pt>
                <c:pt idx="8">
                  <c:v>0.46666666666666701</c:v>
                </c:pt>
                <c:pt idx="9">
                  <c:v>0.46666666666666701</c:v>
                </c:pt>
                <c:pt idx="10">
                  <c:v>0.46666666666666701</c:v>
                </c:pt>
              </c:numCache>
            </c:numRef>
          </c:val>
          <c:extLst>
            <c:ext xmlns:c16="http://schemas.microsoft.com/office/drawing/2014/chart" uri="{C3380CC4-5D6E-409C-BE32-E72D297353CC}">
              <c16:uniqueId val="{00000000-CD01-4230-8111-ACB293CE8547}"/>
            </c:ext>
          </c:extLst>
        </c:ser>
        <c:ser>
          <c:idx val="1"/>
          <c:order val="1"/>
          <c:tx>
            <c:strRef>
              <c:f>'Q60 PH barrier data_GRAPH'!$D$20</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'Q60 PH barrier data_GRAPH'!$B$21:$B$31</c:f>
              <c:strCache>
                <c:ptCount val="11"/>
                <c:pt idx="0">
                  <c:v> Restrictions in how funding can be used (i.e., infrastructure development; workforce)</c:v>
                </c:pt>
                <c:pt idx="1">
                  <c:v> Burdensome administrative processes to access grant funding for electronic systems</c:v>
                </c:pt>
                <c:pt idx="2">
                  <c:v> Existing staff are not adequately trained in necessary skills (e.g., procurement, systems implementation, data entry, programming, analytics)</c:v>
                </c:pt>
                <c:pt idx="3">
                  <c:v> We do not have the authority to hire new staff needed to implement and manage a system.</c:v>
                </c:pt>
                <c:pt idx="4">
                  <c:v> Dearth of qualified technical staff with necessary skills to hire at existing salary scale</c:v>
                </c:pt>
                <c:pt idx="5">
                  <c:v> No electronic system or technological capability</c:v>
                </c:pt>
                <c:pt idx="6">
                  <c:v> Difficulty finding system(s) that meet our needs</c:v>
                </c:pt>
                <c:pt idx="7">
                  <c:v> Privacy laws / regulations prevent sharing (e.g., appropriate patient portal proxy access)</c:v>
                </c:pt>
                <c:pt idx="8">
                  <c:v> Lack of funding to purchase / configure electronic systems</c:v>
                </c:pt>
                <c:pt idx="9">
                  <c:v> Lack of funding to operate / maintain electronic systems and processes</c:v>
                </c:pt>
                <c:pt idx="10">
                  <c:v> Dearth of qualified technical staff with necessary skills to hire, regardless of salary</c:v>
                </c:pt>
              </c:strCache>
            </c:strRef>
          </c:cat>
          <c:val>
            <c:numRef>
              <c:f>'Q60 PH barrier data_GRAPH'!$D$21:$D$31</c:f>
              <c:numCache>
                <c:formatCode>0%</c:formatCode>
                <c:ptCount val="11"/>
                <c:pt idx="0">
                  <c:v>0.73333333333333295</c:v>
                </c:pt>
                <c:pt idx="1">
                  <c:v>0.66666666666666696</c:v>
                </c:pt>
                <c:pt idx="2">
                  <c:v>0.66666666666666696</c:v>
                </c:pt>
                <c:pt idx="3">
                  <c:v>0.6</c:v>
                </c:pt>
                <c:pt idx="4">
                  <c:v>0.6</c:v>
                </c:pt>
                <c:pt idx="5">
                  <c:v>0.6</c:v>
                </c:pt>
                <c:pt idx="6">
                  <c:v>0.6</c:v>
                </c:pt>
                <c:pt idx="7">
                  <c:v>0.53333333333333299</c:v>
                </c:pt>
                <c:pt idx="8">
                  <c:v>0.53333333333333299</c:v>
                </c:pt>
                <c:pt idx="9">
                  <c:v>0.53333333333333299</c:v>
                </c:pt>
                <c:pt idx="10">
                  <c:v>0.53333333333333299</c:v>
                </c:pt>
              </c:numCache>
            </c:numRef>
          </c:val>
          <c:extLst>
            <c:ext xmlns:c16="http://schemas.microsoft.com/office/drawing/2014/chart" uri="{C3380CC4-5D6E-409C-BE32-E72D297353CC}">
              <c16:uniqueId val="{00000001-CD01-4230-8111-ACB293CE8547}"/>
            </c:ext>
          </c:extLst>
        </c:ser>
        <c:dLbls>
          <c:showLegendKey val="0"/>
          <c:showVal val="0"/>
          <c:showCatName val="0"/>
          <c:showSerName val="0"/>
          <c:showPercent val="0"/>
          <c:showBubbleSize val="0"/>
        </c:dLbls>
        <c:gapWidth val="150"/>
        <c:overlap val="100"/>
        <c:axId val="433698688"/>
        <c:axId val="433715968"/>
      </c:barChart>
      <c:catAx>
        <c:axId val="433698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715968"/>
        <c:crosses val="autoZero"/>
        <c:auto val="1"/>
        <c:lblAlgn val="ctr"/>
        <c:lblOffset val="100"/>
        <c:noMultiLvlLbl val="0"/>
      </c:catAx>
      <c:valAx>
        <c:axId val="433715968"/>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698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5010686039241761E-2"/>
          <c:y val="7.0360589205718596E-2"/>
          <c:w val="0.93244641603511536"/>
          <c:h val="0.63194483573035076"/>
        </c:manualLayout>
      </c:layout>
      <c:barChart>
        <c:barDir val="col"/>
        <c:grouping val="clustered"/>
        <c:varyColors val="0"/>
        <c:ser>
          <c:idx val="0"/>
          <c:order val="0"/>
          <c:tx>
            <c:strRef>
              <c:f>'Q60 PH barrier data_GRAPH'!$C$43</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'Q60 PH barrier data_GRAPH'!$B$44:$B$54</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 </c:v>
                </c:pt>
                <c:pt idx="9">
                  <c:v> No electronic system or technological capability</c:v>
                </c:pt>
                <c:pt idx="10">
                  <c:v> Difficulty finding system(s) that meet our needs</c:v>
                </c:pt>
              </c:strCache>
            </c:strRef>
          </c:cat>
          <c:val>
            <c:numRef>
              <c:f>'Q60 PH barrier data_GRAPH'!$C$44:$C$54</c:f>
              <c:numCache>
                <c:formatCode>0%</c:formatCode>
                <c:ptCount val="11"/>
                <c:pt idx="0">
                  <c:v>0.5</c:v>
                </c:pt>
                <c:pt idx="1">
                  <c:v>0.5</c:v>
                </c:pt>
                <c:pt idx="2">
                  <c:v>0.5</c:v>
                </c:pt>
                <c:pt idx="3">
                  <c:v>0.5</c:v>
                </c:pt>
                <c:pt idx="4">
                  <c:v>0.33333333333333298</c:v>
                </c:pt>
                <c:pt idx="5">
                  <c:v>0.33333333333333298</c:v>
                </c:pt>
                <c:pt idx="6">
                  <c:v>0.5</c:v>
                </c:pt>
                <c:pt idx="7">
                  <c:v>0.66666666666666696</c:v>
                </c:pt>
                <c:pt idx="8">
                  <c:v>0.33333333333333298</c:v>
                </c:pt>
                <c:pt idx="9">
                  <c:v>0.66666666666666696</c:v>
                </c:pt>
                <c:pt idx="10">
                  <c:v>0.16666666666666699</c:v>
                </c:pt>
              </c:numCache>
            </c:numRef>
          </c:val>
          <c:extLst>
            <c:ext xmlns:c16="http://schemas.microsoft.com/office/drawing/2014/chart" uri="{C3380CC4-5D6E-409C-BE32-E72D297353CC}">
              <c16:uniqueId val="{00000000-4614-400B-9202-0DD92CACAFD9}"/>
            </c:ext>
          </c:extLst>
        </c:ser>
        <c:ser>
          <c:idx val="1"/>
          <c:order val="1"/>
          <c:tx>
            <c:strRef>
              <c:f>'Q60 PH barrier data_GRAPH'!$D$43</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'Q60 PH barrier data_GRAPH'!$B$44:$B$54</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 </c:v>
                </c:pt>
                <c:pt idx="9">
                  <c:v> No electronic system or technological capability</c:v>
                </c:pt>
                <c:pt idx="10">
                  <c:v> Difficulty finding system(s) that meet our needs</c:v>
                </c:pt>
              </c:strCache>
            </c:strRef>
          </c:cat>
          <c:val>
            <c:numRef>
              <c:f>'Q60 PH barrier data_GRAPH'!$D$44:$D$54</c:f>
              <c:numCache>
                <c:formatCode>0%</c:formatCode>
                <c:ptCount val="11"/>
                <c:pt idx="0">
                  <c:v>0.5</c:v>
                </c:pt>
                <c:pt idx="1">
                  <c:v>0.25</c:v>
                </c:pt>
                <c:pt idx="2">
                  <c:v>0.25</c:v>
                </c:pt>
                <c:pt idx="3">
                  <c:v>0</c:v>
                </c:pt>
                <c:pt idx="4">
                  <c:v>0.25</c:v>
                </c:pt>
                <c:pt idx="5">
                  <c:v>0.25</c:v>
                </c:pt>
                <c:pt idx="6">
                  <c:v>0.25</c:v>
                </c:pt>
                <c:pt idx="7">
                  <c:v>0.25</c:v>
                </c:pt>
                <c:pt idx="8">
                  <c:v>0.25</c:v>
                </c:pt>
                <c:pt idx="9">
                  <c:v>0.25</c:v>
                </c:pt>
                <c:pt idx="10">
                  <c:v>0.25</c:v>
                </c:pt>
              </c:numCache>
            </c:numRef>
          </c:val>
          <c:extLst>
            <c:ext xmlns:c16="http://schemas.microsoft.com/office/drawing/2014/chart" uri="{C3380CC4-5D6E-409C-BE32-E72D297353CC}">
              <c16:uniqueId val="{00000001-4614-400B-9202-0DD92CACAFD9}"/>
            </c:ext>
          </c:extLst>
        </c:ser>
        <c:ser>
          <c:idx val="2"/>
          <c:order val="2"/>
          <c:tx>
            <c:strRef>
              <c:f>'Q60 PH barrier data_GRAPH'!$E$43</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'Q60 PH barrier data_GRAPH'!$B$44:$B$54</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 </c:v>
                </c:pt>
                <c:pt idx="9">
                  <c:v> No electronic system or technological capability</c:v>
                </c:pt>
                <c:pt idx="10">
                  <c:v> Difficulty finding system(s) that meet our needs</c:v>
                </c:pt>
              </c:strCache>
            </c:strRef>
          </c:cat>
          <c:val>
            <c:numRef>
              <c:f>'Q60 PH barrier data_GRAPH'!$E$44:$E$54</c:f>
              <c:numCache>
                <c:formatCode>0%</c:formatCode>
                <c:ptCount val="11"/>
                <c:pt idx="0">
                  <c:v>0.4</c:v>
                </c:pt>
                <c:pt idx="1">
                  <c:v>0.6</c:v>
                </c:pt>
                <c:pt idx="2">
                  <c:v>0.6</c:v>
                </c:pt>
                <c:pt idx="3">
                  <c:v>0.2</c:v>
                </c:pt>
                <c:pt idx="4">
                  <c:v>0.4</c:v>
                </c:pt>
                <c:pt idx="5">
                  <c:v>0.6</c:v>
                </c:pt>
                <c:pt idx="6">
                  <c:v>0.4</c:v>
                </c:pt>
                <c:pt idx="7">
                  <c:v>0.4</c:v>
                </c:pt>
                <c:pt idx="8">
                  <c:v>0.4</c:v>
                </c:pt>
                <c:pt idx="9">
                  <c:v>0.2</c:v>
                </c:pt>
                <c:pt idx="10">
                  <c:v>0.8</c:v>
                </c:pt>
              </c:numCache>
            </c:numRef>
          </c:val>
          <c:extLst>
            <c:ext xmlns:c16="http://schemas.microsoft.com/office/drawing/2014/chart" uri="{C3380CC4-5D6E-409C-BE32-E72D297353CC}">
              <c16:uniqueId val="{00000002-4614-400B-9202-0DD92CACAFD9}"/>
            </c:ext>
          </c:extLst>
        </c:ser>
        <c:dLbls>
          <c:showLegendKey val="0"/>
          <c:showVal val="0"/>
          <c:showCatName val="0"/>
          <c:showSerName val="0"/>
          <c:showPercent val="0"/>
          <c:showBubbleSize val="0"/>
        </c:dLbls>
        <c:gapWidth val="219"/>
        <c:overlap val="-27"/>
        <c:axId val="49598816"/>
        <c:axId val="49593056"/>
      </c:barChart>
      <c:catAx>
        <c:axId val="49598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49593056"/>
        <c:crosses val="autoZero"/>
        <c:auto val="1"/>
        <c:lblAlgn val="ctr"/>
        <c:lblOffset val="100"/>
        <c:noMultiLvlLbl val="0"/>
      </c:catAx>
      <c:valAx>
        <c:axId val="49593056"/>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598816"/>
        <c:crosses val="autoZero"/>
        <c:crossBetween val="between"/>
      </c:valAx>
      <c:spPr>
        <a:noFill/>
        <a:ln>
          <a:noFill/>
        </a:ln>
        <a:effectLst/>
      </c:spPr>
    </c:plotArea>
    <c:legend>
      <c:legendPos val="b"/>
      <c:layout>
        <c:manualLayout>
          <c:xMode val="edge"/>
          <c:yMode val="edge"/>
          <c:x val="0.3909510528095228"/>
          <c:y val="5.3729652656918044E-2"/>
          <c:w val="0.21826733466029413"/>
          <c:h val="5.399605146598648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'Electronic Systems'!$B$86</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Systems'!$A$87:$A$96</c:f>
              <c:strCache>
                <c:ptCount val="10"/>
                <c:pt idx="0">
                  <c:v>Restrictions in how funding can be used (i.e., infrastructure development;...</c:v>
                </c:pt>
                <c:pt idx="1">
                  <c:v>Burdensome administrative processes to access grant funding for electronic...</c:v>
                </c:pt>
                <c:pt idx="2">
                  <c:v>Privacy laws make having a system with this functionality too much of a lia...</c:v>
                </c:pt>
                <c:pt idx="3">
                  <c:v>Difficulty finding system(s) that meet our needs</c:v>
                </c:pt>
                <c:pt idx="4">
                  <c:v>Dearth of qualified technical staff with necessary skills to hire at existing salary scale</c:v>
                </c:pt>
                <c:pt idx="5">
                  <c:v>Lack of funding to operate / maintain electronic system and processes</c:v>
                </c:pt>
                <c:pt idx="6">
                  <c:v>Existing staff are not adequately trained in necessary skills (e.g., procur...</c:v>
                </c:pt>
                <c:pt idx="7">
                  <c:v>Lack of funding to purchase / configure electronic system</c:v>
                </c:pt>
                <c:pt idx="8">
                  <c:v>We do not have the authority to hire new staff needed to implement and mana...</c:v>
                </c:pt>
                <c:pt idx="9">
                  <c:v>Dearth of qualified technical staff with necessary skills to hire, regardless of salary</c:v>
                </c:pt>
              </c:strCache>
            </c:strRef>
          </c:cat>
          <c:val>
            <c:numRef>
              <c:f>'Electronic Systems'!$B$87:$B$96</c:f>
              <c:numCache>
                <c:formatCode>0%</c:formatCode>
                <c:ptCount val="10"/>
                <c:pt idx="0">
                  <c:v>0.25</c:v>
                </c:pt>
                <c:pt idx="1">
                  <c:v>0.4375</c:v>
                </c:pt>
                <c:pt idx="2">
                  <c:v>0.5</c:v>
                </c:pt>
                <c:pt idx="3">
                  <c:v>0.5</c:v>
                </c:pt>
                <c:pt idx="4">
                  <c:v>0.5</c:v>
                </c:pt>
                <c:pt idx="5">
                  <c:v>0.53333333333333333</c:v>
                </c:pt>
                <c:pt idx="6">
                  <c:v>0.5625</c:v>
                </c:pt>
                <c:pt idx="7">
                  <c:v>0.5625</c:v>
                </c:pt>
                <c:pt idx="8">
                  <c:v>0.5625</c:v>
                </c:pt>
                <c:pt idx="9">
                  <c:v>0.5625</c:v>
                </c:pt>
              </c:numCache>
            </c:numRef>
          </c:val>
          <c:extLst>
            <c:ext xmlns:c16="http://schemas.microsoft.com/office/drawing/2014/chart" uri="{C3380CC4-5D6E-409C-BE32-E72D297353CC}">
              <c16:uniqueId val="{00000000-737E-4C17-A0C0-3FF23D76024A}"/>
            </c:ext>
          </c:extLst>
        </c:ser>
        <c:ser>
          <c:idx val="1"/>
          <c:order val="1"/>
          <c:tx>
            <c:strRef>
              <c:f>'Electronic Systems'!$C$86</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Systems'!$A$87:$A$96</c:f>
              <c:strCache>
                <c:ptCount val="10"/>
                <c:pt idx="0">
                  <c:v>Restrictions in how funding can be used (i.e., infrastructure development;...</c:v>
                </c:pt>
                <c:pt idx="1">
                  <c:v>Burdensome administrative processes to access grant funding for electronic...</c:v>
                </c:pt>
                <c:pt idx="2">
                  <c:v>Privacy laws make having a system with this functionality too much of a lia...</c:v>
                </c:pt>
                <c:pt idx="3">
                  <c:v>Difficulty finding system(s) that meet our needs</c:v>
                </c:pt>
                <c:pt idx="4">
                  <c:v>Dearth of qualified technical staff with necessary skills to hire at existing salary scale</c:v>
                </c:pt>
                <c:pt idx="5">
                  <c:v>Lack of funding to operate / maintain electronic system and processes</c:v>
                </c:pt>
                <c:pt idx="6">
                  <c:v>Existing staff are not adequately trained in necessary skills (e.g., procur...</c:v>
                </c:pt>
                <c:pt idx="7">
                  <c:v>Lack of funding to purchase / configure electronic system</c:v>
                </c:pt>
                <c:pt idx="8">
                  <c:v>We do not have the authority to hire new staff needed to implement and mana...</c:v>
                </c:pt>
                <c:pt idx="9">
                  <c:v>Dearth of qualified technical staff with necessary skills to hire, regardless of salary</c:v>
                </c:pt>
              </c:strCache>
            </c:strRef>
          </c:cat>
          <c:val>
            <c:numRef>
              <c:f>'Electronic Systems'!$C$87:$C$96</c:f>
              <c:numCache>
                <c:formatCode>0%</c:formatCode>
                <c:ptCount val="10"/>
                <c:pt idx="0">
                  <c:v>0.5625</c:v>
                </c:pt>
                <c:pt idx="1">
                  <c:v>0.3125</c:v>
                </c:pt>
                <c:pt idx="2">
                  <c:v>0.375</c:v>
                </c:pt>
                <c:pt idx="3">
                  <c:v>0.1875</c:v>
                </c:pt>
                <c:pt idx="4">
                  <c:v>0.3125</c:v>
                </c:pt>
                <c:pt idx="5">
                  <c:v>0.26666666666666666</c:v>
                </c:pt>
                <c:pt idx="6">
                  <c:v>0.3125</c:v>
                </c:pt>
                <c:pt idx="7">
                  <c:v>0.25</c:v>
                </c:pt>
                <c:pt idx="8">
                  <c:v>0.3125</c:v>
                </c:pt>
                <c:pt idx="9">
                  <c:v>0.3125</c:v>
                </c:pt>
              </c:numCache>
            </c:numRef>
          </c:val>
          <c:extLst>
            <c:ext xmlns:c16="http://schemas.microsoft.com/office/drawing/2014/chart" uri="{C3380CC4-5D6E-409C-BE32-E72D297353CC}">
              <c16:uniqueId val="{00000001-737E-4C17-A0C0-3FF23D76024A}"/>
            </c:ext>
          </c:extLst>
        </c:ser>
        <c:ser>
          <c:idx val="2"/>
          <c:order val="2"/>
          <c:tx>
            <c:strRef>
              <c:f>'Electronic Systems'!$D$86</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Systems'!$A$87:$A$96</c:f>
              <c:strCache>
                <c:ptCount val="10"/>
                <c:pt idx="0">
                  <c:v>Restrictions in how funding can be used (i.e., infrastructure development;...</c:v>
                </c:pt>
                <c:pt idx="1">
                  <c:v>Burdensome administrative processes to access grant funding for electronic...</c:v>
                </c:pt>
                <c:pt idx="2">
                  <c:v>Privacy laws make having a system with this functionality too much of a lia...</c:v>
                </c:pt>
                <c:pt idx="3">
                  <c:v>Difficulty finding system(s) that meet our needs</c:v>
                </c:pt>
                <c:pt idx="4">
                  <c:v>Dearth of qualified technical staff with necessary skills to hire at existing salary scale</c:v>
                </c:pt>
                <c:pt idx="5">
                  <c:v>Lack of funding to operate / maintain electronic system and processes</c:v>
                </c:pt>
                <c:pt idx="6">
                  <c:v>Existing staff are not adequately trained in necessary skills (e.g., procur...</c:v>
                </c:pt>
                <c:pt idx="7">
                  <c:v>Lack of funding to purchase / configure electronic system</c:v>
                </c:pt>
                <c:pt idx="8">
                  <c:v>We do not have the authority to hire new staff needed to implement and mana...</c:v>
                </c:pt>
                <c:pt idx="9">
                  <c:v>Dearth of qualified technical staff with necessary skills to hire, regardless of salary</c:v>
                </c:pt>
              </c:strCache>
            </c:strRef>
          </c:cat>
          <c:val>
            <c:numRef>
              <c:f>'Electronic Systems'!$D$87:$D$96</c:f>
              <c:numCache>
                <c:formatCode>0%</c:formatCode>
                <c:ptCount val="10"/>
                <c:pt idx="0">
                  <c:v>0.1875</c:v>
                </c:pt>
                <c:pt idx="1">
                  <c:v>0.25</c:v>
                </c:pt>
                <c:pt idx="2">
                  <c:v>0.125</c:v>
                </c:pt>
                <c:pt idx="3">
                  <c:v>0.3125</c:v>
                </c:pt>
                <c:pt idx="4">
                  <c:v>0.1875</c:v>
                </c:pt>
                <c:pt idx="5">
                  <c:v>0.2</c:v>
                </c:pt>
                <c:pt idx="6">
                  <c:v>0.125</c:v>
                </c:pt>
                <c:pt idx="7">
                  <c:v>0.1875</c:v>
                </c:pt>
                <c:pt idx="8">
                  <c:v>0.125</c:v>
                </c:pt>
                <c:pt idx="9">
                  <c:v>0.125</c:v>
                </c:pt>
              </c:numCache>
            </c:numRef>
          </c:val>
          <c:extLst>
            <c:ext xmlns:c16="http://schemas.microsoft.com/office/drawing/2014/chart" uri="{C3380CC4-5D6E-409C-BE32-E72D297353CC}">
              <c16:uniqueId val="{00000002-737E-4C17-A0C0-3FF23D76024A}"/>
            </c:ext>
          </c:extLst>
        </c:ser>
        <c:dLbls>
          <c:showLegendKey val="0"/>
          <c:showVal val="0"/>
          <c:showCatName val="0"/>
          <c:showSerName val="0"/>
          <c:showPercent val="0"/>
          <c:showBubbleSize val="0"/>
        </c:dLbls>
        <c:gapWidth val="150"/>
        <c:overlap val="100"/>
        <c:axId val="1956780847"/>
        <c:axId val="1956779407"/>
      </c:barChart>
      <c:catAx>
        <c:axId val="19567808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56779407"/>
        <c:crosses val="autoZero"/>
        <c:auto val="1"/>
        <c:lblAlgn val="ctr"/>
        <c:lblOffset val="100"/>
        <c:noMultiLvlLbl val="0"/>
      </c:catAx>
      <c:valAx>
        <c:axId val="1956779407"/>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56780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537973495880401"/>
          <c:y val="0.10489399690983675"/>
          <c:w val="0.81512968490693838"/>
          <c:h val="0.47828930834103689"/>
        </c:manualLayout>
      </c:layout>
      <c:barChart>
        <c:barDir val="col"/>
        <c:grouping val="clustered"/>
        <c:varyColors val="0"/>
        <c:ser>
          <c:idx val="0"/>
          <c:order val="0"/>
          <c:tx>
            <c:strRef>
              <c:f>'Q13 PH barrier data_GRAPH'!$B$48</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'Q13 PH barrier data_GRAPH'!$A$49:$A$58</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c:v>
                </c:pt>
                <c:pt idx="9">
                  <c:v>Difficulty finding system(s) that meet our needs</c:v>
                </c:pt>
              </c:strCache>
            </c:strRef>
          </c:cat>
          <c:val>
            <c:numRef>
              <c:f>'Q13 PH barrier data_GRAPH'!$B$49:$B$58</c:f>
              <c:numCache>
                <c:formatCode>0%</c:formatCode>
                <c:ptCount val="10"/>
                <c:pt idx="0">
                  <c:v>0.625</c:v>
                </c:pt>
                <c:pt idx="1">
                  <c:v>0.71428571399999996</c:v>
                </c:pt>
                <c:pt idx="2">
                  <c:v>0.83333333300000001</c:v>
                </c:pt>
                <c:pt idx="3">
                  <c:v>0.428571429</c:v>
                </c:pt>
                <c:pt idx="4">
                  <c:v>0.71428571399999996</c:v>
                </c:pt>
                <c:pt idx="5">
                  <c:v>0.75</c:v>
                </c:pt>
                <c:pt idx="6">
                  <c:v>0.71428571399999996</c:v>
                </c:pt>
                <c:pt idx="7">
                  <c:v>0.75</c:v>
                </c:pt>
                <c:pt idx="8">
                  <c:v>0.75</c:v>
                </c:pt>
                <c:pt idx="9">
                  <c:v>0.8</c:v>
                </c:pt>
              </c:numCache>
            </c:numRef>
          </c:val>
          <c:extLst>
            <c:ext xmlns:c16="http://schemas.microsoft.com/office/drawing/2014/chart" uri="{C3380CC4-5D6E-409C-BE32-E72D297353CC}">
              <c16:uniqueId val="{00000000-D825-4A68-8E8D-EBE4A1A3AFB4}"/>
            </c:ext>
          </c:extLst>
        </c:ser>
        <c:ser>
          <c:idx val="1"/>
          <c:order val="1"/>
          <c:tx>
            <c:strRef>
              <c:f>'Q13 PH barrier data_GRAPH'!$C$48</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'Q13 PH barrier data_GRAPH'!$A$49:$A$58</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c:v>
                </c:pt>
                <c:pt idx="9">
                  <c:v>Difficulty finding system(s) that meet our needs</c:v>
                </c:pt>
              </c:strCache>
            </c:strRef>
          </c:cat>
          <c:val>
            <c:numRef>
              <c:f>'Q13 PH barrier data_GRAPH'!$C$49:$C$58</c:f>
              <c:numCache>
                <c:formatCode>0%</c:formatCode>
                <c:ptCount val="10"/>
                <c:pt idx="0">
                  <c:v>0.5</c:v>
                </c:pt>
                <c:pt idx="1">
                  <c:v>0.5</c:v>
                </c:pt>
                <c:pt idx="2">
                  <c:v>0.25</c:v>
                </c:pt>
                <c:pt idx="3">
                  <c:v>0</c:v>
                </c:pt>
                <c:pt idx="4">
                  <c:v>0.25</c:v>
                </c:pt>
                <c:pt idx="5">
                  <c:v>0.5</c:v>
                </c:pt>
                <c:pt idx="6">
                  <c:v>0.5</c:v>
                </c:pt>
                <c:pt idx="7">
                  <c:v>0.5</c:v>
                </c:pt>
                <c:pt idx="8">
                  <c:v>0.5</c:v>
                </c:pt>
                <c:pt idx="9">
                  <c:v>0.5</c:v>
                </c:pt>
              </c:numCache>
            </c:numRef>
          </c:val>
          <c:extLst>
            <c:ext xmlns:c16="http://schemas.microsoft.com/office/drawing/2014/chart" uri="{C3380CC4-5D6E-409C-BE32-E72D297353CC}">
              <c16:uniqueId val="{00000001-D825-4A68-8E8D-EBE4A1A3AFB4}"/>
            </c:ext>
          </c:extLst>
        </c:ser>
        <c:ser>
          <c:idx val="2"/>
          <c:order val="2"/>
          <c:tx>
            <c:strRef>
              <c:f>'Q13 PH barrier data_GRAPH'!$D$48</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'Q13 PH barrier data_GRAPH'!$A$49:$A$58</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c:v>
                </c:pt>
                <c:pt idx="9">
                  <c:v>Difficulty finding system(s) that meet our needs</c:v>
                </c:pt>
              </c:strCache>
            </c:strRef>
          </c:cat>
          <c:val>
            <c:numRef>
              <c:f>'Q13 PH barrier data_GRAPH'!$D$49:$D$58</c:f>
              <c:numCache>
                <c:formatCode>0%</c:formatCode>
                <c:ptCount val="10"/>
                <c:pt idx="0">
                  <c:v>0.5</c:v>
                </c:pt>
                <c:pt idx="1">
                  <c:v>1</c:v>
                </c:pt>
                <c:pt idx="2">
                  <c:v>1</c:v>
                </c:pt>
                <c:pt idx="3">
                  <c:v>0.5</c:v>
                </c:pt>
                <c:pt idx="4">
                  <c:v>1</c:v>
                </c:pt>
                <c:pt idx="5">
                  <c:v>0.5</c:v>
                </c:pt>
                <c:pt idx="6">
                  <c:v>0.5</c:v>
                </c:pt>
                <c:pt idx="7">
                  <c:v>0.5</c:v>
                </c:pt>
                <c:pt idx="8">
                  <c:v>0.5</c:v>
                </c:pt>
                <c:pt idx="9">
                  <c:v>1</c:v>
                </c:pt>
              </c:numCache>
            </c:numRef>
          </c:val>
          <c:extLst>
            <c:ext xmlns:c16="http://schemas.microsoft.com/office/drawing/2014/chart" uri="{C3380CC4-5D6E-409C-BE32-E72D297353CC}">
              <c16:uniqueId val="{00000002-D825-4A68-8E8D-EBE4A1A3AFB4}"/>
            </c:ext>
          </c:extLst>
        </c:ser>
        <c:dLbls>
          <c:showLegendKey val="0"/>
          <c:showVal val="0"/>
          <c:showCatName val="0"/>
          <c:showSerName val="0"/>
          <c:showPercent val="0"/>
          <c:showBubbleSize val="0"/>
        </c:dLbls>
        <c:gapWidth val="219"/>
        <c:overlap val="-27"/>
        <c:axId val="188174080"/>
        <c:axId val="188177440"/>
      </c:barChart>
      <c:catAx>
        <c:axId val="18817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8177440"/>
        <c:crosses val="autoZero"/>
        <c:auto val="1"/>
        <c:lblAlgn val="ctr"/>
        <c:lblOffset val="100"/>
        <c:noMultiLvlLbl val="0"/>
      </c:catAx>
      <c:valAx>
        <c:axId val="188177440"/>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8174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'Total Count'!$B$65</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Count'!$B$66:$B$82</c:f>
              <c:numCache>
                <c:formatCode>0%</c:formatCode>
                <c:ptCount val="17"/>
                <c:pt idx="0">
                  <c:v>9.0909090909090912E-2</c:v>
                </c:pt>
                <c:pt idx="1">
                  <c:v>3.4090909090909088E-2</c:v>
                </c:pt>
                <c:pt idx="2">
                  <c:v>2.2727272727272728E-2</c:v>
                </c:pt>
                <c:pt idx="3">
                  <c:v>5.681818181818182E-3</c:v>
                </c:pt>
                <c:pt idx="9">
                  <c:v>5.681818181818182E-3</c:v>
                </c:pt>
                <c:pt idx="12">
                  <c:v>5.681818181818182E-3</c:v>
                </c:pt>
                <c:pt idx="14">
                  <c:v>4.5454545454545456E-2</c:v>
                </c:pt>
                <c:pt idx="16">
                  <c:v>6.8181818181818177E-2</c:v>
                </c:pt>
              </c:numCache>
            </c:numRef>
          </c:val>
          <c:extLst>
            <c:ext xmlns:c16="http://schemas.microsoft.com/office/drawing/2014/chart" uri="{C3380CC4-5D6E-409C-BE32-E72D297353CC}">
              <c16:uniqueId val="{00000000-A9DD-4D81-9875-41B89D1008EC}"/>
            </c:ext>
          </c:extLst>
        </c:ser>
        <c:ser>
          <c:idx val="1"/>
          <c:order val="1"/>
          <c:tx>
            <c:strRef>
              <c:f>'Total Count'!$C$65</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Count'!$C$66:$C$82</c:f>
              <c:numCache>
                <c:formatCode>0%</c:formatCode>
                <c:ptCount val="17"/>
                <c:pt idx="0">
                  <c:v>0.15340909090909091</c:v>
                </c:pt>
                <c:pt idx="1">
                  <c:v>0.10227272727272728</c:v>
                </c:pt>
                <c:pt idx="2">
                  <c:v>0.11363636363636363</c:v>
                </c:pt>
                <c:pt idx="3">
                  <c:v>5.113636363636364E-2</c:v>
                </c:pt>
                <c:pt idx="4">
                  <c:v>3.4090909090909088E-2</c:v>
                </c:pt>
                <c:pt idx="5">
                  <c:v>3.9772727272727272E-2</c:v>
                </c:pt>
                <c:pt idx="6">
                  <c:v>3.4090909090909088E-2</c:v>
                </c:pt>
                <c:pt idx="7">
                  <c:v>1.7045454545454544E-2</c:v>
                </c:pt>
                <c:pt idx="8">
                  <c:v>1.7045454545454544E-2</c:v>
                </c:pt>
                <c:pt idx="9">
                  <c:v>2.8409090909090908E-2</c:v>
                </c:pt>
                <c:pt idx="10">
                  <c:v>2.2727272727272728E-2</c:v>
                </c:pt>
                <c:pt idx="11">
                  <c:v>2.2727272727272728E-2</c:v>
                </c:pt>
                <c:pt idx="12">
                  <c:v>1.1363636363636364E-2</c:v>
                </c:pt>
                <c:pt idx="13">
                  <c:v>1.7045454545454544E-2</c:v>
                </c:pt>
                <c:pt idx="14">
                  <c:v>5.113636363636364E-2</c:v>
                </c:pt>
                <c:pt idx="15">
                  <c:v>1.1363636363636364E-2</c:v>
                </c:pt>
                <c:pt idx="16">
                  <c:v>0.10795454545454546</c:v>
                </c:pt>
              </c:numCache>
            </c:numRef>
          </c:val>
          <c:extLst>
            <c:ext xmlns:c16="http://schemas.microsoft.com/office/drawing/2014/chart" uri="{C3380CC4-5D6E-409C-BE32-E72D297353CC}">
              <c16:uniqueId val="{00000001-A9DD-4D81-9875-41B89D1008EC}"/>
            </c:ext>
          </c:extLst>
        </c:ser>
        <c:ser>
          <c:idx val="2"/>
          <c:order val="2"/>
          <c:tx>
            <c:strRef>
              <c:f>'Total Count'!$D$65</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Count'!$D$66:$D$82</c:f>
              <c:numCache>
                <c:formatCode>0%</c:formatCode>
                <c:ptCount val="17"/>
                <c:pt idx="0">
                  <c:v>0.28977272727272729</c:v>
                </c:pt>
                <c:pt idx="1">
                  <c:v>0.40909090909090912</c:v>
                </c:pt>
                <c:pt idx="2">
                  <c:v>0.33181818181818185</c:v>
                </c:pt>
                <c:pt idx="3">
                  <c:v>0.42045454545454547</c:v>
                </c:pt>
                <c:pt idx="4">
                  <c:v>0.47159090909090912</c:v>
                </c:pt>
                <c:pt idx="5">
                  <c:v>0.44886363636363635</c:v>
                </c:pt>
                <c:pt idx="6">
                  <c:v>0.46022727272727271</c:v>
                </c:pt>
                <c:pt idx="7">
                  <c:v>0.46022727272727271</c:v>
                </c:pt>
                <c:pt idx="8">
                  <c:v>0.42613636363636365</c:v>
                </c:pt>
                <c:pt idx="9">
                  <c:v>0.46590909090909088</c:v>
                </c:pt>
                <c:pt idx="10">
                  <c:v>0.49431818181818182</c:v>
                </c:pt>
                <c:pt idx="11">
                  <c:v>0.48863636363636365</c:v>
                </c:pt>
                <c:pt idx="12">
                  <c:v>0.48295454545454547</c:v>
                </c:pt>
                <c:pt idx="13">
                  <c:v>0.45454545454545453</c:v>
                </c:pt>
                <c:pt idx="14">
                  <c:v>0.43181818181818182</c:v>
                </c:pt>
                <c:pt idx="15">
                  <c:v>0.48295454545454547</c:v>
                </c:pt>
                <c:pt idx="16">
                  <c:v>0.32386363636363635</c:v>
                </c:pt>
              </c:numCache>
            </c:numRef>
          </c:val>
          <c:extLst>
            <c:ext xmlns:c16="http://schemas.microsoft.com/office/drawing/2014/chart" uri="{C3380CC4-5D6E-409C-BE32-E72D297353CC}">
              <c16:uniqueId val="{00000002-A9DD-4D81-9875-41B89D1008EC}"/>
            </c:ext>
          </c:extLst>
        </c:ser>
        <c:ser>
          <c:idx val="3"/>
          <c:order val="3"/>
          <c:tx>
            <c:strRef>
              <c:f>'Total Count'!$E$65</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Count'!$E$66:$E$82</c:f>
              <c:numCache>
                <c:formatCode>0%</c:formatCode>
                <c:ptCount val="17"/>
                <c:pt idx="0">
                  <c:v>8.5227272727272721E-2</c:v>
                </c:pt>
                <c:pt idx="1">
                  <c:v>4.5454545454545456E-2</c:v>
                </c:pt>
                <c:pt idx="2">
                  <c:v>8.1818181818181818E-2</c:v>
                </c:pt>
                <c:pt idx="3">
                  <c:v>8.5227272727272721E-2</c:v>
                </c:pt>
                <c:pt idx="4">
                  <c:v>6.25E-2</c:v>
                </c:pt>
                <c:pt idx="5">
                  <c:v>7.3863636363636367E-2</c:v>
                </c:pt>
                <c:pt idx="6">
                  <c:v>7.3863636363636367E-2</c:v>
                </c:pt>
                <c:pt idx="7">
                  <c:v>8.5227272727272721E-2</c:v>
                </c:pt>
                <c:pt idx="8">
                  <c:v>0.11931818181818182</c:v>
                </c:pt>
                <c:pt idx="9">
                  <c:v>6.25E-2</c:v>
                </c:pt>
                <c:pt idx="10">
                  <c:v>6.25E-2</c:v>
                </c:pt>
                <c:pt idx="11">
                  <c:v>6.8181818181818177E-2</c:v>
                </c:pt>
                <c:pt idx="12">
                  <c:v>6.8181818181818177E-2</c:v>
                </c:pt>
                <c:pt idx="13">
                  <c:v>8.5227272727272721E-2</c:v>
                </c:pt>
                <c:pt idx="14">
                  <c:v>6.8181818181818177E-2</c:v>
                </c:pt>
                <c:pt idx="15">
                  <c:v>7.3863636363636367E-2</c:v>
                </c:pt>
                <c:pt idx="16">
                  <c:v>0.11363636363636363</c:v>
                </c:pt>
              </c:numCache>
            </c:numRef>
          </c:val>
          <c:extLst>
            <c:ext xmlns:c16="http://schemas.microsoft.com/office/drawing/2014/chart" uri="{C3380CC4-5D6E-409C-BE32-E72D297353CC}">
              <c16:uniqueId val="{00000003-A9DD-4D81-9875-41B89D1008EC}"/>
            </c:ext>
          </c:extLst>
        </c:ser>
        <c:ser>
          <c:idx val="4"/>
          <c:order val="4"/>
          <c:tx>
            <c:strRef>
              <c:f>'Total Count'!$F$65</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Count'!$F$66:$F$82</c:f>
              <c:numCache>
                <c:formatCode>0%</c:formatCode>
                <c:ptCount val="17"/>
                <c:pt idx="0">
                  <c:v>5.6818181818181816E-2</c:v>
                </c:pt>
                <c:pt idx="1">
                  <c:v>6.8181818181818177E-2</c:v>
                </c:pt>
                <c:pt idx="2">
                  <c:v>0.10454545454545454</c:v>
                </c:pt>
                <c:pt idx="3">
                  <c:v>0.10227272727272728</c:v>
                </c:pt>
                <c:pt idx="4">
                  <c:v>0.10227272727272728</c:v>
                </c:pt>
                <c:pt idx="5">
                  <c:v>0.10795454545454546</c:v>
                </c:pt>
                <c:pt idx="6">
                  <c:v>0.10227272727272728</c:v>
                </c:pt>
                <c:pt idx="7">
                  <c:v>0.10795454545454546</c:v>
                </c:pt>
                <c:pt idx="8">
                  <c:v>0.10227272727272728</c:v>
                </c:pt>
                <c:pt idx="9">
                  <c:v>0.10795454545454546</c:v>
                </c:pt>
                <c:pt idx="10">
                  <c:v>9.0909090909090912E-2</c:v>
                </c:pt>
                <c:pt idx="11">
                  <c:v>8.5227272727272721E-2</c:v>
                </c:pt>
                <c:pt idx="12">
                  <c:v>0.10227272727272728</c:v>
                </c:pt>
                <c:pt idx="13">
                  <c:v>0.10795454545454546</c:v>
                </c:pt>
                <c:pt idx="14">
                  <c:v>7.3863636363636367E-2</c:v>
                </c:pt>
                <c:pt idx="15">
                  <c:v>0.10227272727272728</c:v>
                </c:pt>
                <c:pt idx="16">
                  <c:v>5.6818181818181816E-2</c:v>
                </c:pt>
              </c:numCache>
            </c:numRef>
          </c:val>
          <c:extLst>
            <c:ext xmlns:c16="http://schemas.microsoft.com/office/drawing/2014/chart" uri="{C3380CC4-5D6E-409C-BE32-E72D297353CC}">
              <c16:uniqueId val="{00000004-A9DD-4D81-9875-41B89D1008EC}"/>
            </c:ext>
          </c:extLst>
        </c:ser>
        <c:ser>
          <c:idx val="5"/>
          <c:order val="5"/>
          <c:tx>
            <c:strRef>
              <c:f>'Total Count'!$G$65</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Count'!$A$66:$A$82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Count'!$G$66:$G$82</c:f>
              <c:numCache>
                <c:formatCode>0%</c:formatCode>
                <c:ptCount val="17"/>
                <c:pt idx="0">
                  <c:v>0.32386363636363635</c:v>
                </c:pt>
                <c:pt idx="1">
                  <c:v>0.34090909090909088</c:v>
                </c:pt>
                <c:pt idx="2">
                  <c:v>0.34545454545454546</c:v>
                </c:pt>
                <c:pt idx="3">
                  <c:v>0.33522727272727271</c:v>
                </c:pt>
                <c:pt idx="4">
                  <c:v>0.32954545454545453</c:v>
                </c:pt>
                <c:pt idx="5">
                  <c:v>0.32954545454545453</c:v>
                </c:pt>
                <c:pt idx="6">
                  <c:v>0.32954545454545453</c:v>
                </c:pt>
                <c:pt idx="7">
                  <c:v>0.32954545454545453</c:v>
                </c:pt>
                <c:pt idx="8">
                  <c:v>0.33522727272727271</c:v>
                </c:pt>
                <c:pt idx="9">
                  <c:v>0.32954545454545453</c:v>
                </c:pt>
                <c:pt idx="10">
                  <c:v>0.32954545454545453</c:v>
                </c:pt>
                <c:pt idx="11">
                  <c:v>0.33522727272727271</c:v>
                </c:pt>
                <c:pt idx="12">
                  <c:v>0.32954545454545453</c:v>
                </c:pt>
                <c:pt idx="13">
                  <c:v>0.33522727272727271</c:v>
                </c:pt>
                <c:pt idx="14">
                  <c:v>0.32954545454545453</c:v>
                </c:pt>
                <c:pt idx="15">
                  <c:v>0.32954545454545453</c:v>
                </c:pt>
                <c:pt idx="16">
                  <c:v>0.32954545454545453</c:v>
                </c:pt>
              </c:numCache>
            </c:numRef>
          </c:val>
          <c:extLst>
            <c:ext xmlns:c16="http://schemas.microsoft.com/office/drawing/2014/chart" uri="{C3380CC4-5D6E-409C-BE32-E72D297353CC}">
              <c16:uniqueId val="{00000005-A9DD-4D81-9875-41B89D1008EC}"/>
            </c:ext>
          </c:extLst>
        </c:ser>
        <c:dLbls>
          <c:showLegendKey val="0"/>
          <c:showVal val="0"/>
          <c:showCatName val="0"/>
          <c:showSerName val="0"/>
          <c:showPercent val="0"/>
          <c:showBubbleSize val="0"/>
        </c:dLbls>
        <c:gapWidth val="150"/>
        <c:overlap val="100"/>
        <c:axId val="1082400896"/>
        <c:axId val="1082397056"/>
      </c:barChart>
      <c:catAx>
        <c:axId val="10824008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82397056"/>
        <c:crosses val="autoZero"/>
        <c:auto val="1"/>
        <c:lblAlgn val="ctr"/>
        <c:lblOffset val="100"/>
        <c:noMultiLvlLbl val="0"/>
      </c:catAx>
      <c:valAx>
        <c:axId val="1082397056"/>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824008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'Total Count'!$B$91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Count'!$B$92:$B$108</c:f>
              <c:numCache>
                <c:formatCode>0%</c:formatCode>
                <c:ptCount val="17"/>
                <c:pt idx="0">
                  <c:v>9.0909090909090912E-2</c:v>
                </c:pt>
                <c:pt idx="1">
                  <c:v>3.4090909090909088E-2</c:v>
                </c:pt>
                <c:pt idx="2">
                  <c:v>1.8181818181818181E-2</c:v>
                </c:pt>
                <c:pt idx="3">
                  <c:v>5.681818181818182E-3</c:v>
                </c:pt>
                <c:pt idx="9">
                  <c:v>5.681818181818182E-3</c:v>
                </c:pt>
                <c:pt idx="12">
                  <c:v>5.681818181818182E-3</c:v>
                </c:pt>
                <c:pt idx="13">
                  <c:v>5.681818181818182E-3</c:v>
                </c:pt>
                <c:pt idx="14">
                  <c:v>3.9772727272727272E-2</c:v>
                </c:pt>
                <c:pt idx="16">
                  <c:v>6.25E-2</c:v>
                </c:pt>
              </c:numCache>
            </c:numRef>
          </c:val>
          <c:extLst>
            <c:ext xmlns:c16="http://schemas.microsoft.com/office/drawing/2014/chart" uri="{C3380CC4-5D6E-409C-BE32-E72D297353CC}">
              <c16:uniqueId val="{00000000-195C-449D-AB0D-0D2FFA88BAD3}"/>
            </c:ext>
          </c:extLst>
        </c:ser>
        <c:ser>
          <c:idx val="1"/>
          <c:order val="1"/>
          <c:tx>
            <c:strRef>
              <c:f>'Total Count'!$C$91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Count'!$C$92:$C$108</c:f>
              <c:numCache>
                <c:formatCode>0%</c:formatCode>
                <c:ptCount val="17"/>
                <c:pt idx="0">
                  <c:v>0.14772727272727273</c:v>
                </c:pt>
                <c:pt idx="1">
                  <c:v>0.14204545454545456</c:v>
                </c:pt>
                <c:pt idx="2">
                  <c:v>0.10909090909090909</c:v>
                </c:pt>
                <c:pt idx="3">
                  <c:v>4.5454545454545456E-2</c:v>
                </c:pt>
                <c:pt idx="4">
                  <c:v>1.7045454545454544E-2</c:v>
                </c:pt>
                <c:pt idx="5">
                  <c:v>1.7045454545454544E-2</c:v>
                </c:pt>
                <c:pt idx="6">
                  <c:v>1.1363636363636364E-2</c:v>
                </c:pt>
                <c:pt idx="7">
                  <c:v>1.7045454545454544E-2</c:v>
                </c:pt>
                <c:pt idx="8">
                  <c:v>1.7045454545454544E-2</c:v>
                </c:pt>
                <c:pt idx="9">
                  <c:v>2.8409090909090908E-2</c:v>
                </c:pt>
                <c:pt idx="10">
                  <c:v>1.7045454545454544E-2</c:v>
                </c:pt>
                <c:pt idx="11">
                  <c:v>2.2727272727272728E-2</c:v>
                </c:pt>
                <c:pt idx="12">
                  <c:v>1.1363636363636364E-2</c:v>
                </c:pt>
                <c:pt idx="13">
                  <c:v>5.681818181818182E-3</c:v>
                </c:pt>
                <c:pt idx="14">
                  <c:v>2.8409090909090908E-2</c:v>
                </c:pt>
                <c:pt idx="15">
                  <c:v>1.1363636363636364E-2</c:v>
                </c:pt>
                <c:pt idx="16">
                  <c:v>9.6590909090909088E-2</c:v>
                </c:pt>
              </c:numCache>
            </c:numRef>
          </c:val>
          <c:extLst>
            <c:ext xmlns:c16="http://schemas.microsoft.com/office/drawing/2014/chart" uri="{C3380CC4-5D6E-409C-BE32-E72D297353CC}">
              <c16:uniqueId val="{00000001-195C-449D-AB0D-0D2FFA88BAD3}"/>
            </c:ext>
          </c:extLst>
        </c:ser>
        <c:ser>
          <c:idx val="2"/>
          <c:order val="2"/>
          <c:tx>
            <c:strRef>
              <c:f>'Total Count'!$D$91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Count'!$D$92:$D$108</c:f>
              <c:numCache>
                <c:formatCode>0%</c:formatCode>
                <c:ptCount val="17"/>
                <c:pt idx="0">
                  <c:v>0.29545454545454547</c:v>
                </c:pt>
                <c:pt idx="1">
                  <c:v>0.38636363636363635</c:v>
                </c:pt>
                <c:pt idx="2">
                  <c:v>0.34090909090909088</c:v>
                </c:pt>
                <c:pt idx="3">
                  <c:v>0.4375</c:v>
                </c:pt>
                <c:pt idx="4">
                  <c:v>0.46590909090909088</c:v>
                </c:pt>
                <c:pt idx="5">
                  <c:v>0.45454545454545453</c:v>
                </c:pt>
                <c:pt idx="6">
                  <c:v>0.47159090909090912</c:v>
                </c:pt>
                <c:pt idx="7">
                  <c:v>0.44318181818181818</c:v>
                </c:pt>
                <c:pt idx="8">
                  <c:v>0.42045454545454547</c:v>
                </c:pt>
                <c:pt idx="9">
                  <c:v>0.45454545454545453</c:v>
                </c:pt>
                <c:pt idx="10">
                  <c:v>0.48863636363636365</c:v>
                </c:pt>
                <c:pt idx="11">
                  <c:v>0.47159090909090912</c:v>
                </c:pt>
                <c:pt idx="12">
                  <c:v>0.46590909090909088</c:v>
                </c:pt>
                <c:pt idx="13">
                  <c:v>0.44886363636363635</c:v>
                </c:pt>
                <c:pt idx="14">
                  <c:v>0.46022727272727271</c:v>
                </c:pt>
                <c:pt idx="15">
                  <c:v>0.48295454545454547</c:v>
                </c:pt>
                <c:pt idx="16">
                  <c:v>0.34659090909090912</c:v>
                </c:pt>
              </c:numCache>
            </c:numRef>
          </c:val>
          <c:extLst>
            <c:ext xmlns:c16="http://schemas.microsoft.com/office/drawing/2014/chart" uri="{C3380CC4-5D6E-409C-BE32-E72D297353CC}">
              <c16:uniqueId val="{00000002-195C-449D-AB0D-0D2FFA88BAD3}"/>
            </c:ext>
          </c:extLst>
        </c:ser>
        <c:ser>
          <c:idx val="3"/>
          <c:order val="3"/>
          <c:tx>
            <c:strRef>
              <c:f>'Total Count'!$E$91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Count'!$E$92:$E$108</c:f>
              <c:numCache>
                <c:formatCode>0%</c:formatCode>
                <c:ptCount val="17"/>
                <c:pt idx="0">
                  <c:v>6.8181818181818177E-2</c:v>
                </c:pt>
                <c:pt idx="1">
                  <c:v>2.8409090909090908E-2</c:v>
                </c:pt>
                <c:pt idx="2">
                  <c:v>7.7272727272727271E-2</c:v>
                </c:pt>
                <c:pt idx="3">
                  <c:v>6.8181818181818177E-2</c:v>
                </c:pt>
                <c:pt idx="4">
                  <c:v>8.5227272727272721E-2</c:v>
                </c:pt>
                <c:pt idx="5">
                  <c:v>7.9545454545454544E-2</c:v>
                </c:pt>
                <c:pt idx="6">
                  <c:v>7.9545454545454544E-2</c:v>
                </c:pt>
                <c:pt idx="7">
                  <c:v>9.6590909090909088E-2</c:v>
                </c:pt>
                <c:pt idx="8">
                  <c:v>0.13068181818181818</c:v>
                </c:pt>
                <c:pt idx="9">
                  <c:v>6.8181818181818177E-2</c:v>
                </c:pt>
                <c:pt idx="10">
                  <c:v>7.3863636363636367E-2</c:v>
                </c:pt>
                <c:pt idx="11">
                  <c:v>9.0909090909090912E-2</c:v>
                </c:pt>
                <c:pt idx="12">
                  <c:v>7.9545454545454544E-2</c:v>
                </c:pt>
                <c:pt idx="13">
                  <c:v>8.5227272727272721E-2</c:v>
                </c:pt>
                <c:pt idx="14">
                  <c:v>6.8181818181818177E-2</c:v>
                </c:pt>
                <c:pt idx="15">
                  <c:v>6.8181818181818177E-2</c:v>
                </c:pt>
                <c:pt idx="16">
                  <c:v>0.10795454545454546</c:v>
                </c:pt>
              </c:numCache>
            </c:numRef>
          </c:val>
          <c:extLst>
            <c:ext xmlns:c16="http://schemas.microsoft.com/office/drawing/2014/chart" uri="{C3380CC4-5D6E-409C-BE32-E72D297353CC}">
              <c16:uniqueId val="{00000003-195C-449D-AB0D-0D2FFA88BAD3}"/>
            </c:ext>
          </c:extLst>
        </c:ser>
        <c:ser>
          <c:idx val="4"/>
          <c:order val="4"/>
          <c:tx>
            <c:strRef>
              <c:f>'Total Count'!$F$91</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Count'!$F$92:$F$108</c:f>
              <c:numCache>
                <c:formatCode>0%</c:formatCode>
                <c:ptCount val="17"/>
                <c:pt idx="0">
                  <c:v>5.113636363636364E-2</c:v>
                </c:pt>
                <c:pt idx="1">
                  <c:v>7.3863636363636367E-2</c:v>
                </c:pt>
                <c:pt idx="2">
                  <c:v>0.1</c:v>
                </c:pt>
                <c:pt idx="3">
                  <c:v>0.10795454545454546</c:v>
                </c:pt>
                <c:pt idx="4">
                  <c:v>0.10227272727272728</c:v>
                </c:pt>
                <c:pt idx="5">
                  <c:v>0.11931818181818182</c:v>
                </c:pt>
                <c:pt idx="6">
                  <c:v>0.10227272727272728</c:v>
                </c:pt>
                <c:pt idx="7">
                  <c:v>0.11363636363636363</c:v>
                </c:pt>
                <c:pt idx="8">
                  <c:v>0.10227272727272728</c:v>
                </c:pt>
                <c:pt idx="9">
                  <c:v>0.10795454545454546</c:v>
                </c:pt>
                <c:pt idx="10">
                  <c:v>9.0909090909090912E-2</c:v>
                </c:pt>
                <c:pt idx="11">
                  <c:v>8.5227272727272721E-2</c:v>
                </c:pt>
                <c:pt idx="12">
                  <c:v>0.10795454545454546</c:v>
                </c:pt>
                <c:pt idx="13">
                  <c:v>0.11363636363636363</c:v>
                </c:pt>
                <c:pt idx="14">
                  <c:v>7.3863636363636367E-2</c:v>
                </c:pt>
                <c:pt idx="15">
                  <c:v>0.10795454545454546</c:v>
                </c:pt>
                <c:pt idx="16">
                  <c:v>5.6818181818181816E-2</c:v>
                </c:pt>
              </c:numCache>
            </c:numRef>
          </c:val>
          <c:extLst>
            <c:ext xmlns:c16="http://schemas.microsoft.com/office/drawing/2014/chart" uri="{C3380CC4-5D6E-409C-BE32-E72D297353CC}">
              <c16:uniqueId val="{00000004-195C-449D-AB0D-0D2FFA88BAD3}"/>
            </c:ext>
          </c:extLst>
        </c:ser>
        <c:ser>
          <c:idx val="5"/>
          <c:order val="5"/>
          <c:tx>
            <c:strRef>
              <c:f>'Total Count'!$G$91</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Count'!$A$92:$A$108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Behavioral Health</c:v>
                </c:pt>
                <c:pt idx="15">
                  <c:v>County Substance Use Disorder (SUD) Services</c:v>
                </c:pt>
                <c:pt idx="16">
                  <c:v>WIC</c:v>
                </c:pt>
              </c:strCache>
            </c:strRef>
          </c:cat>
          <c:val>
            <c:numRef>
              <c:f>'Total Count'!$G$92:$G$108</c:f>
              <c:numCache>
                <c:formatCode>0%</c:formatCode>
                <c:ptCount val="17"/>
                <c:pt idx="0">
                  <c:v>0.34659090909090912</c:v>
                </c:pt>
                <c:pt idx="1">
                  <c:v>0.33522727272727271</c:v>
                </c:pt>
                <c:pt idx="2">
                  <c:v>0.35454545454545455</c:v>
                </c:pt>
                <c:pt idx="3">
                  <c:v>0.33522727272727271</c:v>
                </c:pt>
                <c:pt idx="4">
                  <c:v>0.32954545454545453</c:v>
                </c:pt>
                <c:pt idx="5">
                  <c:v>0.32954545454545453</c:v>
                </c:pt>
                <c:pt idx="6">
                  <c:v>0.33522727272727271</c:v>
                </c:pt>
                <c:pt idx="7">
                  <c:v>0.32954545454545453</c:v>
                </c:pt>
                <c:pt idx="8">
                  <c:v>0.32954545454545453</c:v>
                </c:pt>
                <c:pt idx="9">
                  <c:v>0.33522727272727271</c:v>
                </c:pt>
                <c:pt idx="10">
                  <c:v>0.32954545454545453</c:v>
                </c:pt>
                <c:pt idx="11">
                  <c:v>0.32954545454545453</c:v>
                </c:pt>
                <c:pt idx="12">
                  <c:v>0.32954545454545453</c:v>
                </c:pt>
                <c:pt idx="13">
                  <c:v>0.34090909090909088</c:v>
                </c:pt>
                <c:pt idx="14">
                  <c:v>0.32954545454545453</c:v>
                </c:pt>
                <c:pt idx="15">
                  <c:v>0.32954545454545453</c:v>
                </c:pt>
                <c:pt idx="16">
                  <c:v>0.32954545454545453</c:v>
                </c:pt>
              </c:numCache>
            </c:numRef>
          </c:val>
          <c:extLst>
            <c:ext xmlns:c16="http://schemas.microsoft.com/office/drawing/2014/chart" uri="{C3380CC4-5D6E-409C-BE32-E72D297353CC}">
              <c16:uniqueId val="{00000005-195C-449D-AB0D-0D2FFA88BAD3}"/>
            </c:ext>
          </c:extLst>
        </c:ser>
        <c:dLbls>
          <c:showLegendKey val="0"/>
          <c:showVal val="0"/>
          <c:showCatName val="0"/>
          <c:showSerName val="0"/>
          <c:showPercent val="0"/>
          <c:showBubbleSize val="0"/>
        </c:dLbls>
        <c:gapWidth val="150"/>
        <c:overlap val="100"/>
        <c:axId val="167454592"/>
        <c:axId val="167463712"/>
      </c:barChart>
      <c:catAx>
        <c:axId val="1674545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63712"/>
        <c:crosses val="autoZero"/>
        <c:auto val="1"/>
        <c:lblAlgn val="ctr"/>
        <c:lblOffset val="100"/>
        <c:noMultiLvlLbl val="0"/>
      </c:catAx>
      <c:valAx>
        <c:axId val="167463712"/>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545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4" name="Straight Connector 43"/>
          <p:cNvCxnSpPr/>
          <p:nvPr/>
        </p:nvCxnSpPr>
        <p:spPr>
          <a:xfrm>
            <a:off x="485957" y="9084089"/>
            <a:ext cx="63398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Slide Number Placeholder 6"/>
          <p:cNvSpPr>
            <a:spLocks noGrp="1"/>
          </p:cNvSpPr>
          <p:nvPr>
            <p:ph type="sldNum" sz="quarter" idx="3"/>
          </p:nvPr>
        </p:nvSpPr>
        <p:spPr>
          <a:xfrm>
            <a:off x="430241" y="9172031"/>
            <a:ext cx="299981" cy="108770"/>
          </a:xfrm>
          <a:prstGeom prst="rect">
            <a:avLst/>
          </a:prstGeom>
        </p:spPr>
        <p:txBody>
          <a:bodyPr vert="horz" wrap="square" lIns="0" tIns="0" rIns="0" bIns="0" rtlCol="0" anchor="b" anchorCtr="0"/>
          <a:lstStyle>
            <a:lvl1pPr marL="0" algn="l" defTabSz="957468" rtl="0" eaLnBrk="1" latinLnBrk="0" hangingPunct="1">
              <a:defRPr lang="en-US" sz="800" kern="1200" smtClean="0">
                <a:solidFill>
                  <a:schemeClr val="tx1"/>
                </a:solidFill>
                <a:latin typeface="+mn-lt"/>
                <a:ea typeface="+mn-ea"/>
                <a:cs typeface="+mn-cs"/>
              </a:defRPr>
            </a:lvl1pPr>
          </a:lstStyle>
          <a:p>
            <a:pPr algn="r"/>
            <a:fld id="{111E5896-917A-4035-A860-408E1EC3CD51}" type="slidenum">
              <a:rPr lang="en-US">
                <a:solidFill>
                  <a:srgbClr val="052049"/>
                </a:solidFill>
                <a:latin typeface="Arial" panose="020B0604020202020204" pitchFamily="34" charset="0"/>
                <a:cs typeface="Arial" panose="020B0604020202020204" pitchFamily="34" charset="0"/>
              </a:rPr>
              <a:pPr algn="r"/>
              <a:t>‹#›</a:t>
            </a:fld>
            <a:endParaRPr lang="en-US" dirty="0">
              <a:solidFill>
                <a:srgbClr val="052049"/>
              </a:solidFill>
              <a:latin typeface="Arial" panose="020B0604020202020204" pitchFamily="34" charset="0"/>
              <a:cs typeface="Arial" panose="020B0604020202020204" pitchFamily="34" charset="0"/>
            </a:endParaRPr>
          </a:p>
        </p:txBody>
      </p:sp>
      <p:pic>
        <p:nvPicPr>
          <p:cNvPr id="20"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89235" y="9157075"/>
            <a:ext cx="639981" cy="30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2"/>
          </p:nvPr>
        </p:nvSpPr>
        <p:spPr>
          <a:xfrm>
            <a:off x="678972" y="9110549"/>
            <a:ext cx="3169920" cy="135900"/>
          </a:xfrm>
          <a:prstGeom prst="rect">
            <a:avLst/>
          </a:prstGeom>
        </p:spPr>
        <p:txBody>
          <a:bodyPr vert="horz" lIns="95747" tIns="47873" rIns="95747" bIns="47873" rtlCol="0" anchor="t"/>
          <a:lstStyle>
            <a:lvl1pPr algn="l">
              <a:defRPr sz="1300"/>
            </a:lvl1pPr>
          </a:lstStyle>
          <a:p>
            <a:endParaRPr lang="en-US" sz="800" dirty="0">
              <a:solidFill>
                <a:srgbClr val="052049"/>
              </a:solidFill>
              <a:latin typeface="Arial" panose="020B0604020202020204" pitchFamily="34" charset="0"/>
            </a:endParaRPr>
          </a:p>
        </p:txBody>
      </p:sp>
    </p:spTree>
    <p:extLst>
      <p:ext uri="{BB962C8B-B14F-4D97-AF65-F5344CB8AC3E}">
        <p14:creationId xmlns:p14="http://schemas.microsoft.com/office/powerpoint/2010/main" val="18283294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6100" y="412750"/>
            <a:ext cx="6399213" cy="3600450"/>
          </a:xfrm>
          <a:prstGeom prst="rect">
            <a:avLst/>
          </a:prstGeom>
          <a:noFill/>
          <a:ln w="12700">
            <a:solidFill>
              <a:prstClr val="black"/>
            </a:solidFill>
          </a:ln>
        </p:spPr>
        <p:txBody>
          <a:bodyPr vert="horz" lIns="97566" tIns="48783" rIns="97566" bIns="48783" rtlCol="0" anchor="ctr"/>
          <a:lstStyle/>
          <a:p>
            <a:endParaRPr lang="en-US" dirty="0"/>
          </a:p>
        </p:txBody>
      </p:sp>
      <p:sp>
        <p:nvSpPr>
          <p:cNvPr id="5" name="Notes Placeholder 4"/>
          <p:cNvSpPr>
            <a:spLocks noGrp="1"/>
          </p:cNvSpPr>
          <p:nvPr>
            <p:ph type="body" sz="quarter" idx="3"/>
          </p:nvPr>
        </p:nvSpPr>
        <p:spPr>
          <a:xfrm>
            <a:off x="470686" y="4214077"/>
            <a:ext cx="6358528" cy="462746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29" name="Straight Connector 28"/>
          <p:cNvCxnSpPr/>
          <p:nvPr/>
        </p:nvCxnSpPr>
        <p:spPr>
          <a:xfrm>
            <a:off x="485957" y="9084089"/>
            <a:ext cx="63398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9235" y="9157075"/>
            <a:ext cx="639981" cy="30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6"/>
          <p:cNvSpPr>
            <a:spLocks noGrp="1"/>
          </p:cNvSpPr>
          <p:nvPr>
            <p:ph type="sldNum" sz="quarter" idx="5"/>
          </p:nvPr>
        </p:nvSpPr>
        <p:spPr>
          <a:xfrm>
            <a:off x="430241" y="9172031"/>
            <a:ext cx="299981" cy="108770"/>
          </a:xfrm>
          <a:prstGeom prst="rect">
            <a:avLst/>
          </a:prstGeom>
        </p:spPr>
        <p:txBody>
          <a:bodyPr vert="horz" wrap="square" lIns="0" tIns="0" rIns="0" bIns="0" rtlCol="0" anchor="b" anchorCtr="0"/>
          <a:lstStyle>
            <a:lvl1pPr marL="0" algn="l" defTabSz="957468" rtl="0" eaLnBrk="1" latinLnBrk="0" hangingPunct="1">
              <a:defRPr lang="en-US" sz="800" b="0" i="0" kern="1200" smtClean="0">
                <a:solidFill>
                  <a:schemeClr val="tx1"/>
                </a:solidFill>
                <a:latin typeface="Arial" panose="020B0604020202020204" pitchFamily="34" charset="0"/>
                <a:ea typeface="+mn-ea"/>
                <a:cs typeface="Arial" panose="020B0604020202020204" pitchFamily="34" charset="0"/>
              </a:defRPr>
            </a:lvl1pPr>
          </a:lstStyle>
          <a:p>
            <a:pPr algn="r"/>
            <a:fld id="{111E5896-917A-4035-A860-408E1EC3CD51}" type="slidenum">
              <a:rPr lang="en-US" smtClean="0">
                <a:solidFill>
                  <a:srgbClr val="052049"/>
                </a:solidFill>
              </a:rPr>
              <a:pPr algn="r"/>
              <a:t>‹#›</a:t>
            </a:fld>
            <a:endParaRPr lang="en-US" dirty="0">
              <a:solidFill>
                <a:srgbClr val="052049"/>
              </a:solidFill>
            </a:endParaRPr>
          </a:p>
        </p:txBody>
      </p:sp>
      <p:sp>
        <p:nvSpPr>
          <p:cNvPr id="10" name="Footer Placeholder 3"/>
          <p:cNvSpPr>
            <a:spLocks noGrp="1"/>
          </p:cNvSpPr>
          <p:nvPr>
            <p:ph type="ftr" sz="quarter" idx="4"/>
          </p:nvPr>
        </p:nvSpPr>
        <p:spPr>
          <a:xfrm>
            <a:off x="678972" y="9110549"/>
            <a:ext cx="3169920" cy="135900"/>
          </a:xfrm>
          <a:prstGeom prst="rect">
            <a:avLst/>
          </a:prstGeom>
        </p:spPr>
        <p:txBody>
          <a:bodyPr vert="horz" lIns="95747" tIns="47873" rIns="95747" bIns="47873" rtlCol="0" anchor="t"/>
          <a:lstStyle>
            <a:lvl1pPr algn="l">
              <a:defRPr sz="1300" b="0" i="0">
                <a:latin typeface="Arial" panose="020B0604020202020204" pitchFamily="34" charset="0"/>
              </a:defRPr>
            </a:lvl1pPr>
          </a:lstStyle>
          <a:p>
            <a:endParaRPr lang="en-US" sz="800" dirty="0">
              <a:solidFill>
                <a:srgbClr val="052049"/>
              </a:solidFill>
            </a:endParaRPr>
          </a:p>
        </p:txBody>
      </p:sp>
      <p:sp>
        <p:nvSpPr>
          <p:cNvPr id="2" name="Date Placeholder 1"/>
          <p:cNvSpPr>
            <a:spLocks noGrp="1"/>
          </p:cNvSpPr>
          <p:nvPr>
            <p:ph type="dt" idx="1"/>
          </p:nvPr>
        </p:nvSpPr>
        <p:spPr>
          <a:xfrm>
            <a:off x="4143587" y="5"/>
            <a:ext cx="3169920" cy="482027"/>
          </a:xfrm>
          <a:prstGeom prst="rect">
            <a:avLst/>
          </a:prstGeom>
        </p:spPr>
        <p:txBody>
          <a:bodyPr vert="horz" lIns="95747" tIns="47873" rIns="95747" bIns="47873" rtlCol="0"/>
          <a:lstStyle>
            <a:lvl1pPr algn="r">
              <a:defRPr sz="1300" b="0" i="0">
                <a:latin typeface="Arial" panose="020B0604020202020204" pitchFamily="34" charset="0"/>
              </a:defRPr>
            </a:lvl1pPr>
          </a:lstStyle>
          <a:p>
            <a:fld id="{EF798EC2-7587-174C-8F9B-BEC1CFBF2B9A}" type="datetimeFigureOut">
              <a:rPr lang="en-US" smtClean="0"/>
              <a:pPr/>
              <a:t>10/3/2025</a:t>
            </a:fld>
            <a:endParaRPr lang="en-US" dirty="0"/>
          </a:p>
        </p:txBody>
      </p:sp>
    </p:spTree>
    <p:extLst>
      <p:ext uri="{BB962C8B-B14F-4D97-AF65-F5344CB8AC3E}">
        <p14:creationId xmlns:p14="http://schemas.microsoft.com/office/powerpoint/2010/main" val="450748310"/>
      </p:ext>
    </p:extLst>
  </p:cSld>
  <p:clrMap bg1="lt1" tx1="dk1" bg2="lt2" tx2="dk2" accent1="accent1" accent2="accent2" accent3="accent3" accent4="accent4" accent5="accent5" accent6="accent6" hlink="hlink" folHlink="folHlink"/>
  <p:hf hdr="0" dt="0"/>
  <p:notesStyle>
    <a:lvl1pPr marL="114300" indent="-114300" algn="l" defTabSz="914400" rtl="0" eaLnBrk="1" latinLnBrk="0" hangingPunct="1">
      <a:spcBef>
        <a:spcPts val="800"/>
      </a:spcBef>
      <a:buClr>
        <a:srgbClr val="178CCB"/>
      </a:buClr>
      <a:buFont typeface="Arial" pitchFamily="34" charset="0"/>
      <a:buChar char="•"/>
      <a:defRPr sz="1200" b="0" i="0" kern="1200">
        <a:solidFill>
          <a:srgbClr val="052049"/>
        </a:solidFill>
        <a:latin typeface="Arial" panose="020B0604020202020204" pitchFamily="34" charset="0"/>
        <a:ea typeface="+mn-ea"/>
        <a:cs typeface="Arial" panose="020B0604020202020204" pitchFamily="34" charset="0"/>
      </a:defRPr>
    </a:lvl1pPr>
    <a:lvl2pPr marL="285750" indent="-112713" algn="l" defTabSz="914400" rtl="0" eaLnBrk="1" latinLnBrk="0" hangingPunct="1">
      <a:spcBef>
        <a:spcPts val="200"/>
      </a:spcBef>
      <a:buClr>
        <a:srgbClr val="178CCB"/>
      </a:buClr>
      <a:buFont typeface="Arial" pitchFamily="34" charset="0"/>
      <a:buChar char="•"/>
      <a:defRPr sz="1100" b="0" i="0" kern="1200">
        <a:solidFill>
          <a:srgbClr val="052049"/>
        </a:solidFill>
        <a:latin typeface="Arial" panose="020B0604020202020204" pitchFamily="34" charset="0"/>
        <a:ea typeface="+mn-ea"/>
        <a:cs typeface="Arial" panose="020B0604020202020204" pitchFamily="34" charset="0"/>
      </a:defRPr>
    </a:lvl2pPr>
    <a:lvl3pPr marL="403225" indent="-117475"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3pPr>
    <a:lvl4pPr marL="569913" indent="-112713"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4pPr>
    <a:lvl5pPr marL="457200" indent="114300" algn="l" defTabSz="914400" rtl="0" eaLnBrk="1" latinLnBrk="0" hangingPunct="1">
      <a:buFont typeface="Arial" pitchFamily="34" charset="0"/>
      <a:buChar char="•"/>
      <a:defRPr sz="105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424694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15</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58066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16</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572796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A2B35-E68E-D45F-F2EB-5A83BF66A4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3A9BE-6FE0-64F6-D8DC-DBB8784D0E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5810A-C6D3-D295-6FA5-457C1D58BABD}"/>
              </a:ext>
            </a:extLst>
          </p:cNvPr>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p:txBody>
      </p:sp>
      <p:sp>
        <p:nvSpPr>
          <p:cNvPr id="4" name="Slide Number Placeholder 3">
            <a:extLst>
              <a:ext uri="{FF2B5EF4-FFF2-40B4-BE49-F238E27FC236}">
                <a16:creationId xmlns:a16="http://schemas.microsoft.com/office/drawing/2014/main" id="{BFD4145F-4034-160A-92D8-22A24361CCC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17</a:t>
            </a:fld>
            <a:endParaRPr lang="en-US" dirty="0">
              <a:solidFill>
                <a:srgbClr val="052049"/>
              </a:solidFill>
            </a:endParaRPr>
          </a:p>
        </p:txBody>
      </p:sp>
      <p:sp>
        <p:nvSpPr>
          <p:cNvPr id="5" name="Footer Placeholder 4">
            <a:extLst>
              <a:ext uri="{FF2B5EF4-FFF2-40B4-BE49-F238E27FC236}">
                <a16:creationId xmlns:a16="http://schemas.microsoft.com/office/drawing/2014/main" id="{5C4E8207-F673-B26B-5F7F-502E95706E6A}"/>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196701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Collapses all data from the various exchange partners into a single % for the sector</a:t>
            </a:r>
          </a:p>
          <a:p>
            <a:r>
              <a:rPr lang="en-US" dirty="0"/>
              <a:t>Summed up all the responses for each category and divided by total number of responses</a:t>
            </a:r>
          </a:p>
          <a:p>
            <a:r>
              <a:rPr lang="en-US" dirty="0"/>
              <a:t>Separated by sending and receiving</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18</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12197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and Not Seen not included in the index (0 points)</a:t>
            </a:r>
          </a:p>
          <a:p>
            <a:r>
              <a:rPr lang="en-US" dirty="0"/>
              <a:t>Broken out by sending/receiving</a:t>
            </a:r>
          </a:p>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19</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47130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20</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751078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21</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72725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9A531-4BC8-5A29-E2D8-1838BEFF3B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C4546-3DDD-09E8-F883-83CF32B542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7D3E16-C40A-D815-F710-110DCAC4C151}"/>
              </a:ext>
            </a:extLst>
          </p:cNvPr>
          <p:cNvSpPr>
            <a:spLocks noGrp="1"/>
          </p:cNvSpPr>
          <p:nvPr>
            <p:ph type="body" idx="1"/>
          </p:nvPr>
        </p:nvSpPr>
        <p:spPr/>
        <p:txBody>
          <a:bodyPr/>
          <a:lstStyle/>
          <a:p>
            <a:r>
              <a:rPr lang="en-US" dirty="0"/>
              <a:t>Overall Ns:</a:t>
            </a:r>
          </a:p>
          <a:p>
            <a:pPr lvl="1"/>
            <a:r>
              <a:rPr lang="en-US" dirty="0"/>
              <a:t>Participates in an HIE (6)</a:t>
            </a:r>
          </a:p>
          <a:p>
            <a:pPr lvl="1"/>
            <a:r>
              <a:rPr lang="en-US" dirty="0"/>
              <a:t>Does not Participate in an HIE (16)</a:t>
            </a:r>
          </a:p>
        </p:txBody>
      </p:sp>
      <p:sp>
        <p:nvSpPr>
          <p:cNvPr id="4" name="Slide Number Placeholder 3">
            <a:extLst>
              <a:ext uri="{FF2B5EF4-FFF2-40B4-BE49-F238E27FC236}">
                <a16:creationId xmlns:a16="http://schemas.microsoft.com/office/drawing/2014/main" id="{0362E8DD-E924-402B-1613-F72775A0333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22</a:t>
            </a:fld>
            <a:endParaRPr lang="en-US" dirty="0">
              <a:solidFill>
                <a:srgbClr val="052049"/>
              </a:solidFill>
            </a:endParaRPr>
          </a:p>
        </p:txBody>
      </p:sp>
      <p:sp>
        <p:nvSpPr>
          <p:cNvPr id="5" name="Footer Placeholder 4">
            <a:extLst>
              <a:ext uri="{FF2B5EF4-FFF2-40B4-BE49-F238E27FC236}">
                <a16:creationId xmlns:a16="http://schemas.microsoft.com/office/drawing/2014/main" id="{86724CCA-7CCB-61E0-C0FB-71F35000F666}"/>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879997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BFF78-B157-54E4-6BAE-2025BDFA63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9C288-CBC2-3497-91C8-CAF1F0A201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CA8065-A121-4BEE-F168-87F97DE65E28}"/>
              </a:ext>
            </a:extLst>
          </p:cNvPr>
          <p:cNvSpPr>
            <a:spLocks noGrp="1"/>
          </p:cNvSpPr>
          <p:nvPr>
            <p:ph type="body" idx="1"/>
          </p:nvPr>
        </p:nvSpPr>
        <p:spPr/>
        <p:txBody>
          <a:bodyPr/>
          <a:lstStyle/>
          <a:p>
            <a:r>
              <a:rPr lang="en-US" dirty="0"/>
              <a:t>Overall Ns:</a:t>
            </a:r>
          </a:p>
          <a:p>
            <a:pPr lvl="1"/>
            <a:r>
              <a:rPr lang="en-US" dirty="0"/>
              <a:t>Participates in an HIE (6)</a:t>
            </a:r>
          </a:p>
          <a:p>
            <a:pPr lvl="1"/>
            <a:r>
              <a:rPr lang="en-US" dirty="0"/>
              <a:t>Does not Participate in an HIE (16)</a:t>
            </a:r>
          </a:p>
          <a:p>
            <a:endParaRPr lang="en-US" dirty="0"/>
          </a:p>
        </p:txBody>
      </p:sp>
      <p:sp>
        <p:nvSpPr>
          <p:cNvPr id="4" name="Slide Number Placeholder 3">
            <a:extLst>
              <a:ext uri="{FF2B5EF4-FFF2-40B4-BE49-F238E27FC236}">
                <a16:creationId xmlns:a16="http://schemas.microsoft.com/office/drawing/2014/main" id="{084E1B26-FC2F-7A94-3504-708BE2B01A1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23</a:t>
            </a:fld>
            <a:endParaRPr lang="en-US" dirty="0">
              <a:solidFill>
                <a:srgbClr val="052049"/>
              </a:solidFill>
            </a:endParaRPr>
          </a:p>
        </p:txBody>
      </p:sp>
      <p:sp>
        <p:nvSpPr>
          <p:cNvPr id="5" name="Footer Placeholder 4">
            <a:extLst>
              <a:ext uri="{FF2B5EF4-FFF2-40B4-BE49-F238E27FC236}">
                <a16:creationId xmlns:a16="http://schemas.microsoft.com/office/drawing/2014/main" id="{3D6601C9-2CE4-D67E-E0D7-989A55E505EF}"/>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27502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7E823-381D-028D-BEEF-CFE168FFB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AD9F4-00E3-0A21-8921-58C723E6CA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CF00CE-15EB-1B84-17BB-129453277C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387935-662F-1967-AF6C-2551FA6F3B6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24</a:t>
            </a:fld>
            <a:endParaRPr lang="en-US" dirty="0">
              <a:solidFill>
                <a:srgbClr val="052049"/>
              </a:solidFill>
            </a:endParaRPr>
          </a:p>
        </p:txBody>
      </p:sp>
      <p:sp>
        <p:nvSpPr>
          <p:cNvPr id="5" name="Footer Placeholder 4">
            <a:extLst>
              <a:ext uri="{FF2B5EF4-FFF2-40B4-BE49-F238E27FC236}">
                <a16:creationId xmlns:a16="http://schemas.microsoft.com/office/drawing/2014/main" id="{0141B551-7637-5A1D-6C8E-B11B50EA29F0}"/>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9029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3</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4162247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8956D-3584-0A59-E3DC-185C0E050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140C3-2266-22BB-58B0-6A73632FE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647463-3794-3E23-E3B2-16A3D60121C8}"/>
              </a:ext>
            </a:extLst>
          </p:cNvPr>
          <p:cNvSpPr>
            <a:spLocks noGrp="1"/>
          </p:cNvSpPr>
          <p:nvPr>
            <p:ph type="body" idx="1"/>
          </p:nvPr>
        </p:nvSpPr>
        <p:spPr/>
        <p:txBody>
          <a:bodyPr/>
          <a:lstStyle/>
          <a:p>
            <a:pPr marL="119684" indent="-119684" defTabSz="957468">
              <a:spcBef>
                <a:spcPts val="838"/>
              </a:spcBef>
              <a:defRPr/>
            </a:pPr>
            <a:r>
              <a:rPr lang="en-US" dirty="0"/>
              <a:t>Removed “other” write in barriers here</a:t>
            </a:r>
          </a:p>
        </p:txBody>
      </p:sp>
      <p:sp>
        <p:nvSpPr>
          <p:cNvPr id="4" name="Slide Number Placeholder 3">
            <a:extLst>
              <a:ext uri="{FF2B5EF4-FFF2-40B4-BE49-F238E27FC236}">
                <a16:creationId xmlns:a16="http://schemas.microsoft.com/office/drawing/2014/main" id="{613DF772-CBE3-7134-A514-6D2C8E9219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25</a:t>
            </a:fld>
            <a:endParaRPr lang="en-US" dirty="0">
              <a:solidFill>
                <a:srgbClr val="052049"/>
              </a:solidFill>
            </a:endParaRPr>
          </a:p>
        </p:txBody>
      </p:sp>
      <p:sp>
        <p:nvSpPr>
          <p:cNvPr id="5" name="Footer Placeholder 4">
            <a:extLst>
              <a:ext uri="{FF2B5EF4-FFF2-40B4-BE49-F238E27FC236}">
                <a16:creationId xmlns:a16="http://schemas.microsoft.com/office/drawing/2014/main" id="{FC445A66-59DF-A7D6-FDF8-381E635B6DFC}"/>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96698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EB38E-111B-1A99-AD7F-8F9B870844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912FFF-4CD9-6A68-ABC0-E36AD6C043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C687-0E6A-004E-DADF-6A58A83371E2}"/>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Removed “other” write in barriers here</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CB5D13CB-0101-71E1-692F-607163C2165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26</a:t>
            </a:fld>
            <a:endParaRPr lang="en-US" dirty="0">
              <a:solidFill>
                <a:srgbClr val="052049"/>
              </a:solidFill>
            </a:endParaRPr>
          </a:p>
        </p:txBody>
      </p:sp>
      <p:sp>
        <p:nvSpPr>
          <p:cNvPr id="5" name="Footer Placeholder 4">
            <a:extLst>
              <a:ext uri="{FF2B5EF4-FFF2-40B4-BE49-F238E27FC236}">
                <a16:creationId xmlns:a16="http://schemas.microsoft.com/office/drawing/2014/main" id="{5DD00462-9358-5F84-4DD8-31932E29BB3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906139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B30B9-2A16-657F-02EE-22E93C775B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1E4F1-200F-D8F8-6474-59B2263A6E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772BB7-C35F-F93B-FF68-A2D1EF2DAAB0}"/>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9D266FCE-DED3-2DD6-BD45-D41E2DF3BDC3}"/>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27</a:t>
            </a:fld>
            <a:endParaRPr lang="en-US" dirty="0">
              <a:solidFill>
                <a:srgbClr val="052049"/>
              </a:solidFill>
            </a:endParaRPr>
          </a:p>
        </p:txBody>
      </p:sp>
      <p:sp>
        <p:nvSpPr>
          <p:cNvPr id="5" name="Footer Placeholder 4">
            <a:extLst>
              <a:ext uri="{FF2B5EF4-FFF2-40B4-BE49-F238E27FC236}">
                <a16:creationId xmlns:a16="http://schemas.microsoft.com/office/drawing/2014/main" id="{A38E1779-4881-5C5F-DCD9-694AD85F93EF}"/>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563823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639A7-D6DB-5FEB-79BC-FF4B46B5D0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9658E8-5AD0-6C99-F46C-6F7ECDCB4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5F2858-EF3B-9169-687F-B0C0DABE7A7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628C75-1305-5467-1940-43A9728A6B9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28</a:t>
            </a:fld>
            <a:endParaRPr lang="en-US" dirty="0">
              <a:solidFill>
                <a:srgbClr val="052049"/>
              </a:solidFill>
            </a:endParaRPr>
          </a:p>
        </p:txBody>
      </p:sp>
      <p:sp>
        <p:nvSpPr>
          <p:cNvPr id="5" name="Footer Placeholder 4">
            <a:extLst>
              <a:ext uri="{FF2B5EF4-FFF2-40B4-BE49-F238E27FC236}">
                <a16:creationId xmlns:a16="http://schemas.microsoft.com/office/drawing/2014/main" id="{6A32E834-D709-994B-010D-74EC6EE8C3F5}"/>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360648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29</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74359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endParaRPr lang="en-US" sz="1200"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32</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961234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33</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694332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3307-586D-5E4F-BBF7-A87278C0F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4FFF6-3DC1-F7D5-D468-8171C500BD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07DADE-875D-1E3C-F718-C44EF7B46F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92B6F9-76D6-50C6-26AE-6FA0D58C71A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34</a:t>
            </a:fld>
            <a:endParaRPr lang="en-US" dirty="0">
              <a:solidFill>
                <a:srgbClr val="052049"/>
              </a:solidFill>
            </a:endParaRPr>
          </a:p>
        </p:txBody>
      </p:sp>
      <p:sp>
        <p:nvSpPr>
          <p:cNvPr id="5" name="Footer Placeholder 4">
            <a:extLst>
              <a:ext uri="{FF2B5EF4-FFF2-40B4-BE49-F238E27FC236}">
                <a16:creationId xmlns:a16="http://schemas.microsoft.com/office/drawing/2014/main" id="{38205703-BF40-58BB-ECED-866B48C1BF0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0178408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1C470-72E9-0E7F-2ED5-4FD6A15CC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496211-6025-58FC-4A39-045B5E8A1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BEDB91-57D3-B355-DE09-CE68492D8A7D}"/>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B511BAB8-52F2-A98C-1308-5C24AE8DD07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37</a:t>
            </a:fld>
            <a:endParaRPr lang="en-US" dirty="0">
              <a:solidFill>
                <a:srgbClr val="052049"/>
              </a:solidFill>
            </a:endParaRPr>
          </a:p>
        </p:txBody>
      </p:sp>
      <p:sp>
        <p:nvSpPr>
          <p:cNvPr id="5" name="Footer Placeholder 4">
            <a:extLst>
              <a:ext uri="{FF2B5EF4-FFF2-40B4-BE49-F238E27FC236}">
                <a16:creationId xmlns:a16="http://schemas.microsoft.com/office/drawing/2014/main" id="{97AEE177-3BD6-2B75-7B69-A41BCD5C350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926734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50D17-7148-B2D6-E00E-4D6974F1BC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30645F-74F3-9CE7-84CA-71E7F1CEEB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8CDDBC-1B52-7FEE-E6EB-BD47D6936A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9B091A-3ACC-16F5-63EA-C293E24A785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38</a:t>
            </a:fld>
            <a:endParaRPr lang="en-US" dirty="0">
              <a:solidFill>
                <a:srgbClr val="052049"/>
              </a:solidFill>
            </a:endParaRPr>
          </a:p>
        </p:txBody>
      </p:sp>
      <p:sp>
        <p:nvSpPr>
          <p:cNvPr id="5" name="Footer Placeholder 4">
            <a:extLst>
              <a:ext uri="{FF2B5EF4-FFF2-40B4-BE49-F238E27FC236}">
                <a16:creationId xmlns:a16="http://schemas.microsoft.com/office/drawing/2014/main" id="{1F5F1201-E8B8-B8ED-80AF-05C2F6DC796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8961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B3DAA-DEE6-CF5C-4A07-5D81D32FF2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F39961-18F8-2F52-10BC-1CA29D10F7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77A3E4-3770-4ECC-6B9B-35AFD82D73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CB4C0F-4788-1516-18DD-79E893DEC552}"/>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a:t>
            </a:fld>
            <a:endParaRPr lang="en-US" dirty="0">
              <a:solidFill>
                <a:srgbClr val="052049"/>
              </a:solidFill>
            </a:endParaRPr>
          </a:p>
        </p:txBody>
      </p:sp>
      <p:sp>
        <p:nvSpPr>
          <p:cNvPr id="5" name="Footer Placeholder 4">
            <a:extLst>
              <a:ext uri="{FF2B5EF4-FFF2-40B4-BE49-F238E27FC236}">
                <a16:creationId xmlns:a16="http://schemas.microsoft.com/office/drawing/2014/main" id="{3F945C60-FD6B-CD33-7585-BA320359018D}"/>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882779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93D5-448E-0712-E6FB-8FDF4AFEEF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AFAEE3-6DA0-396E-2A0C-C328D7EA8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51C282-50D4-C5B8-D8D8-BECA1E17892B}"/>
              </a:ext>
            </a:extLst>
          </p:cNvPr>
          <p:cNvSpPr>
            <a:spLocks noGrp="1"/>
          </p:cNvSpPr>
          <p:nvPr>
            <p:ph type="body" idx="1"/>
          </p:nvPr>
        </p:nvSpPr>
        <p:spPr/>
        <p:txBody>
          <a:bodyPr/>
          <a:lstStyle/>
          <a:p>
            <a:r>
              <a:rPr lang="en-US" dirty="0"/>
              <a:t>N=12 for Privacy laws / regulations prevent sharing</a:t>
            </a:r>
          </a:p>
          <a:p>
            <a:r>
              <a:rPr lang="en-US" dirty="0"/>
              <a:t>N=5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1F190DB9-A8B3-BC9A-8A9A-98996353185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39</a:t>
            </a:fld>
            <a:endParaRPr lang="en-US" dirty="0">
              <a:solidFill>
                <a:srgbClr val="052049"/>
              </a:solidFill>
            </a:endParaRPr>
          </a:p>
        </p:txBody>
      </p:sp>
      <p:sp>
        <p:nvSpPr>
          <p:cNvPr id="5" name="Footer Placeholder 4">
            <a:extLst>
              <a:ext uri="{FF2B5EF4-FFF2-40B4-BE49-F238E27FC236}">
                <a16:creationId xmlns:a16="http://schemas.microsoft.com/office/drawing/2014/main" id="{C4F4375E-A530-56CD-1A2E-B4D2AF19F3A7}"/>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52106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3774A-417D-2592-6367-247D642D5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53ABF-0FDB-CC3E-0301-75B5ED4AF7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8253B-661F-A3C4-CD11-4BB703186D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AABA95-7E21-368B-3835-B16DC6D6AAD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40</a:t>
            </a:fld>
            <a:endParaRPr lang="en-US" dirty="0">
              <a:solidFill>
                <a:srgbClr val="052049"/>
              </a:solidFill>
            </a:endParaRPr>
          </a:p>
        </p:txBody>
      </p:sp>
      <p:sp>
        <p:nvSpPr>
          <p:cNvPr id="5" name="Footer Placeholder 4">
            <a:extLst>
              <a:ext uri="{FF2B5EF4-FFF2-40B4-BE49-F238E27FC236}">
                <a16:creationId xmlns:a16="http://schemas.microsoft.com/office/drawing/2014/main" id="{32F46507-C69B-F70D-2F1E-C32B8235FB7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984169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1840E-C10C-3171-04AC-A2268E1891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6AAFD-3B9B-ADF4-7E7D-7EB5010A6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5B4A86-4239-C169-C638-2D4E388400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E89CC9-1F92-C882-74AB-14FDB36669F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42</a:t>
            </a:fld>
            <a:endParaRPr lang="en-US" dirty="0">
              <a:solidFill>
                <a:srgbClr val="052049"/>
              </a:solidFill>
            </a:endParaRPr>
          </a:p>
        </p:txBody>
      </p:sp>
      <p:sp>
        <p:nvSpPr>
          <p:cNvPr id="5" name="Footer Placeholder 4">
            <a:extLst>
              <a:ext uri="{FF2B5EF4-FFF2-40B4-BE49-F238E27FC236}">
                <a16:creationId xmlns:a16="http://schemas.microsoft.com/office/drawing/2014/main" id="{E4D1E9F8-04DE-BF84-21DD-EAE2CAEA785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0663237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A0111-C62D-3791-D969-5E4C020733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FBE93-A478-1DF7-1C86-63722DD06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87BF8-C4A8-1C74-6ADE-987B32FFD4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7AC167-45D6-7AA7-B162-CE498D8925F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43</a:t>
            </a:fld>
            <a:endParaRPr lang="en-US" dirty="0">
              <a:solidFill>
                <a:srgbClr val="052049"/>
              </a:solidFill>
            </a:endParaRPr>
          </a:p>
        </p:txBody>
      </p:sp>
      <p:sp>
        <p:nvSpPr>
          <p:cNvPr id="5" name="Footer Placeholder 4">
            <a:extLst>
              <a:ext uri="{FF2B5EF4-FFF2-40B4-BE49-F238E27FC236}">
                <a16:creationId xmlns:a16="http://schemas.microsoft.com/office/drawing/2014/main" id="{DC43B0AB-5CD9-290B-23FD-35B59B54BA8A}"/>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41094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57A25-75FF-58E4-C07C-5A668157C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C496B-26ED-4353-22F9-6FA9B2557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7C46EA-D3CB-1645-5D1B-E0D4013F2229}"/>
              </a:ext>
            </a:extLst>
          </p:cNvPr>
          <p:cNvSpPr>
            <a:spLocks noGrp="1"/>
          </p:cNvSpPr>
          <p:nvPr>
            <p:ph type="body" idx="1"/>
          </p:nvPr>
        </p:nvSpPr>
        <p:spPr/>
        <p:txBody>
          <a:bodyPr/>
          <a:lstStyle/>
          <a:p>
            <a:r>
              <a:rPr lang="en-US" dirty="0"/>
              <a:t>N=12 for Privacy laws / regulations prevent sharing</a:t>
            </a:r>
          </a:p>
          <a:p>
            <a:r>
              <a:rPr lang="en-US" dirty="0"/>
              <a:t>N=4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8B6CA228-664F-D669-74F1-1CD64092C5F8}"/>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44</a:t>
            </a:fld>
            <a:endParaRPr lang="en-US" dirty="0">
              <a:solidFill>
                <a:srgbClr val="052049"/>
              </a:solidFill>
            </a:endParaRPr>
          </a:p>
        </p:txBody>
      </p:sp>
      <p:sp>
        <p:nvSpPr>
          <p:cNvPr id="5" name="Footer Placeholder 4">
            <a:extLst>
              <a:ext uri="{FF2B5EF4-FFF2-40B4-BE49-F238E27FC236}">
                <a16:creationId xmlns:a16="http://schemas.microsoft.com/office/drawing/2014/main" id="{83FEBC45-AF43-71D2-16D4-9DF4A8CAE3B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37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72548-3FAA-0116-565F-22E147E2D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A345-51BF-E9FF-7901-F90667715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00BF6-8A14-C9DD-DF70-C42D064A06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1AB0F3-0ACA-6F1E-A3B9-09783283013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45</a:t>
            </a:fld>
            <a:endParaRPr lang="en-US" dirty="0">
              <a:solidFill>
                <a:srgbClr val="052049"/>
              </a:solidFill>
            </a:endParaRPr>
          </a:p>
        </p:txBody>
      </p:sp>
      <p:sp>
        <p:nvSpPr>
          <p:cNvPr id="5" name="Footer Placeholder 4">
            <a:extLst>
              <a:ext uri="{FF2B5EF4-FFF2-40B4-BE49-F238E27FC236}">
                <a16:creationId xmlns:a16="http://schemas.microsoft.com/office/drawing/2014/main" id="{D6E91F63-BCA2-C432-9A73-3E7414BEC9A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9604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493C5-8F85-8F31-51D5-2113A34B2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8375D3-7460-54CD-32FE-7678F57A02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81003-320C-DC17-590F-7CC2441A02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C0D5AA-3DE3-A900-6BB1-02A461F2EE95}"/>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47</a:t>
            </a:fld>
            <a:endParaRPr lang="en-US" dirty="0">
              <a:solidFill>
                <a:srgbClr val="052049"/>
              </a:solidFill>
            </a:endParaRPr>
          </a:p>
        </p:txBody>
      </p:sp>
      <p:sp>
        <p:nvSpPr>
          <p:cNvPr id="5" name="Footer Placeholder 4">
            <a:extLst>
              <a:ext uri="{FF2B5EF4-FFF2-40B4-BE49-F238E27FC236}">
                <a16:creationId xmlns:a16="http://schemas.microsoft.com/office/drawing/2014/main" id="{510307D0-03FF-C4EF-8D19-E7BE1B37C4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6450074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42B86-16FB-6D9A-5267-388E39A6CE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B1CC7-E781-0035-D21C-B583EF278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51DE75-86E4-A40C-8942-85F3A4C2EB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E9DD29-FC7E-632C-72CB-B67EDDCA3C3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48</a:t>
            </a:fld>
            <a:endParaRPr lang="en-US" dirty="0">
              <a:solidFill>
                <a:srgbClr val="052049"/>
              </a:solidFill>
            </a:endParaRPr>
          </a:p>
        </p:txBody>
      </p:sp>
      <p:sp>
        <p:nvSpPr>
          <p:cNvPr id="5" name="Footer Placeholder 4">
            <a:extLst>
              <a:ext uri="{FF2B5EF4-FFF2-40B4-BE49-F238E27FC236}">
                <a16:creationId xmlns:a16="http://schemas.microsoft.com/office/drawing/2014/main" id="{F090C58C-C061-A491-7FD8-C32D287DF2C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0498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70A0D-B788-A6EF-C445-C2D39F4067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565FD3-606D-87C4-7EA4-E4224905B0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C7AB91-D0A1-6610-DABF-9133A2E382A1}"/>
              </a:ext>
            </a:extLst>
          </p:cNvPr>
          <p:cNvSpPr>
            <a:spLocks noGrp="1"/>
          </p:cNvSpPr>
          <p:nvPr>
            <p:ph type="body" idx="1"/>
          </p:nvPr>
        </p:nvSpPr>
        <p:spPr/>
        <p:txBody>
          <a:bodyPr/>
          <a:lstStyle/>
          <a:p>
            <a:r>
              <a:rPr lang="en-US" dirty="0"/>
              <a:t>N=13 for Privacy laws / regulations prevent sharing</a:t>
            </a:r>
          </a:p>
          <a:p>
            <a:r>
              <a:rPr lang="en-US" dirty="0"/>
              <a:t>N=3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8351853E-9E60-E4E1-2752-63E51F63FFB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49</a:t>
            </a:fld>
            <a:endParaRPr lang="en-US" dirty="0">
              <a:solidFill>
                <a:srgbClr val="052049"/>
              </a:solidFill>
            </a:endParaRPr>
          </a:p>
        </p:txBody>
      </p:sp>
      <p:sp>
        <p:nvSpPr>
          <p:cNvPr id="5" name="Footer Placeholder 4">
            <a:extLst>
              <a:ext uri="{FF2B5EF4-FFF2-40B4-BE49-F238E27FC236}">
                <a16:creationId xmlns:a16="http://schemas.microsoft.com/office/drawing/2014/main" id="{B6333CB9-0246-5F79-D99B-3E60B33BC3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10486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7BC1E-71B0-90BF-0614-B1B2CF22DC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634AD-EEF6-1D08-6740-62D3A9F43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07AFA2-CC3D-6EF4-5D07-4386C262DC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E5C5F3-87C1-AE31-10DB-FAABB6B1BCF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50</a:t>
            </a:fld>
            <a:endParaRPr lang="en-US" dirty="0">
              <a:solidFill>
                <a:srgbClr val="052049"/>
              </a:solidFill>
            </a:endParaRPr>
          </a:p>
        </p:txBody>
      </p:sp>
      <p:sp>
        <p:nvSpPr>
          <p:cNvPr id="5" name="Footer Placeholder 4">
            <a:extLst>
              <a:ext uri="{FF2B5EF4-FFF2-40B4-BE49-F238E27FC236}">
                <a16:creationId xmlns:a16="http://schemas.microsoft.com/office/drawing/2014/main" id="{1D3781F4-9900-EC0D-1826-1C37D8ABC47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590914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6</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235479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B99DD-66B9-41F1-3864-A2E4EDF29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EC945-8ABB-64ED-D7A1-BF79124B65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309DA-EFFF-CA72-98D4-491E7DEFA4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74B159-8BD4-BC03-BA27-7160DEDDE91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52</a:t>
            </a:fld>
            <a:endParaRPr lang="en-US" dirty="0">
              <a:solidFill>
                <a:srgbClr val="052049"/>
              </a:solidFill>
            </a:endParaRPr>
          </a:p>
        </p:txBody>
      </p:sp>
      <p:sp>
        <p:nvSpPr>
          <p:cNvPr id="5" name="Footer Placeholder 4">
            <a:extLst>
              <a:ext uri="{FF2B5EF4-FFF2-40B4-BE49-F238E27FC236}">
                <a16:creationId xmlns:a16="http://schemas.microsoft.com/office/drawing/2014/main" id="{7B5DCA5C-5995-E17A-E38B-B3C931EBB0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8038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03A20-1F31-FF48-2E47-7C717619C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98C34E-FFDF-C749-6F45-CA853DBE13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8F155C-A762-0A98-FAE7-1C83DD0344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B6EE2A-1B95-9E0C-85B8-92F25003ADE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53</a:t>
            </a:fld>
            <a:endParaRPr lang="en-US" dirty="0">
              <a:solidFill>
                <a:srgbClr val="052049"/>
              </a:solidFill>
            </a:endParaRPr>
          </a:p>
        </p:txBody>
      </p:sp>
      <p:sp>
        <p:nvSpPr>
          <p:cNvPr id="5" name="Footer Placeholder 4">
            <a:extLst>
              <a:ext uri="{FF2B5EF4-FFF2-40B4-BE49-F238E27FC236}">
                <a16:creationId xmlns:a16="http://schemas.microsoft.com/office/drawing/2014/main" id="{256A6C93-61A0-98D3-92F2-6069A64FC5F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29516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DD116-38AA-FB58-A8F8-4AA25DD05B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E042FF-057C-7ACD-EC69-D2632EE67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8E413-7FC1-B21B-7C80-8B4409AEE0E4}"/>
              </a:ext>
            </a:extLst>
          </p:cNvPr>
          <p:cNvSpPr>
            <a:spLocks noGrp="1"/>
          </p:cNvSpPr>
          <p:nvPr>
            <p:ph type="body" idx="1"/>
          </p:nvPr>
        </p:nvSpPr>
        <p:spPr/>
        <p:txBody>
          <a:bodyPr/>
          <a:lstStyle/>
          <a:p>
            <a:r>
              <a:rPr lang="en-US" dirty="0"/>
              <a:t>N=14 for Privacy laws / regulations prevent sharing</a:t>
            </a:r>
          </a:p>
          <a:p>
            <a:r>
              <a:rPr lang="en-US" dirty="0"/>
              <a:t>N=3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8E45C3B0-2B09-1BF3-8EF3-BAE6C943F36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54</a:t>
            </a:fld>
            <a:endParaRPr lang="en-US" dirty="0">
              <a:solidFill>
                <a:srgbClr val="052049"/>
              </a:solidFill>
            </a:endParaRPr>
          </a:p>
        </p:txBody>
      </p:sp>
      <p:sp>
        <p:nvSpPr>
          <p:cNvPr id="5" name="Footer Placeholder 4">
            <a:extLst>
              <a:ext uri="{FF2B5EF4-FFF2-40B4-BE49-F238E27FC236}">
                <a16:creationId xmlns:a16="http://schemas.microsoft.com/office/drawing/2014/main" id="{E1825F5E-39D8-9103-77D4-548B0B3CE57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63476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61E7B-402B-A469-C9EF-7C647A732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585FAE-E949-E1A3-903D-BD4300BC6B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0BD3F-E7D4-121A-82C5-1FA5365DD9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33E42F-4B49-4909-2F59-BB7F3E1D046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55</a:t>
            </a:fld>
            <a:endParaRPr lang="en-US" dirty="0">
              <a:solidFill>
                <a:srgbClr val="052049"/>
              </a:solidFill>
            </a:endParaRPr>
          </a:p>
        </p:txBody>
      </p:sp>
      <p:sp>
        <p:nvSpPr>
          <p:cNvPr id="5" name="Footer Placeholder 4">
            <a:extLst>
              <a:ext uri="{FF2B5EF4-FFF2-40B4-BE49-F238E27FC236}">
                <a16:creationId xmlns:a16="http://schemas.microsoft.com/office/drawing/2014/main" id="{8C7A3A80-4376-0693-BF1F-87B470F3FDE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21377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FA2AF-4990-2C74-EEB3-4E000B08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E06488-D823-AC5F-BA68-CF8207F73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B664CC-7D60-9A83-9FFC-9BF32B8E90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FA7B6FB-1AAF-39E0-725F-0AA9D803C7C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57</a:t>
            </a:fld>
            <a:endParaRPr lang="en-US" dirty="0">
              <a:solidFill>
                <a:srgbClr val="052049"/>
              </a:solidFill>
            </a:endParaRPr>
          </a:p>
        </p:txBody>
      </p:sp>
      <p:sp>
        <p:nvSpPr>
          <p:cNvPr id="5" name="Footer Placeholder 4">
            <a:extLst>
              <a:ext uri="{FF2B5EF4-FFF2-40B4-BE49-F238E27FC236}">
                <a16:creationId xmlns:a16="http://schemas.microsoft.com/office/drawing/2014/main" id="{45D0C048-DAF1-F241-CE40-CA89393B96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7228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6169F-3FFA-28BE-5081-84E4DFE2FF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8EA7D-C64B-12BE-1326-50240C7AF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9C436-F480-D8B1-E48B-7E1E994F29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B7C31CA-563A-24E2-3D8A-05A9AFAADEC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58</a:t>
            </a:fld>
            <a:endParaRPr lang="en-US" dirty="0">
              <a:solidFill>
                <a:srgbClr val="052049"/>
              </a:solidFill>
            </a:endParaRPr>
          </a:p>
        </p:txBody>
      </p:sp>
      <p:sp>
        <p:nvSpPr>
          <p:cNvPr id="5" name="Footer Placeholder 4">
            <a:extLst>
              <a:ext uri="{FF2B5EF4-FFF2-40B4-BE49-F238E27FC236}">
                <a16:creationId xmlns:a16="http://schemas.microsoft.com/office/drawing/2014/main" id="{B252194A-EB67-301A-A725-A56C3A2BB76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842501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E20F6-7F82-4AFD-A780-4235865EDF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96BFD-3299-9A72-156F-6D9D72926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8ECBE7-E79E-F716-3FE3-F96C0F7A8EC5}"/>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DBAFECC4-80D1-324F-BCCF-7D16E3D1671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59</a:t>
            </a:fld>
            <a:endParaRPr lang="en-US" dirty="0">
              <a:solidFill>
                <a:srgbClr val="052049"/>
              </a:solidFill>
            </a:endParaRPr>
          </a:p>
        </p:txBody>
      </p:sp>
      <p:sp>
        <p:nvSpPr>
          <p:cNvPr id="5" name="Footer Placeholder 4">
            <a:extLst>
              <a:ext uri="{FF2B5EF4-FFF2-40B4-BE49-F238E27FC236}">
                <a16:creationId xmlns:a16="http://schemas.microsoft.com/office/drawing/2014/main" id="{CC750FE4-5F53-A2CD-74EC-7FA498A6B68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867720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42E96-1E55-608A-BECD-07E7F4F450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BCEFBD-F215-4707-8863-3DAC1618C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B9B8B6-1FDF-5E63-CFBA-56A85C8F08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F7BA26-7193-53BA-DCC4-FB83265867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60</a:t>
            </a:fld>
            <a:endParaRPr lang="en-US" dirty="0">
              <a:solidFill>
                <a:srgbClr val="052049"/>
              </a:solidFill>
            </a:endParaRPr>
          </a:p>
        </p:txBody>
      </p:sp>
      <p:sp>
        <p:nvSpPr>
          <p:cNvPr id="5" name="Footer Placeholder 4">
            <a:extLst>
              <a:ext uri="{FF2B5EF4-FFF2-40B4-BE49-F238E27FC236}">
                <a16:creationId xmlns:a16="http://schemas.microsoft.com/office/drawing/2014/main" id="{8BDD11FB-2CC3-5D75-792C-35C0D15A6E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2006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8A45A-D506-CAA8-2313-F95E6D69FA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887094-09E1-1CA8-2EA4-4F009B078A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EDA874-706C-16CF-7655-426F50B3F2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D7EC0-EB88-C88D-A87A-644548A05B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62</a:t>
            </a:fld>
            <a:endParaRPr lang="en-US" dirty="0">
              <a:solidFill>
                <a:srgbClr val="052049"/>
              </a:solidFill>
            </a:endParaRPr>
          </a:p>
        </p:txBody>
      </p:sp>
      <p:sp>
        <p:nvSpPr>
          <p:cNvPr id="5" name="Footer Placeholder 4">
            <a:extLst>
              <a:ext uri="{FF2B5EF4-FFF2-40B4-BE49-F238E27FC236}">
                <a16:creationId xmlns:a16="http://schemas.microsoft.com/office/drawing/2014/main" id="{32F679C2-EBEA-317D-2C63-9B23BEF1A3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1221468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395A9-0598-D583-F571-73A682D38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9533D-CDC9-207F-5B1E-CA600366F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42FD5-FAF4-DE56-80CC-2B783CC50A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995C97-0853-39DF-7A78-182E6B47143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63</a:t>
            </a:fld>
            <a:endParaRPr lang="en-US" dirty="0">
              <a:solidFill>
                <a:srgbClr val="052049"/>
              </a:solidFill>
            </a:endParaRPr>
          </a:p>
        </p:txBody>
      </p:sp>
      <p:sp>
        <p:nvSpPr>
          <p:cNvPr id="5" name="Footer Placeholder 4">
            <a:extLst>
              <a:ext uri="{FF2B5EF4-FFF2-40B4-BE49-F238E27FC236}">
                <a16:creationId xmlns:a16="http://schemas.microsoft.com/office/drawing/2014/main" id="{530C4042-BCC1-D2DC-B531-EE79A18468CF}"/>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025337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8</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85316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5984A-70EE-A991-2436-55604EC317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98268B-FC55-E70C-386A-5BB8D0DE47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474B75-F582-1A2D-5415-FB73D86D80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24A83C-7899-4FE8-7B0E-AA0531060EA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64</a:t>
            </a:fld>
            <a:endParaRPr lang="en-US" dirty="0">
              <a:solidFill>
                <a:srgbClr val="052049"/>
              </a:solidFill>
            </a:endParaRPr>
          </a:p>
        </p:txBody>
      </p:sp>
      <p:sp>
        <p:nvSpPr>
          <p:cNvPr id="5" name="Footer Placeholder 4">
            <a:extLst>
              <a:ext uri="{FF2B5EF4-FFF2-40B4-BE49-F238E27FC236}">
                <a16:creationId xmlns:a16="http://schemas.microsoft.com/office/drawing/2014/main" id="{CFC6510D-11A2-C207-3C5E-05D5A01FA51D}"/>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16704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4E285-E7FC-9D65-2578-8CAC4556F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A7514-3E67-C50B-904E-25C452E4A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48358D-F5E3-8EAD-EC18-DCCE802441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D15396-FBD9-FA4D-5157-CE615ADC0F7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66</a:t>
            </a:fld>
            <a:endParaRPr lang="en-US" dirty="0">
              <a:solidFill>
                <a:srgbClr val="052049"/>
              </a:solidFill>
            </a:endParaRPr>
          </a:p>
        </p:txBody>
      </p:sp>
      <p:sp>
        <p:nvSpPr>
          <p:cNvPr id="5" name="Footer Placeholder 4">
            <a:extLst>
              <a:ext uri="{FF2B5EF4-FFF2-40B4-BE49-F238E27FC236}">
                <a16:creationId xmlns:a16="http://schemas.microsoft.com/office/drawing/2014/main" id="{C6BD5073-9A94-DE4D-3243-014E76C7C8A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3135316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E2C8-F174-199C-E5D6-78D4A1C144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616FDD-D356-0D7D-EF81-196CE3624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AAAAC-7051-C6BC-03D3-2F3EA937C56D}"/>
              </a:ext>
            </a:extLst>
          </p:cNvPr>
          <p:cNvSpPr>
            <a:spLocks noGrp="1"/>
          </p:cNvSpPr>
          <p:nvPr>
            <p:ph type="body" idx="1"/>
          </p:nvPr>
        </p:nvSpPr>
        <p:spPr/>
        <p:txBody>
          <a:bodyPr/>
          <a:lstStyle/>
          <a:p>
            <a:r>
              <a:rPr lang="en-US" dirty="0"/>
              <a:t>N=6 for Privacy laws / regulations prevent sharing</a:t>
            </a:r>
          </a:p>
          <a:p>
            <a:r>
              <a:rPr lang="en-US" dirty="0"/>
              <a:t>N=1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E530E238-799E-44F7-86A2-880CC968B5D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67</a:t>
            </a:fld>
            <a:endParaRPr lang="en-US" dirty="0">
              <a:solidFill>
                <a:srgbClr val="052049"/>
              </a:solidFill>
            </a:endParaRPr>
          </a:p>
        </p:txBody>
      </p:sp>
      <p:sp>
        <p:nvSpPr>
          <p:cNvPr id="5" name="Footer Placeholder 4">
            <a:extLst>
              <a:ext uri="{FF2B5EF4-FFF2-40B4-BE49-F238E27FC236}">
                <a16:creationId xmlns:a16="http://schemas.microsoft.com/office/drawing/2014/main" id="{E151DD8B-47E6-C8E8-0C7D-E90D615F2F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47735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EEAE8-2482-5384-7560-CDF1F3250F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6F7B99-DC7A-73AF-EC4D-E2DEC610DA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456EF5-5E16-42C9-FC2B-55033DCB0D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339C33-D512-B0A2-91DA-54C67029CD0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68</a:t>
            </a:fld>
            <a:endParaRPr lang="en-US" dirty="0">
              <a:solidFill>
                <a:srgbClr val="052049"/>
              </a:solidFill>
            </a:endParaRPr>
          </a:p>
        </p:txBody>
      </p:sp>
      <p:sp>
        <p:nvSpPr>
          <p:cNvPr id="5" name="Footer Placeholder 4">
            <a:extLst>
              <a:ext uri="{FF2B5EF4-FFF2-40B4-BE49-F238E27FC236}">
                <a16:creationId xmlns:a16="http://schemas.microsoft.com/office/drawing/2014/main" id="{176FE5E5-82C3-9AE2-B36B-A72DAEAEE9AF}"/>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7460839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3808F-8E02-7E38-E3E3-399945A20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2F56A5-6E3B-64E4-7993-359711FAE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FEAA73-A06D-22EE-DD0E-43F0E0E736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945B1D-B1CC-F8F9-B826-D0898D00ACD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70</a:t>
            </a:fld>
            <a:endParaRPr lang="en-US" dirty="0">
              <a:solidFill>
                <a:srgbClr val="052049"/>
              </a:solidFill>
            </a:endParaRPr>
          </a:p>
        </p:txBody>
      </p:sp>
      <p:sp>
        <p:nvSpPr>
          <p:cNvPr id="5" name="Footer Placeholder 4">
            <a:extLst>
              <a:ext uri="{FF2B5EF4-FFF2-40B4-BE49-F238E27FC236}">
                <a16:creationId xmlns:a16="http://schemas.microsoft.com/office/drawing/2014/main" id="{D8FBCAD1-C502-D031-A071-27808EC332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904272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DBC4E-BB2B-7F21-4538-B7258AEE7D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4B323-C140-4C5A-BF77-646E52C90B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52FF32-00DE-8368-5796-31A09B10CC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834B9A-511A-39DA-7EFA-A81EA9B1262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71</a:t>
            </a:fld>
            <a:endParaRPr lang="en-US" dirty="0">
              <a:solidFill>
                <a:srgbClr val="052049"/>
              </a:solidFill>
            </a:endParaRPr>
          </a:p>
        </p:txBody>
      </p:sp>
      <p:sp>
        <p:nvSpPr>
          <p:cNvPr id="5" name="Footer Placeholder 4">
            <a:extLst>
              <a:ext uri="{FF2B5EF4-FFF2-40B4-BE49-F238E27FC236}">
                <a16:creationId xmlns:a16="http://schemas.microsoft.com/office/drawing/2014/main" id="{1D902014-4FDD-7CD0-ADA6-56B9C2CDA95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304623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82E35-6F83-9C00-AC49-04666E97E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30DEB-0E1B-5EF6-89EC-EBBC9467A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AADB23-AAA2-2FDE-FCCF-D02980EA85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33E105-D6C4-6976-0439-F4B0A8FA5116}"/>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72</a:t>
            </a:fld>
            <a:endParaRPr lang="en-US" dirty="0">
              <a:solidFill>
                <a:srgbClr val="052049"/>
              </a:solidFill>
            </a:endParaRPr>
          </a:p>
        </p:txBody>
      </p:sp>
      <p:sp>
        <p:nvSpPr>
          <p:cNvPr id="5" name="Footer Placeholder 4">
            <a:extLst>
              <a:ext uri="{FF2B5EF4-FFF2-40B4-BE49-F238E27FC236}">
                <a16:creationId xmlns:a16="http://schemas.microsoft.com/office/drawing/2014/main" id="{64DEEAC6-071F-D539-74B0-BD196D783FF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132580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63843-DAB1-3902-BEE2-BC95BA330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C4FBD-FE43-0B9B-567D-8ED4843DDD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A983C2-2A18-D5B8-E47D-A9719E2D1B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18F05E-E6AE-A5CD-EB94-FB82C0111DA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74</a:t>
            </a:fld>
            <a:endParaRPr lang="en-US" dirty="0">
              <a:solidFill>
                <a:srgbClr val="052049"/>
              </a:solidFill>
            </a:endParaRPr>
          </a:p>
        </p:txBody>
      </p:sp>
      <p:sp>
        <p:nvSpPr>
          <p:cNvPr id="5" name="Footer Placeholder 4">
            <a:extLst>
              <a:ext uri="{FF2B5EF4-FFF2-40B4-BE49-F238E27FC236}">
                <a16:creationId xmlns:a16="http://schemas.microsoft.com/office/drawing/2014/main" id="{ADE79166-4923-F7D6-B2B3-0C2A7B0B455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400308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2F9C1-97A6-8A7C-C2EA-FC7E6B099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434C52-3273-9B7F-6A38-E4743B6079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30103A-75D1-4F3A-62D4-F389DA5A0520}"/>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endParaRPr lang="en-US" dirty="0"/>
          </a:p>
        </p:txBody>
      </p:sp>
      <p:sp>
        <p:nvSpPr>
          <p:cNvPr id="4" name="Slide Number Placeholder 3">
            <a:extLst>
              <a:ext uri="{FF2B5EF4-FFF2-40B4-BE49-F238E27FC236}">
                <a16:creationId xmlns:a16="http://schemas.microsoft.com/office/drawing/2014/main" id="{228B146F-F6BE-2071-723E-36FF9EC9040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75</a:t>
            </a:fld>
            <a:endParaRPr lang="en-US" dirty="0">
              <a:solidFill>
                <a:srgbClr val="052049"/>
              </a:solidFill>
            </a:endParaRPr>
          </a:p>
        </p:txBody>
      </p:sp>
      <p:sp>
        <p:nvSpPr>
          <p:cNvPr id="5" name="Footer Placeholder 4">
            <a:extLst>
              <a:ext uri="{FF2B5EF4-FFF2-40B4-BE49-F238E27FC236}">
                <a16:creationId xmlns:a16="http://schemas.microsoft.com/office/drawing/2014/main" id="{DFBF2527-A23C-9E5B-77E7-12888D7F36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777141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F17DC-EE2F-8463-92B8-04C25409C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AA9D71-E968-D84B-3759-A6E8F24D4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F50458-8DDE-BF6E-948B-27066B3F9983}"/>
              </a:ext>
            </a:extLst>
          </p:cNvPr>
          <p:cNvSpPr>
            <a:spLocks noGrp="1"/>
          </p:cNvSpPr>
          <p:nvPr>
            <p:ph type="body" idx="1"/>
          </p:nvPr>
        </p:nvSpPr>
        <p:spPr/>
        <p:txBody>
          <a:bodyPr/>
          <a:lstStyle/>
          <a:p>
            <a:r>
              <a:rPr lang="en-US" dirty="0"/>
              <a:t>N=11 for Privacy laws / regulations prevent sharing</a:t>
            </a:r>
          </a:p>
          <a:p>
            <a:r>
              <a:rPr lang="en-US" dirty="0"/>
              <a:t>N=2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1571151D-4D58-3C3A-5FEA-D08F4BF1631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76</a:t>
            </a:fld>
            <a:endParaRPr lang="en-US" dirty="0">
              <a:solidFill>
                <a:srgbClr val="052049"/>
              </a:solidFill>
            </a:endParaRPr>
          </a:p>
        </p:txBody>
      </p:sp>
      <p:sp>
        <p:nvSpPr>
          <p:cNvPr id="5" name="Footer Placeholder 4">
            <a:extLst>
              <a:ext uri="{FF2B5EF4-FFF2-40B4-BE49-F238E27FC236}">
                <a16:creationId xmlns:a16="http://schemas.microsoft.com/office/drawing/2014/main" id="{E0A1CC39-A9AF-76D1-DA90-6C4BB9D2AC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4229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10</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028809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8C0CF-292D-BA6D-02EE-8A2338171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982732-5A28-0EDA-289F-B668DDC32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6C1D4-6F2B-7EED-CDAD-FEBAB6140E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17906A-28E3-EAE6-3412-3DBF1A41B826}"/>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77</a:t>
            </a:fld>
            <a:endParaRPr lang="en-US" dirty="0">
              <a:solidFill>
                <a:srgbClr val="052049"/>
              </a:solidFill>
            </a:endParaRPr>
          </a:p>
        </p:txBody>
      </p:sp>
      <p:sp>
        <p:nvSpPr>
          <p:cNvPr id="5" name="Footer Placeholder 4">
            <a:extLst>
              <a:ext uri="{FF2B5EF4-FFF2-40B4-BE49-F238E27FC236}">
                <a16:creationId xmlns:a16="http://schemas.microsoft.com/office/drawing/2014/main" id="{BC9509C1-B34C-0D12-D5B9-9F1A33ADFCB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2119443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7E7DB-6C81-D4B2-8223-0E6A81C910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1ACA03-BEA1-2F24-2F44-A578B2F25D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DD173-A4DF-8B73-D246-1CBF78394D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29FC53-7D69-4679-9FBF-2A13E341366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78</a:t>
            </a:fld>
            <a:endParaRPr lang="en-US" dirty="0">
              <a:solidFill>
                <a:srgbClr val="052049"/>
              </a:solidFill>
            </a:endParaRPr>
          </a:p>
        </p:txBody>
      </p:sp>
      <p:sp>
        <p:nvSpPr>
          <p:cNvPr id="5" name="Footer Placeholder 4">
            <a:extLst>
              <a:ext uri="{FF2B5EF4-FFF2-40B4-BE49-F238E27FC236}">
                <a16:creationId xmlns:a16="http://schemas.microsoft.com/office/drawing/2014/main" id="{E7CDC002-66C3-9A4B-F86F-2BA6332FC62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7922481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4058F-927B-CF8D-82E6-F62B5A82B9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A8A09-4DFF-4B8B-5F29-72A6CDE5E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1B599-3979-4C58-EF0E-072C030E61A9}"/>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EE396B9D-EA10-F9F1-3470-38381D0C8C2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80</a:t>
            </a:fld>
            <a:endParaRPr lang="en-US" dirty="0">
              <a:solidFill>
                <a:srgbClr val="052049"/>
              </a:solidFill>
            </a:endParaRPr>
          </a:p>
        </p:txBody>
      </p:sp>
      <p:sp>
        <p:nvSpPr>
          <p:cNvPr id="5" name="Footer Placeholder 4">
            <a:extLst>
              <a:ext uri="{FF2B5EF4-FFF2-40B4-BE49-F238E27FC236}">
                <a16:creationId xmlns:a16="http://schemas.microsoft.com/office/drawing/2014/main" id="{0CA3F23F-535C-9167-47CF-2BD8EB2E5F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7065725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ABC-FBB1-2600-CA41-E5B60E80AF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D809B-6F2F-0B3F-6B97-5F3D8451AB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914F14-FB05-867C-8F4A-1E2D1CCB7892}"/>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AD946E14-2062-FD18-7AA7-BCB90D00D4A4}"/>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81</a:t>
            </a:fld>
            <a:endParaRPr lang="en-US" dirty="0">
              <a:solidFill>
                <a:srgbClr val="052049"/>
              </a:solidFill>
            </a:endParaRPr>
          </a:p>
        </p:txBody>
      </p:sp>
      <p:sp>
        <p:nvSpPr>
          <p:cNvPr id="5" name="Footer Placeholder 4">
            <a:extLst>
              <a:ext uri="{FF2B5EF4-FFF2-40B4-BE49-F238E27FC236}">
                <a16:creationId xmlns:a16="http://schemas.microsoft.com/office/drawing/2014/main" id="{80AB33EF-3350-05EC-735E-5286B5DA3A8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681479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713A2-54EE-AA7D-51E5-D0B23B231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B5A217-785F-8D73-E9E5-3775444633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762F98-88E2-1985-F9E1-EE3903BBF41F}"/>
              </a:ext>
            </a:extLst>
          </p:cNvPr>
          <p:cNvSpPr>
            <a:spLocks noGrp="1"/>
          </p:cNvSpPr>
          <p:nvPr>
            <p:ph type="body" idx="1"/>
          </p:nvPr>
        </p:nvSpPr>
        <p:spPr/>
        <p:txBody>
          <a:bodyPr/>
          <a:lstStyle/>
          <a:p>
            <a:r>
              <a:rPr lang="en-US" dirty="0"/>
              <a:t>N=11 for Privacy laws / regulations prevent sharing</a:t>
            </a:r>
          </a:p>
          <a:p>
            <a:r>
              <a:rPr lang="en-US" dirty="0"/>
              <a:t>N=1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AF31A17A-6F73-5889-FB59-66430769525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82</a:t>
            </a:fld>
            <a:endParaRPr lang="en-US" dirty="0">
              <a:solidFill>
                <a:srgbClr val="052049"/>
              </a:solidFill>
            </a:endParaRPr>
          </a:p>
        </p:txBody>
      </p:sp>
      <p:sp>
        <p:nvSpPr>
          <p:cNvPr id="5" name="Footer Placeholder 4">
            <a:extLst>
              <a:ext uri="{FF2B5EF4-FFF2-40B4-BE49-F238E27FC236}">
                <a16:creationId xmlns:a16="http://schemas.microsoft.com/office/drawing/2014/main" id="{7F201346-F12B-177E-2C57-0E1D69834A8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787012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36F52-4C3D-FD5F-05BF-CDF840FB72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11FBB-A7AA-0DB9-147C-AC09EC3433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CBFD7-51FD-0A9D-4976-311D76E03D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77AC0F-8B0F-0D56-E486-396C511B4D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83</a:t>
            </a:fld>
            <a:endParaRPr lang="en-US" dirty="0">
              <a:solidFill>
                <a:srgbClr val="052049"/>
              </a:solidFill>
            </a:endParaRPr>
          </a:p>
        </p:txBody>
      </p:sp>
      <p:sp>
        <p:nvSpPr>
          <p:cNvPr id="5" name="Footer Placeholder 4">
            <a:extLst>
              <a:ext uri="{FF2B5EF4-FFF2-40B4-BE49-F238E27FC236}">
                <a16:creationId xmlns:a16="http://schemas.microsoft.com/office/drawing/2014/main" id="{6FD58639-BEAA-5B89-5E44-55E95A8D15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5455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E765-104C-E779-17AF-2A014F5E5D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1AC053-9497-A6E6-C2E6-626D252411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0749CE-DB84-BD8D-CDFB-64D5EBC609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BDA99F-4FB9-E128-7462-F86159CFE9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85</a:t>
            </a:fld>
            <a:endParaRPr lang="en-US" dirty="0">
              <a:solidFill>
                <a:srgbClr val="052049"/>
              </a:solidFill>
            </a:endParaRPr>
          </a:p>
        </p:txBody>
      </p:sp>
      <p:sp>
        <p:nvSpPr>
          <p:cNvPr id="5" name="Footer Placeholder 4">
            <a:extLst>
              <a:ext uri="{FF2B5EF4-FFF2-40B4-BE49-F238E27FC236}">
                <a16:creationId xmlns:a16="http://schemas.microsoft.com/office/drawing/2014/main" id="{04071FAF-BB5E-5E7B-8A1F-266EB1C3E63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637957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2A34D-E617-22AE-17E5-C463AEF38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4F492-0843-5223-DFF6-66BAC173E1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782E29-B230-6FA2-98D4-9B09F9512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449329-1A51-C218-D0C3-115A66FD91B3}"/>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86</a:t>
            </a:fld>
            <a:endParaRPr lang="en-US" dirty="0">
              <a:solidFill>
                <a:srgbClr val="052049"/>
              </a:solidFill>
            </a:endParaRPr>
          </a:p>
        </p:txBody>
      </p:sp>
      <p:sp>
        <p:nvSpPr>
          <p:cNvPr id="5" name="Footer Placeholder 4">
            <a:extLst>
              <a:ext uri="{FF2B5EF4-FFF2-40B4-BE49-F238E27FC236}">
                <a16:creationId xmlns:a16="http://schemas.microsoft.com/office/drawing/2014/main" id="{08F2E40F-7302-B1EF-0B67-BE9BA14F84D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9263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8422D-5B1C-53EB-E145-39B44C2387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240DA9-59E3-D6A4-41E6-780DAD08C7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7C2C70-089A-6751-8AD6-275E46AC21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26447B-9857-23FE-762D-86F1ED119E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87</a:t>
            </a:fld>
            <a:endParaRPr lang="en-US" dirty="0">
              <a:solidFill>
                <a:srgbClr val="052049"/>
              </a:solidFill>
            </a:endParaRPr>
          </a:p>
        </p:txBody>
      </p:sp>
      <p:sp>
        <p:nvSpPr>
          <p:cNvPr id="5" name="Footer Placeholder 4">
            <a:extLst>
              <a:ext uri="{FF2B5EF4-FFF2-40B4-BE49-F238E27FC236}">
                <a16:creationId xmlns:a16="http://schemas.microsoft.com/office/drawing/2014/main" id="{8E5E3AB8-C02D-9F36-CB20-CD151032E59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9988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10B1A-5F5C-DD42-DA83-D5BD4EAA70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315981-51BF-4330-D191-F938EF2056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F39DC-8CFC-34F5-B0C3-781091C59C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5E8B17-BB4C-414D-F3B3-ADD3BA90DB15}"/>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88</a:t>
            </a:fld>
            <a:endParaRPr lang="en-US" dirty="0">
              <a:solidFill>
                <a:srgbClr val="052049"/>
              </a:solidFill>
            </a:endParaRPr>
          </a:p>
        </p:txBody>
      </p:sp>
      <p:sp>
        <p:nvSpPr>
          <p:cNvPr id="5" name="Footer Placeholder 4">
            <a:extLst>
              <a:ext uri="{FF2B5EF4-FFF2-40B4-BE49-F238E27FC236}">
                <a16:creationId xmlns:a16="http://schemas.microsoft.com/office/drawing/2014/main" id="{B1520AE3-3D5E-82E3-AD76-60D90B83F41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48010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7E69E97F-38B0-48B6-BA05-42F033F14095}" type="slidenum">
              <a:rPr lang="en-US" smtClean="0"/>
              <a:t>11</a:t>
            </a:fld>
            <a:endParaRPr lang="en-US"/>
          </a:p>
        </p:txBody>
      </p:sp>
    </p:spTree>
    <p:extLst>
      <p:ext uri="{BB962C8B-B14F-4D97-AF65-F5344CB8AC3E}">
        <p14:creationId xmlns:p14="http://schemas.microsoft.com/office/powerpoint/2010/main" val="413630416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3551D-6FD6-DC76-5992-28267397E9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EB662-536A-4604-492F-11108AC354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C5394-020C-9122-8C8A-C6214B6C8CFE}"/>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7A5DCEDB-EF2C-1466-536B-4C304250DA1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91</a:t>
            </a:fld>
            <a:endParaRPr lang="en-US" dirty="0">
              <a:solidFill>
                <a:srgbClr val="052049"/>
              </a:solidFill>
            </a:endParaRPr>
          </a:p>
        </p:txBody>
      </p:sp>
      <p:sp>
        <p:nvSpPr>
          <p:cNvPr id="5" name="Footer Placeholder 4">
            <a:extLst>
              <a:ext uri="{FF2B5EF4-FFF2-40B4-BE49-F238E27FC236}">
                <a16:creationId xmlns:a16="http://schemas.microsoft.com/office/drawing/2014/main" id="{EBE65916-9976-91A4-9F98-CA295D5DA618}"/>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0778934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30FB8-E59F-7B9D-1C7D-8A75F71CB1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BCCABB-9010-BF48-83E9-76A32947E9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AB328-131A-F9D8-F18E-93922691B6CE}"/>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91DA4919-A4C7-362E-684B-229831835C8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92</a:t>
            </a:fld>
            <a:endParaRPr lang="en-US" dirty="0">
              <a:solidFill>
                <a:srgbClr val="052049"/>
              </a:solidFill>
            </a:endParaRPr>
          </a:p>
        </p:txBody>
      </p:sp>
      <p:sp>
        <p:nvSpPr>
          <p:cNvPr id="5" name="Footer Placeholder 4">
            <a:extLst>
              <a:ext uri="{FF2B5EF4-FFF2-40B4-BE49-F238E27FC236}">
                <a16:creationId xmlns:a16="http://schemas.microsoft.com/office/drawing/2014/main" id="{33DF8CE5-28C3-F1D0-0E5D-DE4B9F8CF8F9}"/>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497533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7AEC-6351-25D4-4D92-976E6033C9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2A5EC-D517-4A13-0C60-633D34C47E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AA097-A833-053E-1655-E3A1769E4C40}"/>
              </a:ext>
            </a:extLst>
          </p:cNvPr>
          <p:cNvSpPr>
            <a:spLocks noGrp="1"/>
          </p:cNvSpPr>
          <p:nvPr>
            <p:ph type="body" idx="1"/>
          </p:nvPr>
        </p:nvSpPr>
        <p:spPr/>
        <p:txBody>
          <a:bodyPr/>
          <a:lstStyle/>
          <a:p>
            <a:pPr marL="0" indent="0">
              <a:buFontTx/>
              <a:buNone/>
            </a:pPr>
            <a:r>
              <a:rPr lang="en-US" dirty="0"/>
              <a:t>Overall Ns: Urban = 7, Suburban = 7, Rural = 8</a:t>
            </a:r>
          </a:p>
        </p:txBody>
      </p:sp>
      <p:sp>
        <p:nvSpPr>
          <p:cNvPr id="4" name="Slide Number Placeholder 3">
            <a:extLst>
              <a:ext uri="{FF2B5EF4-FFF2-40B4-BE49-F238E27FC236}">
                <a16:creationId xmlns:a16="http://schemas.microsoft.com/office/drawing/2014/main" id="{CF8FA1A8-B37C-631D-5491-89D9C2D32C79}"/>
              </a:ext>
            </a:extLst>
          </p:cNvPr>
          <p:cNvSpPr>
            <a:spLocks noGrp="1"/>
          </p:cNvSpPr>
          <p:nvPr>
            <p:ph type="sldNum" sz="quarter" idx="5"/>
          </p:nvPr>
        </p:nvSpPr>
        <p:spPr/>
        <p:txBody>
          <a:bodyPr/>
          <a:lstStyle/>
          <a:p>
            <a:fld id="{7E69E97F-38B0-48B6-BA05-42F033F14095}" type="slidenum">
              <a:rPr lang="en-US" smtClean="0"/>
              <a:t>12</a:t>
            </a:fld>
            <a:endParaRPr lang="en-US"/>
          </a:p>
        </p:txBody>
      </p:sp>
    </p:spTree>
    <p:extLst>
      <p:ext uri="{BB962C8B-B14F-4D97-AF65-F5344CB8AC3E}">
        <p14:creationId xmlns:p14="http://schemas.microsoft.com/office/powerpoint/2010/main" val="195268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EF18E-286A-F7EA-ED29-E1769968DB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43E06-CF1C-0AE4-B67E-EFB4370584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A17BB2-0EE0-97AE-735F-B522A38FC676}"/>
              </a:ext>
            </a:extLst>
          </p:cNvPr>
          <p:cNvSpPr>
            <a:spLocks noGrp="1"/>
          </p:cNvSpPr>
          <p:nvPr>
            <p:ph type="body" idx="1"/>
          </p:nvPr>
        </p:nvSpPr>
        <p:spPr/>
        <p:txBody>
          <a:bodyPr/>
          <a:lstStyle/>
          <a:p>
            <a:pPr marL="171450" indent="-171450">
              <a:buFontTx/>
              <a:buChar char="-"/>
            </a:pPr>
            <a:endParaRPr lang="en-US" dirty="0"/>
          </a:p>
          <a:p>
            <a:pPr marL="171450" indent="-171450">
              <a:buFontTx/>
              <a:buChar char="-"/>
            </a:pPr>
            <a:endParaRPr lang="en-US" dirty="0"/>
          </a:p>
        </p:txBody>
      </p:sp>
      <p:sp>
        <p:nvSpPr>
          <p:cNvPr id="4" name="Slide Number Placeholder 3">
            <a:extLst>
              <a:ext uri="{FF2B5EF4-FFF2-40B4-BE49-F238E27FC236}">
                <a16:creationId xmlns:a16="http://schemas.microsoft.com/office/drawing/2014/main" id="{371CD87A-0D8E-7187-8094-FD91F1850F3B}"/>
              </a:ext>
            </a:extLst>
          </p:cNvPr>
          <p:cNvSpPr>
            <a:spLocks noGrp="1"/>
          </p:cNvSpPr>
          <p:nvPr>
            <p:ph type="sldNum" sz="quarter" idx="5"/>
          </p:nvPr>
        </p:nvSpPr>
        <p:spPr/>
        <p:txBody>
          <a:bodyPr/>
          <a:lstStyle/>
          <a:p>
            <a:fld id="{7E69E97F-38B0-48B6-BA05-42F033F14095}" type="slidenum">
              <a:rPr lang="en-US" smtClean="0"/>
              <a:t>13</a:t>
            </a:fld>
            <a:endParaRPr lang="en-US"/>
          </a:p>
        </p:txBody>
      </p:sp>
    </p:spTree>
    <p:extLst>
      <p:ext uri="{BB962C8B-B14F-4D97-AF65-F5344CB8AC3E}">
        <p14:creationId xmlns:p14="http://schemas.microsoft.com/office/powerpoint/2010/main" val="39570638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0.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8.emf"/><Relationship Id="rId4" Type="http://schemas.openxmlformats.org/officeDocument/2006/relationships/image" Target="../media/image3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33.jpe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White">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22"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mj-lt"/>
                <a:ea typeface="Helvetica Neue" panose="02000503000000020004" pitchFamily="2" charset="0"/>
                <a:cs typeface="Arial" panose="020B0604020202020204" pitchFamily="34" charset="0"/>
              </a:defRPr>
            </a:lvl1pPr>
          </a:lstStyle>
          <a:p>
            <a:r>
              <a:rPr lang="en-US" dirty="0"/>
              <a:t>Title Here</a:t>
            </a:r>
          </a:p>
        </p:txBody>
      </p:sp>
      <p:sp>
        <p:nvSpPr>
          <p:cNvPr id="23"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470D759-0E0E-8249-AFAC-A75A00A3758F}" type="datetime1">
              <a:rPr lang="en-US" smtClean="0"/>
              <a:t>10/3/2025</a:t>
            </a:fld>
            <a:endParaRPr lang="en-US" dirty="0"/>
          </a:p>
        </p:txBody>
      </p:sp>
      <p:sp>
        <p:nvSpPr>
          <p:cNvPr id="24"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25"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8" name="Picture 7">
            <a:extLst>
              <a:ext uri="{FF2B5EF4-FFF2-40B4-BE49-F238E27FC236}">
                <a16:creationId xmlns:a16="http://schemas.microsoft.com/office/drawing/2014/main" id="{E2DCD8C9-F662-A842-9ACD-852F2D1E78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7077"/>
            <a:ext cx="2073965" cy="535440"/>
          </a:xfrm>
          <a:prstGeom prst="rect">
            <a:avLst/>
          </a:prstGeom>
        </p:spPr>
      </p:pic>
    </p:spTree>
    <p:extLst>
      <p:ext uri="{BB962C8B-B14F-4D97-AF65-F5344CB8AC3E}">
        <p14:creationId xmlns:p14="http://schemas.microsoft.com/office/powerpoint/2010/main" val="17630735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1"/>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2"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3"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6208254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 Navy">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11682205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 Teal">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2"/>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accent2"/>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1383425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p>
            <a:r>
              <a:rPr lang="en-US"/>
              <a:t>Presentation Title</a:t>
            </a:r>
            <a:endParaRPr lang="en-US" dirty="0"/>
          </a:p>
        </p:txBody>
      </p:sp>
      <p:sp>
        <p:nvSpPr>
          <p:cNvPr id="14" name="Slide Number Placeholder 13"/>
          <p:cNvSpPr>
            <a:spLocks noGrp="1"/>
          </p:cNvSpPr>
          <p:nvPr>
            <p:ph type="sldNum" sz="quarter" idx="13"/>
          </p:nvPr>
        </p:nvSpPr>
        <p:spPr/>
        <p:txBody>
          <a:body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Tree>
    <p:extLst>
      <p:ext uri="{BB962C8B-B14F-4D97-AF65-F5344CB8AC3E}">
        <p14:creationId xmlns:p14="http://schemas.microsoft.com/office/powerpoint/2010/main" val="68594464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lank ">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0441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losing with logo – 1">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66785" y="2037522"/>
            <a:ext cx="1574426" cy="1023730"/>
          </a:xfrm>
          <a:prstGeom prst="rect">
            <a:avLst/>
          </a:prstGeom>
        </p:spPr>
      </p:pic>
    </p:spTree>
    <p:extLst>
      <p:ext uri="{BB962C8B-B14F-4D97-AF65-F5344CB8AC3E}">
        <p14:creationId xmlns:p14="http://schemas.microsoft.com/office/powerpoint/2010/main" val="14066553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losing with logo – 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9213" y="1884801"/>
            <a:ext cx="1374274" cy="1373900"/>
          </a:xfrm>
          <a:prstGeom prst="rect">
            <a:avLst/>
          </a:prstGeom>
        </p:spPr>
      </p:pic>
    </p:spTree>
    <p:extLst>
      <p:ext uri="{BB962C8B-B14F-4D97-AF65-F5344CB8AC3E}">
        <p14:creationId xmlns:p14="http://schemas.microsoft.com/office/powerpoint/2010/main" val="18011672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Blue1">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0" name="Date Placeholder 4"/>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199763C0-80D9-8D42-B900-9C5810713DB1}" type="datetime1">
              <a:rPr lang="en-US" smtClean="0"/>
              <a:t>10/3/2025</a:t>
            </a:fld>
            <a:endParaRPr lang="en-US" dirty="0"/>
          </a:p>
        </p:txBody>
      </p:sp>
      <p:sp>
        <p:nvSpPr>
          <p:cNvPr id="12" name="Text Placeholder 2"/>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3" name="Title 15">
            <a:extLst>
              <a:ext uri="{FF2B5EF4-FFF2-40B4-BE49-F238E27FC236}">
                <a16:creationId xmlns:a16="http://schemas.microsoft.com/office/drawing/2014/main" id="{7DAA724C-3107-8C4A-A46D-AB498B3D6B3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5" name="Text Placeholder 3">
            <a:extLst>
              <a:ext uri="{FF2B5EF4-FFF2-40B4-BE49-F238E27FC236}">
                <a16:creationId xmlns:a16="http://schemas.microsoft.com/office/drawing/2014/main" id="{A9573359-3223-304A-9E4E-E3990C977311}"/>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5176D520-90F1-FE46-8D82-9EBEB41208E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752861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4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Teal1">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50522" y="244258"/>
            <a:ext cx="8893479" cy="4899242"/>
          </a:xfrm>
          <a:prstGeom prst="rect">
            <a:avLst/>
          </a:prstGeom>
        </p:spPr>
      </p:pic>
      <p:sp>
        <p:nvSpPr>
          <p:cNvPr id="2" name="Rectangle 1"/>
          <p:cNvSpPr/>
          <p:nvPr userDrawn="1"/>
        </p:nvSpPr>
        <p:spPr bwMode="auto">
          <a:xfrm>
            <a:off x="502920" y="1"/>
            <a:ext cx="5666935" cy="430471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4" name="Date Placeholder 4">
            <a:extLst>
              <a:ext uri="{FF2B5EF4-FFF2-40B4-BE49-F238E27FC236}">
                <a16:creationId xmlns:a16="http://schemas.microsoft.com/office/drawing/2014/main" id="{3BFC587D-F4CD-7648-95B7-35FDAB00708D}"/>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5E758B97-1F12-914B-8A88-08F79B27CB21}" type="datetime1">
              <a:rPr lang="en-US" smtClean="0"/>
              <a:t>10/3/2025</a:t>
            </a:fld>
            <a:endParaRPr lang="en-US" dirty="0"/>
          </a:p>
        </p:txBody>
      </p:sp>
      <p:sp>
        <p:nvSpPr>
          <p:cNvPr id="15" name="Text Placeholder 2">
            <a:extLst>
              <a:ext uri="{FF2B5EF4-FFF2-40B4-BE49-F238E27FC236}">
                <a16:creationId xmlns:a16="http://schemas.microsoft.com/office/drawing/2014/main" id="{2321EFAD-F786-464B-B3E8-5DEEB972AF4D}"/>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1D80BBCD-01AA-2048-816B-1926C338266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6" name="Text Placeholder 3">
            <a:extLst>
              <a:ext uri="{FF2B5EF4-FFF2-40B4-BE49-F238E27FC236}">
                <a16:creationId xmlns:a16="http://schemas.microsoft.com/office/drawing/2014/main" id="{CF776777-542E-DD44-ADA8-B722AD3865C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FF417615-81C2-2340-AF61-362B348654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Blue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8063" cy="4901598"/>
          </a:xfrm>
          <a:prstGeom prst="rect">
            <a:avLst/>
          </a:prstGeom>
        </p:spPr>
      </p:pic>
      <p:sp>
        <p:nvSpPr>
          <p:cNvPr id="2" name="Rectangle 1"/>
          <p:cNvSpPr/>
          <p:nvPr userDrawn="1"/>
        </p:nvSpPr>
        <p:spPr bwMode="auto">
          <a:xfrm>
            <a:off x="502920" y="1"/>
            <a:ext cx="5666935" cy="430471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E601DCD7-F394-9C47-9AE3-85303D673D5E}"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D4359701-E632-0E41-94D2-E6707E383F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Teal">
    <p:bg>
      <p:bgPr>
        <a:solidFill>
          <a:schemeClr val="accent2"/>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2C759A4-81DB-2B49-BAD8-20F4759D56E4}"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1" name="Title 15">
            <a:extLst>
              <a:ext uri="{FF2B5EF4-FFF2-40B4-BE49-F238E27FC236}">
                <a16:creationId xmlns:a16="http://schemas.microsoft.com/office/drawing/2014/main" id="{A8F50CE7-BE49-DF46-A309-403467331352}"/>
              </a:ext>
            </a:extLst>
          </p:cNvPr>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pic>
        <p:nvPicPr>
          <p:cNvPr id="8" name="Picture 7">
            <a:extLst>
              <a:ext uri="{FF2B5EF4-FFF2-40B4-BE49-F238E27FC236}">
                <a16:creationId xmlns:a16="http://schemas.microsoft.com/office/drawing/2014/main" id="{29618672-1440-3949-9644-D27CFA9B83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530420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Teal2">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EA5AAF51-36B8-9940-ACBC-F45CDFBB60D9}"/>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B4798F0E-CEC8-8A4D-A129-15694C617DB3}" type="datetime1">
              <a:rPr lang="en-US" smtClean="0"/>
              <a:t>10/3/2025</a:t>
            </a:fld>
            <a:endParaRPr lang="en-US" dirty="0"/>
          </a:p>
        </p:txBody>
      </p:sp>
      <p:sp>
        <p:nvSpPr>
          <p:cNvPr id="16" name="Text Placeholder 2">
            <a:extLst>
              <a:ext uri="{FF2B5EF4-FFF2-40B4-BE49-F238E27FC236}">
                <a16:creationId xmlns:a16="http://schemas.microsoft.com/office/drawing/2014/main" id="{364A4BD1-BDC4-5847-8479-2F6EAA1BF060}"/>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3D807373-E9A5-9F41-8251-72DE5DC0C0B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7" name="Text Placeholder 3">
            <a:extLst>
              <a:ext uri="{FF2B5EF4-FFF2-40B4-BE49-F238E27FC236}">
                <a16:creationId xmlns:a16="http://schemas.microsoft.com/office/drawing/2014/main" id="{FA66BC5E-F1DA-6A44-9B69-93266278F91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4E34928E-FDC0-134C-9AC8-7BC99D806C8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84273" y="297984"/>
            <a:ext cx="1725734" cy="444855"/>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 Blue3">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tx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295CD000-1EC0-AA42-B1CD-FDFAC651DA81}"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4D731745-D543-2644-B19B-3143CCA96B5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2554957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 Violet">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5"/>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B82CAA2A-5698-F649-A896-1B0C52B65B4D}"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68048138-A350-B345-A99A-EEDBA939140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7796850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 Magenta">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6"/>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325E0E3E-37E7-624B-BD5B-F3FD27B58250}"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FFBF8329-B6F0-0F43-9CD1-01235C057F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2970062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 Navy">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0" y="4136994"/>
            <a:ext cx="9144000" cy="1006506"/>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E76EBEE4-9892-574D-BF3F-34A92DB1BEAF}"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9" name="Graphic 8">
            <a:extLst>
              <a:ext uri="{FF2B5EF4-FFF2-40B4-BE49-F238E27FC236}">
                <a16:creationId xmlns:a16="http://schemas.microsoft.com/office/drawing/2014/main" id="{E56506E1-BB8B-7045-8D57-C400CDE42A8B}"/>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4" name="Picture 13">
            <a:extLst>
              <a:ext uri="{FF2B5EF4-FFF2-40B4-BE49-F238E27FC236}">
                <a16:creationId xmlns:a16="http://schemas.microsoft.com/office/drawing/2014/main" id="{F0C9BD37-B590-304A-8B49-7ABA28C3067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195633167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ver – Navy">
    <p:bg>
      <p:bgPr>
        <a:solidFill>
          <a:schemeClr val="accent1"/>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98E9279F-0732-2D41-9F31-EB38C1C6965B}"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6" name="Graphic 15">
            <a:extLst>
              <a:ext uri="{FF2B5EF4-FFF2-40B4-BE49-F238E27FC236}">
                <a16:creationId xmlns:a16="http://schemas.microsoft.com/office/drawing/2014/main" id="{29BA6BCF-2F1A-8443-A8DC-13CF462899A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0227" t="19283" r="-18229" b="-22843"/>
          <a:stretch/>
        </p:blipFill>
        <p:spPr>
          <a:xfrm rot="5400000">
            <a:off x="2084133" y="-3768025"/>
            <a:ext cx="10362381" cy="9676016"/>
          </a:xfrm>
          <a:prstGeom prst="rect">
            <a:avLst/>
          </a:prstGeom>
        </p:spPr>
      </p:pic>
      <p:pic>
        <p:nvPicPr>
          <p:cNvPr id="11" name="Picture 10">
            <a:extLst>
              <a:ext uri="{FF2B5EF4-FFF2-40B4-BE49-F238E27FC236}">
                <a16:creationId xmlns:a16="http://schemas.microsoft.com/office/drawing/2014/main" id="{52940C55-B0F6-2248-8883-AB5DB7E8FD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326606502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ver – Navy">
    <p:bg>
      <p:bgPr>
        <a:solidFill>
          <a:schemeClr val="accent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574AEBC4-F1C6-964F-B3AF-AF09E45DE715}"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3" name="Picture 12" descr="Background pattern&#10;&#10;Description automatically generated">
            <a:extLst>
              <a:ext uri="{FF2B5EF4-FFF2-40B4-BE49-F238E27FC236}">
                <a16:creationId xmlns:a16="http://schemas.microsoft.com/office/drawing/2014/main" id="{8A9B26ED-91EB-374C-A70F-3562EDE10CB7}"/>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b="-8148"/>
          <a:stretch/>
        </p:blipFill>
        <p:spPr>
          <a:xfrm rot="10800000">
            <a:off x="2413325" y="62568"/>
            <a:ext cx="6730677" cy="1959529"/>
          </a:xfrm>
          <a:prstGeom prst="rect">
            <a:avLst/>
          </a:prstGeom>
        </p:spPr>
      </p:pic>
      <p:pic>
        <p:nvPicPr>
          <p:cNvPr id="11" name="Picture 10">
            <a:extLst>
              <a:ext uri="{FF2B5EF4-FFF2-40B4-BE49-F238E27FC236}">
                <a16:creationId xmlns:a16="http://schemas.microsoft.com/office/drawing/2014/main" id="{B9D9345F-D15C-2043-8157-7A75DD361F3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22861803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Cover – Navy">
    <p:bg>
      <p:bgPr>
        <a:solidFill>
          <a:schemeClr val="tx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bg2"/>
                </a:solidFill>
                <a:latin typeface="Arial" panose="020B0604020202020204" pitchFamily="34" charset="0"/>
                <a:cs typeface="Arial" panose="020B0604020202020204" pitchFamily="34" charset="0"/>
              </a:defRPr>
            </a:lvl1pPr>
          </a:lstStyle>
          <a:p>
            <a:fld id="{44BC1395-2AD9-8C4D-9E13-CE99F3E7EA24}"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2"/>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bg2"/>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bg2"/>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8" name="Freeform 77">
            <a:extLst>
              <a:ext uri="{FF2B5EF4-FFF2-40B4-BE49-F238E27FC236}">
                <a16:creationId xmlns:a16="http://schemas.microsoft.com/office/drawing/2014/main" id="{09D6DA44-3D41-5E45-80B2-97B2B0E76C11}"/>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pic>
        <p:nvPicPr>
          <p:cNvPr id="2" name="Picture 1">
            <a:extLst>
              <a:ext uri="{FF2B5EF4-FFF2-40B4-BE49-F238E27FC236}">
                <a16:creationId xmlns:a16="http://schemas.microsoft.com/office/drawing/2014/main" id="{504723CD-1F5B-804C-A079-FE3D1017AF2B}"/>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r="32084"/>
          <a:stretch/>
        </p:blipFill>
        <p:spPr>
          <a:xfrm>
            <a:off x="2244538" y="183586"/>
            <a:ext cx="6899462" cy="1686849"/>
          </a:xfrm>
          <a:prstGeom prst="rect">
            <a:avLst/>
          </a:prstGeom>
        </p:spPr>
      </p:pic>
      <p:pic>
        <p:nvPicPr>
          <p:cNvPr id="9" name="Picture 8">
            <a:extLst>
              <a:ext uri="{FF2B5EF4-FFF2-40B4-BE49-F238E27FC236}">
                <a16:creationId xmlns:a16="http://schemas.microsoft.com/office/drawing/2014/main" id="{0E018DBD-9FCE-E143-9B10-EBC91636CA3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17595" y="401566"/>
            <a:ext cx="1725734" cy="444855"/>
          </a:xfrm>
          <a:prstGeom prst="rect">
            <a:avLst/>
          </a:prstGeom>
        </p:spPr>
      </p:pic>
    </p:spTree>
    <p:extLst>
      <p:ext uri="{BB962C8B-B14F-4D97-AF65-F5344CB8AC3E}">
        <p14:creationId xmlns:p14="http://schemas.microsoft.com/office/powerpoint/2010/main" val="25139842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Slide-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4" name="Text Placeholder 3"/>
          <p:cNvSpPr>
            <a:spLocks noGrp="1"/>
          </p:cNvSpPr>
          <p:nvPr>
            <p:ph type="body" sz="quarter" idx="15" hasCustomPrompt="1"/>
          </p:nvPr>
        </p:nvSpPr>
        <p:spPr>
          <a:xfrm>
            <a:off x="457202" y="695741"/>
            <a:ext cx="8169964" cy="357809"/>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7"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buClr>
                <a:schemeClr val="accent1"/>
              </a:buClr>
              <a:defRPr b="0" i="0"/>
            </a:lvl1pPr>
            <a:lvl2pPr>
              <a:buClr>
                <a:schemeClr val="tx1"/>
              </a:buClr>
              <a:defRPr b="0" i="0"/>
            </a:lvl2pPr>
            <a:lvl3pPr>
              <a:buClr>
                <a:schemeClr val="accent1"/>
              </a:buClr>
              <a:defRPr b="0" i="0"/>
            </a:lvl3pPr>
            <a:lvl4pPr>
              <a:buClr>
                <a:schemeClr val="tx1"/>
              </a:buCl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752162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375574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Blu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4"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4AD83FAE-0AD2-084F-918F-E696D117757B}"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8" name="Picture 7">
            <a:extLst>
              <a:ext uri="{FF2B5EF4-FFF2-40B4-BE49-F238E27FC236}">
                <a16:creationId xmlns:a16="http://schemas.microsoft.com/office/drawing/2014/main" id="{50BEB377-6DA4-3D4C-9FB1-AC676EC0ED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15301339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5"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6289266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48818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ullet Slide-White">
    <p:bg>
      <p:bgRef idx="1001">
        <a:schemeClr val="bg1"/>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7"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9"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1"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1036582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6"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122090365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9792787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defRPr>
            </a:lvl1pPr>
          </a:lstStyle>
          <a:p>
            <a:pPr lvl="0"/>
            <a:r>
              <a:rPr lang="en-US" dirty="0"/>
              <a:t>Author’s Name</a:t>
            </a:r>
          </a:p>
        </p:txBody>
      </p:sp>
      <p:sp>
        <p:nvSpPr>
          <p:cNvPr id="13" name="Rectangle 12"/>
          <p:cNvSpPr/>
          <p:nvPr userDrawn="1"/>
        </p:nvSpPr>
        <p:spPr bwMode="auto">
          <a:xfrm>
            <a:off x="496956" y="2"/>
            <a:ext cx="1073426" cy="118275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3"/>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3"/>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 Blu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1175AD-5EC8-6C49-8218-F38BDE3E8622}"/>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4" name="Rectangle 13"/>
          <p:cNvSpPr/>
          <p:nvPr userDrawn="1"/>
        </p:nvSpPr>
        <p:spPr bwMode="auto">
          <a:xfrm>
            <a:off x="2" y="1772719"/>
            <a:ext cx="705172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15" name="Title 15"/>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cxnSp>
        <p:nvCxnSpPr>
          <p:cNvPr id="7" name="Straight Connector 6">
            <a:extLst>
              <a:ext uri="{FF2B5EF4-FFF2-40B4-BE49-F238E27FC236}">
                <a16:creationId xmlns:a16="http://schemas.microsoft.com/office/drawing/2014/main" id="{62CCB472-92BE-5E48-80A6-FC260AA96B83}"/>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8" name="Freeform 77">
            <a:extLst>
              <a:ext uri="{FF2B5EF4-FFF2-40B4-BE49-F238E27FC236}">
                <a16:creationId xmlns:a16="http://schemas.microsoft.com/office/drawing/2014/main" id="{4ABB29B8-DCAF-7B40-9E52-219D904D83D6}"/>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 Teal">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52C1D42-AAA3-B04E-A034-F1358786033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 uri="{96DAC541-7B7A-43D3-8B79-37D633B846F1}">
                <asvg:svgBlip xmlns:asvg="http://schemas.microsoft.com/office/drawing/2016/SVG/main" r:embed="rId3"/>
              </a:ext>
            </a:extLst>
          </a:blip>
          <a:srcRect l="-11183" t="13403" r="10781" b="31145"/>
          <a:stretch/>
        </p:blipFill>
        <p:spPr>
          <a:xfrm>
            <a:off x="-317500" y="-245162"/>
            <a:ext cx="9461500" cy="5143502"/>
          </a:xfrm>
          <a:prstGeom prst="rect">
            <a:avLst/>
          </a:prstGeom>
        </p:spPr>
      </p:pic>
      <p:sp>
        <p:nvSpPr>
          <p:cNvPr id="6" name="Rectangle 5"/>
          <p:cNvSpPr/>
          <p:nvPr userDrawn="1"/>
        </p:nvSpPr>
        <p:spPr bwMode="auto">
          <a:xfrm>
            <a:off x="2" y="1772719"/>
            <a:ext cx="7051729" cy="1411357"/>
          </a:xfrm>
          <a:prstGeom prst="rect">
            <a:avLst/>
          </a:prstGeom>
          <a:solidFill>
            <a:srgbClr val="18A3AC"/>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E01C639F-F884-C946-B140-A9518C6FB9A8}"/>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08B3EA4E-B6EE-2549-8EB7-C25BC2142E7C}"/>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2" name="Title 15">
            <a:extLst>
              <a:ext uri="{FF2B5EF4-FFF2-40B4-BE49-F238E27FC236}">
                <a16:creationId xmlns:a16="http://schemas.microsoft.com/office/drawing/2014/main" id="{013E3FCC-D96C-D344-BBA3-51BB23D2A0F4}"/>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79D9FF64-C01C-5C4C-8AB2-E760BF769004}"/>
              </a:ext>
            </a:extLst>
          </p:cNvPr>
          <p:cNvSpPr>
            <a:spLocks noGrp="1"/>
          </p:cNvSpPr>
          <p:nvPr>
            <p:ph sz="quarter" idx="16"/>
          </p:nvPr>
        </p:nvSpPr>
        <p:spPr>
          <a:xfrm>
            <a:off x="453585" y="1401763"/>
            <a:ext cx="8169964"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5426446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788447-026C-8740-AB11-4D9C4007C669}"/>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14414"/>
          <a:stretch/>
        </p:blipFill>
        <p:spPr>
          <a:xfrm>
            <a:off x="0" y="401119"/>
            <a:ext cx="9144000" cy="1774069"/>
          </a:xfrm>
          <a:prstGeom prst="rect">
            <a:avLst/>
          </a:prstGeom>
        </p:spPr>
      </p:pic>
      <p:sp>
        <p:nvSpPr>
          <p:cNvPr id="6" name="Rectangle 5"/>
          <p:cNvSpPr/>
          <p:nvPr userDrawn="1"/>
        </p:nvSpPr>
        <p:spPr bwMode="auto">
          <a:xfrm>
            <a:off x="2" y="1772719"/>
            <a:ext cx="7051729" cy="1411357"/>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7AB58095-3588-1A4E-B981-253E9F1A1AEC}"/>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81C2D974-A2EE-E349-AD5D-00B5C62A8CB7}"/>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1" name="Title 15">
            <a:extLst>
              <a:ext uri="{FF2B5EF4-FFF2-40B4-BE49-F238E27FC236}">
                <a16:creationId xmlns:a16="http://schemas.microsoft.com/office/drawing/2014/main" id="{18DED201-C78F-0E4A-B63C-520004DA73BE}"/>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3339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Closing with logo_1">
    <p:bg>
      <p:bgRef idx="1001">
        <a:schemeClr val="bg2"/>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invGray">
          <a:xfrm>
            <a:off x="3865186" y="2036429"/>
            <a:ext cx="1571041" cy="101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282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Closing with logo_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79400" y="1884801"/>
            <a:ext cx="1373900" cy="1373900"/>
          </a:xfrm>
          <a:prstGeom prst="rect">
            <a:avLst/>
          </a:prstGeom>
        </p:spPr>
      </p:pic>
    </p:spTree>
    <p:extLst>
      <p:ext uri="{BB962C8B-B14F-4D97-AF65-F5344CB8AC3E}">
        <p14:creationId xmlns:p14="http://schemas.microsoft.com/office/powerpoint/2010/main" val="13676384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losing – Research">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49580" y="1"/>
            <a:ext cx="2994420" cy="2015504"/>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80" cy="3754552"/>
          </a:xfrm>
          <a:prstGeom prst="rect">
            <a:avLst/>
          </a:prstGeom>
        </p:spPr>
      </p:pic>
      <p:pic>
        <p:nvPicPr>
          <p:cNvPr id="2" name="Picture 1">
            <a:extLst>
              <a:ext uri="{FF2B5EF4-FFF2-40B4-BE49-F238E27FC236}">
                <a16:creationId xmlns:a16="http://schemas.microsoft.com/office/drawing/2014/main" id="{9A1E061F-A72A-5142-8A32-D6BACF33C6D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144895"/>
            <a:ext cx="6149579" cy="1021134"/>
          </a:xfrm>
          <a:prstGeom prst="rect">
            <a:avLst/>
          </a:prstGeom>
        </p:spPr>
      </p:pic>
      <p:pic>
        <p:nvPicPr>
          <p:cNvPr id="8" name="Picture 7">
            <a:extLst>
              <a:ext uri="{FF2B5EF4-FFF2-40B4-BE49-F238E27FC236}">
                <a16:creationId xmlns:a16="http://schemas.microsoft.com/office/drawing/2014/main" id="{B6B44D79-B0F4-1A43-9BD5-09FD9E662AC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6149578" y="2015505"/>
            <a:ext cx="1615438" cy="161543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Closing – Mt. Zion">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149580" y="9411"/>
            <a:ext cx="2994420" cy="1996683"/>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77" cy="3754552"/>
          </a:xfrm>
          <a:prstGeom prst="rect">
            <a:avLst/>
          </a:prstGeom>
        </p:spPr>
      </p:pic>
      <p:pic>
        <p:nvPicPr>
          <p:cNvPr id="10" name="Picture 9">
            <a:extLst>
              <a:ext uri="{FF2B5EF4-FFF2-40B4-BE49-F238E27FC236}">
                <a16:creationId xmlns:a16="http://schemas.microsoft.com/office/drawing/2014/main" id="{EA44FD6C-4722-4647-8824-7BD62CB49912}"/>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149577" y="1994818"/>
            <a:ext cx="1615440" cy="1615440"/>
          </a:xfrm>
          <a:prstGeom prst="rect">
            <a:avLst/>
          </a:prstGeom>
          <a:solidFill>
            <a:schemeClr val="accent1"/>
          </a:solidFill>
        </p:spPr>
      </p:pic>
      <p:pic>
        <p:nvPicPr>
          <p:cNvPr id="15" name="Graphic 14">
            <a:extLst>
              <a:ext uri="{FF2B5EF4-FFF2-40B4-BE49-F238E27FC236}">
                <a16:creationId xmlns:a16="http://schemas.microsoft.com/office/drawing/2014/main" id="{A81F62F8-022A-8040-9203-343FE92FDB09}"/>
              </a:ext>
            </a:extLst>
          </p:cNvPr>
          <p:cNvPicPr>
            <a:picLocks noChangeAspect="1"/>
          </p:cNvPicPr>
          <p:nvPr userDrawn="1"/>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t="35407" b="39964"/>
          <a:stretch/>
        </p:blipFill>
        <p:spPr>
          <a:xfrm>
            <a:off x="-993817" y="0"/>
            <a:ext cx="7143396" cy="1388949"/>
          </a:xfrm>
          <a:prstGeom prst="rect">
            <a:avLst/>
          </a:prstGeom>
        </p:spPr>
      </p:pic>
    </p:spTree>
    <p:extLst>
      <p:ext uri="{BB962C8B-B14F-4D97-AF65-F5344CB8AC3E}">
        <p14:creationId xmlns:p14="http://schemas.microsoft.com/office/powerpoint/2010/main" val="28116350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Closing – Patient Care">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4FBE2C-79B3-0741-8C4F-E79579E3B5C3}"/>
              </a:ext>
            </a:extLst>
          </p:cNvPr>
          <p:cNvSpPr/>
          <p:nvPr userDrawn="1"/>
        </p:nvSpPr>
        <p:spPr bwMode="auto">
          <a:xfrm>
            <a:off x="0" y="1645921"/>
            <a:ext cx="2994421" cy="3497580"/>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7CBA96EE-AE7F-9D47-80E0-948746F73CBD}"/>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1" name="Picture 10">
            <a:extLst>
              <a:ext uri="{FF2B5EF4-FFF2-40B4-BE49-F238E27FC236}">
                <a16:creationId xmlns:a16="http://schemas.microsoft.com/office/drawing/2014/main" id="{4508378B-0C89-E14E-8069-2034FF2D0F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 y="1"/>
            <a:ext cx="2760609" cy="2015504"/>
          </a:xfrm>
          <a:prstGeom prst="rect">
            <a:avLst/>
          </a:prstGeom>
        </p:spPr>
      </p:pic>
      <p:pic>
        <p:nvPicPr>
          <p:cNvPr id="13" name="Picture 12">
            <a:extLst>
              <a:ext uri="{FF2B5EF4-FFF2-40B4-BE49-F238E27FC236}">
                <a16:creationId xmlns:a16="http://schemas.microsoft.com/office/drawing/2014/main" id="{A98C622B-BC71-0F4D-ACEB-367F089BDF4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14" name="Picture 13">
            <a:extLst>
              <a:ext uri="{FF2B5EF4-FFF2-40B4-BE49-F238E27FC236}">
                <a16:creationId xmlns:a16="http://schemas.microsoft.com/office/drawing/2014/main" id="{FC4AB437-D405-6C43-9FA5-FD5F04163FCD}"/>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pic>
        <p:nvPicPr>
          <p:cNvPr id="2" name="Picture 1">
            <a:extLst>
              <a:ext uri="{FF2B5EF4-FFF2-40B4-BE49-F238E27FC236}">
                <a16:creationId xmlns:a16="http://schemas.microsoft.com/office/drawing/2014/main" id="{2A46CC52-4A32-374A-BF1E-0FA06087FD5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454" t="5935" r="2464" b="11182"/>
          <a:stretch/>
        </p:blipFill>
        <p:spPr>
          <a:xfrm>
            <a:off x="2756141" y="30482"/>
            <a:ext cx="6387861" cy="1226817"/>
          </a:xfrm>
          <a:prstGeom prst="rect">
            <a:avLst/>
          </a:prstGeom>
        </p:spPr>
      </p:pic>
    </p:spTree>
    <p:extLst>
      <p:ext uri="{BB962C8B-B14F-4D97-AF65-F5344CB8AC3E}">
        <p14:creationId xmlns:p14="http://schemas.microsoft.com/office/powerpoint/2010/main" val="29792871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losing – Education">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4FBBD5-5854-194C-9766-1823F3F5452C}"/>
              </a:ext>
            </a:extLst>
          </p:cNvPr>
          <p:cNvSpPr/>
          <p:nvPr userDrawn="1"/>
        </p:nvSpPr>
        <p:spPr bwMode="auto">
          <a:xfrm>
            <a:off x="0" y="1645921"/>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FEB282E7-F7BC-5A48-9E5F-4ECBFDF952A0}"/>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0" name="Picture 9">
            <a:extLst>
              <a:ext uri="{FF2B5EF4-FFF2-40B4-BE49-F238E27FC236}">
                <a16:creationId xmlns:a16="http://schemas.microsoft.com/office/drawing/2014/main" id="{21C94893-0820-A743-86A6-BDEB411A723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2756753" cy="2015504"/>
          </a:xfrm>
          <a:prstGeom prst="rect">
            <a:avLst/>
          </a:prstGeom>
        </p:spPr>
      </p:pic>
      <p:pic>
        <p:nvPicPr>
          <p:cNvPr id="11" name="Picture 10">
            <a:extLst>
              <a:ext uri="{FF2B5EF4-FFF2-40B4-BE49-F238E27FC236}">
                <a16:creationId xmlns:a16="http://schemas.microsoft.com/office/drawing/2014/main" id="{1412EA7E-47D5-4248-9461-6049F4FA2F3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9" name="Graphic 8">
            <a:extLst>
              <a:ext uri="{FF2B5EF4-FFF2-40B4-BE49-F238E27FC236}">
                <a16:creationId xmlns:a16="http://schemas.microsoft.com/office/drawing/2014/main" id="{21F1DBF9-E6D2-EC49-80D7-6EE1B776A5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t="37974" b="37397"/>
          <a:stretch/>
        </p:blipFill>
        <p:spPr>
          <a:xfrm>
            <a:off x="2756140" y="15255"/>
            <a:ext cx="6387860" cy="1242044"/>
          </a:xfrm>
          <a:prstGeom prst="rect">
            <a:avLst/>
          </a:prstGeom>
        </p:spPr>
      </p:pic>
      <p:pic>
        <p:nvPicPr>
          <p:cNvPr id="13" name="Picture 12">
            <a:extLst>
              <a:ext uri="{FF2B5EF4-FFF2-40B4-BE49-F238E27FC236}">
                <a16:creationId xmlns:a16="http://schemas.microsoft.com/office/drawing/2014/main" id="{5656DF26-9AA1-AC46-9695-22DFD8CE98E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79CFE-964E-0218-E6AD-920B14E51D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B95CE1-10B0-DF8A-A942-1F6AACED98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1F8385-1824-7DD3-C2FA-388A50B15BCE}"/>
              </a:ext>
            </a:extLst>
          </p:cNvPr>
          <p:cNvSpPr>
            <a:spLocks noGrp="1"/>
          </p:cNvSpPr>
          <p:nvPr>
            <p:ph type="dt" sz="half" idx="10"/>
          </p:nvPr>
        </p:nvSpPr>
        <p:spPr/>
        <p:txBody>
          <a:bodyPr/>
          <a:lstStyle/>
          <a:p>
            <a:fld id="{BCB31703-5A59-4112-828D-9858DBC724B2}" type="datetimeFigureOut">
              <a:rPr lang="en-US" smtClean="0"/>
              <a:t>10/3/2025</a:t>
            </a:fld>
            <a:endParaRPr lang="en-US"/>
          </a:p>
        </p:txBody>
      </p:sp>
      <p:sp>
        <p:nvSpPr>
          <p:cNvPr id="5" name="Footer Placeholder 4">
            <a:extLst>
              <a:ext uri="{FF2B5EF4-FFF2-40B4-BE49-F238E27FC236}">
                <a16:creationId xmlns:a16="http://schemas.microsoft.com/office/drawing/2014/main" id="{AEE16DD1-68DD-173E-20B6-127950274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33AA9-C171-890C-0339-8ACE5D7D1E4F}"/>
              </a:ext>
            </a:extLst>
          </p:cNvPr>
          <p:cNvSpPr>
            <a:spLocks noGrp="1"/>
          </p:cNvSpPr>
          <p:nvPr>
            <p:ph type="sldNum" sz="quarter" idx="12"/>
          </p:nvPr>
        </p:nvSpPr>
        <p:spPr/>
        <p:txBody>
          <a:bodyPr/>
          <a:lstStyle/>
          <a:p>
            <a:fld id="{785BD8DC-8D3F-4261-8C8C-5D4429E33F94}" type="slidenum">
              <a:rPr lang="en-US" smtClean="0"/>
              <a:t>‹#›</a:t>
            </a:fld>
            <a:endParaRPr lang="en-US"/>
          </a:p>
        </p:txBody>
      </p:sp>
    </p:spTree>
    <p:extLst>
      <p:ext uri="{BB962C8B-B14F-4D97-AF65-F5344CB8AC3E}">
        <p14:creationId xmlns:p14="http://schemas.microsoft.com/office/powerpoint/2010/main" val="1224711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1951592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3" name="Chart Placeholder 2"/>
          <p:cNvSpPr>
            <a:spLocks noGrp="1"/>
          </p:cNvSpPr>
          <p:nvPr>
            <p:ph type="chart" sz="quarter" idx="14"/>
          </p:nvPr>
        </p:nvSpPr>
        <p:spPr>
          <a:xfrm>
            <a:off x="268359" y="337931"/>
            <a:ext cx="8587407" cy="4065105"/>
          </a:xfrm>
          <a:prstGeom prst="rect">
            <a:avLst/>
          </a:prstGeom>
        </p:spPr>
        <p:txBody>
          <a:bodyPr>
            <a:normAutofit/>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dirty="0"/>
              <a:t>Click icon to add chart</a:t>
            </a:r>
          </a:p>
        </p:txBody>
      </p:sp>
    </p:spTree>
    <p:extLst>
      <p:ext uri="{BB962C8B-B14F-4D97-AF65-F5344CB8AC3E}">
        <p14:creationId xmlns:p14="http://schemas.microsoft.com/office/powerpoint/2010/main" val="63290672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9469704F-E66B-5B41-BF3B-8C6539B48428}"/>
              </a:ext>
            </a:extLst>
          </p:cNvPr>
          <p:cNvSpPr>
            <a:spLocks noGrp="1"/>
          </p:cNvSpPr>
          <p:nvPr>
            <p:ph sz="quarter" idx="16"/>
          </p:nvPr>
        </p:nvSpPr>
        <p:spPr>
          <a:xfrm>
            <a:off x="453585"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2">
            <a:extLst>
              <a:ext uri="{FF2B5EF4-FFF2-40B4-BE49-F238E27FC236}">
                <a16:creationId xmlns:a16="http://schemas.microsoft.com/office/drawing/2014/main" id="{C99F718F-E8D1-5640-A678-0137FDBAEC9F}"/>
              </a:ext>
            </a:extLst>
          </p:cNvPr>
          <p:cNvSpPr>
            <a:spLocks noGrp="1"/>
          </p:cNvSpPr>
          <p:nvPr>
            <p:ph sz="quarter" idx="20"/>
          </p:nvPr>
        </p:nvSpPr>
        <p:spPr>
          <a:xfrm>
            <a:off x="4733354"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8415597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 Nav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tx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17905471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lorem ipsum. Ut </a:t>
            </a:r>
            <a:r>
              <a:rPr lang="en-US" dirty="0" err="1"/>
              <a:t>enim</a:t>
            </a:r>
            <a:r>
              <a:rPr lang="en-US" dirty="0"/>
              <a:t> ad minim </a:t>
            </a:r>
            <a:r>
              <a:rPr lang="en-US" dirty="0" err="1"/>
              <a:t>quis</a:t>
            </a:r>
            <a:r>
              <a:rPr lang="en-US" dirty="0"/>
              <a:t> </a:t>
            </a:r>
            <a:r>
              <a:rPr lang="en-US" dirty="0" err="1"/>
              <a:t>nostrud</a:t>
            </a:r>
            <a:r>
              <a:rPr lang="en-US" dirty="0"/>
              <a:t>.</a:t>
            </a:r>
          </a:p>
        </p:txBody>
      </p:sp>
      <p:sp>
        <p:nvSpPr>
          <p:cNvPr id="14"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5"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20733843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Placeholder 1"/>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userDrawn="1"/>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ndParaRPr>
          </a:p>
        </p:txBody>
      </p:sp>
    </p:spTree>
    <p:extLst>
      <p:ext uri="{BB962C8B-B14F-4D97-AF65-F5344CB8AC3E}">
        <p14:creationId xmlns:p14="http://schemas.microsoft.com/office/powerpoint/2010/main" val="1203051825"/>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4" r:id="rId4"/>
    <p:sldLayoutId id="2147483982"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4016" r:id="rId14"/>
    <p:sldLayoutId id="2147483994" r:id="rId15"/>
    <p:sldLayoutId id="2147483995" r:id="rId16"/>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100000"/>
        </a:lnSpc>
        <a:spcBef>
          <a:spcPts val="0"/>
        </a:spcBef>
        <a:spcAft>
          <a:spcPts val="1000"/>
        </a:spcAft>
        <a:buClr>
          <a:schemeClr val="accent1"/>
        </a:buClr>
        <a:buSzPct val="80000"/>
        <a:buFont typeface="Wingdings" charset="2"/>
        <a:buChar char="§"/>
        <a:defRPr lang="en-US" sz="1400" b="0" kern="1200" dirty="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0" name="Text Placeholder 3">
            <a:extLst>
              <a:ext uri="{FF2B5EF4-FFF2-40B4-BE49-F238E27FC236}">
                <a16:creationId xmlns:a16="http://schemas.microsoft.com/office/drawing/2014/main" id="{77A11AC4-0317-9648-9B11-2E4A9F79415E}"/>
              </a:ext>
            </a:extLst>
          </p:cNvPr>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Title Placeholder 1">
            <a:extLst>
              <a:ext uri="{FF2B5EF4-FFF2-40B4-BE49-F238E27FC236}">
                <a16:creationId xmlns:a16="http://schemas.microsoft.com/office/drawing/2014/main" id="{EEA57C94-8CEE-E147-BA04-64415375E2D2}"/>
              </a:ext>
            </a:extLst>
          </p:cNvPr>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Tree>
    <p:extLst>
      <p:ext uri="{BB962C8B-B14F-4D97-AF65-F5344CB8AC3E}">
        <p14:creationId xmlns:p14="http://schemas.microsoft.com/office/powerpoint/2010/main" val="1239549721"/>
      </p:ext>
    </p:extLst>
  </p:cSld>
  <p:clrMap bg1="lt1" tx1="dk1" bg2="lt2" tx2="dk2" accent1="accent1" accent2="accent2" accent3="accent3" accent4="accent4" accent5="accent5" accent6="accent6" hlink="hlink" folHlink="folHlink"/>
  <p:sldLayoutIdLst>
    <p:sldLayoutId id="2147483955" r:id="rId1"/>
    <p:sldLayoutId id="2147483972" r:id="rId2"/>
    <p:sldLayoutId id="2147483975" r:id="rId3"/>
    <p:sldLayoutId id="2147483976" r:id="rId4"/>
    <p:sldLayoutId id="2147484011" r:id="rId5"/>
    <p:sldLayoutId id="2147484012" r:id="rId6"/>
    <p:sldLayoutId id="2147484013" r:id="rId7"/>
    <p:sldLayoutId id="2147484001" r:id="rId8"/>
    <p:sldLayoutId id="2147484007" r:id="rId9"/>
    <p:sldLayoutId id="2147484009" r:id="rId10"/>
    <p:sldLayoutId id="2147484008" r:id="rId11"/>
    <p:sldLayoutId id="2147483944" r:id="rId12"/>
    <p:sldLayoutId id="2147483951" r:id="rId13"/>
    <p:sldLayoutId id="2147483953" r:id="rId14"/>
    <p:sldLayoutId id="2147484000" r:id="rId15"/>
    <p:sldLayoutId id="2147483950" r:id="rId16"/>
    <p:sldLayoutId id="2147483960" r:id="rId17"/>
    <p:sldLayoutId id="2147483961" r:id="rId18"/>
    <p:sldLayoutId id="2147483966" r:id="rId19"/>
    <p:sldLayoutId id="2147483967" r:id="rId20"/>
    <p:sldLayoutId id="2147483968" r:id="rId21"/>
    <p:sldLayoutId id="2147483969" r:id="rId22"/>
    <p:sldLayoutId id="2147483970" r:id="rId23"/>
    <p:sldLayoutId id="2147483971" r:id="rId24"/>
    <p:sldLayoutId id="2147484015" r:id="rId25"/>
    <p:sldLayoutId id="2147483954" r:id="rId26"/>
    <p:sldLayoutId id="2147483959" r:id="rId27"/>
    <p:sldLayoutId id="2147484002" r:id="rId28"/>
    <p:sldLayoutId id="2147484014" r:id="rId29"/>
    <p:sldLayoutId id="2147484010" r:id="rId30"/>
    <p:sldLayoutId id="2147484003" r:id="rId31"/>
    <p:sldLayoutId id="2147484017" r:id="rId32"/>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200000"/>
        </a:lnSpc>
        <a:spcBef>
          <a:spcPts val="0"/>
        </a:spcBef>
        <a:buClr>
          <a:srgbClr val="18A3AC"/>
        </a:buClr>
        <a:buSzPct val="80000"/>
        <a:buFont typeface="Wingdings" charset="2"/>
        <a:buChar char="§"/>
        <a:defRPr lang="en-US" sz="2000" b="0" kern="1200" dirty="0">
          <a:solidFill>
            <a:schemeClr val="tx1"/>
          </a:solidFill>
          <a:latin typeface="+mj-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0.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6.xml"/><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1.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7.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4.xml"/><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5.xm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6.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8.xml"/><Relationship Id="rId4" Type="http://schemas.openxmlformats.org/officeDocument/2006/relationships/chart" Target="../charts/char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8.xml"/><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9.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0.xml"/><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6.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1.xml"/><Relationship Id="rId1" Type="http://schemas.openxmlformats.org/officeDocument/2006/relationships/slideLayout" Target="../slideLayouts/slideLayout48.xml"/><Relationship Id="rId4" Type="http://schemas.openxmlformats.org/officeDocument/2006/relationships/chart" Target="../charts/chart38.xml"/></Relationships>
</file>

<file path=ppt/slides/_rels/slide67.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4.xml"/><Relationship Id="rId1" Type="http://schemas.openxmlformats.org/officeDocument/2006/relationships/slideLayout" Target="../slideLayouts/slideLayout48.xml"/><Relationship Id="rId4" Type="http://schemas.openxmlformats.org/officeDocument/2006/relationships/chart" Target="../charts/chart41.xml"/></Relationships>
</file>

<file path=ppt/slides/_rels/slide71.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4.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57.xml"/><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62.xml"/><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63.xml"/><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64.xml"/><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5.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66.xml"/><Relationship Id="rId1" Type="http://schemas.openxmlformats.org/officeDocument/2006/relationships/slideLayout" Target="../slideLayouts/slideLayout48.xml"/></Relationships>
</file>

<file path=ppt/slides/_rels/slide86.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67.xml"/><Relationship Id="rId1" Type="http://schemas.openxmlformats.org/officeDocument/2006/relationships/slideLayout" Target="../slideLayouts/slideLayout48.xml"/></Relationships>
</file>

<file path=ppt/slides/_rels/slide87.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68.xml"/><Relationship Id="rId1" Type="http://schemas.openxmlformats.org/officeDocument/2006/relationships/slideLayout" Target="../slideLayouts/slideLayout4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2" Type="http://schemas.openxmlformats.org/officeDocument/2006/relationships/chart" Target="../charts/chart53.xml"/><Relationship Id="rId1" Type="http://schemas.openxmlformats.org/officeDocument/2006/relationships/slideLayout" Target="../slideLayouts/slideLayout33.xml"/></Relationships>
</file>

<file path=ppt/slides/_rels/slide91.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70.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71.xml"/><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CB38CF-9FDE-7947-B8D0-17938F8ED68F}"/>
              </a:ext>
            </a:extLst>
          </p:cNvPr>
          <p:cNvSpPr>
            <a:spLocks noGrp="1"/>
          </p:cNvSpPr>
          <p:nvPr>
            <p:ph type="dt" sz="half" idx="2"/>
          </p:nvPr>
        </p:nvSpPr>
        <p:spPr>
          <a:xfrm>
            <a:off x="760188" y="2807269"/>
            <a:ext cx="1925338" cy="178955"/>
          </a:xfrm>
        </p:spPr>
        <p:txBody>
          <a:bodyPr/>
          <a:lstStyle/>
          <a:p>
            <a:r>
              <a:rPr lang="en-US" sz="1400" dirty="0"/>
              <a:t>4/22/25</a:t>
            </a:r>
          </a:p>
        </p:txBody>
      </p:sp>
      <p:sp>
        <p:nvSpPr>
          <p:cNvPr id="2" name="Title 1">
            <a:extLst>
              <a:ext uri="{FF2B5EF4-FFF2-40B4-BE49-F238E27FC236}">
                <a16:creationId xmlns:a16="http://schemas.microsoft.com/office/drawing/2014/main" id="{EA2C5C1B-281B-8E40-AE3B-01687C427CF5}"/>
              </a:ext>
            </a:extLst>
          </p:cNvPr>
          <p:cNvSpPr>
            <a:spLocks noGrp="1"/>
          </p:cNvSpPr>
          <p:nvPr>
            <p:ph type="title"/>
          </p:nvPr>
        </p:nvSpPr>
        <p:spPr>
          <a:xfrm>
            <a:off x="686298" y="1349570"/>
            <a:ext cx="4976447" cy="1311963"/>
          </a:xfrm>
        </p:spPr>
        <p:txBody>
          <a:bodyPr/>
          <a:lstStyle/>
          <a:p>
            <a:r>
              <a:rPr lang="en-US" dirty="0"/>
              <a:t>Public Health Survey Results</a:t>
            </a:r>
            <a:endParaRPr lang="en-US" b="1" dirty="0"/>
          </a:p>
        </p:txBody>
      </p:sp>
    </p:spTree>
    <p:extLst>
      <p:ext uri="{BB962C8B-B14F-4D97-AF65-F5344CB8AC3E}">
        <p14:creationId xmlns:p14="http://schemas.microsoft.com/office/powerpoint/2010/main" val="215491454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E92C0-5B4E-DA9F-B079-705A7BE8C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9F649-D799-6786-53A9-6538447B3E47}"/>
              </a:ext>
            </a:extLst>
          </p:cNvPr>
          <p:cNvSpPr>
            <a:spLocks noGrp="1"/>
          </p:cNvSpPr>
          <p:nvPr>
            <p:ph type="title"/>
          </p:nvPr>
        </p:nvSpPr>
        <p:spPr>
          <a:xfrm>
            <a:off x="362074" y="251565"/>
            <a:ext cx="8416289" cy="523213"/>
          </a:xfrm>
        </p:spPr>
        <p:txBody>
          <a:bodyPr/>
          <a:lstStyle/>
          <a:p>
            <a:r>
              <a:rPr lang="en-US" sz="1600" b="0" i="0" dirty="0">
                <a:effectLst/>
                <a:latin typeface="+mj-lt"/>
              </a:rPr>
              <a:t>Does your department/division currently have an electronic system(s) for behavioral health that captures the following types of structured data to support key care coordination and administrative functions?</a:t>
            </a:r>
            <a:endParaRPr lang="en-US" sz="1600" dirty="0">
              <a:latin typeface="+mj-lt"/>
            </a:endParaRPr>
          </a:p>
        </p:txBody>
      </p:sp>
      <p:graphicFrame>
        <p:nvGraphicFramePr>
          <p:cNvPr id="6" name="Chart 5">
            <a:extLst>
              <a:ext uri="{FF2B5EF4-FFF2-40B4-BE49-F238E27FC236}">
                <a16:creationId xmlns:a16="http://schemas.microsoft.com/office/drawing/2014/main" id="{3CA64B94-E3C7-8245-2199-97D15F178D07}"/>
              </a:ext>
            </a:extLst>
          </p:cNvPr>
          <p:cNvGraphicFramePr>
            <a:graphicFrameLocks/>
          </p:cNvGraphicFramePr>
          <p:nvPr>
            <p:extLst>
              <p:ext uri="{D42A27DB-BD31-4B8C-83A1-F6EECF244321}">
                <p14:modId xmlns:p14="http://schemas.microsoft.com/office/powerpoint/2010/main" val="357036732"/>
              </p:ext>
            </p:extLst>
          </p:nvPr>
        </p:nvGraphicFramePr>
        <p:xfrm>
          <a:off x="661429" y="693683"/>
          <a:ext cx="7812538" cy="398867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B048CFF8-784C-686A-405E-78A94DFE2485}"/>
              </a:ext>
            </a:extLst>
          </p:cNvPr>
          <p:cNvSpPr txBox="1"/>
          <p:nvPr/>
        </p:nvSpPr>
        <p:spPr>
          <a:xfrm>
            <a:off x="8380071" y="4408184"/>
            <a:ext cx="763929" cy="246221"/>
          </a:xfrm>
          <a:prstGeom prst="rect">
            <a:avLst/>
          </a:prstGeom>
          <a:noFill/>
        </p:spPr>
        <p:txBody>
          <a:bodyPr wrap="square" rtlCol="0">
            <a:spAutoFit/>
          </a:bodyPr>
          <a:lstStyle/>
          <a:p>
            <a:r>
              <a:rPr lang="en-US" sz="1000" dirty="0"/>
              <a:t>N= 22</a:t>
            </a:r>
          </a:p>
        </p:txBody>
      </p:sp>
    </p:spTree>
    <p:extLst>
      <p:ext uri="{BB962C8B-B14F-4D97-AF65-F5344CB8AC3E}">
        <p14:creationId xmlns:p14="http://schemas.microsoft.com/office/powerpoint/2010/main" val="3456635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6E6D8-64F1-B3EB-24A7-2F384BC0A37C}"/>
              </a:ext>
            </a:extLst>
          </p:cNvPr>
          <p:cNvSpPr>
            <a:spLocks noGrp="1"/>
          </p:cNvSpPr>
          <p:nvPr>
            <p:ph type="title"/>
          </p:nvPr>
        </p:nvSpPr>
        <p:spPr>
          <a:xfrm>
            <a:off x="294619" y="236858"/>
            <a:ext cx="8988878" cy="994172"/>
          </a:xfrm>
        </p:spPr>
        <p:txBody>
          <a:bodyPr/>
          <a:lstStyle/>
          <a:p>
            <a:r>
              <a:rPr lang="en-US" sz="1800" b="1" i="0" dirty="0">
                <a:effectLst/>
                <a:latin typeface="+mj-lt"/>
              </a:rPr>
              <a:t>For those who have not adopted all systems: </a:t>
            </a:r>
            <a:r>
              <a:rPr lang="en-US" sz="1800" b="0" i="0" dirty="0">
                <a:effectLst/>
                <a:latin typeface="+mj-lt"/>
              </a:rPr>
              <a:t>Please indicate the major barrier(s) to electronic system adoption – that is, ONLY the barriers that are substantially impeding your ability to adopt electronic systems to capture this data. Select all that apply.</a:t>
            </a:r>
            <a:endParaRPr lang="en-US" sz="1800" dirty="0">
              <a:latin typeface="+mj-lt"/>
            </a:endParaRPr>
          </a:p>
        </p:txBody>
      </p:sp>
      <p:graphicFrame>
        <p:nvGraphicFramePr>
          <p:cNvPr id="4" name="Chart 3">
            <a:extLst>
              <a:ext uri="{FF2B5EF4-FFF2-40B4-BE49-F238E27FC236}">
                <a16:creationId xmlns:a16="http://schemas.microsoft.com/office/drawing/2014/main" id="{68A69385-300A-0466-EC1F-72B548282641}"/>
              </a:ext>
            </a:extLst>
          </p:cNvPr>
          <p:cNvGraphicFramePr>
            <a:graphicFrameLocks/>
          </p:cNvGraphicFramePr>
          <p:nvPr>
            <p:extLst>
              <p:ext uri="{D42A27DB-BD31-4B8C-83A1-F6EECF244321}">
                <p14:modId xmlns:p14="http://schemas.microsoft.com/office/powerpoint/2010/main" val="3329289434"/>
              </p:ext>
            </p:extLst>
          </p:nvPr>
        </p:nvGraphicFramePr>
        <p:xfrm>
          <a:off x="414938" y="1029661"/>
          <a:ext cx="8283388" cy="36268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18319655-3FC0-D261-99AC-34EE793065C5}"/>
              </a:ext>
            </a:extLst>
          </p:cNvPr>
          <p:cNvSpPr txBox="1"/>
          <p:nvPr/>
        </p:nvSpPr>
        <p:spPr>
          <a:xfrm>
            <a:off x="8347097" y="4410303"/>
            <a:ext cx="763929" cy="246221"/>
          </a:xfrm>
          <a:prstGeom prst="rect">
            <a:avLst/>
          </a:prstGeom>
          <a:noFill/>
        </p:spPr>
        <p:txBody>
          <a:bodyPr wrap="square" rtlCol="0">
            <a:spAutoFit/>
          </a:bodyPr>
          <a:lstStyle/>
          <a:p>
            <a:r>
              <a:rPr lang="en-US" sz="1000" dirty="0"/>
              <a:t>N= 16</a:t>
            </a:r>
          </a:p>
        </p:txBody>
      </p:sp>
    </p:spTree>
    <p:extLst>
      <p:ext uri="{BB962C8B-B14F-4D97-AF65-F5344CB8AC3E}">
        <p14:creationId xmlns:p14="http://schemas.microsoft.com/office/powerpoint/2010/main" val="2455900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AD8D7-5586-E2A6-FC7C-777A09C51C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856224-C181-3300-74D7-4782B34988D1}"/>
              </a:ext>
            </a:extLst>
          </p:cNvPr>
          <p:cNvSpPr>
            <a:spLocks noGrp="1"/>
          </p:cNvSpPr>
          <p:nvPr>
            <p:ph type="title"/>
          </p:nvPr>
        </p:nvSpPr>
        <p:spPr>
          <a:xfrm>
            <a:off x="294619" y="236858"/>
            <a:ext cx="8988878" cy="994172"/>
          </a:xfrm>
        </p:spPr>
        <p:txBody>
          <a:bodyPr/>
          <a:lstStyle/>
          <a:p>
            <a:r>
              <a:rPr lang="en-US" sz="1800" b="1" i="0" dirty="0">
                <a:effectLst/>
                <a:latin typeface="+mj-lt"/>
              </a:rPr>
              <a:t>For those who have not adopted all systems: </a:t>
            </a:r>
            <a:r>
              <a:rPr lang="en-US" sz="1800" b="0" i="0" dirty="0">
                <a:effectLst/>
                <a:latin typeface="+mj-lt"/>
              </a:rPr>
              <a:t>Please indicate the major barrier(s) to electronic system adoption – that is, ONLY the barriers that are substantially impeding your ability to adopt electronic systems to capture this data. Select all that apply.</a:t>
            </a:r>
            <a:endParaRPr lang="en-US" sz="1800" dirty="0">
              <a:latin typeface="+mj-lt"/>
            </a:endParaRPr>
          </a:p>
        </p:txBody>
      </p:sp>
      <p:graphicFrame>
        <p:nvGraphicFramePr>
          <p:cNvPr id="6" name="Chart 5">
            <a:extLst>
              <a:ext uri="{FF2B5EF4-FFF2-40B4-BE49-F238E27FC236}">
                <a16:creationId xmlns:a16="http://schemas.microsoft.com/office/drawing/2014/main" id="{63A4C800-6A48-E614-F1B8-43DBA55A4ACB}"/>
              </a:ext>
            </a:extLst>
          </p:cNvPr>
          <p:cNvGraphicFramePr>
            <a:graphicFrameLocks/>
          </p:cNvGraphicFramePr>
          <p:nvPr>
            <p:extLst>
              <p:ext uri="{D42A27DB-BD31-4B8C-83A1-F6EECF244321}">
                <p14:modId xmlns:p14="http://schemas.microsoft.com/office/powerpoint/2010/main" val="2548471173"/>
              </p:ext>
            </p:extLst>
          </p:nvPr>
        </p:nvGraphicFramePr>
        <p:xfrm>
          <a:off x="-195783" y="922283"/>
          <a:ext cx="9017021" cy="373242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03995973-4806-7702-60B9-B14B66D5B4E5}"/>
              </a:ext>
            </a:extLst>
          </p:cNvPr>
          <p:cNvSpPr txBox="1"/>
          <p:nvPr/>
        </p:nvSpPr>
        <p:spPr>
          <a:xfrm>
            <a:off x="8380071" y="4408482"/>
            <a:ext cx="763929" cy="246221"/>
          </a:xfrm>
          <a:prstGeom prst="rect">
            <a:avLst/>
          </a:prstGeom>
          <a:noFill/>
        </p:spPr>
        <p:txBody>
          <a:bodyPr wrap="square" rtlCol="0">
            <a:spAutoFit/>
          </a:bodyPr>
          <a:lstStyle/>
          <a:p>
            <a:r>
              <a:rPr lang="en-US" sz="1000" dirty="0"/>
              <a:t>N= 16</a:t>
            </a:r>
          </a:p>
        </p:txBody>
      </p:sp>
    </p:spTree>
    <p:extLst>
      <p:ext uri="{BB962C8B-B14F-4D97-AF65-F5344CB8AC3E}">
        <p14:creationId xmlns:p14="http://schemas.microsoft.com/office/powerpoint/2010/main" val="3039877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611CE-86FB-DDB5-5454-5955BB3FD78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C0DFF0A-9B6F-D19D-FEED-3E5371345FAD}"/>
              </a:ext>
            </a:extLst>
          </p:cNvPr>
          <p:cNvSpPr txBox="1"/>
          <p:nvPr/>
        </p:nvSpPr>
        <p:spPr bwMode="auto">
          <a:xfrm>
            <a:off x="385104" y="388972"/>
            <a:ext cx="8610598" cy="3938129"/>
          </a:xfrm>
          <a:prstGeom prst="rect">
            <a:avLst/>
          </a:prstGeom>
          <a:noFill/>
          <a:ln w="19050" algn="ctr">
            <a:noFill/>
            <a:miter lim="800000"/>
            <a:headEnd/>
            <a:tailEnd/>
          </a:ln>
        </p:spPr>
        <p:txBody>
          <a:bodyPr wrap="square">
            <a:spAutoFit/>
          </a:bodyPr>
          <a:lstStyle/>
          <a:p>
            <a:pPr marR="0" lvl="0">
              <a:lnSpc>
                <a:spcPct val="115000"/>
              </a:lnSpc>
            </a:pPr>
            <a:r>
              <a:rPr lang="en-US" sz="1200" b="1" u="sng" kern="100" dirty="0">
                <a:effectLst/>
                <a:ea typeface="Aptos" panose="020B0004020202020204" pitchFamily="34" charset="0"/>
                <a:cs typeface="Times New Roman" panose="02020603050405020304" pitchFamily="18" charset="0"/>
              </a:rPr>
              <a:t>Other Workforce Barriers (Free Text):</a:t>
            </a:r>
          </a:p>
          <a:p>
            <a:pPr marL="285750" indent="-285750">
              <a:lnSpc>
                <a:spcPct val="115000"/>
              </a:lnSpc>
              <a:buFont typeface="Arial" panose="020B0604020202020204" pitchFamily="34" charset="0"/>
              <a:buChar char="•"/>
            </a:pPr>
            <a:r>
              <a:rPr lang="en-US" sz="1200" kern="100" dirty="0">
                <a:ea typeface="Aptos" panose="020B0004020202020204" pitchFamily="34" charset="0"/>
                <a:cs typeface="Times New Roman" panose="02020603050405020304" pitchFamily="18" charset="0"/>
              </a:rPr>
              <a:t>“Unknown at this time.  The department would need to review the technical specifications of implementing and maintaining internal electronic system(s).  This would include an analysis of existing staff capabilities in divisions/programs such as Information Technology (IT), Community Health, Communicable Disease, and Fiscal.”</a:t>
            </a:r>
          </a:p>
          <a:p>
            <a:pPr marL="285750" indent="-285750">
              <a:lnSpc>
                <a:spcPct val="115000"/>
              </a:lnSpc>
              <a:buFont typeface="Arial" panose="020B0604020202020204" pitchFamily="34" charset="0"/>
              <a:buChar char="•"/>
            </a:pPr>
            <a:r>
              <a:rPr lang="en-US" sz="1200" kern="100" dirty="0">
                <a:ea typeface="Aptos" panose="020B0004020202020204" pitchFamily="34" charset="0"/>
                <a:cs typeface="Times New Roman" panose="02020603050405020304" pitchFamily="18" charset="0"/>
              </a:rPr>
              <a:t>“Training in archaic systems versus modern, cloud-first technologies”</a:t>
            </a:r>
          </a:p>
          <a:p>
            <a:pPr>
              <a:lnSpc>
                <a:spcPct val="115000"/>
              </a:lnSpc>
            </a:pPr>
            <a:endParaRPr lang="en-US" sz="1200" kern="100" dirty="0">
              <a:ea typeface="Aptos" panose="020B0004020202020204" pitchFamily="34" charset="0"/>
              <a:cs typeface="Times New Roman" panose="02020603050405020304" pitchFamily="18" charset="0"/>
            </a:endParaRPr>
          </a:p>
          <a:p>
            <a:pPr marR="0" lvl="0">
              <a:lnSpc>
                <a:spcPct val="115000"/>
              </a:lnSpc>
            </a:pPr>
            <a:r>
              <a:rPr lang="en-US" sz="1200" b="1" u="sng" kern="100" dirty="0">
                <a:effectLst/>
                <a:ea typeface="Aptos" panose="020B0004020202020204" pitchFamily="34" charset="0"/>
                <a:cs typeface="Times New Roman" panose="02020603050405020304" pitchFamily="18" charset="0"/>
              </a:rPr>
              <a:t>Other </a:t>
            </a:r>
            <a:r>
              <a:rPr lang="en-US" sz="1200" b="1" u="sng" kern="100" dirty="0">
                <a:ea typeface="Aptos" panose="020B0004020202020204" pitchFamily="34" charset="0"/>
                <a:cs typeface="Times New Roman" panose="02020603050405020304" pitchFamily="18" charset="0"/>
              </a:rPr>
              <a:t>Barriers (Free Text):</a:t>
            </a:r>
            <a:endParaRPr lang="en-US" sz="1200" b="1" u="sng" kern="100" dirty="0">
              <a:effectLst/>
              <a:ea typeface="Aptos" panose="020B0004020202020204" pitchFamily="34" charset="0"/>
              <a:cs typeface="Times New Roman" panose="02020603050405020304" pitchFamily="18" charset="0"/>
            </a:endParaRP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“Data exchange programs and policies are handled at the state level, not the local agency level. “</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“Since Public Health has not been required to participate, our department has not researched the costs associated with 1) adapting our current electronic systems to meet </a:t>
            </a:r>
            <a:r>
              <a:rPr lang="en-US" sz="1200" kern="100" dirty="0" err="1">
                <a:effectLst/>
                <a:ea typeface="Aptos" panose="020B0004020202020204" pitchFamily="34" charset="0"/>
                <a:cs typeface="Times New Roman" panose="02020603050405020304" pitchFamily="18" charset="0"/>
              </a:rPr>
              <a:t>DxF</a:t>
            </a:r>
            <a:r>
              <a:rPr lang="en-US" sz="1200" kern="100" dirty="0">
                <a:effectLst/>
                <a:ea typeface="Aptos" panose="020B0004020202020204" pitchFamily="34" charset="0"/>
                <a:cs typeface="Times New Roman" panose="02020603050405020304" pitchFamily="18" charset="0"/>
              </a:rPr>
              <a:t> framework standards 2) purchasing a universal internal electronic system (that meets </a:t>
            </a:r>
            <a:r>
              <a:rPr lang="en-US" sz="1200" kern="100" dirty="0" err="1">
                <a:effectLst/>
                <a:ea typeface="Aptos" panose="020B0004020202020204" pitchFamily="34" charset="0"/>
                <a:cs typeface="Times New Roman" panose="02020603050405020304" pitchFamily="18" charset="0"/>
              </a:rPr>
              <a:t>DxF</a:t>
            </a:r>
            <a:r>
              <a:rPr lang="en-US" sz="1200" kern="100" dirty="0">
                <a:effectLst/>
                <a:ea typeface="Aptos" panose="020B0004020202020204" pitchFamily="34" charset="0"/>
                <a:cs typeface="Times New Roman" panose="02020603050405020304" pitchFamily="18" charset="0"/>
              </a:rPr>
              <a:t> framework standards) or 3) contracting with a Qualified Health Information Organization (QHIO) for the same purpose.  Our department will further research and make a determination regarding the utilization of electronic systems as necessary.”</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“County/Internal strict guidelines to obtaining an electronic system”</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“To enable data exchange for our system we would need to contract with vendor to enable functionality. Staff skills n/a because no access to back end data/systems”</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“Lack of perceived need in a small county”</a:t>
            </a:r>
          </a:p>
          <a:p>
            <a:pPr>
              <a:lnSpc>
                <a:spcPct val="115000"/>
              </a:lnSpc>
            </a:pPr>
            <a:endParaRPr lang="en-US" sz="14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8419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D5DD-702B-28AE-C86F-BC22CB20F7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7FFEDD-CB26-B273-83DC-BD85D8FCE89D}"/>
              </a:ext>
            </a:extLst>
          </p:cNvPr>
          <p:cNvSpPr>
            <a:spLocks noGrp="1"/>
          </p:cNvSpPr>
          <p:nvPr>
            <p:ph type="title"/>
          </p:nvPr>
        </p:nvSpPr>
        <p:spPr/>
        <p:txBody>
          <a:bodyPr/>
          <a:lstStyle/>
          <a:p>
            <a:r>
              <a:rPr lang="en-US" dirty="0"/>
              <a:t>Aggregated Results</a:t>
            </a:r>
          </a:p>
        </p:txBody>
      </p:sp>
    </p:spTree>
    <p:extLst>
      <p:ext uri="{BB962C8B-B14F-4D97-AF65-F5344CB8AC3E}">
        <p14:creationId xmlns:p14="http://schemas.microsoft.com/office/powerpoint/2010/main" val="213001057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C4A05-8128-E73B-8562-A732F66060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329F8D4-A5A8-C675-5993-6EFC43EF87B1}"/>
              </a:ext>
            </a:extLst>
          </p:cNvPr>
          <p:cNvSpPr>
            <a:spLocks noGrp="1"/>
          </p:cNvSpPr>
          <p:nvPr>
            <p:ph type="title"/>
          </p:nvPr>
        </p:nvSpPr>
        <p:spPr/>
        <p:txBody>
          <a:bodyPr/>
          <a:lstStyle/>
          <a:p>
            <a:r>
              <a:rPr lang="en-US" sz="3200" dirty="0"/>
              <a:t>Data Exchange Metrics</a:t>
            </a:r>
          </a:p>
        </p:txBody>
      </p:sp>
    </p:spTree>
    <p:extLst>
      <p:ext uri="{BB962C8B-B14F-4D97-AF65-F5344CB8AC3E}">
        <p14:creationId xmlns:p14="http://schemas.microsoft.com/office/powerpoint/2010/main" val="294407140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FA3605-20EA-7C4A-09C7-16B98C57DAC8}"/>
              </a:ext>
            </a:extLst>
          </p:cNvPr>
          <p:cNvSpPr>
            <a:spLocks noGrp="1"/>
          </p:cNvSpPr>
          <p:nvPr>
            <p:ph type="title"/>
          </p:nvPr>
        </p:nvSpPr>
        <p:spPr/>
        <p:txBody>
          <a:bodyPr/>
          <a:lstStyle/>
          <a:p>
            <a:r>
              <a:rPr lang="en-US" sz="2800" dirty="0"/>
              <a:t>Data Exchange Partners &amp; Breadth – Sending</a:t>
            </a:r>
          </a:p>
        </p:txBody>
      </p:sp>
      <p:graphicFrame>
        <p:nvGraphicFramePr>
          <p:cNvPr id="3" name="Chart 2">
            <a:extLst>
              <a:ext uri="{FF2B5EF4-FFF2-40B4-BE49-F238E27FC236}">
                <a16:creationId xmlns:a16="http://schemas.microsoft.com/office/drawing/2014/main" id="{209BE39D-8425-068D-D727-30C0446CDA65}"/>
              </a:ext>
            </a:extLst>
          </p:cNvPr>
          <p:cNvGraphicFramePr>
            <a:graphicFrameLocks/>
          </p:cNvGraphicFramePr>
          <p:nvPr>
            <p:extLst>
              <p:ext uri="{D42A27DB-BD31-4B8C-83A1-F6EECF244321}">
                <p14:modId xmlns:p14="http://schemas.microsoft.com/office/powerpoint/2010/main" val="2998372322"/>
              </p:ext>
            </p:extLst>
          </p:nvPr>
        </p:nvGraphicFramePr>
        <p:xfrm>
          <a:off x="348012" y="676195"/>
          <a:ext cx="8411785" cy="39495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899714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76E4-25BB-BAE0-5C27-FC34C29D38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ED4CC5-E4BE-84F5-F0FF-1A8996CA6B29}"/>
              </a:ext>
            </a:extLst>
          </p:cNvPr>
          <p:cNvSpPr>
            <a:spLocks noGrp="1"/>
          </p:cNvSpPr>
          <p:nvPr>
            <p:ph type="title"/>
          </p:nvPr>
        </p:nvSpPr>
        <p:spPr/>
        <p:txBody>
          <a:bodyPr/>
          <a:lstStyle/>
          <a:p>
            <a:r>
              <a:rPr lang="en-US" sz="2800" dirty="0"/>
              <a:t>Data Exchange Partners &amp; Breadth – Receiving</a:t>
            </a:r>
          </a:p>
        </p:txBody>
      </p:sp>
      <p:graphicFrame>
        <p:nvGraphicFramePr>
          <p:cNvPr id="3" name="Chart 2">
            <a:extLst>
              <a:ext uri="{FF2B5EF4-FFF2-40B4-BE49-F238E27FC236}">
                <a16:creationId xmlns:a16="http://schemas.microsoft.com/office/drawing/2014/main" id="{8B59D07F-A9DC-AA20-BF33-0B3747427771}"/>
              </a:ext>
            </a:extLst>
          </p:cNvPr>
          <p:cNvGraphicFramePr>
            <a:graphicFrameLocks/>
          </p:cNvGraphicFramePr>
          <p:nvPr>
            <p:extLst>
              <p:ext uri="{D42A27DB-BD31-4B8C-83A1-F6EECF244321}">
                <p14:modId xmlns:p14="http://schemas.microsoft.com/office/powerpoint/2010/main" val="50423519"/>
              </p:ext>
            </p:extLst>
          </p:nvPr>
        </p:nvGraphicFramePr>
        <p:xfrm>
          <a:off x="453585" y="692814"/>
          <a:ext cx="8173580" cy="40021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243926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B25EA-1525-926E-89AC-B90C033FE8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84DE61-1A2A-7896-2704-B8897C452099}"/>
              </a:ext>
            </a:extLst>
          </p:cNvPr>
          <p:cNvSpPr>
            <a:spLocks noGrp="1"/>
          </p:cNvSpPr>
          <p:nvPr>
            <p:ph type="title"/>
          </p:nvPr>
        </p:nvSpPr>
        <p:spPr>
          <a:xfrm>
            <a:off x="466160" y="234931"/>
            <a:ext cx="8173580" cy="458587"/>
          </a:xfrm>
        </p:spPr>
        <p:txBody>
          <a:bodyPr/>
          <a:lstStyle/>
          <a:p>
            <a:r>
              <a:rPr lang="en-US" sz="2800" dirty="0"/>
              <a:t>Aggregated Data Exchange Partners &amp; Breadth</a:t>
            </a:r>
          </a:p>
        </p:txBody>
      </p:sp>
      <p:graphicFrame>
        <p:nvGraphicFramePr>
          <p:cNvPr id="5" name="Chart 4">
            <a:extLst>
              <a:ext uri="{FF2B5EF4-FFF2-40B4-BE49-F238E27FC236}">
                <a16:creationId xmlns:a16="http://schemas.microsoft.com/office/drawing/2014/main" id="{D7539B10-51F2-E4B3-9BD8-432CCF8FA2AD}"/>
              </a:ext>
            </a:extLst>
          </p:cNvPr>
          <p:cNvGraphicFramePr>
            <a:graphicFrameLocks/>
          </p:cNvGraphicFramePr>
          <p:nvPr>
            <p:extLst>
              <p:ext uri="{D42A27DB-BD31-4B8C-83A1-F6EECF244321}">
                <p14:modId xmlns:p14="http://schemas.microsoft.com/office/powerpoint/2010/main" val="2671906994"/>
              </p:ext>
            </p:extLst>
          </p:nvPr>
        </p:nvGraphicFramePr>
        <p:xfrm>
          <a:off x="781730" y="937192"/>
          <a:ext cx="7639459" cy="36609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91324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4BD11-6632-E955-659E-F4BCB1A6E7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2C97FD-EAF9-B363-BBA4-5FE6F4C15AD0}"/>
              </a:ext>
            </a:extLst>
          </p:cNvPr>
          <p:cNvSpPr>
            <a:spLocks noGrp="1"/>
          </p:cNvSpPr>
          <p:nvPr>
            <p:ph type="title"/>
          </p:nvPr>
        </p:nvSpPr>
        <p:spPr/>
        <p:txBody>
          <a:bodyPr/>
          <a:lstStyle/>
          <a:p>
            <a:r>
              <a:rPr lang="en-US" sz="2800" dirty="0"/>
              <a:t>Data Exchange Index</a:t>
            </a:r>
          </a:p>
        </p:txBody>
      </p:sp>
      <p:graphicFrame>
        <p:nvGraphicFramePr>
          <p:cNvPr id="3" name="Chart 2">
            <a:extLst>
              <a:ext uri="{FF2B5EF4-FFF2-40B4-BE49-F238E27FC236}">
                <a16:creationId xmlns:a16="http://schemas.microsoft.com/office/drawing/2014/main" id="{4D7526C0-99B2-4942-F9BC-6D7E9BA0104B}"/>
              </a:ext>
            </a:extLst>
          </p:cNvPr>
          <p:cNvGraphicFramePr>
            <a:graphicFrameLocks/>
          </p:cNvGraphicFramePr>
          <p:nvPr>
            <p:extLst>
              <p:ext uri="{D42A27DB-BD31-4B8C-83A1-F6EECF244321}">
                <p14:modId xmlns:p14="http://schemas.microsoft.com/office/powerpoint/2010/main" val="2723783132"/>
              </p:ext>
            </p:extLst>
          </p:nvPr>
        </p:nvGraphicFramePr>
        <p:xfrm>
          <a:off x="453585" y="777338"/>
          <a:ext cx="8256269" cy="37928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629837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DF22-E23F-EEE7-CA9B-6DBEE0FC476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D84742C2-B1F7-433D-DC16-18B82F6D83DE}"/>
              </a:ext>
            </a:extLst>
          </p:cNvPr>
          <p:cNvSpPr>
            <a:spLocks noGrp="1"/>
          </p:cNvSpPr>
          <p:nvPr>
            <p:ph idx="1"/>
          </p:nvPr>
        </p:nvSpPr>
        <p:spPr>
          <a:xfrm>
            <a:off x="453585" y="954849"/>
            <a:ext cx="6096071" cy="3630649"/>
          </a:xfrm>
        </p:spPr>
        <p:txBody>
          <a:bodyPr/>
          <a:lstStyle/>
          <a:p>
            <a:pPr>
              <a:lnSpc>
                <a:spcPct val="116000"/>
              </a:lnSpc>
              <a:spcAft>
                <a:spcPts val="800"/>
              </a:spcAft>
            </a:pPr>
            <a:r>
              <a:rPr lang="en-US" sz="1500" dirty="0">
                <a:latin typeface="Aptos" panose="020B0004020202020204" pitchFamily="34" charset="0"/>
                <a:ea typeface="MS Mincho" panose="02020609040205080304" pitchFamily="49" charset="-128"/>
                <a:cs typeface="Calibri" panose="020F0502020204030204" pitchFamily="34" charset="0"/>
              </a:rPr>
              <a:t>Survey of California county public health agencies conducted by UCSF in collaboration with Manatt, Phelps, &amp; Phillips and supported by the California Health Care Foundation </a:t>
            </a:r>
          </a:p>
          <a:p>
            <a:pPr>
              <a:lnSpc>
                <a:spcPct val="116000"/>
              </a:lnSpc>
              <a:spcAft>
                <a:spcPts val="800"/>
              </a:spcAft>
            </a:pPr>
            <a:r>
              <a:rPr lang="en-US" sz="1500" u="sng" dirty="0">
                <a:latin typeface="Aptos" panose="020B0004020202020204" pitchFamily="34" charset="0"/>
                <a:ea typeface="MS Mincho" panose="02020609040205080304" pitchFamily="49" charset="-128"/>
                <a:cs typeface="Calibri" panose="020F0502020204030204" pitchFamily="34" charset="0"/>
              </a:rPr>
              <a:t>Purpose: </a:t>
            </a:r>
            <a:r>
              <a:rPr lang="en-US" sz="1500" dirty="0">
                <a:latin typeface="Aptos" panose="020B0004020202020204" pitchFamily="34" charset="0"/>
                <a:ea typeface="MS Mincho" panose="02020609040205080304" pitchFamily="49" charset="-128"/>
                <a:cs typeface="Calibri" panose="020F0502020204030204" pitchFamily="34" charset="0"/>
              </a:rPr>
              <a:t>To support ongoing efforts to advance the CA data exchange framework and identify gaps in health IT infrastructure, this survey captured the complex county health information exchange (HIE) environments in four sectors: social service, behavioral health, public health, and managed care. </a:t>
            </a:r>
          </a:p>
          <a:p>
            <a:pPr>
              <a:lnSpc>
                <a:spcPct val="116000"/>
              </a:lnSpc>
              <a:spcAft>
                <a:spcPts val="800"/>
              </a:spcAft>
            </a:pPr>
            <a:r>
              <a:rPr lang="en-US" sz="1500" dirty="0">
                <a:effectLst/>
                <a:latin typeface="Aptos" panose="020B0004020202020204" pitchFamily="34" charset="0"/>
                <a:ea typeface="MS Mincho" panose="02020609040205080304" pitchFamily="49" charset="-128"/>
                <a:cs typeface="Calibri" panose="020F0502020204030204" pitchFamily="34" charset="0"/>
              </a:rPr>
              <a:t>The survey asks questions about current electronic data systems and data exchange in 12 essential areas to support whole person care (listed in the figure on the right). </a:t>
            </a:r>
            <a:br>
              <a:rPr lang="en-US" sz="1400" dirty="0">
                <a:effectLst/>
                <a:latin typeface="Aptos" panose="020B0004020202020204" pitchFamily="34" charset="0"/>
                <a:ea typeface="MS Mincho" panose="02020609040205080304" pitchFamily="49" charset="-128"/>
                <a:cs typeface="Calibri" panose="020F0502020204030204" pitchFamily="34" charset="0"/>
              </a:rPr>
            </a:br>
            <a:endParaRPr lang="en-US" sz="1400" dirty="0">
              <a:effectLst/>
              <a:latin typeface="Aptos" panose="020B0004020202020204" pitchFamily="34" charset="0"/>
              <a:ea typeface="MS Mincho" panose="02020609040205080304" pitchFamily="49" charset="-128"/>
              <a:cs typeface="Arial" panose="020B0604020202020204" pitchFamily="34" charset="0"/>
            </a:endParaRPr>
          </a:p>
        </p:txBody>
      </p:sp>
      <p:pic>
        <p:nvPicPr>
          <p:cNvPr id="4" name="Picture 3">
            <a:extLst>
              <a:ext uri="{FF2B5EF4-FFF2-40B4-BE49-F238E27FC236}">
                <a16:creationId xmlns:a16="http://schemas.microsoft.com/office/drawing/2014/main" id="{B8B4859D-4F06-76F0-15E6-C3BFC9B46B73}"/>
              </a:ext>
            </a:extLst>
          </p:cNvPr>
          <p:cNvPicPr>
            <a:picLocks noChangeAspect="1"/>
          </p:cNvPicPr>
          <p:nvPr/>
        </p:nvPicPr>
        <p:blipFill rotWithShape="1">
          <a:blip r:embed="rId2"/>
          <a:srcRect l="34010" r="34130"/>
          <a:stretch/>
        </p:blipFill>
        <p:spPr bwMode="auto">
          <a:xfrm>
            <a:off x="6639910" y="106327"/>
            <a:ext cx="2246650" cy="44791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856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96909-7990-EB7E-D7D6-FD6E51757C4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5CD6012-4FEB-1D67-737B-2DA121C79240}"/>
              </a:ext>
            </a:extLst>
          </p:cNvPr>
          <p:cNvSpPr>
            <a:spLocks noGrp="1"/>
          </p:cNvSpPr>
          <p:nvPr>
            <p:ph type="title"/>
          </p:nvPr>
        </p:nvSpPr>
        <p:spPr>
          <a:xfrm>
            <a:off x="485210" y="151629"/>
            <a:ext cx="8173580" cy="458587"/>
          </a:xfrm>
        </p:spPr>
        <p:txBody>
          <a:bodyPr/>
          <a:lstStyle/>
          <a:p>
            <a:r>
              <a:rPr lang="en-US" sz="2400" dirty="0"/>
              <a:t>Data Exchange Index – Sending by Urban/Rural Continuum</a:t>
            </a:r>
          </a:p>
        </p:txBody>
      </p:sp>
      <p:graphicFrame>
        <p:nvGraphicFramePr>
          <p:cNvPr id="3" name="Chart 2">
            <a:extLst>
              <a:ext uri="{FF2B5EF4-FFF2-40B4-BE49-F238E27FC236}">
                <a16:creationId xmlns:a16="http://schemas.microsoft.com/office/drawing/2014/main" id="{06FBBF64-924E-8A1B-36A4-3D17CE127EC8}"/>
              </a:ext>
            </a:extLst>
          </p:cNvPr>
          <p:cNvGraphicFramePr>
            <a:graphicFrameLocks/>
          </p:cNvGraphicFramePr>
          <p:nvPr>
            <p:extLst>
              <p:ext uri="{D42A27DB-BD31-4B8C-83A1-F6EECF244321}">
                <p14:modId xmlns:p14="http://schemas.microsoft.com/office/powerpoint/2010/main" val="1407308676"/>
              </p:ext>
            </p:extLst>
          </p:nvPr>
        </p:nvGraphicFramePr>
        <p:xfrm>
          <a:off x="242887" y="801189"/>
          <a:ext cx="8700816" cy="39260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773657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A65EC-D835-2160-95C5-93B093C9B5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192C89E-A7BD-C22B-68F3-4C9F6ADDCE6B}"/>
              </a:ext>
            </a:extLst>
          </p:cNvPr>
          <p:cNvSpPr>
            <a:spLocks noGrp="1"/>
          </p:cNvSpPr>
          <p:nvPr>
            <p:ph type="title"/>
          </p:nvPr>
        </p:nvSpPr>
        <p:spPr>
          <a:xfrm>
            <a:off x="485210" y="151629"/>
            <a:ext cx="8173580" cy="458587"/>
          </a:xfrm>
        </p:spPr>
        <p:txBody>
          <a:bodyPr/>
          <a:lstStyle/>
          <a:p>
            <a:r>
              <a:rPr lang="en-US" sz="2400" dirty="0"/>
              <a:t>Data Exchange Index – Receiving by Urban/Rural Continuum</a:t>
            </a:r>
          </a:p>
        </p:txBody>
      </p:sp>
      <p:graphicFrame>
        <p:nvGraphicFramePr>
          <p:cNvPr id="5" name="Chart 4">
            <a:extLst>
              <a:ext uri="{FF2B5EF4-FFF2-40B4-BE49-F238E27FC236}">
                <a16:creationId xmlns:a16="http://schemas.microsoft.com/office/drawing/2014/main" id="{15AB214A-FCD9-712B-74CE-384C929947D8}"/>
              </a:ext>
            </a:extLst>
          </p:cNvPr>
          <p:cNvGraphicFramePr>
            <a:graphicFrameLocks/>
          </p:cNvGraphicFramePr>
          <p:nvPr>
            <p:extLst>
              <p:ext uri="{D42A27DB-BD31-4B8C-83A1-F6EECF244321}">
                <p14:modId xmlns:p14="http://schemas.microsoft.com/office/powerpoint/2010/main" val="1784692068"/>
              </p:ext>
            </p:extLst>
          </p:nvPr>
        </p:nvGraphicFramePr>
        <p:xfrm>
          <a:off x="411469" y="728204"/>
          <a:ext cx="8173580" cy="39875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3767745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DA9F9-FADC-4C71-0FB7-27E8097AE4D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10A1366-2B0E-E48B-8CD0-54783C63F0BA}"/>
              </a:ext>
            </a:extLst>
          </p:cNvPr>
          <p:cNvSpPr>
            <a:spLocks noGrp="1"/>
          </p:cNvSpPr>
          <p:nvPr>
            <p:ph type="title"/>
          </p:nvPr>
        </p:nvSpPr>
        <p:spPr>
          <a:xfrm>
            <a:off x="485210" y="151629"/>
            <a:ext cx="8173580" cy="458587"/>
          </a:xfrm>
        </p:spPr>
        <p:txBody>
          <a:bodyPr/>
          <a:lstStyle/>
          <a:p>
            <a:r>
              <a:rPr lang="en-US" sz="2400" dirty="0"/>
              <a:t>Data Exchange Index – Sending by HIE/CIE Participation</a:t>
            </a:r>
          </a:p>
        </p:txBody>
      </p:sp>
      <p:graphicFrame>
        <p:nvGraphicFramePr>
          <p:cNvPr id="5" name="Chart 4">
            <a:extLst>
              <a:ext uri="{FF2B5EF4-FFF2-40B4-BE49-F238E27FC236}">
                <a16:creationId xmlns:a16="http://schemas.microsoft.com/office/drawing/2014/main" id="{D03141A9-9BBD-EDD5-D6E5-E96B05C25425}"/>
              </a:ext>
            </a:extLst>
          </p:cNvPr>
          <p:cNvGraphicFramePr>
            <a:graphicFrameLocks/>
          </p:cNvGraphicFramePr>
          <p:nvPr>
            <p:extLst>
              <p:ext uri="{D42A27DB-BD31-4B8C-83A1-F6EECF244321}">
                <p14:modId xmlns:p14="http://schemas.microsoft.com/office/powerpoint/2010/main" val="1652393633"/>
              </p:ext>
            </p:extLst>
          </p:nvPr>
        </p:nvGraphicFramePr>
        <p:xfrm>
          <a:off x="485210" y="788020"/>
          <a:ext cx="8420897" cy="36144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8357509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0EEC2-5F95-80D8-A28F-1F9FA9A5B50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1C561F9-8D0E-BA8F-45F1-1160CF2C047B}"/>
              </a:ext>
            </a:extLst>
          </p:cNvPr>
          <p:cNvSpPr>
            <a:spLocks noGrp="1"/>
          </p:cNvSpPr>
          <p:nvPr>
            <p:ph type="title"/>
          </p:nvPr>
        </p:nvSpPr>
        <p:spPr>
          <a:xfrm>
            <a:off x="485210" y="151629"/>
            <a:ext cx="8173580" cy="458587"/>
          </a:xfrm>
        </p:spPr>
        <p:txBody>
          <a:bodyPr/>
          <a:lstStyle/>
          <a:p>
            <a:r>
              <a:rPr lang="en-US" sz="2400" dirty="0"/>
              <a:t>Data Exchange Index – Receiving by HIE/CIE Participation</a:t>
            </a:r>
          </a:p>
        </p:txBody>
      </p:sp>
      <p:graphicFrame>
        <p:nvGraphicFramePr>
          <p:cNvPr id="3" name="Chart 2">
            <a:extLst>
              <a:ext uri="{FF2B5EF4-FFF2-40B4-BE49-F238E27FC236}">
                <a16:creationId xmlns:a16="http://schemas.microsoft.com/office/drawing/2014/main" id="{651CBC33-8A90-3771-0EAE-108D9CA7B634}"/>
              </a:ext>
            </a:extLst>
          </p:cNvPr>
          <p:cNvGraphicFramePr>
            <a:graphicFrameLocks/>
          </p:cNvGraphicFramePr>
          <p:nvPr>
            <p:extLst>
              <p:ext uri="{D42A27DB-BD31-4B8C-83A1-F6EECF244321}">
                <p14:modId xmlns:p14="http://schemas.microsoft.com/office/powerpoint/2010/main" val="2339474938"/>
              </p:ext>
            </p:extLst>
          </p:nvPr>
        </p:nvGraphicFramePr>
        <p:xfrm>
          <a:off x="485211" y="728546"/>
          <a:ext cx="8019452" cy="38211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612398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FF9B4-2020-031C-3863-98C526C8CEF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A2EFA4F-3ABC-2587-6263-BA84E5A782A2}"/>
              </a:ext>
            </a:extLst>
          </p:cNvPr>
          <p:cNvSpPr>
            <a:spLocks noGrp="1"/>
          </p:cNvSpPr>
          <p:nvPr>
            <p:ph type="title"/>
          </p:nvPr>
        </p:nvSpPr>
        <p:spPr/>
        <p:txBody>
          <a:bodyPr/>
          <a:lstStyle/>
          <a:p>
            <a:r>
              <a:rPr lang="en-US" sz="3200" dirty="0"/>
              <a:t>Barriers to Data Exchange</a:t>
            </a:r>
          </a:p>
        </p:txBody>
      </p:sp>
    </p:spTree>
    <p:extLst>
      <p:ext uri="{BB962C8B-B14F-4D97-AF65-F5344CB8AC3E}">
        <p14:creationId xmlns:p14="http://schemas.microsoft.com/office/powerpoint/2010/main" val="178496738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2007D-2F51-D323-950C-6C340E1B96D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356677-E4AB-2251-1107-9147615DA0FE}"/>
              </a:ext>
            </a:extLst>
          </p:cNvPr>
          <p:cNvSpPr>
            <a:spLocks noGrp="1"/>
          </p:cNvSpPr>
          <p:nvPr>
            <p:ph type="title"/>
          </p:nvPr>
        </p:nvSpPr>
        <p:spPr>
          <a:xfrm>
            <a:off x="453585" y="216293"/>
            <a:ext cx="8173580" cy="458587"/>
          </a:xfrm>
        </p:spPr>
        <p:txBody>
          <a:bodyPr/>
          <a:lstStyle/>
          <a:p>
            <a:r>
              <a:rPr lang="en-US" sz="2800" dirty="0"/>
              <a:t>Data Exchange: Aggregated Major Barriers - Ordered</a:t>
            </a:r>
          </a:p>
        </p:txBody>
      </p:sp>
      <p:graphicFrame>
        <p:nvGraphicFramePr>
          <p:cNvPr id="5" name="Chart 4">
            <a:extLst>
              <a:ext uri="{FF2B5EF4-FFF2-40B4-BE49-F238E27FC236}">
                <a16:creationId xmlns:a16="http://schemas.microsoft.com/office/drawing/2014/main" id="{094F0F72-4603-BCC9-5782-421E7176FA4B}"/>
              </a:ext>
            </a:extLst>
          </p:cNvPr>
          <p:cNvGraphicFramePr>
            <a:graphicFrameLocks/>
          </p:cNvGraphicFramePr>
          <p:nvPr>
            <p:extLst>
              <p:ext uri="{D42A27DB-BD31-4B8C-83A1-F6EECF244321}">
                <p14:modId xmlns:p14="http://schemas.microsoft.com/office/powerpoint/2010/main" val="2834760788"/>
              </p:ext>
            </p:extLst>
          </p:nvPr>
        </p:nvGraphicFramePr>
        <p:xfrm>
          <a:off x="453585" y="674880"/>
          <a:ext cx="7934144" cy="39166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491257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E9B3-15A3-BD3A-4852-0DB0B2C2063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32F9C-B773-3661-5C06-E5154BAF9DA9}"/>
              </a:ext>
            </a:extLst>
          </p:cNvPr>
          <p:cNvSpPr>
            <a:spLocks noGrp="1"/>
          </p:cNvSpPr>
          <p:nvPr>
            <p:ph type="title"/>
          </p:nvPr>
        </p:nvSpPr>
        <p:spPr/>
        <p:txBody>
          <a:bodyPr/>
          <a:lstStyle/>
          <a:p>
            <a:r>
              <a:rPr lang="en-US" sz="2800" dirty="0"/>
              <a:t>Aggregated Major Barriers – by Barrier Category</a:t>
            </a:r>
          </a:p>
        </p:txBody>
      </p:sp>
      <p:graphicFrame>
        <p:nvGraphicFramePr>
          <p:cNvPr id="3" name="Chart 2">
            <a:extLst>
              <a:ext uri="{FF2B5EF4-FFF2-40B4-BE49-F238E27FC236}">
                <a16:creationId xmlns:a16="http://schemas.microsoft.com/office/drawing/2014/main" id="{B0734EB2-529F-7DC1-0B9C-4D48A578D58E}"/>
              </a:ext>
            </a:extLst>
          </p:cNvPr>
          <p:cNvGraphicFramePr>
            <a:graphicFrameLocks/>
          </p:cNvGraphicFramePr>
          <p:nvPr>
            <p:extLst>
              <p:ext uri="{D42A27DB-BD31-4B8C-83A1-F6EECF244321}">
                <p14:modId xmlns:p14="http://schemas.microsoft.com/office/powerpoint/2010/main" val="1667693868"/>
              </p:ext>
            </p:extLst>
          </p:nvPr>
        </p:nvGraphicFramePr>
        <p:xfrm>
          <a:off x="453586" y="777338"/>
          <a:ext cx="7934144" cy="38702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42733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14D4E-2C77-6F74-CFB4-521A3628324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747FC2-DED1-2DBE-1D47-E43FDC7A0B46}"/>
              </a:ext>
            </a:extLst>
          </p:cNvPr>
          <p:cNvSpPr>
            <a:spLocks noGrp="1"/>
          </p:cNvSpPr>
          <p:nvPr>
            <p:ph type="title"/>
          </p:nvPr>
        </p:nvSpPr>
        <p:spPr>
          <a:xfrm>
            <a:off x="485210" y="95715"/>
            <a:ext cx="8173580" cy="458587"/>
          </a:xfrm>
        </p:spPr>
        <p:txBody>
          <a:bodyPr/>
          <a:lstStyle/>
          <a:p>
            <a:r>
              <a:rPr lang="en-US" sz="2800" dirty="0"/>
              <a:t>Aggregated Major Barriers – by Urban/Rural Continuum </a:t>
            </a:r>
          </a:p>
        </p:txBody>
      </p:sp>
      <p:graphicFrame>
        <p:nvGraphicFramePr>
          <p:cNvPr id="7" name="Chart 6">
            <a:extLst>
              <a:ext uri="{FF2B5EF4-FFF2-40B4-BE49-F238E27FC236}">
                <a16:creationId xmlns:a16="http://schemas.microsoft.com/office/drawing/2014/main" id="{7AC83156-6432-46F7-D4DD-611F70C22CA7}"/>
              </a:ext>
            </a:extLst>
          </p:cNvPr>
          <p:cNvGraphicFramePr>
            <a:graphicFrameLocks/>
          </p:cNvGraphicFramePr>
          <p:nvPr>
            <p:extLst>
              <p:ext uri="{D42A27DB-BD31-4B8C-83A1-F6EECF244321}">
                <p14:modId xmlns:p14="http://schemas.microsoft.com/office/powerpoint/2010/main" val="651295438"/>
              </p:ext>
            </p:extLst>
          </p:nvPr>
        </p:nvGraphicFramePr>
        <p:xfrm>
          <a:off x="285751" y="707231"/>
          <a:ext cx="8622506" cy="388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91093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4AB63-DD35-FA6F-C00B-2027234F29E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2C53E0-809E-44BD-8985-38E089410C89}"/>
              </a:ext>
            </a:extLst>
          </p:cNvPr>
          <p:cNvSpPr>
            <a:spLocks noGrp="1"/>
          </p:cNvSpPr>
          <p:nvPr>
            <p:ph type="title"/>
          </p:nvPr>
        </p:nvSpPr>
        <p:spPr/>
        <p:txBody>
          <a:bodyPr/>
          <a:lstStyle/>
          <a:p>
            <a:r>
              <a:rPr lang="en-US" sz="3200" dirty="0"/>
              <a:t>Qualitative Results</a:t>
            </a:r>
          </a:p>
        </p:txBody>
      </p:sp>
    </p:spTree>
    <p:extLst>
      <p:ext uri="{BB962C8B-B14F-4D97-AF65-F5344CB8AC3E}">
        <p14:creationId xmlns:p14="http://schemas.microsoft.com/office/powerpoint/2010/main" val="414149299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3649AD-A742-AD1C-F10A-DE6C60885F79}"/>
              </a:ext>
            </a:extLst>
          </p:cNvPr>
          <p:cNvSpPr>
            <a:spLocks noGrp="1"/>
          </p:cNvSpPr>
          <p:nvPr>
            <p:ph type="title"/>
          </p:nvPr>
        </p:nvSpPr>
        <p:spPr/>
        <p:txBody>
          <a:bodyPr/>
          <a:lstStyle/>
          <a:p>
            <a:r>
              <a:rPr lang="en-US" dirty="0"/>
              <a:t>Electronic Systems: Barriers to Adoption</a:t>
            </a:r>
          </a:p>
        </p:txBody>
      </p:sp>
      <p:graphicFrame>
        <p:nvGraphicFramePr>
          <p:cNvPr id="7" name="Content Placeholder 4">
            <a:extLst>
              <a:ext uri="{FF2B5EF4-FFF2-40B4-BE49-F238E27FC236}">
                <a16:creationId xmlns:a16="http://schemas.microsoft.com/office/drawing/2014/main" id="{D0A80F4D-729C-0052-32F0-D0D41405905F}"/>
              </a:ext>
            </a:extLst>
          </p:cNvPr>
          <p:cNvGraphicFramePr>
            <a:graphicFrameLocks noGrp="1"/>
          </p:cNvGraphicFramePr>
          <p:nvPr>
            <p:ph idx="1"/>
            <p:extLst>
              <p:ext uri="{D42A27DB-BD31-4B8C-83A1-F6EECF244321}">
                <p14:modId xmlns:p14="http://schemas.microsoft.com/office/powerpoint/2010/main" val="1024672772"/>
              </p:ext>
            </p:extLst>
          </p:nvPr>
        </p:nvGraphicFramePr>
        <p:xfrm>
          <a:off x="540478" y="803163"/>
          <a:ext cx="8021481" cy="3507579"/>
        </p:xfrm>
        <a:graphic>
          <a:graphicData uri="http://schemas.openxmlformats.org/drawingml/2006/table">
            <a:tbl>
              <a:tblPr firstRow="1" bandRow="1">
                <a:tableStyleId>{5C22544A-7EE6-4342-B048-85BDC9FD1C3A}</a:tableStyleId>
              </a:tblPr>
              <a:tblGrid>
                <a:gridCol w="3491195">
                  <a:extLst>
                    <a:ext uri="{9D8B030D-6E8A-4147-A177-3AD203B41FA5}">
                      <a16:colId xmlns:a16="http://schemas.microsoft.com/office/drawing/2014/main" val="3589059944"/>
                    </a:ext>
                  </a:extLst>
                </a:gridCol>
                <a:gridCol w="1960418">
                  <a:extLst>
                    <a:ext uri="{9D8B030D-6E8A-4147-A177-3AD203B41FA5}">
                      <a16:colId xmlns:a16="http://schemas.microsoft.com/office/drawing/2014/main" val="3921160187"/>
                    </a:ext>
                  </a:extLst>
                </a:gridCol>
                <a:gridCol w="2569868">
                  <a:extLst>
                    <a:ext uri="{9D8B030D-6E8A-4147-A177-3AD203B41FA5}">
                      <a16:colId xmlns:a16="http://schemas.microsoft.com/office/drawing/2014/main" val="3790551432"/>
                    </a:ext>
                  </a:extLst>
                </a:gridCol>
              </a:tblGrid>
              <a:tr h="669547">
                <a:tc>
                  <a:txBody>
                    <a:bodyPr/>
                    <a:lstStyle/>
                    <a:p>
                      <a:r>
                        <a:rPr lang="en-US" sz="1400" dirty="0"/>
                        <a:t>Barriers</a:t>
                      </a:r>
                    </a:p>
                  </a:txBody>
                  <a:tcPr/>
                </a:tc>
                <a:tc>
                  <a:txBody>
                    <a:bodyPr/>
                    <a:lstStyle/>
                    <a:p>
                      <a:r>
                        <a:rPr lang="en-US" sz="1400" dirty="0"/>
                        <a:t># of Counties Reporting Barrier</a:t>
                      </a:r>
                    </a:p>
                  </a:txBody>
                  <a:tcPr/>
                </a:tc>
                <a:tc>
                  <a:txBody>
                    <a:bodyPr/>
                    <a:lstStyle/>
                    <a:p>
                      <a:r>
                        <a:rPr lang="en-US" sz="1400" dirty="0"/>
                        <a:t>County Type</a:t>
                      </a:r>
                    </a:p>
                  </a:txBody>
                  <a:tcPr/>
                </a:tc>
                <a:extLst>
                  <a:ext uri="{0D108BD9-81ED-4DB2-BD59-A6C34878D82A}">
                    <a16:rowId xmlns:a16="http://schemas.microsoft.com/office/drawing/2014/main" val="250771351"/>
                  </a:ext>
                </a:extLst>
              </a:tr>
              <a:tr h="768010">
                <a:tc>
                  <a:txBody>
                    <a:bodyPr/>
                    <a:lstStyle/>
                    <a:p>
                      <a:r>
                        <a:rPr lang="en-US" sz="1100" b="0" dirty="0"/>
                        <a:t>Lack of control at local level (</a:t>
                      </a:r>
                      <a:r>
                        <a:rPr lang="en-US" sz="1100" dirty="0"/>
                        <a:t>e.g., no local backend access to systems– would need to contract with vendor; data exchange handled at state level)</a:t>
                      </a:r>
                    </a:p>
                  </a:txBody>
                  <a:tcPr/>
                </a:tc>
                <a:tc>
                  <a:txBody>
                    <a:bodyPr/>
                    <a:lstStyle/>
                    <a:p>
                      <a:r>
                        <a:rPr lang="en-US" sz="1100" dirty="0"/>
                        <a:t>2</a:t>
                      </a:r>
                    </a:p>
                  </a:txBody>
                  <a:tcPr/>
                </a:tc>
                <a:tc>
                  <a:txBody>
                    <a:bodyPr/>
                    <a:lstStyle/>
                    <a:p>
                      <a:r>
                        <a:rPr lang="en-US" sz="1100" dirty="0"/>
                        <a:t>1 Rural</a:t>
                      </a:r>
                    </a:p>
                    <a:p>
                      <a:r>
                        <a:rPr lang="en-US" sz="1100" dirty="0"/>
                        <a:t>1 Urban</a:t>
                      </a:r>
                    </a:p>
                  </a:txBody>
                  <a:tcPr/>
                </a:tc>
                <a:extLst>
                  <a:ext uri="{0D108BD9-81ED-4DB2-BD59-A6C34878D82A}">
                    <a16:rowId xmlns:a16="http://schemas.microsoft.com/office/drawing/2014/main" val="2515393792"/>
                  </a:ext>
                </a:extLst>
              </a:tr>
              <a:tr h="506210">
                <a:tc>
                  <a:txBody>
                    <a:bodyPr/>
                    <a:lstStyle/>
                    <a:p>
                      <a:r>
                        <a:rPr lang="en-US" sz="1100" dirty="0"/>
                        <a:t>Perceived need for data systems in small county</a:t>
                      </a:r>
                    </a:p>
                  </a:txBody>
                  <a:tcPr/>
                </a:tc>
                <a:tc>
                  <a:txBody>
                    <a:bodyPr/>
                    <a:lstStyle/>
                    <a:p>
                      <a:r>
                        <a:rPr lang="en-US" sz="1100" dirty="0"/>
                        <a:t>1</a:t>
                      </a:r>
                    </a:p>
                  </a:txBody>
                  <a:tcPr/>
                </a:tc>
                <a:tc>
                  <a:txBody>
                    <a:bodyPr/>
                    <a:lstStyle/>
                    <a:p>
                      <a:r>
                        <a:rPr lang="en-US" sz="1100" dirty="0"/>
                        <a:t>1 Rural</a:t>
                      </a:r>
                    </a:p>
                  </a:txBody>
                  <a:tcPr/>
                </a:tc>
                <a:extLst>
                  <a:ext uri="{0D108BD9-81ED-4DB2-BD59-A6C34878D82A}">
                    <a16:rowId xmlns:a16="http://schemas.microsoft.com/office/drawing/2014/main" val="3789508859"/>
                  </a:ext>
                </a:extLst>
              </a:tr>
              <a:tr h="551392">
                <a:tc>
                  <a:txBody>
                    <a:bodyPr/>
                    <a:lstStyle/>
                    <a:p>
                      <a:r>
                        <a:rPr lang="en-US" sz="1100" dirty="0"/>
                        <a:t>County guidelines for obtaining electronic systems are strict</a:t>
                      </a:r>
                    </a:p>
                  </a:txBody>
                  <a:tcPr/>
                </a:tc>
                <a:tc>
                  <a:txBody>
                    <a:bodyPr/>
                    <a:lstStyle/>
                    <a:p>
                      <a:r>
                        <a:rPr lang="en-US" sz="1100" dirty="0"/>
                        <a:t>1</a:t>
                      </a:r>
                    </a:p>
                  </a:txBody>
                  <a:tcPr/>
                </a:tc>
                <a:tc>
                  <a:txBody>
                    <a:bodyPr/>
                    <a:lstStyle/>
                    <a:p>
                      <a:r>
                        <a:rPr lang="en-US" sz="1100" dirty="0"/>
                        <a:t>1 Rural</a:t>
                      </a:r>
                    </a:p>
                  </a:txBody>
                  <a:tcPr/>
                </a:tc>
                <a:extLst>
                  <a:ext uri="{0D108BD9-81ED-4DB2-BD59-A6C34878D82A}">
                    <a16:rowId xmlns:a16="http://schemas.microsoft.com/office/drawing/2014/main" val="3149450341"/>
                  </a:ext>
                </a:extLst>
              </a:tr>
              <a:tr h="506210">
                <a:tc>
                  <a:txBody>
                    <a:bodyPr/>
                    <a:lstStyle/>
                    <a:p>
                      <a:r>
                        <a:rPr lang="en-US" sz="1100" dirty="0"/>
                        <a:t>Training challenges in outdated systems</a:t>
                      </a:r>
                    </a:p>
                  </a:txBody>
                  <a:tcPr/>
                </a:tc>
                <a:tc>
                  <a:txBody>
                    <a:bodyPr/>
                    <a:lstStyle/>
                    <a:p>
                      <a:r>
                        <a:rPr lang="en-US" sz="1100" dirty="0"/>
                        <a:t>1</a:t>
                      </a:r>
                    </a:p>
                  </a:txBody>
                  <a:tcPr/>
                </a:tc>
                <a:tc>
                  <a:txBody>
                    <a:bodyPr/>
                    <a:lstStyle/>
                    <a:p>
                      <a:r>
                        <a:rPr lang="en-US" sz="1100" dirty="0"/>
                        <a:t>1 Suburban</a:t>
                      </a:r>
                    </a:p>
                  </a:txBody>
                  <a:tcPr/>
                </a:tc>
                <a:extLst>
                  <a:ext uri="{0D108BD9-81ED-4DB2-BD59-A6C34878D82A}">
                    <a16:rowId xmlns:a16="http://schemas.microsoft.com/office/drawing/2014/main" val="4099365767"/>
                  </a:ext>
                </a:extLst>
              </a:tr>
              <a:tr h="506210">
                <a:tc>
                  <a:txBody>
                    <a:bodyPr/>
                    <a:lstStyle/>
                    <a:p>
                      <a:r>
                        <a:rPr lang="en-US" sz="1100" dirty="0"/>
                        <a:t>Waiting until required to participate in </a:t>
                      </a:r>
                      <a:r>
                        <a:rPr lang="en-US" sz="1100" dirty="0" err="1"/>
                        <a:t>DxF</a:t>
                      </a:r>
                      <a:r>
                        <a:rPr lang="en-US" sz="1100" dirty="0"/>
                        <a:t> to conduct research into system needs and costs</a:t>
                      </a:r>
                    </a:p>
                  </a:txBody>
                  <a:tcPr/>
                </a:tc>
                <a:tc>
                  <a:txBody>
                    <a:bodyPr/>
                    <a:lstStyle/>
                    <a:p>
                      <a:r>
                        <a:rPr lang="en-US" sz="1100" dirty="0"/>
                        <a:t>1</a:t>
                      </a:r>
                    </a:p>
                  </a:txBody>
                  <a:tcPr/>
                </a:tc>
                <a:tc>
                  <a:txBody>
                    <a:bodyPr/>
                    <a:lstStyle/>
                    <a:p>
                      <a:r>
                        <a:rPr lang="en-US" sz="1100" dirty="0"/>
                        <a:t>1 Suburban</a:t>
                      </a:r>
                    </a:p>
                  </a:txBody>
                  <a:tcPr/>
                </a:tc>
                <a:extLst>
                  <a:ext uri="{0D108BD9-81ED-4DB2-BD59-A6C34878D82A}">
                    <a16:rowId xmlns:a16="http://schemas.microsoft.com/office/drawing/2014/main" val="1866502169"/>
                  </a:ext>
                </a:extLst>
              </a:tr>
            </a:tbl>
          </a:graphicData>
        </a:graphic>
      </p:graphicFrame>
    </p:spTree>
    <p:extLst>
      <p:ext uri="{BB962C8B-B14F-4D97-AF65-F5344CB8AC3E}">
        <p14:creationId xmlns:p14="http://schemas.microsoft.com/office/powerpoint/2010/main" val="109893294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BA37F-954F-F899-540E-546E0A9227F0}"/>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40573491-A243-CB6D-F7C3-07F1D94AD825}"/>
              </a:ext>
            </a:extLst>
          </p:cNvPr>
          <p:cNvSpPr>
            <a:spLocks noGrp="1"/>
          </p:cNvSpPr>
          <p:nvPr>
            <p:ph idx="1"/>
          </p:nvPr>
        </p:nvSpPr>
        <p:spPr>
          <a:xfrm>
            <a:off x="459685" y="1056167"/>
            <a:ext cx="8137665" cy="3277295"/>
          </a:xfrm>
        </p:spPr>
        <p:txBody>
          <a:bodyPr/>
          <a:lstStyle/>
          <a:p>
            <a:pPr>
              <a:lnSpc>
                <a:spcPct val="150000"/>
              </a:lnSpc>
            </a:pPr>
            <a:r>
              <a:rPr lang="en-US" sz="1600" dirty="0"/>
              <a:t>Online survey of county public health agencies</a:t>
            </a:r>
          </a:p>
          <a:p>
            <a:pPr>
              <a:lnSpc>
                <a:spcPct val="150000"/>
              </a:lnSpc>
            </a:pPr>
            <a:r>
              <a:rPr lang="en-US" sz="1600" dirty="0"/>
              <a:t>Survey was distributed by the County Health Executives Association of California (CHEAC) </a:t>
            </a:r>
          </a:p>
          <a:p>
            <a:pPr lvl="1">
              <a:lnSpc>
                <a:spcPct val="150000"/>
              </a:lnSpc>
            </a:pPr>
            <a:r>
              <a:rPr lang="en-US" sz="1400" dirty="0"/>
              <a:t>Survey reminders and direct email follow up by CHEAC and UCSF</a:t>
            </a:r>
          </a:p>
          <a:p>
            <a:pPr>
              <a:lnSpc>
                <a:spcPct val="150000"/>
              </a:lnSpc>
            </a:pPr>
            <a:r>
              <a:rPr lang="en-US" sz="1600" dirty="0"/>
              <a:t>Survey data was collected via Qualtrics October 2024 – February 2025</a:t>
            </a:r>
          </a:p>
        </p:txBody>
      </p:sp>
    </p:spTree>
    <p:extLst>
      <p:ext uri="{BB962C8B-B14F-4D97-AF65-F5344CB8AC3E}">
        <p14:creationId xmlns:p14="http://schemas.microsoft.com/office/powerpoint/2010/main" val="641708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0D524-93F5-F82F-3F8F-8A86D1E2F6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C8C9FE-604D-003E-D8BD-5172368741C9}"/>
              </a:ext>
            </a:extLst>
          </p:cNvPr>
          <p:cNvSpPr>
            <a:spLocks noGrp="1"/>
          </p:cNvSpPr>
          <p:nvPr>
            <p:ph type="title"/>
          </p:nvPr>
        </p:nvSpPr>
        <p:spPr/>
        <p:txBody>
          <a:bodyPr/>
          <a:lstStyle/>
          <a:p>
            <a:r>
              <a:rPr lang="en-US" dirty="0"/>
              <a:t>Data Exchange: Other Workforce Barriers</a:t>
            </a:r>
          </a:p>
        </p:txBody>
      </p:sp>
      <p:graphicFrame>
        <p:nvGraphicFramePr>
          <p:cNvPr id="2" name="Content Placeholder 4">
            <a:extLst>
              <a:ext uri="{FF2B5EF4-FFF2-40B4-BE49-F238E27FC236}">
                <a16:creationId xmlns:a16="http://schemas.microsoft.com/office/drawing/2014/main" id="{8142EE83-2B7C-F811-38C6-E55D063371E8}"/>
              </a:ext>
            </a:extLst>
          </p:cNvPr>
          <p:cNvGraphicFramePr>
            <a:graphicFrameLocks noGrp="1"/>
          </p:cNvGraphicFramePr>
          <p:nvPr>
            <p:ph idx="1"/>
            <p:extLst>
              <p:ext uri="{D42A27DB-BD31-4B8C-83A1-F6EECF244321}">
                <p14:modId xmlns:p14="http://schemas.microsoft.com/office/powerpoint/2010/main" val="3073154144"/>
              </p:ext>
            </p:extLst>
          </p:nvPr>
        </p:nvGraphicFramePr>
        <p:xfrm>
          <a:off x="529634" y="891312"/>
          <a:ext cx="7997839" cy="2534828"/>
        </p:xfrm>
        <a:graphic>
          <a:graphicData uri="http://schemas.openxmlformats.org/drawingml/2006/table">
            <a:tbl>
              <a:tblPr firstRow="1" bandRow="1">
                <a:tableStyleId>{5C22544A-7EE6-4342-B048-85BDC9FD1C3A}</a:tableStyleId>
              </a:tblPr>
              <a:tblGrid>
                <a:gridCol w="3450276">
                  <a:extLst>
                    <a:ext uri="{9D8B030D-6E8A-4147-A177-3AD203B41FA5}">
                      <a16:colId xmlns:a16="http://schemas.microsoft.com/office/drawing/2014/main" val="3589059944"/>
                    </a:ext>
                  </a:extLst>
                </a:gridCol>
                <a:gridCol w="1715753">
                  <a:extLst>
                    <a:ext uri="{9D8B030D-6E8A-4147-A177-3AD203B41FA5}">
                      <a16:colId xmlns:a16="http://schemas.microsoft.com/office/drawing/2014/main" val="3921160187"/>
                    </a:ext>
                  </a:extLst>
                </a:gridCol>
                <a:gridCol w="2831810">
                  <a:extLst>
                    <a:ext uri="{9D8B030D-6E8A-4147-A177-3AD203B41FA5}">
                      <a16:colId xmlns:a16="http://schemas.microsoft.com/office/drawing/2014/main" val="3790551432"/>
                    </a:ext>
                  </a:extLst>
                </a:gridCol>
              </a:tblGrid>
              <a:tr h="717931">
                <a:tc>
                  <a:txBody>
                    <a:bodyPr/>
                    <a:lstStyle/>
                    <a:p>
                      <a:r>
                        <a:rPr lang="en-US" sz="1400" dirty="0"/>
                        <a:t>Other Workforce Barriers</a:t>
                      </a:r>
                    </a:p>
                  </a:txBody>
                  <a:tcPr/>
                </a:tc>
                <a:tc>
                  <a:txBody>
                    <a:bodyPr/>
                    <a:lstStyle/>
                    <a:p>
                      <a:r>
                        <a:rPr lang="en-US" sz="1400" dirty="0"/>
                        <a:t># of Counties Reporting Barrier</a:t>
                      </a:r>
                    </a:p>
                  </a:txBody>
                  <a:tcPr/>
                </a:tc>
                <a:tc>
                  <a:txBody>
                    <a:bodyPr/>
                    <a:lstStyle/>
                    <a:p>
                      <a:r>
                        <a:rPr lang="en-US" sz="1400" dirty="0"/>
                        <a:t>County Type (# of sections barrier was reported in)</a:t>
                      </a:r>
                    </a:p>
                  </a:txBody>
                  <a:tcPr/>
                </a:tc>
                <a:extLst>
                  <a:ext uri="{0D108BD9-81ED-4DB2-BD59-A6C34878D82A}">
                    <a16:rowId xmlns:a16="http://schemas.microsoft.com/office/drawing/2014/main" val="250771351"/>
                  </a:ext>
                </a:extLst>
              </a:tr>
              <a:tr h="415500">
                <a:tc>
                  <a:txBody>
                    <a:bodyPr/>
                    <a:lstStyle/>
                    <a:p>
                      <a:r>
                        <a:rPr lang="en-US" sz="1100" dirty="0"/>
                        <a:t>Lack of appropriate job classifications</a:t>
                      </a:r>
                    </a:p>
                  </a:txBody>
                  <a:tcPr/>
                </a:tc>
                <a:tc>
                  <a:txBody>
                    <a:bodyPr/>
                    <a:lstStyle/>
                    <a:p>
                      <a:r>
                        <a:rPr lang="en-US" sz="1100" dirty="0"/>
                        <a:t>1</a:t>
                      </a:r>
                    </a:p>
                  </a:txBody>
                  <a:tcPr/>
                </a:tc>
                <a:tc>
                  <a:txBody>
                    <a:bodyPr/>
                    <a:lstStyle/>
                    <a:p>
                      <a:r>
                        <a:rPr lang="en-US" sz="1100" dirty="0"/>
                        <a:t>1 Suburban: (2)</a:t>
                      </a:r>
                    </a:p>
                  </a:txBody>
                  <a:tcPr/>
                </a:tc>
                <a:extLst>
                  <a:ext uri="{0D108BD9-81ED-4DB2-BD59-A6C34878D82A}">
                    <a16:rowId xmlns:a16="http://schemas.microsoft.com/office/drawing/2014/main" val="3938106812"/>
                  </a:ext>
                </a:extLst>
              </a:tr>
              <a:tr h="429847">
                <a:tc>
                  <a:txBody>
                    <a:bodyPr/>
                    <a:lstStyle/>
                    <a:p>
                      <a:r>
                        <a:rPr lang="en-US" sz="1100" dirty="0"/>
                        <a:t>Insufficient staffing</a:t>
                      </a:r>
                    </a:p>
                  </a:txBody>
                  <a:tcPr/>
                </a:tc>
                <a:tc>
                  <a:txBody>
                    <a:bodyPr/>
                    <a:lstStyle/>
                    <a:p>
                      <a:r>
                        <a:rPr lang="en-US" sz="1100" dirty="0"/>
                        <a:t>1</a:t>
                      </a:r>
                    </a:p>
                  </a:txBody>
                  <a:tcPr/>
                </a:tc>
                <a:tc>
                  <a:txBody>
                    <a:bodyPr/>
                    <a:lstStyle/>
                    <a:p>
                      <a:r>
                        <a:rPr lang="en-US" sz="1100" dirty="0"/>
                        <a:t>1 Urban: (1)</a:t>
                      </a:r>
                    </a:p>
                  </a:txBody>
                  <a:tcPr/>
                </a:tc>
                <a:extLst>
                  <a:ext uri="{0D108BD9-81ED-4DB2-BD59-A6C34878D82A}">
                    <a16:rowId xmlns:a16="http://schemas.microsoft.com/office/drawing/2014/main" val="1601560663"/>
                  </a:ext>
                </a:extLst>
              </a:tr>
              <a:tr h="541703">
                <a:tc>
                  <a:txBody>
                    <a:bodyPr/>
                    <a:lstStyle/>
                    <a:p>
                      <a:r>
                        <a:rPr lang="en-US" sz="1100" dirty="0"/>
                        <a:t>Lack of accountability, KPI tracking, and staff oversight for billing</a:t>
                      </a:r>
                    </a:p>
                  </a:txBody>
                  <a:tcPr/>
                </a:tc>
                <a:tc>
                  <a:txBody>
                    <a:bodyPr/>
                    <a:lstStyle/>
                    <a:p>
                      <a:r>
                        <a:rPr lang="en-US" sz="1100" dirty="0"/>
                        <a:t>1</a:t>
                      </a:r>
                    </a:p>
                  </a:txBody>
                  <a:tcPr/>
                </a:tc>
                <a:tc>
                  <a:txBody>
                    <a:bodyPr/>
                    <a:lstStyle/>
                    <a:p>
                      <a:r>
                        <a:rPr lang="en-US" sz="1100" dirty="0"/>
                        <a:t>1 Urban: (1)</a:t>
                      </a:r>
                    </a:p>
                  </a:txBody>
                  <a:tcPr/>
                </a:tc>
                <a:extLst>
                  <a:ext uri="{0D108BD9-81ED-4DB2-BD59-A6C34878D82A}">
                    <a16:rowId xmlns:a16="http://schemas.microsoft.com/office/drawing/2014/main" val="2515393792"/>
                  </a:ext>
                </a:extLst>
              </a:tr>
              <a:tr h="429847">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100" dirty="0"/>
                        <a:t>Training challenges in outdated systems</a:t>
                      </a:r>
                    </a:p>
                  </a:txBody>
                  <a:tcPr/>
                </a:tc>
                <a:tc>
                  <a:txBody>
                    <a:bodyPr/>
                    <a:lstStyle/>
                    <a:p>
                      <a:r>
                        <a:rPr lang="en-US" sz="1100" dirty="0"/>
                        <a:t>1</a:t>
                      </a:r>
                    </a:p>
                  </a:txBody>
                  <a:tcPr/>
                </a:tc>
                <a:tc>
                  <a:txBody>
                    <a:bodyPr/>
                    <a:lstStyle/>
                    <a:p>
                      <a:r>
                        <a:rPr lang="en-US" sz="1100" dirty="0"/>
                        <a:t>1 Suburban: (1)</a:t>
                      </a:r>
                    </a:p>
                  </a:txBody>
                  <a:tcPr/>
                </a:tc>
                <a:extLst>
                  <a:ext uri="{0D108BD9-81ED-4DB2-BD59-A6C34878D82A}">
                    <a16:rowId xmlns:a16="http://schemas.microsoft.com/office/drawing/2014/main" val="3789508859"/>
                  </a:ext>
                </a:extLst>
              </a:tr>
            </a:tbl>
          </a:graphicData>
        </a:graphic>
      </p:graphicFrame>
    </p:spTree>
    <p:extLst>
      <p:ext uri="{BB962C8B-B14F-4D97-AF65-F5344CB8AC3E}">
        <p14:creationId xmlns:p14="http://schemas.microsoft.com/office/powerpoint/2010/main" val="243905165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D14C6-AA07-3FEF-D7C1-9818BCF4F2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BAC314-78F6-24BD-7076-9E4B6765FB68}"/>
              </a:ext>
            </a:extLst>
          </p:cNvPr>
          <p:cNvSpPr>
            <a:spLocks noGrp="1"/>
          </p:cNvSpPr>
          <p:nvPr>
            <p:ph type="title"/>
          </p:nvPr>
        </p:nvSpPr>
        <p:spPr/>
        <p:txBody>
          <a:bodyPr/>
          <a:lstStyle/>
          <a:p>
            <a:r>
              <a:rPr lang="en-US" dirty="0"/>
              <a:t>Data Exchange: Other Barriers</a:t>
            </a:r>
          </a:p>
        </p:txBody>
      </p:sp>
      <p:graphicFrame>
        <p:nvGraphicFramePr>
          <p:cNvPr id="2" name="Content Placeholder 4">
            <a:extLst>
              <a:ext uri="{FF2B5EF4-FFF2-40B4-BE49-F238E27FC236}">
                <a16:creationId xmlns:a16="http://schemas.microsoft.com/office/drawing/2014/main" id="{203C0BC9-45AF-82BF-C1BB-0DCC51356EBE}"/>
              </a:ext>
            </a:extLst>
          </p:cNvPr>
          <p:cNvGraphicFramePr>
            <a:graphicFrameLocks noGrp="1"/>
          </p:cNvGraphicFramePr>
          <p:nvPr>
            <p:ph idx="1"/>
            <p:extLst>
              <p:ext uri="{D42A27DB-BD31-4B8C-83A1-F6EECF244321}">
                <p14:modId xmlns:p14="http://schemas.microsoft.com/office/powerpoint/2010/main" val="3855339383"/>
              </p:ext>
            </p:extLst>
          </p:nvPr>
        </p:nvGraphicFramePr>
        <p:xfrm>
          <a:off x="516835" y="777338"/>
          <a:ext cx="7808092" cy="3737297"/>
        </p:xfrm>
        <a:graphic>
          <a:graphicData uri="http://schemas.openxmlformats.org/drawingml/2006/table">
            <a:tbl>
              <a:tblPr firstRow="1" bandRow="1">
                <a:tableStyleId>{5C22544A-7EE6-4342-B048-85BDC9FD1C3A}</a:tableStyleId>
              </a:tblPr>
              <a:tblGrid>
                <a:gridCol w="3751613">
                  <a:extLst>
                    <a:ext uri="{9D8B030D-6E8A-4147-A177-3AD203B41FA5}">
                      <a16:colId xmlns:a16="http://schemas.microsoft.com/office/drawing/2014/main" val="3589059944"/>
                    </a:ext>
                  </a:extLst>
                </a:gridCol>
                <a:gridCol w="1288441">
                  <a:extLst>
                    <a:ext uri="{9D8B030D-6E8A-4147-A177-3AD203B41FA5}">
                      <a16:colId xmlns:a16="http://schemas.microsoft.com/office/drawing/2014/main" val="3921160187"/>
                    </a:ext>
                  </a:extLst>
                </a:gridCol>
                <a:gridCol w="2768038">
                  <a:extLst>
                    <a:ext uri="{9D8B030D-6E8A-4147-A177-3AD203B41FA5}">
                      <a16:colId xmlns:a16="http://schemas.microsoft.com/office/drawing/2014/main" val="3790551432"/>
                    </a:ext>
                  </a:extLst>
                </a:gridCol>
              </a:tblGrid>
              <a:tr h="587189">
                <a:tc>
                  <a:txBody>
                    <a:bodyPr/>
                    <a:lstStyle/>
                    <a:p>
                      <a:r>
                        <a:rPr lang="en-US" sz="1200" dirty="0"/>
                        <a:t>Other Barriers</a:t>
                      </a:r>
                    </a:p>
                  </a:txBody>
                  <a:tcPr/>
                </a:tc>
                <a:tc>
                  <a:txBody>
                    <a:bodyPr/>
                    <a:lstStyle/>
                    <a:p>
                      <a:r>
                        <a:rPr lang="en-US" sz="1200" dirty="0"/>
                        <a:t># of Counties Reporting Barrier</a:t>
                      </a:r>
                    </a:p>
                  </a:txBody>
                  <a:tcPr/>
                </a:tc>
                <a:tc>
                  <a:txBody>
                    <a:bodyPr/>
                    <a:lstStyle/>
                    <a:p>
                      <a:r>
                        <a:rPr lang="en-US" sz="1200" dirty="0"/>
                        <a:t>County Type (# of sections barrier was reported in)</a:t>
                      </a:r>
                    </a:p>
                  </a:txBody>
                  <a:tcPr/>
                </a:tc>
                <a:extLst>
                  <a:ext uri="{0D108BD9-81ED-4DB2-BD59-A6C34878D82A}">
                    <a16:rowId xmlns:a16="http://schemas.microsoft.com/office/drawing/2014/main" val="250771351"/>
                  </a:ext>
                </a:extLst>
              </a:tr>
              <a:tr h="548042">
                <a:tc>
                  <a:txBody>
                    <a:bodyPr/>
                    <a:lstStyle/>
                    <a:p>
                      <a:r>
                        <a:rPr lang="en-US" sz="1100" dirty="0"/>
                        <a:t>No Electronic Lab Reporting system that can communicate with others</a:t>
                      </a:r>
                    </a:p>
                  </a:txBody>
                  <a:tcPr/>
                </a:tc>
                <a:tc>
                  <a:txBody>
                    <a:bodyPr/>
                    <a:lstStyle/>
                    <a:p>
                      <a:r>
                        <a:rPr lang="en-US" sz="1100" dirty="0"/>
                        <a:t>1</a:t>
                      </a:r>
                    </a:p>
                  </a:txBody>
                  <a:tcPr/>
                </a:tc>
                <a:tc>
                  <a:txBody>
                    <a:bodyPr/>
                    <a:lstStyle/>
                    <a:p>
                      <a:r>
                        <a:rPr lang="en-US" sz="1100" dirty="0"/>
                        <a:t>1 Rural: (5)</a:t>
                      </a:r>
                    </a:p>
                  </a:txBody>
                  <a:tcPr/>
                </a:tc>
                <a:extLst>
                  <a:ext uri="{0D108BD9-81ED-4DB2-BD59-A6C34878D82A}">
                    <a16:rowId xmlns:a16="http://schemas.microsoft.com/office/drawing/2014/main" val="722187814"/>
                  </a:ext>
                </a:extLst>
              </a:tr>
              <a:tr h="459333">
                <a:tc>
                  <a:txBody>
                    <a:bodyPr/>
                    <a:lstStyle/>
                    <a:p>
                      <a:r>
                        <a:rPr lang="en-US" sz="1100" dirty="0"/>
                        <a:t>Lack of incentive structure for obtaining billing reimbursements</a:t>
                      </a:r>
                    </a:p>
                  </a:txBody>
                  <a:tcPr/>
                </a:tc>
                <a:tc>
                  <a:txBody>
                    <a:bodyPr/>
                    <a:lstStyle/>
                    <a:p>
                      <a:r>
                        <a:rPr lang="en-US" sz="1100" dirty="0"/>
                        <a:t>1</a:t>
                      </a:r>
                    </a:p>
                  </a:txBody>
                  <a:tcPr/>
                </a:tc>
                <a:tc>
                  <a:txBody>
                    <a:bodyPr/>
                    <a:lstStyle/>
                    <a:p>
                      <a:r>
                        <a:rPr lang="en-US" sz="1100" dirty="0"/>
                        <a:t>1 Urban: (1)</a:t>
                      </a:r>
                    </a:p>
                  </a:txBody>
                  <a:tcPr/>
                </a:tc>
                <a:extLst>
                  <a:ext uri="{0D108BD9-81ED-4DB2-BD59-A6C34878D82A}">
                    <a16:rowId xmlns:a16="http://schemas.microsoft.com/office/drawing/2014/main" val="2776425459"/>
                  </a:ext>
                </a:extLst>
              </a:tr>
              <a:tr h="428138">
                <a:tc>
                  <a:txBody>
                    <a:bodyPr/>
                    <a:lstStyle/>
                    <a:p>
                      <a:r>
                        <a:rPr lang="en-US" sz="1100" dirty="0"/>
                        <a:t>QHIO onboarding is ongoing; no bi-directional exchange yet</a:t>
                      </a:r>
                    </a:p>
                  </a:txBody>
                  <a:tcPr/>
                </a:tc>
                <a:tc>
                  <a:txBody>
                    <a:bodyPr/>
                    <a:lstStyle/>
                    <a:p>
                      <a:r>
                        <a:rPr lang="en-US" sz="1100" dirty="0"/>
                        <a:t>1</a:t>
                      </a:r>
                    </a:p>
                  </a:txBody>
                  <a:tcPr/>
                </a:tc>
                <a:tc>
                  <a:txBody>
                    <a:bodyPr/>
                    <a:lstStyle/>
                    <a:p>
                      <a:r>
                        <a:rPr lang="en-US" sz="1100" dirty="0"/>
                        <a:t>1 Suburban: (10)</a:t>
                      </a:r>
                    </a:p>
                  </a:txBody>
                  <a:tcPr/>
                </a:tc>
                <a:extLst>
                  <a:ext uri="{0D108BD9-81ED-4DB2-BD59-A6C34878D82A}">
                    <a16:rowId xmlns:a16="http://schemas.microsoft.com/office/drawing/2014/main" val="1601560663"/>
                  </a:ext>
                </a:extLst>
              </a:tr>
              <a:tr h="332740">
                <a:tc>
                  <a:txBody>
                    <a:bodyPr/>
                    <a:lstStyle/>
                    <a:p>
                      <a:r>
                        <a:rPr lang="en-US" sz="1100" dirty="0"/>
                        <a:t>Lack of control over system (no backend access; would need to hire vendor to enable functionality)</a:t>
                      </a:r>
                    </a:p>
                  </a:txBody>
                  <a:tcPr/>
                </a:tc>
                <a:tc>
                  <a:txBody>
                    <a:bodyPr/>
                    <a:lstStyle/>
                    <a:p>
                      <a:r>
                        <a:rPr lang="en-US" sz="1100" dirty="0"/>
                        <a:t>1</a:t>
                      </a:r>
                    </a:p>
                  </a:txBody>
                  <a:tcPr/>
                </a:tc>
                <a:tc>
                  <a:txBody>
                    <a:bodyPr/>
                    <a:lstStyle/>
                    <a:p>
                      <a:r>
                        <a:rPr lang="en-US" sz="1100" dirty="0"/>
                        <a:t>1 Urban: (5)</a:t>
                      </a:r>
                    </a:p>
                  </a:txBody>
                  <a:tcPr/>
                </a:tc>
                <a:extLst>
                  <a:ext uri="{0D108BD9-81ED-4DB2-BD59-A6C34878D82A}">
                    <a16:rowId xmlns:a16="http://schemas.microsoft.com/office/drawing/2014/main" val="3789508859"/>
                  </a:ext>
                </a:extLst>
              </a:tr>
              <a:tr h="381544">
                <a:tc>
                  <a:txBody>
                    <a:bodyPr/>
                    <a:lstStyle/>
                    <a:p>
                      <a:r>
                        <a:rPr lang="en-US" sz="1100" dirty="0"/>
                        <a:t>Perceived need for data exchange in small county</a:t>
                      </a:r>
                    </a:p>
                  </a:txBody>
                  <a:tcPr/>
                </a:tc>
                <a:tc>
                  <a:txBody>
                    <a:bodyPr/>
                    <a:lstStyle/>
                    <a:p>
                      <a:r>
                        <a:rPr lang="en-US" sz="1100" dirty="0"/>
                        <a:t>1</a:t>
                      </a:r>
                    </a:p>
                  </a:txBody>
                  <a:tcPr/>
                </a:tc>
                <a:tc>
                  <a:txBody>
                    <a:bodyPr/>
                    <a:lstStyle/>
                    <a:p>
                      <a:r>
                        <a:rPr lang="en-US" sz="1100" dirty="0"/>
                        <a:t>1 Rural: (8)</a:t>
                      </a:r>
                    </a:p>
                  </a:txBody>
                  <a:tcPr/>
                </a:tc>
                <a:extLst>
                  <a:ext uri="{0D108BD9-81ED-4DB2-BD59-A6C34878D82A}">
                    <a16:rowId xmlns:a16="http://schemas.microsoft.com/office/drawing/2014/main" val="4099365767"/>
                  </a:ext>
                </a:extLst>
              </a:tr>
              <a:tr h="367446">
                <a:tc>
                  <a:txBody>
                    <a:bodyPr/>
                    <a:lstStyle/>
                    <a:p>
                      <a:r>
                        <a:rPr lang="en-US" sz="1100" dirty="0"/>
                        <a:t>Challenges with electronic submission of Service Authorization Requests</a:t>
                      </a:r>
                    </a:p>
                  </a:txBody>
                  <a:tcPr/>
                </a:tc>
                <a:tc>
                  <a:txBody>
                    <a:bodyPr/>
                    <a:lstStyle/>
                    <a:p>
                      <a:r>
                        <a:rPr lang="en-US" sz="1100" dirty="0"/>
                        <a:t>1</a:t>
                      </a:r>
                    </a:p>
                  </a:txBody>
                  <a:tcPr/>
                </a:tc>
                <a:tc>
                  <a:txBody>
                    <a:bodyPr/>
                    <a:lstStyle/>
                    <a:p>
                      <a:r>
                        <a:rPr lang="en-US" sz="1100" dirty="0"/>
                        <a:t>1 Urban: (1)</a:t>
                      </a:r>
                    </a:p>
                  </a:txBody>
                  <a:tcPr/>
                </a:tc>
                <a:extLst>
                  <a:ext uri="{0D108BD9-81ED-4DB2-BD59-A6C34878D82A}">
                    <a16:rowId xmlns:a16="http://schemas.microsoft.com/office/drawing/2014/main" val="798017282"/>
                  </a:ext>
                </a:extLst>
              </a:tr>
              <a:tr h="403147">
                <a:tc>
                  <a:txBody>
                    <a:bodyPr/>
                    <a:lstStyle/>
                    <a:p>
                      <a:r>
                        <a:rPr lang="en-US" sz="1100" dirty="0"/>
                        <a:t>Limited ability to exchange data between CA Children’s Services and MCPs</a:t>
                      </a:r>
                    </a:p>
                  </a:txBody>
                  <a:tcPr/>
                </a:tc>
                <a:tc>
                  <a:txBody>
                    <a:bodyPr/>
                    <a:lstStyle/>
                    <a:p>
                      <a:r>
                        <a:rPr lang="en-US" sz="1100" dirty="0"/>
                        <a:t>1</a:t>
                      </a:r>
                    </a:p>
                  </a:txBody>
                  <a:tcPr/>
                </a:tc>
                <a:tc>
                  <a:txBody>
                    <a:bodyPr/>
                    <a:lstStyle/>
                    <a:p>
                      <a:r>
                        <a:rPr lang="en-US" sz="1100" dirty="0"/>
                        <a:t>1 Urban: (1)</a:t>
                      </a:r>
                    </a:p>
                  </a:txBody>
                  <a:tcPr/>
                </a:tc>
                <a:extLst>
                  <a:ext uri="{0D108BD9-81ED-4DB2-BD59-A6C34878D82A}">
                    <a16:rowId xmlns:a16="http://schemas.microsoft.com/office/drawing/2014/main" val="3136538638"/>
                  </a:ext>
                </a:extLst>
              </a:tr>
            </a:tbl>
          </a:graphicData>
        </a:graphic>
      </p:graphicFrame>
    </p:spTree>
    <p:extLst>
      <p:ext uri="{BB962C8B-B14F-4D97-AF65-F5344CB8AC3E}">
        <p14:creationId xmlns:p14="http://schemas.microsoft.com/office/powerpoint/2010/main" val="31708763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9A0E3-1758-AF78-ADA6-5BC9D22C55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EB91B6-AED8-E9F3-88BA-1EB767EB4768}"/>
              </a:ext>
            </a:extLst>
          </p:cNvPr>
          <p:cNvSpPr>
            <a:spLocks noGrp="1"/>
          </p:cNvSpPr>
          <p:nvPr>
            <p:ph type="title"/>
          </p:nvPr>
        </p:nvSpPr>
        <p:spPr>
          <a:xfrm>
            <a:off x="561259" y="631881"/>
            <a:ext cx="8173580" cy="458587"/>
          </a:xfrm>
        </p:spPr>
        <p:txBody>
          <a:bodyPr/>
          <a:lstStyle/>
          <a:p>
            <a:r>
              <a:rPr lang="en-US" sz="2800" dirty="0"/>
              <a:t>Consumer Access/Control: Barriers to clients/patients completing these activities electronically. </a:t>
            </a:r>
          </a:p>
        </p:txBody>
      </p:sp>
      <p:graphicFrame>
        <p:nvGraphicFramePr>
          <p:cNvPr id="5" name="Content Placeholder 4">
            <a:extLst>
              <a:ext uri="{FF2B5EF4-FFF2-40B4-BE49-F238E27FC236}">
                <a16:creationId xmlns:a16="http://schemas.microsoft.com/office/drawing/2014/main" id="{E0E170A0-661C-300C-8C6D-9698AD601891}"/>
              </a:ext>
            </a:extLst>
          </p:cNvPr>
          <p:cNvGraphicFramePr>
            <a:graphicFrameLocks noGrp="1"/>
          </p:cNvGraphicFramePr>
          <p:nvPr>
            <p:ph idx="1"/>
            <p:extLst>
              <p:ext uri="{D42A27DB-BD31-4B8C-83A1-F6EECF244321}">
                <p14:modId xmlns:p14="http://schemas.microsoft.com/office/powerpoint/2010/main" val="1409645191"/>
              </p:ext>
            </p:extLst>
          </p:nvPr>
        </p:nvGraphicFramePr>
        <p:xfrm>
          <a:off x="561259" y="1284432"/>
          <a:ext cx="8021481" cy="2365003"/>
        </p:xfrm>
        <a:graphic>
          <a:graphicData uri="http://schemas.openxmlformats.org/drawingml/2006/table">
            <a:tbl>
              <a:tblPr firstRow="1" bandRow="1">
                <a:tableStyleId>{5C22544A-7EE6-4342-B048-85BDC9FD1C3A}</a:tableStyleId>
              </a:tblPr>
              <a:tblGrid>
                <a:gridCol w="3491196">
                  <a:extLst>
                    <a:ext uri="{9D8B030D-6E8A-4147-A177-3AD203B41FA5}">
                      <a16:colId xmlns:a16="http://schemas.microsoft.com/office/drawing/2014/main" val="3589059944"/>
                    </a:ext>
                  </a:extLst>
                </a:gridCol>
                <a:gridCol w="1690104">
                  <a:extLst>
                    <a:ext uri="{9D8B030D-6E8A-4147-A177-3AD203B41FA5}">
                      <a16:colId xmlns:a16="http://schemas.microsoft.com/office/drawing/2014/main" val="3921160187"/>
                    </a:ext>
                  </a:extLst>
                </a:gridCol>
                <a:gridCol w="2840181">
                  <a:extLst>
                    <a:ext uri="{9D8B030D-6E8A-4147-A177-3AD203B41FA5}">
                      <a16:colId xmlns:a16="http://schemas.microsoft.com/office/drawing/2014/main" val="3790551432"/>
                    </a:ext>
                  </a:extLst>
                </a:gridCol>
              </a:tblGrid>
              <a:tr h="833602">
                <a:tc>
                  <a:txBody>
                    <a:bodyPr/>
                    <a:lstStyle/>
                    <a:p>
                      <a:r>
                        <a:rPr lang="en-US" sz="1400" dirty="0"/>
                        <a:t>Barrier</a:t>
                      </a:r>
                    </a:p>
                  </a:txBody>
                  <a:tcPr/>
                </a:tc>
                <a:tc>
                  <a:txBody>
                    <a:bodyPr/>
                    <a:lstStyle/>
                    <a:p>
                      <a:r>
                        <a:rPr lang="en-US" sz="1400" dirty="0"/>
                        <a:t># of Counties Reporting Barrier</a:t>
                      </a:r>
                    </a:p>
                  </a:txBody>
                  <a:tcPr/>
                </a:tc>
                <a:tc>
                  <a:txBody>
                    <a:bodyPr/>
                    <a:lstStyle/>
                    <a:p>
                      <a:r>
                        <a:rPr lang="en-US" sz="1400" dirty="0"/>
                        <a:t>County Type</a:t>
                      </a:r>
                    </a:p>
                  </a:txBody>
                  <a:tcPr/>
                </a:tc>
                <a:extLst>
                  <a:ext uri="{0D108BD9-81ED-4DB2-BD59-A6C34878D82A}">
                    <a16:rowId xmlns:a16="http://schemas.microsoft.com/office/drawing/2014/main" val="250771351"/>
                  </a:ext>
                </a:extLst>
              </a:tr>
              <a:tr h="934804">
                <a:tc>
                  <a:txBody>
                    <a:bodyPr/>
                    <a:lstStyle/>
                    <a:p>
                      <a:r>
                        <a:rPr lang="en-US" sz="1200" dirty="0"/>
                        <a:t>Lack of control over systems (e.g., another dept is the primary system owner, no backend system access, would need to contract with vendor to enable functionality)</a:t>
                      </a:r>
                    </a:p>
                  </a:txBody>
                  <a:tcPr/>
                </a:tc>
                <a:tc>
                  <a:txBody>
                    <a:bodyPr/>
                    <a:lstStyle/>
                    <a:p>
                      <a:r>
                        <a:rPr lang="en-US" sz="1200" dirty="0"/>
                        <a:t>2</a:t>
                      </a:r>
                    </a:p>
                  </a:txBody>
                  <a:tcPr/>
                </a:tc>
                <a:tc>
                  <a:txBody>
                    <a:bodyPr/>
                    <a:lstStyle/>
                    <a:p>
                      <a:r>
                        <a:rPr lang="en-US" sz="1200" dirty="0"/>
                        <a:t>2 Urban</a:t>
                      </a:r>
                    </a:p>
                  </a:txBody>
                  <a:tcPr/>
                </a:tc>
                <a:extLst>
                  <a:ext uri="{0D108BD9-81ED-4DB2-BD59-A6C34878D82A}">
                    <a16:rowId xmlns:a16="http://schemas.microsoft.com/office/drawing/2014/main" val="3789508859"/>
                  </a:ext>
                </a:extLst>
              </a:tr>
              <a:tr h="596597">
                <a:tc>
                  <a:txBody>
                    <a:bodyPr/>
                    <a:lstStyle/>
                    <a:p>
                      <a:r>
                        <a:rPr lang="en-US" sz="1200" dirty="0"/>
                        <a:t>Lack of need or requirement by public health programs to have this functionality</a:t>
                      </a:r>
                    </a:p>
                  </a:txBody>
                  <a:tcPr/>
                </a:tc>
                <a:tc>
                  <a:txBody>
                    <a:bodyPr/>
                    <a:lstStyle/>
                    <a:p>
                      <a:r>
                        <a:rPr lang="en-US" sz="1200" dirty="0"/>
                        <a:t>1</a:t>
                      </a:r>
                    </a:p>
                  </a:txBody>
                  <a:tcPr/>
                </a:tc>
                <a:tc>
                  <a:txBody>
                    <a:bodyPr/>
                    <a:lstStyle/>
                    <a:p>
                      <a:r>
                        <a:rPr lang="en-US" sz="1200" dirty="0"/>
                        <a:t>1 Suburban</a:t>
                      </a:r>
                    </a:p>
                  </a:txBody>
                  <a:tcPr/>
                </a:tc>
                <a:extLst>
                  <a:ext uri="{0D108BD9-81ED-4DB2-BD59-A6C34878D82A}">
                    <a16:rowId xmlns:a16="http://schemas.microsoft.com/office/drawing/2014/main" val="3533754511"/>
                  </a:ext>
                </a:extLst>
              </a:tr>
            </a:tbl>
          </a:graphicData>
        </a:graphic>
      </p:graphicFrame>
    </p:spTree>
    <p:extLst>
      <p:ext uri="{BB962C8B-B14F-4D97-AF65-F5344CB8AC3E}">
        <p14:creationId xmlns:p14="http://schemas.microsoft.com/office/powerpoint/2010/main" val="362796250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BA3B-6D76-3FAA-BB45-507628A58F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83975A-88FB-73ED-74AB-DB19691031F5}"/>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4E5A4C6A-8ADC-A862-1EA6-0B3F583CB450}"/>
              </a:ext>
            </a:extLst>
          </p:cNvPr>
          <p:cNvGraphicFramePr>
            <a:graphicFrameLocks noGrp="1"/>
          </p:cNvGraphicFramePr>
          <p:nvPr>
            <p:ph idx="1"/>
            <p:extLst>
              <p:ext uri="{D42A27DB-BD31-4B8C-83A1-F6EECF244321}">
                <p14:modId xmlns:p14="http://schemas.microsoft.com/office/powerpoint/2010/main" val="3304539217"/>
              </p:ext>
            </p:extLst>
          </p:nvPr>
        </p:nvGraphicFramePr>
        <p:xfrm>
          <a:off x="509215" y="777338"/>
          <a:ext cx="8309415" cy="3501768"/>
        </p:xfrm>
        <a:graphic>
          <a:graphicData uri="http://schemas.openxmlformats.org/drawingml/2006/table">
            <a:tbl>
              <a:tblPr firstRow="1" bandRow="1">
                <a:tableStyleId>{5C22544A-7EE6-4342-B048-85BDC9FD1C3A}</a:tableStyleId>
              </a:tblPr>
              <a:tblGrid>
                <a:gridCol w="1695255">
                  <a:extLst>
                    <a:ext uri="{9D8B030D-6E8A-4147-A177-3AD203B41FA5}">
                      <a16:colId xmlns:a16="http://schemas.microsoft.com/office/drawing/2014/main" val="3589059944"/>
                    </a:ext>
                  </a:extLst>
                </a:gridCol>
                <a:gridCol w="3670070">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gridCol w="2154381">
                  <a:extLst>
                    <a:ext uri="{9D8B030D-6E8A-4147-A177-3AD203B41FA5}">
                      <a16:colId xmlns:a16="http://schemas.microsoft.com/office/drawing/2014/main" val="3790551432"/>
                    </a:ext>
                  </a:extLst>
                </a:gridCol>
              </a:tblGrid>
              <a:tr h="469276">
                <a:tc>
                  <a:txBody>
                    <a:bodyPr/>
                    <a:lstStyle/>
                    <a:p>
                      <a:r>
                        <a:rPr lang="en-US" sz="1000" dirty="0"/>
                        <a:t>Category</a:t>
                      </a:r>
                    </a:p>
                  </a:txBody>
                  <a:tcPr/>
                </a:tc>
                <a:tc>
                  <a:txBody>
                    <a:bodyPr/>
                    <a:lstStyle/>
                    <a:p>
                      <a:r>
                        <a:rPr lang="en-US" sz="1000" dirty="0"/>
                        <a:t>Details</a:t>
                      </a:r>
                    </a:p>
                  </a:txBody>
                  <a:tcPr/>
                </a:tc>
                <a:tc>
                  <a:txBody>
                    <a:bodyPr/>
                    <a:lstStyle/>
                    <a:p>
                      <a:r>
                        <a:rPr lang="en-US" sz="1000" dirty="0"/>
                        <a:t># of counties</a:t>
                      </a:r>
                    </a:p>
                  </a:txBody>
                  <a:tcPr/>
                </a:tc>
                <a:tc>
                  <a:txBody>
                    <a:bodyPr/>
                    <a:lstStyle/>
                    <a:p>
                      <a:r>
                        <a:rPr lang="en-US" sz="1000" dirty="0"/>
                        <a:t>County Types</a:t>
                      </a:r>
                    </a:p>
                  </a:txBody>
                  <a:tcPr/>
                </a:tc>
                <a:extLst>
                  <a:ext uri="{0D108BD9-81ED-4DB2-BD59-A6C34878D82A}">
                    <a16:rowId xmlns:a16="http://schemas.microsoft.com/office/drawing/2014/main" val="250771351"/>
                  </a:ext>
                </a:extLst>
              </a:tr>
              <a:tr h="1010748">
                <a:tc>
                  <a:txBody>
                    <a:bodyPr/>
                    <a:lstStyle/>
                    <a:p>
                      <a:r>
                        <a:rPr lang="en-US" sz="1000" dirty="0"/>
                        <a:t>Sustainable funding source</a:t>
                      </a:r>
                    </a:p>
                  </a:txBody>
                  <a:tcPr/>
                </a:tc>
                <a:tc>
                  <a:txBody>
                    <a:bodyPr/>
                    <a:lstStyle/>
                    <a:p>
                      <a:pPr marL="171450" indent="-171450">
                        <a:buFont typeface="Arial" panose="020B0604020202020204" pitchFamily="34" charset="0"/>
                        <a:buChar char="•"/>
                      </a:pPr>
                      <a:r>
                        <a:rPr lang="en-US" sz="1000" dirty="0"/>
                        <a:t>Need additional funding to enable data exchange functionality, maintain systems, and support staff</a:t>
                      </a:r>
                    </a:p>
                    <a:p>
                      <a:pPr marL="171450" indent="-171450">
                        <a:buFont typeface="Arial" panose="020B0604020202020204" pitchFamily="34" charset="0"/>
                        <a:buChar char="•"/>
                      </a:pPr>
                      <a:r>
                        <a:rPr lang="en-US" sz="1000" dirty="0"/>
                        <a:t>Need consistent funding (not one time)</a:t>
                      </a:r>
                    </a:p>
                    <a:p>
                      <a:pPr marL="171450" indent="-171450">
                        <a:buFont typeface="Arial" panose="020B0604020202020204" pitchFamily="34" charset="0"/>
                        <a:buChar char="•"/>
                      </a:pPr>
                      <a:r>
                        <a:rPr lang="en-US" sz="1000" dirty="0"/>
                        <a:t>If data exchange becomes a mandate, it needs to be funded mandate</a:t>
                      </a:r>
                    </a:p>
                  </a:txBody>
                  <a:tcPr/>
                </a:tc>
                <a:tc>
                  <a:txBody>
                    <a:bodyPr/>
                    <a:lstStyle/>
                    <a:p>
                      <a:r>
                        <a:rPr lang="en-US" sz="1000" dirty="0"/>
                        <a:t>8</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000" b="0" dirty="0"/>
                        <a:t>3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00" b="0" dirty="0"/>
                        <a:t>2 Suburban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00" b="0" dirty="0"/>
                        <a:t>3 Rural</a:t>
                      </a:r>
                    </a:p>
                  </a:txBody>
                  <a:tcPr/>
                </a:tc>
                <a:extLst>
                  <a:ext uri="{0D108BD9-81ED-4DB2-BD59-A6C34878D82A}">
                    <a16:rowId xmlns:a16="http://schemas.microsoft.com/office/drawing/2014/main" val="587307345"/>
                  </a:ext>
                </a:extLst>
              </a:tr>
              <a:tr h="830505">
                <a:tc>
                  <a:txBody>
                    <a:bodyPr/>
                    <a:lstStyle/>
                    <a:p>
                      <a:r>
                        <a:rPr lang="en-US" sz="1000" dirty="0"/>
                        <a:t>Staffing for data exchange</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Ability to hire additional staff </a:t>
                      </a:r>
                    </a:p>
                    <a:p>
                      <a:pPr marL="171450" indent="-171450">
                        <a:buFont typeface="Arial" panose="020B0604020202020204" pitchFamily="34" charset="0"/>
                        <a:buChar char="•"/>
                      </a:pPr>
                      <a:r>
                        <a:rPr lang="en-US" sz="1000" dirty="0"/>
                        <a:t>Increase internal staffing and knowledge</a:t>
                      </a:r>
                    </a:p>
                    <a:p>
                      <a:pPr marL="171450" indent="-171450">
                        <a:buFont typeface="Arial" panose="020B0604020202020204" pitchFamily="34" charset="0"/>
                        <a:buChar char="•"/>
                      </a:pPr>
                      <a:r>
                        <a:rPr lang="en-US" sz="1000" dirty="0"/>
                        <a:t>Staff that could devote time to implement this major project</a:t>
                      </a:r>
                    </a:p>
                  </a:txBody>
                  <a:tcPr/>
                </a:tc>
                <a:tc>
                  <a:txBody>
                    <a:bodyPr/>
                    <a:lstStyle/>
                    <a:p>
                      <a:r>
                        <a:rPr lang="en-US" sz="1000" dirty="0"/>
                        <a:t>3</a:t>
                      </a:r>
                    </a:p>
                  </a:txBody>
                  <a:tcPr/>
                </a:tc>
                <a:tc>
                  <a:txBody>
                    <a:bodyPr/>
                    <a:lstStyle/>
                    <a:p>
                      <a:r>
                        <a:rPr lang="en-US" sz="1000" b="0" dirty="0"/>
                        <a:t>1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00" b="0" dirty="0"/>
                        <a:t>1 Suburban</a:t>
                      </a:r>
                    </a:p>
                    <a:p>
                      <a:r>
                        <a:rPr lang="en-US" sz="1000" b="0" dirty="0"/>
                        <a:t>1 Rural</a:t>
                      </a:r>
                    </a:p>
                  </a:txBody>
                  <a:tcPr/>
                </a:tc>
                <a:extLst>
                  <a:ext uri="{0D108BD9-81ED-4DB2-BD59-A6C34878D82A}">
                    <a16:rowId xmlns:a16="http://schemas.microsoft.com/office/drawing/2014/main" val="3533754511"/>
                  </a:ext>
                </a:extLst>
              </a:tr>
              <a:tr h="1191239">
                <a:tc>
                  <a:txBody>
                    <a:bodyPr/>
                    <a:lstStyle/>
                    <a:p>
                      <a:r>
                        <a:rPr lang="en-US" sz="1000" dirty="0"/>
                        <a:t>Stronger data governance and guidance on privacy</a:t>
                      </a:r>
                    </a:p>
                  </a:txBody>
                  <a:tcPr/>
                </a:tc>
                <a:tc>
                  <a:txBody>
                    <a:bodyPr/>
                    <a:lstStyle/>
                    <a:p>
                      <a:pPr marL="171450" indent="-171450">
                        <a:buFont typeface="Arial" panose="020B0604020202020204" pitchFamily="34" charset="0"/>
                        <a:buChar char="•"/>
                      </a:pPr>
                      <a:r>
                        <a:rPr lang="en-US" sz="1000" dirty="0"/>
                        <a:t>Standardized data formats</a:t>
                      </a:r>
                    </a:p>
                    <a:p>
                      <a:pPr marL="171450" indent="-171450">
                        <a:buFont typeface="Arial" panose="020B0604020202020204" pitchFamily="34" charset="0"/>
                        <a:buChar char="•"/>
                      </a:pPr>
                      <a:r>
                        <a:rPr lang="en-US" sz="1000" dirty="0"/>
                        <a:t>Legal guidance on data sharing policies/agreements, security, and privacy</a:t>
                      </a:r>
                    </a:p>
                    <a:p>
                      <a:pPr marL="171450" indent="-171450">
                        <a:buFont typeface="Arial" panose="020B0604020202020204" pitchFamily="34" charset="0"/>
                        <a:buChar char="•"/>
                      </a:pPr>
                      <a:r>
                        <a:rPr lang="en-US" sz="1000" dirty="0"/>
                        <a:t>Updated data sharing laws</a:t>
                      </a:r>
                    </a:p>
                  </a:txBody>
                  <a:tcPr/>
                </a:tc>
                <a:tc>
                  <a:txBody>
                    <a:bodyPr/>
                    <a:lstStyle/>
                    <a:p>
                      <a:r>
                        <a:rPr lang="en-US" sz="1000" dirty="0"/>
                        <a:t>3</a:t>
                      </a:r>
                    </a:p>
                  </a:txBody>
                  <a:tcPr/>
                </a:tc>
                <a:tc>
                  <a:txBody>
                    <a:bodyPr/>
                    <a:lstStyle/>
                    <a:p>
                      <a:r>
                        <a:rPr lang="en-US" sz="1000" b="0" dirty="0"/>
                        <a:t>3 Rural</a:t>
                      </a:r>
                    </a:p>
                  </a:txBody>
                  <a:tcPr/>
                </a:tc>
                <a:extLst>
                  <a:ext uri="{0D108BD9-81ED-4DB2-BD59-A6C34878D82A}">
                    <a16:rowId xmlns:a16="http://schemas.microsoft.com/office/drawing/2014/main" val="2654482695"/>
                  </a:ext>
                </a:extLst>
              </a:tr>
            </a:tbl>
          </a:graphicData>
        </a:graphic>
      </p:graphicFrame>
    </p:spTree>
    <p:extLst>
      <p:ext uri="{BB962C8B-B14F-4D97-AF65-F5344CB8AC3E}">
        <p14:creationId xmlns:p14="http://schemas.microsoft.com/office/powerpoint/2010/main" val="282264373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9244-EDE1-9FCE-2579-3A03FE48A5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7EECF6C-C863-D0CC-2EAB-A478273EA654}"/>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0EB692E1-4923-6823-5282-798B4D3AE6B9}"/>
              </a:ext>
            </a:extLst>
          </p:cNvPr>
          <p:cNvGraphicFramePr>
            <a:graphicFrameLocks noGrp="1"/>
          </p:cNvGraphicFramePr>
          <p:nvPr>
            <p:ph idx="1"/>
            <p:extLst>
              <p:ext uri="{D42A27DB-BD31-4B8C-83A1-F6EECF244321}">
                <p14:modId xmlns:p14="http://schemas.microsoft.com/office/powerpoint/2010/main" val="379062361"/>
              </p:ext>
            </p:extLst>
          </p:nvPr>
        </p:nvGraphicFramePr>
        <p:xfrm>
          <a:off x="532075" y="878251"/>
          <a:ext cx="8309415" cy="3281645"/>
        </p:xfrm>
        <a:graphic>
          <a:graphicData uri="http://schemas.openxmlformats.org/drawingml/2006/table">
            <a:tbl>
              <a:tblPr firstRow="1" bandRow="1">
                <a:tableStyleId>{5C22544A-7EE6-4342-B048-85BDC9FD1C3A}</a:tableStyleId>
              </a:tblPr>
              <a:tblGrid>
                <a:gridCol w="1695255">
                  <a:extLst>
                    <a:ext uri="{9D8B030D-6E8A-4147-A177-3AD203B41FA5}">
                      <a16:colId xmlns:a16="http://schemas.microsoft.com/office/drawing/2014/main" val="3589059944"/>
                    </a:ext>
                  </a:extLst>
                </a:gridCol>
                <a:gridCol w="3670070">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gridCol w="2154381">
                  <a:extLst>
                    <a:ext uri="{9D8B030D-6E8A-4147-A177-3AD203B41FA5}">
                      <a16:colId xmlns:a16="http://schemas.microsoft.com/office/drawing/2014/main" val="3790551432"/>
                    </a:ext>
                  </a:extLst>
                </a:gridCol>
              </a:tblGrid>
              <a:tr h="389180">
                <a:tc>
                  <a:txBody>
                    <a:bodyPr/>
                    <a:lstStyle/>
                    <a:p>
                      <a:r>
                        <a:rPr lang="en-US" sz="1000" dirty="0"/>
                        <a:t>Category</a:t>
                      </a:r>
                    </a:p>
                  </a:txBody>
                  <a:tcPr/>
                </a:tc>
                <a:tc>
                  <a:txBody>
                    <a:bodyPr/>
                    <a:lstStyle/>
                    <a:p>
                      <a:r>
                        <a:rPr lang="en-US" sz="1000" dirty="0"/>
                        <a:t>Details</a:t>
                      </a:r>
                    </a:p>
                  </a:txBody>
                  <a:tcPr/>
                </a:tc>
                <a:tc>
                  <a:txBody>
                    <a:bodyPr/>
                    <a:lstStyle/>
                    <a:p>
                      <a:r>
                        <a:rPr lang="en-US" sz="1000" dirty="0"/>
                        <a:t># of counties</a:t>
                      </a:r>
                    </a:p>
                  </a:txBody>
                  <a:tcPr/>
                </a:tc>
                <a:tc>
                  <a:txBody>
                    <a:bodyPr/>
                    <a:lstStyle/>
                    <a:p>
                      <a:r>
                        <a:rPr lang="en-US" sz="1000" dirty="0"/>
                        <a:t>County Type</a:t>
                      </a:r>
                    </a:p>
                  </a:txBody>
                  <a:tcPr/>
                </a:tc>
                <a:extLst>
                  <a:ext uri="{0D108BD9-81ED-4DB2-BD59-A6C34878D82A}">
                    <a16:rowId xmlns:a16="http://schemas.microsoft.com/office/drawing/2014/main" val="250771351"/>
                  </a:ext>
                </a:extLst>
              </a:tr>
              <a:tr h="775289">
                <a:tc>
                  <a:txBody>
                    <a:bodyPr/>
                    <a:lstStyle/>
                    <a:p>
                      <a:r>
                        <a:rPr lang="en-US" sz="1000" dirty="0"/>
                        <a:t>State support for improved data systems</a:t>
                      </a:r>
                    </a:p>
                  </a:txBody>
                  <a:tcPr/>
                </a:tc>
                <a:tc>
                  <a:txBody>
                    <a:bodyPr/>
                    <a:lstStyle/>
                    <a:p>
                      <a:pPr marL="171450" indent="-171450">
                        <a:buFont typeface="Arial" panose="020B0604020202020204" pitchFamily="34" charset="0"/>
                        <a:buChar char="•"/>
                      </a:pPr>
                      <a:r>
                        <a:rPr lang="en-US" sz="1000" dirty="0"/>
                        <a:t>Many systems are chosen and managed by the state</a:t>
                      </a:r>
                    </a:p>
                    <a:p>
                      <a:pPr marL="171450" indent="-171450">
                        <a:buFont typeface="Arial" panose="020B0604020202020204" pitchFamily="34" charset="0"/>
                        <a:buChar char="•"/>
                      </a:pPr>
                      <a:r>
                        <a:rPr lang="en-US" sz="1000" dirty="0"/>
                        <a:t>The state needs to ensure exchange capabilities or design new cost sharing or implementation models so counties can implement capabilities autonomously</a:t>
                      </a:r>
                    </a:p>
                  </a:txBody>
                  <a:tcPr/>
                </a:tc>
                <a:tc>
                  <a:txBody>
                    <a:bodyPr/>
                    <a:lstStyle/>
                    <a:p>
                      <a:r>
                        <a:rPr lang="en-US" sz="1000" dirty="0"/>
                        <a:t>2</a:t>
                      </a:r>
                    </a:p>
                  </a:txBody>
                  <a:tcPr/>
                </a:tc>
                <a:tc>
                  <a:txBody>
                    <a:bodyPr/>
                    <a:lstStyle/>
                    <a:p>
                      <a:r>
                        <a:rPr lang="en-US" sz="1000" b="0" dirty="0"/>
                        <a:t>1 Urban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000" b="0" dirty="0"/>
                        <a:t>1 Rural</a:t>
                      </a:r>
                    </a:p>
                  </a:txBody>
                  <a:tcPr/>
                </a:tc>
                <a:extLst>
                  <a:ext uri="{0D108BD9-81ED-4DB2-BD59-A6C34878D82A}">
                    <a16:rowId xmlns:a16="http://schemas.microsoft.com/office/drawing/2014/main" val="3993350642"/>
                  </a:ext>
                </a:extLst>
              </a:tr>
              <a:tr h="389180">
                <a:tc>
                  <a:txBody>
                    <a:bodyPr/>
                    <a:lstStyle/>
                    <a:p>
                      <a:r>
                        <a:rPr lang="en-US" sz="1000" dirty="0"/>
                        <a:t>Better technology</a:t>
                      </a:r>
                    </a:p>
                  </a:txBody>
                  <a:tcPr/>
                </a:tc>
                <a:tc>
                  <a:txBody>
                    <a:bodyPr/>
                    <a:lstStyle/>
                    <a:p>
                      <a:pPr marL="171450" indent="-171450">
                        <a:buFont typeface="Arial" panose="020B0604020202020204" pitchFamily="34" charset="0"/>
                        <a:buChar char="•"/>
                      </a:pPr>
                      <a:r>
                        <a:rPr lang="en-US" sz="1000" dirty="0"/>
                        <a:t>Access to a secure platforms that comply with privacy regulations</a:t>
                      </a:r>
                    </a:p>
                  </a:txBody>
                  <a:tcPr/>
                </a:tc>
                <a:tc>
                  <a:txBody>
                    <a:bodyPr/>
                    <a:lstStyle/>
                    <a:p>
                      <a:r>
                        <a:rPr lang="en-US" sz="1000" dirty="0"/>
                        <a:t>2</a:t>
                      </a:r>
                    </a:p>
                  </a:txBody>
                  <a:tcPr/>
                </a:tc>
                <a:tc>
                  <a:txBody>
                    <a:bodyPr/>
                    <a:lstStyle/>
                    <a:p>
                      <a:r>
                        <a:rPr lang="en-US" sz="1000" b="0" dirty="0"/>
                        <a:t>2 Rural</a:t>
                      </a:r>
                    </a:p>
                  </a:txBody>
                  <a:tcPr/>
                </a:tc>
                <a:extLst>
                  <a:ext uri="{0D108BD9-81ED-4DB2-BD59-A6C34878D82A}">
                    <a16:rowId xmlns:a16="http://schemas.microsoft.com/office/drawing/2014/main" val="975786103"/>
                  </a:ext>
                </a:extLst>
              </a:tr>
              <a:tr h="419660">
                <a:tc>
                  <a:txBody>
                    <a:bodyPr/>
                    <a:lstStyle/>
                    <a:p>
                      <a:r>
                        <a:rPr lang="en-US" sz="1000" dirty="0"/>
                        <a:t>Collaboration</a:t>
                      </a:r>
                    </a:p>
                  </a:txBody>
                  <a:tcPr/>
                </a:tc>
                <a:tc>
                  <a:txBody>
                    <a:bodyPr/>
                    <a:lstStyle/>
                    <a:p>
                      <a:pPr marL="171450" indent="-171450">
                        <a:buFont typeface="Arial" panose="020B0604020202020204" pitchFamily="34" charset="0"/>
                        <a:buChar char="•"/>
                      </a:pPr>
                      <a:r>
                        <a:rPr lang="en-US" sz="1000" dirty="0"/>
                        <a:t>Better collaboration with other agencies and entitles for data exchange</a:t>
                      </a:r>
                    </a:p>
                  </a:txBody>
                  <a:tcPr/>
                </a:tc>
                <a:tc>
                  <a:txBody>
                    <a:bodyPr/>
                    <a:lstStyle/>
                    <a:p>
                      <a:r>
                        <a:rPr lang="en-US" sz="1000" dirty="0"/>
                        <a:t>1</a:t>
                      </a:r>
                    </a:p>
                  </a:txBody>
                  <a:tcPr/>
                </a:tc>
                <a:tc>
                  <a:txBody>
                    <a:bodyPr/>
                    <a:lstStyle/>
                    <a:p>
                      <a:r>
                        <a:rPr lang="en-US" sz="1000" b="0" dirty="0"/>
                        <a:t>1 Rural</a:t>
                      </a:r>
                    </a:p>
                  </a:txBody>
                  <a:tcPr/>
                </a:tc>
                <a:extLst>
                  <a:ext uri="{0D108BD9-81ED-4DB2-BD59-A6C34878D82A}">
                    <a16:rowId xmlns:a16="http://schemas.microsoft.com/office/drawing/2014/main" val="1309835091"/>
                  </a:ext>
                </a:extLst>
              </a:tr>
              <a:tr h="338347">
                <a:tc>
                  <a:txBody>
                    <a:bodyPr/>
                    <a:lstStyle/>
                    <a:p>
                      <a:r>
                        <a:rPr lang="en-US" sz="1000" dirty="0"/>
                        <a:t>Clear use cases</a:t>
                      </a:r>
                    </a:p>
                  </a:txBody>
                  <a:tcPr/>
                </a:tc>
                <a:tc>
                  <a:txBody>
                    <a:bodyPr/>
                    <a:lstStyle/>
                    <a:p>
                      <a:pPr marL="171450" indent="-171450">
                        <a:buFont typeface="Arial" panose="020B0604020202020204" pitchFamily="34" charset="0"/>
                        <a:buChar char="•"/>
                      </a:pPr>
                      <a:r>
                        <a:rPr lang="en-US" sz="1000" dirty="0"/>
                        <a:t>Clear data exchange use cases</a:t>
                      </a:r>
                    </a:p>
                  </a:txBody>
                  <a:tcPr/>
                </a:tc>
                <a:tc>
                  <a:txBody>
                    <a:bodyPr/>
                    <a:lstStyle/>
                    <a:p>
                      <a:r>
                        <a:rPr lang="en-US" sz="1000" dirty="0"/>
                        <a:t>1</a:t>
                      </a:r>
                    </a:p>
                  </a:txBody>
                  <a:tcPr/>
                </a:tc>
                <a:tc>
                  <a:txBody>
                    <a:bodyPr/>
                    <a:lstStyle/>
                    <a:p>
                      <a:r>
                        <a:rPr lang="en-US" sz="1000" b="0" dirty="0"/>
                        <a:t>1 Suburban</a:t>
                      </a:r>
                    </a:p>
                  </a:txBody>
                  <a:tcPr/>
                </a:tc>
                <a:extLst>
                  <a:ext uri="{0D108BD9-81ED-4DB2-BD59-A6C34878D82A}">
                    <a16:rowId xmlns:a16="http://schemas.microsoft.com/office/drawing/2014/main" val="2625316422"/>
                  </a:ext>
                </a:extLst>
              </a:tr>
              <a:tr h="428809">
                <a:tc>
                  <a:txBody>
                    <a:bodyPr/>
                    <a:lstStyle/>
                    <a:p>
                      <a:r>
                        <a:rPr lang="en-US" sz="1000" dirty="0"/>
                        <a:t>Leadership directive</a:t>
                      </a:r>
                    </a:p>
                  </a:txBody>
                  <a:tcPr/>
                </a:tc>
                <a:tc>
                  <a:txBody>
                    <a:bodyPr/>
                    <a:lstStyle/>
                    <a:p>
                      <a:pPr marL="171450" indent="-171450">
                        <a:buFont typeface="Arial" panose="020B0604020202020204" pitchFamily="34" charset="0"/>
                        <a:buChar char="•"/>
                      </a:pPr>
                      <a:r>
                        <a:rPr lang="en-US" sz="1000" dirty="0"/>
                        <a:t>Directive from Board of Supervisors or County Administrative Officer</a:t>
                      </a:r>
                    </a:p>
                  </a:txBody>
                  <a:tcPr/>
                </a:tc>
                <a:tc>
                  <a:txBody>
                    <a:bodyPr/>
                    <a:lstStyle/>
                    <a:p>
                      <a:r>
                        <a:rPr lang="en-US" sz="1000" dirty="0"/>
                        <a:t>1</a:t>
                      </a:r>
                    </a:p>
                  </a:txBody>
                  <a:tcPr/>
                </a:tc>
                <a:tc>
                  <a:txBody>
                    <a:bodyPr/>
                    <a:lstStyle/>
                    <a:p>
                      <a:r>
                        <a:rPr lang="en-US" sz="1000" b="0" dirty="0"/>
                        <a:t>1 Suburban</a:t>
                      </a:r>
                    </a:p>
                  </a:txBody>
                  <a:tcPr/>
                </a:tc>
                <a:extLst>
                  <a:ext uri="{0D108BD9-81ED-4DB2-BD59-A6C34878D82A}">
                    <a16:rowId xmlns:a16="http://schemas.microsoft.com/office/drawing/2014/main" val="813458535"/>
                  </a:ext>
                </a:extLst>
              </a:tr>
              <a:tr h="527060">
                <a:tc>
                  <a:txBody>
                    <a:bodyPr/>
                    <a:lstStyle/>
                    <a:p>
                      <a:r>
                        <a:rPr lang="en-US" sz="1000" dirty="0"/>
                        <a:t>HIO Onboarding</a:t>
                      </a:r>
                    </a:p>
                  </a:txBody>
                  <a:tcPr/>
                </a:tc>
                <a:tc>
                  <a:txBody>
                    <a:bodyPr/>
                    <a:lstStyle/>
                    <a:p>
                      <a:pPr marL="171450" indent="-171450">
                        <a:buFont typeface="Arial" panose="020B0604020202020204" pitchFamily="34" charset="0"/>
                        <a:buChar char="•"/>
                      </a:pPr>
                      <a:r>
                        <a:rPr lang="en-US" sz="1000" dirty="0"/>
                        <a:t>Complete HIO onboarding to enable bi-directional data exchange</a:t>
                      </a:r>
                    </a:p>
                  </a:txBody>
                  <a:tcPr/>
                </a:tc>
                <a:tc>
                  <a:txBody>
                    <a:bodyPr/>
                    <a:lstStyle/>
                    <a:p>
                      <a:r>
                        <a:rPr lang="en-US" sz="1000" dirty="0"/>
                        <a:t>1</a:t>
                      </a:r>
                    </a:p>
                  </a:txBody>
                  <a:tcPr/>
                </a:tc>
                <a:tc>
                  <a:txBody>
                    <a:bodyPr/>
                    <a:lstStyle/>
                    <a:p>
                      <a:r>
                        <a:rPr lang="en-US" sz="1000" b="0" dirty="0"/>
                        <a:t>1 Suburban</a:t>
                      </a:r>
                    </a:p>
                  </a:txBody>
                  <a:tcPr/>
                </a:tc>
                <a:extLst>
                  <a:ext uri="{0D108BD9-81ED-4DB2-BD59-A6C34878D82A}">
                    <a16:rowId xmlns:a16="http://schemas.microsoft.com/office/drawing/2014/main" val="1993130126"/>
                  </a:ext>
                </a:extLst>
              </a:tr>
            </a:tbl>
          </a:graphicData>
        </a:graphic>
      </p:graphicFrame>
    </p:spTree>
    <p:extLst>
      <p:ext uri="{BB962C8B-B14F-4D97-AF65-F5344CB8AC3E}">
        <p14:creationId xmlns:p14="http://schemas.microsoft.com/office/powerpoint/2010/main" val="93505379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E229-A874-BCDA-E3E6-B4BB0BDEFF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1E8C63E-FA68-30E6-CFA3-42B7730EB82C}"/>
              </a:ext>
            </a:extLst>
          </p:cNvPr>
          <p:cNvSpPr>
            <a:spLocks noGrp="1"/>
          </p:cNvSpPr>
          <p:nvPr>
            <p:ph type="title"/>
          </p:nvPr>
        </p:nvSpPr>
        <p:spPr/>
        <p:txBody>
          <a:bodyPr/>
          <a:lstStyle/>
          <a:p>
            <a:r>
              <a:rPr lang="en-US" dirty="0"/>
              <a:t>Section Specific Results</a:t>
            </a:r>
          </a:p>
        </p:txBody>
      </p:sp>
    </p:spTree>
    <p:extLst>
      <p:ext uri="{BB962C8B-B14F-4D97-AF65-F5344CB8AC3E}">
        <p14:creationId xmlns:p14="http://schemas.microsoft.com/office/powerpoint/2010/main" val="286928875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E229-A874-BCDA-E3E6-B4BB0BDEFF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1E8C63E-FA68-30E6-CFA3-42B7730EB82C}"/>
              </a:ext>
            </a:extLst>
          </p:cNvPr>
          <p:cNvSpPr>
            <a:spLocks noGrp="1"/>
          </p:cNvSpPr>
          <p:nvPr>
            <p:ph type="title"/>
          </p:nvPr>
        </p:nvSpPr>
        <p:spPr/>
        <p:txBody>
          <a:bodyPr/>
          <a:lstStyle/>
          <a:p>
            <a:r>
              <a:rPr lang="en-US" dirty="0"/>
              <a:t>Intake Data</a:t>
            </a:r>
          </a:p>
        </p:txBody>
      </p:sp>
    </p:spTree>
    <p:extLst>
      <p:ext uri="{BB962C8B-B14F-4D97-AF65-F5344CB8AC3E}">
        <p14:creationId xmlns:p14="http://schemas.microsoft.com/office/powerpoint/2010/main" val="395450785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EE86-CDF7-509E-4E67-854894B292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2E1511C-0A46-AB05-7C77-4D2494675751}"/>
              </a:ext>
            </a:extLst>
          </p:cNvPr>
          <p:cNvSpPr txBox="1"/>
          <p:nvPr/>
        </p:nvSpPr>
        <p:spPr>
          <a:xfrm>
            <a:off x="8380071" y="4386984"/>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BFB7CA7C-A5E9-01E0-455E-C345B86353A7}"/>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intake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C3291318-8887-AF66-29A6-526335587D7E}"/>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3" name="Chart 2">
            <a:extLst>
              <a:ext uri="{FF2B5EF4-FFF2-40B4-BE49-F238E27FC236}">
                <a16:creationId xmlns:a16="http://schemas.microsoft.com/office/drawing/2014/main" id="{FBC6D279-F94B-261A-4A3B-1B7046A706C1}"/>
              </a:ext>
            </a:extLst>
          </p:cNvPr>
          <p:cNvGraphicFramePr>
            <a:graphicFrameLocks/>
          </p:cNvGraphicFramePr>
          <p:nvPr>
            <p:extLst>
              <p:ext uri="{D42A27DB-BD31-4B8C-83A1-F6EECF244321}">
                <p14:modId xmlns:p14="http://schemas.microsoft.com/office/powerpoint/2010/main" val="3815232324"/>
              </p:ext>
            </p:extLst>
          </p:nvPr>
        </p:nvGraphicFramePr>
        <p:xfrm>
          <a:off x="572374" y="753856"/>
          <a:ext cx="7985294" cy="3879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28118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F5E87-E151-BA64-F867-FD944FA753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1B0437-E64F-2927-7D8E-171AEE60108D}"/>
              </a:ext>
            </a:extLst>
          </p:cNvPr>
          <p:cNvSpPr txBox="1"/>
          <p:nvPr/>
        </p:nvSpPr>
        <p:spPr>
          <a:xfrm>
            <a:off x="8380071" y="4419970"/>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920DCD96-C277-95A5-2C0C-4EFD7D08CB9D}"/>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intake data:</a:t>
            </a:r>
            <a:endParaRPr lang="en-US" sz="1600" dirty="0"/>
          </a:p>
        </p:txBody>
      </p:sp>
      <p:sp>
        <p:nvSpPr>
          <p:cNvPr id="3" name="TextBox 2">
            <a:extLst>
              <a:ext uri="{FF2B5EF4-FFF2-40B4-BE49-F238E27FC236}">
                <a16:creationId xmlns:a16="http://schemas.microsoft.com/office/drawing/2014/main" id="{248611E6-33D7-F357-6563-33BE8C5A1266}"/>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4" name="Chart 3">
            <a:extLst>
              <a:ext uri="{FF2B5EF4-FFF2-40B4-BE49-F238E27FC236}">
                <a16:creationId xmlns:a16="http://schemas.microsoft.com/office/drawing/2014/main" id="{5CF3CF52-60C6-680B-3135-4D40667A8EA1}"/>
              </a:ext>
            </a:extLst>
          </p:cNvPr>
          <p:cNvGraphicFramePr>
            <a:graphicFrameLocks/>
          </p:cNvGraphicFramePr>
          <p:nvPr>
            <p:extLst>
              <p:ext uri="{D42A27DB-BD31-4B8C-83A1-F6EECF244321}">
                <p14:modId xmlns:p14="http://schemas.microsoft.com/office/powerpoint/2010/main" val="1712291555"/>
              </p:ext>
            </p:extLst>
          </p:nvPr>
        </p:nvGraphicFramePr>
        <p:xfrm>
          <a:off x="474649" y="893460"/>
          <a:ext cx="8236581" cy="36855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17295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3BBA9-B199-C9AA-22B0-AFAA3188A8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35F804-F1D2-1198-85B4-403E36E96043}"/>
              </a:ext>
            </a:extLst>
          </p:cNvPr>
          <p:cNvSpPr txBox="1"/>
          <p:nvPr/>
        </p:nvSpPr>
        <p:spPr>
          <a:xfrm>
            <a:off x="8380071" y="4410839"/>
            <a:ext cx="763929" cy="246221"/>
          </a:xfrm>
          <a:prstGeom prst="rect">
            <a:avLst/>
          </a:prstGeom>
          <a:noFill/>
        </p:spPr>
        <p:txBody>
          <a:bodyPr wrap="square" rtlCol="0">
            <a:spAutoFit/>
          </a:bodyPr>
          <a:lstStyle/>
          <a:p>
            <a:r>
              <a:rPr lang="en-US" sz="1000" dirty="0"/>
              <a:t>N= 17</a:t>
            </a:r>
          </a:p>
        </p:txBody>
      </p:sp>
      <p:sp>
        <p:nvSpPr>
          <p:cNvPr id="10" name="Title 9">
            <a:extLst>
              <a:ext uri="{FF2B5EF4-FFF2-40B4-BE49-F238E27FC236}">
                <a16:creationId xmlns:a16="http://schemas.microsoft.com/office/drawing/2014/main" id="{E6DD52CF-9D5F-EABC-D803-EFE75AADE6DF}"/>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a:t>
            </a:r>
            <a:r>
              <a:rPr lang="en-US" sz="1400" b="1" dirty="0">
                <a:effectLst/>
                <a:latin typeface="+mj-lt"/>
                <a:ea typeface="Aptos" panose="020B0004020202020204" pitchFamily="34" charset="0"/>
                <a:cs typeface="Arial" panose="020B0604020202020204" pitchFamily="34" charset="0"/>
              </a:rPr>
              <a:t>receiving or querying for data</a:t>
            </a:r>
            <a:r>
              <a:rPr lang="en-US" sz="1400" dirty="0">
                <a:effectLst/>
                <a:latin typeface="+mj-lt"/>
                <a:ea typeface="Aptos" panose="020B0004020202020204" pitchFamily="34" charset="0"/>
                <a:cs typeface="Arial" panose="020B0604020202020204" pitchFamily="34" charset="0"/>
              </a:rPr>
              <a:t> to populate intake form(s) and to </a:t>
            </a:r>
            <a:r>
              <a:rPr lang="en-US" sz="1400" b="1" dirty="0">
                <a:effectLst/>
                <a:latin typeface="+mj-lt"/>
                <a:ea typeface="Aptos" panose="020B0004020202020204" pitchFamily="34" charset="0"/>
                <a:cs typeface="Arial" panose="020B0604020202020204" pitchFamily="34" charset="0"/>
              </a:rPr>
              <a:t>sending intake data</a:t>
            </a:r>
            <a:r>
              <a:rPr lang="en-US" sz="1400" dirty="0">
                <a:effectLst/>
                <a:latin typeface="+mj-lt"/>
                <a:ea typeface="Aptos" panose="020B0004020202020204" pitchFamily="34" charset="0"/>
                <a:cs typeface="Arial" panose="020B0604020202020204" pitchFamily="34" charset="0"/>
              </a:rPr>
              <a:t> once collected - that is, ONLY the barriers that are </a:t>
            </a:r>
            <a:r>
              <a:rPr lang="en-US" sz="1400" u="sng" dirty="0">
                <a:effectLst/>
                <a:latin typeface="+mj-lt"/>
                <a:ea typeface="Aptos" panose="020B0004020202020204" pitchFamily="34" charset="0"/>
                <a:cs typeface="Arial" panose="020B0604020202020204" pitchFamily="34" charset="0"/>
              </a:rPr>
              <a:t>substantially impeding </a:t>
            </a:r>
            <a:r>
              <a:rPr lang="en-US" sz="1400" dirty="0">
                <a:effectLst/>
                <a:latin typeface="+mj-lt"/>
                <a:ea typeface="Aptos" panose="020B0004020202020204" pitchFamily="34" charset="0"/>
                <a:cs typeface="Arial" panose="020B0604020202020204" pitchFamily="34" charset="0"/>
              </a:rPr>
              <a:t>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7" name="Chart 6">
            <a:extLst>
              <a:ext uri="{FF2B5EF4-FFF2-40B4-BE49-F238E27FC236}">
                <a16:creationId xmlns:a16="http://schemas.microsoft.com/office/drawing/2014/main" id="{A39D9E8A-85C8-0E33-BF29-0DE27AB004DE}"/>
              </a:ext>
            </a:extLst>
          </p:cNvPr>
          <p:cNvGraphicFramePr>
            <a:graphicFrameLocks/>
          </p:cNvGraphicFramePr>
          <p:nvPr>
            <p:extLst>
              <p:ext uri="{D42A27DB-BD31-4B8C-83A1-F6EECF244321}">
                <p14:modId xmlns:p14="http://schemas.microsoft.com/office/powerpoint/2010/main" val="3690946928"/>
              </p:ext>
            </p:extLst>
          </p:nvPr>
        </p:nvGraphicFramePr>
        <p:xfrm>
          <a:off x="453709" y="841971"/>
          <a:ext cx="7999255" cy="37160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0116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5DB0C3-DC1D-0320-3C59-2298153B20DA}"/>
              </a:ext>
            </a:extLst>
          </p:cNvPr>
          <p:cNvSpPr>
            <a:spLocks noGrp="1"/>
          </p:cNvSpPr>
          <p:nvPr>
            <p:ph type="title"/>
          </p:nvPr>
        </p:nvSpPr>
        <p:spPr/>
        <p:txBody>
          <a:bodyPr/>
          <a:lstStyle/>
          <a:p>
            <a:r>
              <a:rPr lang="en-US" dirty="0"/>
              <a:t>Demographics</a:t>
            </a:r>
          </a:p>
        </p:txBody>
      </p:sp>
    </p:spTree>
    <p:extLst>
      <p:ext uri="{BB962C8B-B14F-4D97-AF65-F5344CB8AC3E}">
        <p14:creationId xmlns:p14="http://schemas.microsoft.com/office/powerpoint/2010/main" val="69685466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C6EE6-3357-D11F-35CE-F02DDA6CC38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2CADCD9-2037-F26E-362D-9700A55901CC}"/>
              </a:ext>
            </a:extLst>
          </p:cNvPr>
          <p:cNvSpPr txBox="1"/>
          <p:nvPr/>
        </p:nvSpPr>
        <p:spPr bwMode="auto">
          <a:xfrm>
            <a:off x="550607" y="408039"/>
            <a:ext cx="8153400" cy="1702004"/>
          </a:xfrm>
          <a:prstGeom prst="rect">
            <a:avLst/>
          </a:prstGeom>
          <a:noFill/>
          <a:ln w="19050" algn="ctr">
            <a:noFill/>
            <a:miter lim="800000"/>
            <a:headEnd/>
            <a:tailEnd/>
          </a:ln>
        </p:spPr>
        <p:txBody>
          <a:bodyPr wrap="square" lIns="0" tIns="0" rIns="0" bIns="0" rtlCol="0">
            <a:spAutoFit/>
          </a:bodyPr>
          <a:lstStyle/>
          <a:p>
            <a:pPr marR="0" lvl="0">
              <a:lnSpc>
                <a:spcPct val="115000"/>
              </a:lnSpc>
            </a:pPr>
            <a:r>
              <a:rPr lang="en-US" sz="1200" b="1" u="sng" kern="100" dirty="0">
                <a:effectLst/>
                <a:ea typeface="Aptos" panose="020B0004020202020204" pitchFamily="34" charset="0"/>
                <a:cs typeface="Times New Roman" panose="02020603050405020304" pitchFamily="18" charset="0"/>
              </a:rPr>
              <a:t>Other Workforce Barriers (Free Text):</a:t>
            </a:r>
          </a:p>
          <a:p>
            <a:pPr marL="285750" indent="-285750">
              <a:lnSpc>
                <a:spcPct val="115000"/>
              </a:lnSpc>
              <a:buFont typeface="Arial" panose="020B0604020202020204" pitchFamily="34" charset="0"/>
              <a:buChar char="•"/>
            </a:pPr>
            <a:r>
              <a:rPr lang="en-US" sz="1200" kern="100" dirty="0">
                <a:ea typeface="Aptos" panose="020B0004020202020204" pitchFamily="34" charset="0"/>
                <a:cs typeface="Times New Roman" panose="02020603050405020304" pitchFamily="18" charset="0"/>
              </a:rPr>
              <a:t>“Need for identification of Job Classifications (county system)”</a:t>
            </a:r>
          </a:p>
          <a:p>
            <a:pPr>
              <a:lnSpc>
                <a:spcPct val="115000"/>
              </a:lnSpc>
            </a:pPr>
            <a:endParaRPr lang="en-US" sz="1200" kern="100" dirty="0">
              <a:ea typeface="Aptos" panose="020B0004020202020204" pitchFamily="34" charset="0"/>
              <a:cs typeface="Times New Roman" panose="02020603050405020304" pitchFamily="18" charset="0"/>
            </a:endParaRPr>
          </a:p>
          <a:p>
            <a:pPr marR="0" lvl="0">
              <a:lnSpc>
                <a:spcPct val="115000"/>
              </a:lnSpc>
            </a:pPr>
            <a:r>
              <a:rPr lang="en-US" sz="1200" b="1" u="sng" kern="100" dirty="0">
                <a:effectLst/>
                <a:ea typeface="Aptos" panose="020B0004020202020204" pitchFamily="34" charset="0"/>
                <a:cs typeface="Times New Roman" panose="02020603050405020304" pitchFamily="18" charset="0"/>
              </a:rPr>
              <a:t>Other </a:t>
            </a:r>
            <a:r>
              <a:rPr lang="en-US" sz="1200" b="1" u="sng" kern="100" dirty="0">
                <a:ea typeface="Aptos" panose="020B0004020202020204" pitchFamily="34" charset="0"/>
                <a:cs typeface="Times New Roman" panose="02020603050405020304" pitchFamily="18" charset="0"/>
              </a:rPr>
              <a:t>Barriers (Free Text)</a:t>
            </a:r>
            <a:endParaRPr lang="en-US" sz="1200" b="1" u="sng" kern="100" dirty="0">
              <a:effectLst/>
              <a:ea typeface="Aptos" panose="020B0004020202020204" pitchFamily="34" charset="0"/>
              <a:cs typeface="Times New Roman" panose="02020603050405020304" pitchFamily="18" charset="0"/>
            </a:endParaRP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“The biggest problem is that HHSA does not have an ELR that can communicate with other agencies/CBOs.”      </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“QHIO Contract is in process of being executed; bi-directional functionality has not been established yet”</a:t>
            </a:r>
          </a:p>
          <a:p>
            <a:pPr marL="285750" marR="0" lvl="0" indent="-285750">
              <a:lnSpc>
                <a:spcPct val="115000"/>
              </a:lnSpc>
              <a:buFont typeface="Arial" panose="020B0604020202020204" pitchFamily="34" charset="0"/>
              <a:buChar char="•"/>
            </a:pPr>
            <a:r>
              <a:rPr lang="en-US" sz="1200" kern="100" dirty="0">
                <a:effectLst/>
                <a:ea typeface="Aptos" panose="020B0004020202020204" pitchFamily="34" charset="0"/>
                <a:cs typeface="Times New Roman" panose="02020603050405020304" pitchFamily="18" charset="0"/>
              </a:rPr>
              <a:t>“Perceived need in a small county”</a:t>
            </a:r>
          </a:p>
          <a:p>
            <a:endParaRPr lang="en-US" sz="1400" b="1" dirty="0"/>
          </a:p>
        </p:txBody>
      </p:sp>
    </p:spTree>
    <p:extLst>
      <p:ext uri="{BB962C8B-B14F-4D97-AF65-F5344CB8AC3E}">
        <p14:creationId xmlns:p14="http://schemas.microsoft.com/office/powerpoint/2010/main" val="150750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BADC4-4873-CC15-C5B5-0B81762F1F4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98DF9-BE37-80C7-DC14-161C86950D13}"/>
              </a:ext>
            </a:extLst>
          </p:cNvPr>
          <p:cNvSpPr>
            <a:spLocks noGrp="1"/>
          </p:cNvSpPr>
          <p:nvPr>
            <p:ph type="title"/>
          </p:nvPr>
        </p:nvSpPr>
        <p:spPr/>
        <p:txBody>
          <a:bodyPr/>
          <a:lstStyle/>
          <a:p>
            <a:r>
              <a:rPr lang="en-US" dirty="0"/>
              <a:t>Assessment Data</a:t>
            </a:r>
          </a:p>
        </p:txBody>
      </p:sp>
    </p:spTree>
    <p:extLst>
      <p:ext uri="{BB962C8B-B14F-4D97-AF65-F5344CB8AC3E}">
        <p14:creationId xmlns:p14="http://schemas.microsoft.com/office/powerpoint/2010/main" val="250395627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4631-E584-88E7-D998-E0FE0EA42D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12BB94-DC17-C038-DB23-9BF85C082555}"/>
              </a:ext>
            </a:extLst>
          </p:cNvPr>
          <p:cNvSpPr txBox="1"/>
          <p:nvPr/>
        </p:nvSpPr>
        <p:spPr>
          <a:xfrm>
            <a:off x="8380071" y="4386984"/>
            <a:ext cx="763929" cy="246221"/>
          </a:xfrm>
          <a:prstGeom prst="rect">
            <a:avLst/>
          </a:prstGeom>
          <a:noFill/>
        </p:spPr>
        <p:txBody>
          <a:bodyPr wrap="square" rtlCol="0">
            <a:spAutoFit/>
          </a:bodyPr>
          <a:lstStyle/>
          <a:p>
            <a:r>
              <a:rPr lang="en-US" sz="1000" dirty="0"/>
              <a:t>N= 17</a:t>
            </a:r>
          </a:p>
        </p:txBody>
      </p:sp>
      <p:sp>
        <p:nvSpPr>
          <p:cNvPr id="10" name="Title 9">
            <a:extLst>
              <a:ext uri="{FF2B5EF4-FFF2-40B4-BE49-F238E27FC236}">
                <a16:creationId xmlns:a16="http://schemas.microsoft.com/office/drawing/2014/main" id="{98BF4DED-D22A-D83C-0682-DC5F9E1C5721}"/>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assessment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7A94E2EE-B4B3-23D7-34D0-2C831077C704}"/>
              </a:ext>
            </a:extLst>
          </p:cNvPr>
          <p:cNvSpPr txBox="1"/>
          <p:nvPr/>
        </p:nvSpPr>
        <p:spPr bwMode="auto">
          <a:xfrm>
            <a:off x="4154701" y="663091"/>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3181336B-A2E9-5701-CE72-A60AC8762E53}"/>
              </a:ext>
            </a:extLst>
          </p:cNvPr>
          <p:cNvGraphicFramePr>
            <a:graphicFrameLocks/>
          </p:cNvGraphicFramePr>
          <p:nvPr>
            <p:extLst>
              <p:ext uri="{D42A27DB-BD31-4B8C-83A1-F6EECF244321}">
                <p14:modId xmlns:p14="http://schemas.microsoft.com/office/powerpoint/2010/main" val="3545292269"/>
              </p:ext>
            </p:extLst>
          </p:nvPr>
        </p:nvGraphicFramePr>
        <p:xfrm>
          <a:off x="906780" y="809625"/>
          <a:ext cx="7330440" cy="38235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91308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F5FC6-60AB-F941-327D-E1412702DC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A9CB9E-D643-4BE4-762F-1A60D94F04FB}"/>
              </a:ext>
            </a:extLst>
          </p:cNvPr>
          <p:cNvSpPr txBox="1"/>
          <p:nvPr/>
        </p:nvSpPr>
        <p:spPr>
          <a:xfrm>
            <a:off x="8380071" y="4384528"/>
            <a:ext cx="763929" cy="246221"/>
          </a:xfrm>
          <a:prstGeom prst="rect">
            <a:avLst/>
          </a:prstGeom>
          <a:noFill/>
        </p:spPr>
        <p:txBody>
          <a:bodyPr wrap="square" rtlCol="0">
            <a:spAutoFit/>
          </a:bodyPr>
          <a:lstStyle/>
          <a:p>
            <a:r>
              <a:rPr lang="en-US" sz="1000" dirty="0"/>
              <a:t>N= 17</a:t>
            </a:r>
          </a:p>
        </p:txBody>
      </p:sp>
      <p:sp>
        <p:nvSpPr>
          <p:cNvPr id="10" name="Title 9">
            <a:extLst>
              <a:ext uri="{FF2B5EF4-FFF2-40B4-BE49-F238E27FC236}">
                <a16:creationId xmlns:a16="http://schemas.microsoft.com/office/drawing/2014/main" id="{30877D86-21C4-C6E4-335C-574815C18A96}"/>
              </a:ext>
            </a:extLst>
          </p:cNvPr>
          <p:cNvSpPr>
            <a:spLocks noGrp="1"/>
          </p:cNvSpPr>
          <p:nvPr>
            <p:ph type="title"/>
          </p:nvPr>
        </p:nvSpPr>
        <p:spPr>
          <a:xfrm>
            <a:off x="408157" y="138474"/>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assessment data:</a:t>
            </a:r>
            <a:endParaRPr lang="en-US" sz="1600" dirty="0"/>
          </a:p>
        </p:txBody>
      </p:sp>
      <p:sp>
        <p:nvSpPr>
          <p:cNvPr id="3" name="TextBox 2">
            <a:extLst>
              <a:ext uri="{FF2B5EF4-FFF2-40B4-BE49-F238E27FC236}">
                <a16:creationId xmlns:a16="http://schemas.microsoft.com/office/drawing/2014/main" id="{B0AADBA1-7F64-6CAD-CC67-F4C166CF3B39}"/>
              </a:ext>
            </a:extLst>
          </p:cNvPr>
          <p:cNvSpPr txBox="1"/>
          <p:nvPr/>
        </p:nvSpPr>
        <p:spPr bwMode="auto">
          <a:xfrm>
            <a:off x="4692501" y="815678"/>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6" name="Chart 5">
            <a:extLst>
              <a:ext uri="{FF2B5EF4-FFF2-40B4-BE49-F238E27FC236}">
                <a16:creationId xmlns:a16="http://schemas.microsoft.com/office/drawing/2014/main" id="{8E9449A4-814C-0CFD-A15A-44DDDC1D7752}"/>
              </a:ext>
            </a:extLst>
          </p:cNvPr>
          <p:cNvGraphicFramePr>
            <a:graphicFrameLocks/>
          </p:cNvGraphicFramePr>
          <p:nvPr>
            <p:extLst>
              <p:ext uri="{D42A27DB-BD31-4B8C-83A1-F6EECF244321}">
                <p14:modId xmlns:p14="http://schemas.microsoft.com/office/powerpoint/2010/main" val="3626158732"/>
              </p:ext>
            </p:extLst>
          </p:nvPr>
        </p:nvGraphicFramePr>
        <p:xfrm>
          <a:off x="565392" y="956281"/>
          <a:ext cx="7866632" cy="37623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91525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6C71D-0A3D-55C1-C396-711FA93AA9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9D3F64-DBAE-B920-21D9-4814D07F97BC}"/>
              </a:ext>
            </a:extLst>
          </p:cNvPr>
          <p:cNvSpPr txBox="1"/>
          <p:nvPr/>
        </p:nvSpPr>
        <p:spPr>
          <a:xfrm>
            <a:off x="8327880" y="4442014"/>
            <a:ext cx="763929" cy="246221"/>
          </a:xfrm>
          <a:prstGeom prst="rect">
            <a:avLst/>
          </a:prstGeom>
          <a:noFill/>
        </p:spPr>
        <p:txBody>
          <a:bodyPr wrap="square" rtlCol="0">
            <a:spAutoFit/>
          </a:bodyPr>
          <a:lstStyle/>
          <a:p>
            <a:r>
              <a:rPr lang="en-US" sz="1000" dirty="0"/>
              <a:t>N= 16</a:t>
            </a:r>
          </a:p>
        </p:txBody>
      </p:sp>
      <p:sp>
        <p:nvSpPr>
          <p:cNvPr id="10" name="Title 9">
            <a:extLst>
              <a:ext uri="{FF2B5EF4-FFF2-40B4-BE49-F238E27FC236}">
                <a16:creationId xmlns:a16="http://schemas.microsoft.com/office/drawing/2014/main" id="{63692906-8A1B-5E01-2686-691DB5733E68}"/>
              </a:ext>
            </a:extLst>
          </p:cNvPr>
          <p:cNvSpPr>
            <a:spLocks noGrp="1"/>
          </p:cNvSpPr>
          <p:nvPr>
            <p:ph type="title"/>
          </p:nvPr>
        </p:nvSpPr>
        <p:spPr>
          <a:xfrm>
            <a:off x="387217" y="206794"/>
            <a:ext cx="8173580" cy="63517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600" b="1" dirty="0">
                <a:effectLst/>
                <a:latin typeface="+mj-lt"/>
                <a:ea typeface="Aptos" panose="020B0004020202020204" pitchFamily="34" charset="0"/>
                <a:cs typeface="Arial" panose="020B0604020202020204" pitchFamily="34" charset="0"/>
              </a:rPr>
              <a:t>assessment data </a:t>
            </a:r>
            <a:r>
              <a:rPr lang="en-US" sz="1600" dirty="0">
                <a:effectLst/>
                <a:latin typeface="+mj-lt"/>
                <a:ea typeface="Aptos" panose="020B0004020202020204" pitchFamily="34" charset="0"/>
                <a:cs typeface="Arial" panose="020B0604020202020204" pitchFamily="34" charset="0"/>
              </a:rPr>
              <a:t>- that is, ONLY the barriers that are </a:t>
            </a:r>
            <a:r>
              <a:rPr lang="en-US" sz="1600" u="sng" dirty="0">
                <a:effectLst/>
                <a:latin typeface="+mj-lt"/>
                <a:ea typeface="Aptos" panose="020B0004020202020204" pitchFamily="34" charset="0"/>
                <a:cs typeface="Arial" panose="020B0604020202020204" pitchFamily="34" charset="0"/>
              </a:rPr>
              <a:t>substantially impeding </a:t>
            </a:r>
            <a:r>
              <a:rPr lang="en-US" sz="1600" dirty="0">
                <a:effectLst/>
                <a:latin typeface="+mj-lt"/>
                <a:ea typeface="Aptos" panose="020B0004020202020204" pitchFamily="34" charset="0"/>
                <a:cs typeface="Arial" panose="020B0604020202020204" pitchFamily="34" charset="0"/>
              </a:rPr>
              <a:t>your ability to exchange data. Select all that apply.</a:t>
            </a:r>
            <a:br>
              <a:rPr lang="en-US" sz="1800" dirty="0">
                <a:effectLst/>
                <a:latin typeface="Aptos" panose="020B0004020202020204" pitchFamily="34" charset="0"/>
                <a:ea typeface="Aptos" panose="020B0004020202020204" pitchFamily="34" charset="0"/>
                <a:cs typeface="Arial" panose="020B0604020202020204" pitchFamily="34" charset="0"/>
              </a:rPr>
            </a:b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260578AD-F4CB-DEE2-A92C-034EA74C4936}"/>
              </a:ext>
            </a:extLst>
          </p:cNvPr>
          <p:cNvGraphicFramePr>
            <a:graphicFrameLocks/>
          </p:cNvGraphicFramePr>
          <p:nvPr>
            <p:extLst>
              <p:ext uri="{D42A27DB-BD31-4B8C-83A1-F6EECF244321}">
                <p14:modId xmlns:p14="http://schemas.microsoft.com/office/powerpoint/2010/main" val="230434390"/>
              </p:ext>
            </p:extLst>
          </p:nvPr>
        </p:nvGraphicFramePr>
        <p:xfrm>
          <a:off x="387217" y="935341"/>
          <a:ext cx="7940663" cy="36645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54865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896B1-2464-B0E4-7470-E409E4047C3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C8B63DE-ED70-5184-9DF5-7E3829065721}"/>
              </a:ext>
            </a:extLst>
          </p:cNvPr>
          <p:cNvSpPr txBox="1"/>
          <p:nvPr/>
        </p:nvSpPr>
        <p:spPr bwMode="auto">
          <a:xfrm>
            <a:off x="550607" y="408039"/>
            <a:ext cx="8153400" cy="1754326"/>
          </a:xfrm>
          <a:prstGeom prst="rect">
            <a:avLst/>
          </a:prstGeom>
          <a:noFill/>
          <a:ln w="19050" algn="ctr">
            <a:noFill/>
            <a:miter lim="800000"/>
            <a:headEnd/>
            <a:tailEnd/>
          </a:ln>
        </p:spPr>
        <p:txBody>
          <a:bodyPr wrap="square" lIns="0" tIns="0" rIns="0" bIns="0" rtlCol="0">
            <a:spAutoFit/>
          </a:bodyPr>
          <a:lstStyle/>
          <a:p>
            <a:r>
              <a:rPr lang="en-US" sz="1200" b="1" u="sng" dirty="0"/>
              <a:t>Other workforce barriers (free text):</a:t>
            </a:r>
          </a:p>
          <a:p>
            <a:pPr marL="342900" indent="-342900">
              <a:buFont typeface="Arial" panose="020B0604020202020204" pitchFamily="34" charset="0"/>
              <a:buChar char="•"/>
            </a:pPr>
            <a:r>
              <a:rPr lang="en-US" sz="1200" dirty="0"/>
              <a:t>“Need of identification job classifications”</a:t>
            </a:r>
          </a:p>
          <a:p>
            <a:endParaRPr lang="en-US" sz="1200" b="1" dirty="0"/>
          </a:p>
          <a:p>
            <a:r>
              <a:rPr lang="en-US" sz="1200" b="1" u="sng" dirty="0"/>
              <a:t>Other barriers (free text):</a:t>
            </a:r>
          </a:p>
          <a:p>
            <a:pPr marL="342900" indent="-342900">
              <a:buFont typeface="Arial" panose="020B0604020202020204" pitchFamily="34" charset="0"/>
              <a:buChar char="•"/>
            </a:pPr>
            <a:r>
              <a:rPr lang="en-US" sz="1200" dirty="0"/>
              <a:t>“The biggest problem is that HHSA does not have an ELR that can communicate with other agencies/CBOs.” </a:t>
            </a:r>
          </a:p>
          <a:p>
            <a:pPr marL="342900" indent="-342900">
              <a:buFont typeface="Arial" panose="020B0604020202020204" pitchFamily="34" charset="0"/>
              <a:buChar char="•"/>
            </a:pPr>
            <a:r>
              <a:rPr lang="en-US" sz="1200" dirty="0"/>
              <a:t>“Contract with selected QHIO in process; bi-directional exchange not currently functional”</a:t>
            </a:r>
          </a:p>
          <a:p>
            <a:pPr marL="342900" indent="-342900">
              <a:buFont typeface="Arial" panose="020B0604020202020204" pitchFamily="34" charset="0"/>
              <a:buChar char="•"/>
            </a:pPr>
            <a:r>
              <a:rPr lang="en-US" sz="1200" dirty="0"/>
              <a:t>“Perceived need in a small county”</a:t>
            </a:r>
          </a:p>
          <a:p>
            <a:endParaRPr lang="en-US" sz="1600" dirty="0">
              <a:highlight>
                <a:srgbClr val="FFFF00"/>
              </a:highlight>
            </a:endParaRPr>
          </a:p>
          <a:p>
            <a:endParaRPr lang="en-US" sz="1400" dirty="0"/>
          </a:p>
        </p:txBody>
      </p:sp>
    </p:spTree>
    <p:extLst>
      <p:ext uri="{BB962C8B-B14F-4D97-AF65-F5344CB8AC3E}">
        <p14:creationId xmlns:p14="http://schemas.microsoft.com/office/powerpoint/2010/main" val="9188323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F607B-3C99-9AF5-DE19-FDE705D624F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2BE6CF-D174-ADE0-D36E-24F1DD75B983}"/>
              </a:ext>
            </a:extLst>
          </p:cNvPr>
          <p:cNvSpPr>
            <a:spLocks noGrp="1"/>
          </p:cNvSpPr>
          <p:nvPr>
            <p:ph type="title"/>
          </p:nvPr>
        </p:nvSpPr>
        <p:spPr/>
        <p:txBody>
          <a:bodyPr/>
          <a:lstStyle/>
          <a:p>
            <a:r>
              <a:rPr lang="en-US" dirty="0"/>
              <a:t>SOGI Data</a:t>
            </a:r>
          </a:p>
        </p:txBody>
      </p:sp>
    </p:spTree>
    <p:extLst>
      <p:ext uri="{BB962C8B-B14F-4D97-AF65-F5344CB8AC3E}">
        <p14:creationId xmlns:p14="http://schemas.microsoft.com/office/powerpoint/2010/main" val="1813118771"/>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4AA39-5EA4-4B2A-C417-FFD6EBF182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B822F2-7CD3-C69A-A553-495E5D0DAF1A}"/>
              </a:ext>
            </a:extLst>
          </p:cNvPr>
          <p:cNvSpPr txBox="1"/>
          <p:nvPr/>
        </p:nvSpPr>
        <p:spPr>
          <a:xfrm>
            <a:off x="8380071" y="4386984"/>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D91E54A0-AE24-94A0-E4E3-23ACE93B887D}"/>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SOGI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4AAB45C5-32FB-D759-F43E-E19D1D75AF39}"/>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E053AA8A-AA18-D31C-C23E-C564A2CB2EBB}"/>
              </a:ext>
            </a:extLst>
          </p:cNvPr>
          <p:cNvGraphicFramePr>
            <a:graphicFrameLocks/>
          </p:cNvGraphicFramePr>
          <p:nvPr>
            <p:extLst>
              <p:ext uri="{D42A27DB-BD31-4B8C-83A1-F6EECF244321}">
                <p14:modId xmlns:p14="http://schemas.microsoft.com/office/powerpoint/2010/main" val="2695635696"/>
              </p:ext>
            </p:extLst>
          </p:nvPr>
        </p:nvGraphicFramePr>
        <p:xfrm>
          <a:off x="551431" y="732916"/>
          <a:ext cx="8173579" cy="39996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14518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D8A5A-8047-0B98-8133-A582A5A8B1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30496E-F9EF-BACD-8C4E-778137778701}"/>
              </a:ext>
            </a:extLst>
          </p:cNvPr>
          <p:cNvSpPr txBox="1"/>
          <p:nvPr/>
        </p:nvSpPr>
        <p:spPr>
          <a:xfrm>
            <a:off x="8380071" y="4398704"/>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7C552C42-A07D-67D4-74A7-EC59CECF89A1}"/>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SOGI data:</a:t>
            </a:r>
            <a:endParaRPr lang="en-US" sz="1600" dirty="0"/>
          </a:p>
        </p:txBody>
      </p:sp>
      <p:sp>
        <p:nvSpPr>
          <p:cNvPr id="3" name="TextBox 2">
            <a:extLst>
              <a:ext uri="{FF2B5EF4-FFF2-40B4-BE49-F238E27FC236}">
                <a16:creationId xmlns:a16="http://schemas.microsoft.com/office/drawing/2014/main" id="{717772C8-B245-7074-EC5D-F4270877F576}"/>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640C3AB9-1E09-B007-C97B-A7614A7BD5FF}"/>
              </a:ext>
            </a:extLst>
          </p:cNvPr>
          <p:cNvGraphicFramePr>
            <a:graphicFrameLocks/>
          </p:cNvGraphicFramePr>
          <p:nvPr>
            <p:extLst>
              <p:ext uri="{D42A27DB-BD31-4B8C-83A1-F6EECF244321}">
                <p14:modId xmlns:p14="http://schemas.microsoft.com/office/powerpoint/2010/main" val="1058944686"/>
              </p:ext>
            </p:extLst>
          </p:nvPr>
        </p:nvGraphicFramePr>
        <p:xfrm>
          <a:off x="387217" y="858558"/>
          <a:ext cx="7992854" cy="38879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76071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DD19A-81C6-473E-E3E9-1876A8236E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731541-26AD-98D7-D401-6B3678BD7F51}"/>
              </a:ext>
            </a:extLst>
          </p:cNvPr>
          <p:cNvSpPr txBox="1"/>
          <p:nvPr/>
        </p:nvSpPr>
        <p:spPr>
          <a:xfrm>
            <a:off x="8374819" y="4364420"/>
            <a:ext cx="763929" cy="246221"/>
          </a:xfrm>
          <a:prstGeom prst="rect">
            <a:avLst/>
          </a:prstGeom>
          <a:noFill/>
        </p:spPr>
        <p:txBody>
          <a:bodyPr wrap="square" rtlCol="0">
            <a:spAutoFit/>
          </a:bodyPr>
          <a:lstStyle/>
          <a:p>
            <a:r>
              <a:rPr lang="en-US" sz="1000" dirty="0"/>
              <a:t>N= 16</a:t>
            </a:r>
          </a:p>
        </p:txBody>
      </p:sp>
      <p:sp>
        <p:nvSpPr>
          <p:cNvPr id="10" name="Title 9">
            <a:extLst>
              <a:ext uri="{FF2B5EF4-FFF2-40B4-BE49-F238E27FC236}">
                <a16:creationId xmlns:a16="http://schemas.microsoft.com/office/drawing/2014/main" id="{558A3A25-900E-76B9-1C11-F997AC4D36DC}"/>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SOGI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75055474-4824-A04C-89E8-23EF0B5C55FD}"/>
              </a:ext>
            </a:extLst>
          </p:cNvPr>
          <p:cNvGraphicFramePr>
            <a:graphicFrameLocks/>
          </p:cNvGraphicFramePr>
          <p:nvPr>
            <p:extLst>
              <p:ext uri="{D42A27DB-BD31-4B8C-83A1-F6EECF244321}">
                <p14:modId xmlns:p14="http://schemas.microsoft.com/office/powerpoint/2010/main" val="3778480009"/>
              </p:ext>
            </p:extLst>
          </p:nvPr>
        </p:nvGraphicFramePr>
        <p:xfrm>
          <a:off x="509551" y="698016"/>
          <a:ext cx="7529549" cy="39815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1302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C2F3B-63EF-FEAA-0A72-1A59B18F44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B3DE49-1BEE-ADDA-A7FE-094909A9787E}"/>
              </a:ext>
            </a:extLst>
          </p:cNvPr>
          <p:cNvSpPr>
            <a:spLocks noGrp="1"/>
          </p:cNvSpPr>
          <p:nvPr>
            <p:ph type="title"/>
          </p:nvPr>
        </p:nvSpPr>
        <p:spPr>
          <a:xfrm>
            <a:off x="455795" y="199835"/>
            <a:ext cx="8173580" cy="458587"/>
          </a:xfrm>
        </p:spPr>
        <p:txBody>
          <a:bodyPr/>
          <a:lstStyle/>
          <a:p>
            <a:r>
              <a:rPr lang="en-US" dirty="0"/>
              <a:t>Respondents </a:t>
            </a:r>
            <a:br>
              <a:rPr lang="en-US" dirty="0"/>
            </a:br>
            <a:endParaRPr lang="en-US" dirty="0">
              <a:solidFill>
                <a:srgbClr val="FF0000"/>
              </a:solidFill>
            </a:endParaRPr>
          </a:p>
        </p:txBody>
      </p:sp>
      <p:graphicFrame>
        <p:nvGraphicFramePr>
          <p:cNvPr id="5" name="Table 4">
            <a:extLst>
              <a:ext uri="{FF2B5EF4-FFF2-40B4-BE49-F238E27FC236}">
                <a16:creationId xmlns:a16="http://schemas.microsoft.com/office/drawing/2014/main" id="{2C185D9F-376F-BA8C-13F8-0F7B4B2B7CA4}"/>
              </a:ext>
            </a:extLst>
          </p:cNvPr>
          <p:cNvGraphicFramePr>
            <a:graphicFrameLocks noGrp="1"/>
          </p:cNvGraphicFramePr>
          <p:nvPr>
            <p:extLst>
              <p:ext uri="{D42A27DB-BD31-4B8C-83A1-F6EECF244321}">
                <p14:modId xmlns:p14="http://schemas.microsoft.com/office/powerpoint/2010/main" val="2629006901"/>
              </p:ext>
            </p:extLst>
          </p:nvPr>
        </p:nvGraphicFramePr>
        <p:xfrm>
          <a:off x="485209" y="1389505"/>
          <a:ext cx="4522218" cy="2555478"/>
        </p:xfrm>
        <a:graphic>
          <a:graphicData uri="http://schemas.openxmlformats.org/drawingml/2006/table">
            <a:tbl>
              <a:tblPr>
                <a:tableStyleId>{8EC20E35-A176-4012-BC5E-935CFFF8708E}</a:tableStyleId>
              </a:tblPr>
              <a:tblGrid>
                <a:gridCol w="1387134">
                  <a:extLst>
                    <a:ext uri="{9D8B030D-6E8A-4147-A177-3AD203B41FA5}">
                      <a16:colId xmlns:a16="http://schemas.microsoft.com/office/drawing/2014/main" val="2400226773"/>
                    </a:ext>
                  </a:extLst>
                </a:gridCol>
                <a:gridCol w="1715588">
                  <a:extLst>
                    <a:ext uri="{9D8B030D-6E8A-4147-A177-3AD203B41FA5}">
                      <a16:colId xmlns:a16="http://schemas.microsoft.com/office/drawing/2014/main" val="671303767"/>
                    </a:ext>
                  </a:extLst>
                </a:gridCol>
                <a:gridCol w="1419496">
                  <a:extLst>
                    <a:ext uri="{9D8B030D-6E8A-4147-A177-3AD203B41FA5}">
                      <a16:colId xmlns:a16="http://schemas.microsoft.com/office/drawing/2014/main" val="411550475"/>
                    </a:ext>
                  </a:extLst>
                </a:gridCol>
              </a:tblGrid>
              <a:tr h="283942">
                <a:tc>
                  <a:txBody>
                    <a:bodyPr/>
                    <a:lstStyle/>
                    <a:p>
                      <a:pPr lvl="0" algn="l" fontAlgn="b"/>
                      <a:r>
                        <a:rPr lang="en-US" sz="1400" b="1" i="0" u="none" strike="noStrike" dirty="0">
                          <a:solidFill>
                            <a:srgbClr val="5998DD"/>
                          </a:solidFill>
                          <a:effectLst/>
                          <a:latin typeface="+mn-lt"/>
                        </a:rPr>
                        <a:t>URBAN (n=7)</a:t>
                      </a:r>
                    </a:p>
                  </a:txBody>
                  <a:tcPr marL="4856" marR="4856" marT="4856" marB="0" anchor="ctr"/>
                </a:tc>
                <a:tc>
                  <a:txBody>
                    <a:bodyPr/>
                    <a:lstStyle/>
                    <a:p>
                      <a:pPr lvl="0" algn="l" fontAlgn="b"/>
                      <a:r>
                        <a:rPr lang="en-US" sz="1400" b="1" i="0" u="none" strike="noStrike" dirty="0">
                          <a:solidFill>
                            <a:srgbClr val="B858DE"/>
                          </a:solidFill>
                          <a:effectLst/>
                          <a:latin typeface="+mn-lt"/>
                        </a:rPr>
                        <a:t>SUBURBAN (n=7)</a:t>
                      </a:r>
                    </a:p>
                  </a:txBody>
                  <a:tcPr marL="4856" marR="4856" marT="4856" marB="0" anchor="ctr"/>
                </a:tc>
                <a:tc>
                  <a:txBody>
                    <a:bodyPr/>
                    <a:lstStyle/>
                    <a:p>
                      <a:pPr lvl="0" algn="l" fontAlgn="b"/>
                      <a:r>
                        <a:rPr lang="en-US" sz="1400" b="1" i="0" u="none" strike="noStrike" dirty="0">
                          <a:solidFill>
                            <a:srgbClr val="A0C628"/>
                          </a:solidFill>
                          <a:effectLst/>
                          <a:latin typeface="+mn-lt"/>
                        </a:rPr>
                        <a:t>RURAL (n=8)</a:t>
                      </a:r>
                    </a:p>
                  </a:txBody>
                  <a:tcPr marL="4856" marR="4856" marT="4856" marB="0" anchor="ctr"/>
                </a:tc>
                <a:extLst>
                  <a:ext uri="{0D108BD9-81ED-4DB2-BD59-A6C34878D82A}">
                    <a16:rowId xmlns:a16="http://schemas.microsoft.com/office/drawing/2014/main" val="368561152"/>
                  </a:ext>
                </a:extLst>
              </a:tr>
              <a:tr h="283942">
                <a:tc>
                  <a:txBody>
                    <a:bodyPr/>
                    <a:lstStyle/>
                    <a:p>
                      <a:pPr lvl="0" algn="l" fontAlgn="b"/>
                      <a:r>
                        <a:rPr lang="en-US" sz="1200" b="0" i="0" u="none" strike="noStrike" dirty="0">
                          <a:solidFill>
                            <a:schemeClr val="tx1"/>
                          </a:solidFill>
                          <a:effectLst/>
                          <a:latin typeface="+mn-lt"/>
                        </a:rPr>
                        <a:t>Alameda</a:t>
                      </a:r>
                    </a:p>
                  </a:txBody>
                  <a:tcPr marL="4856" marR="4856" marT="4856" marB="0" anchor="ctr"/>
                </a:tc>
                <a:tc>
                  <a:txBody>
                    <a:bodyPr/>
                    <a:lstStyle/>
                    <a:p>
                      <a:pPr lvl="0" algn="l" fontAlgn="b"/>
                      <a:r>
                        <a:rPr lang="en-US" sz="1200" b="0" i="0" u="none" strike="noStrike" dirty="0">
                          <a:solidFill>
                            <a:schemeClr val="tx1"/>
                          </a:solidFill>
                          <a:effectLst/>
                          <a:latin typeface="+mn-lt"/>
                        </a:rPr>
                        <a:t>Butte</a:t>
                      </a:r>
                    </a:p>
                  </a:txBody>
                  <a:tcPr marL="4856" marR="4856" marT="4856" marB="0" anchor="ctr"/>
                </a:tc>
                <a:tc>
                  <a:txBody>
                    <a:bodyPr/>
                    <a:lstStyle/>
                    <a:p>
                      <a:pPr lvl="0" algn="l" fontAlgn="b"/>
                      <a:r>
                        <a:rPr lang="en-US" sz="1200" b="0" i="0" u="none" strike="noStrike" dirty="0">
                          <a:solidFill>
                            <a:schemeClr val="tx1"/>
                          </a:solidFill>
                          <a:effectLst/>
                          <a:latin typeface="+mn-lt"/>
                        </a:rPr>
                        <a:t>Amador</a:t>
                      </a:r>
                    </a:p>
                  </a:txBody>
                  <a:tcPr marL="4856" marR="4856" marT="4856" marB="0" anchor="ctr"/>
                </a:tc>
                <a:extLst>
                  <a:ext uri="{0D108BD9-81ED-4DB2-BD59-A6C34878D82A}">
                    <a16:rowId xmlns:a16="http://schemas.microsoft.com/office/drawing/2014/main" val="2463399560"/>
                  </a:ext>
                </a:extLst>
              </a:tr>
              <a:tr h="283942">
                <a:tc>
                  <a:txBody>
                    <a:bodyPr/>
                    <a:lstStyle/>
                    <a:p>
                      <a:pPr lvl="0" algn="l" fontAlgn="b"/>
                      <a:r>
                        <a:rPr lang="en-US" sz="1200" b="0" i="0" u="none" strike="noStrike" dirty="0">
                          <a:solidFill>
                            <a:schemeClr val="tx1"/>
                          </a:solidFill>
                          <a:effectLst/>
                          <a:latin typeface="+mn-lt"/>
                        </a:rPr>
                        <a:t>Los Angeles</a:t>
                      </a:r>
                    </a:p>
                  </a:txBody>
                  <a:tcPr marL="4856" marR="4856" marT="4856" marB="0" anchor="ctr"/>
                </a:tc>
                <a:tc>
                  <a:txBody>
                    <a:bodyPr/>
                    <a:lstStyle/>
                    <a:p>
                      <a:pPr lvl="0" algn="l" fontAlgn="b"/>
                      <a:r>
                        <a:rPr lang="en-US" sz="1200" b="0" i="0" u="none" strike="noStrike" dirty="0">
                          <a:solidFill>
                            <a:schemeClr val="tx1"/>
                          </a:solidFill>
                          <a:effectLst/>
                          <a:latin typeface="+mn-lt"/>
                        </a:rPr>
                        <a:t>Imperial</a:t>
                      </a:r>
                    </a:p>
                  </a:txBody>
                  <a:tcPr marL="4856" marR="4856" marT="4856" marB="0" anchor="ctr"/>
                </a:tc>
                <a:tc>
                  <a:txBody>
                    <a:bodyPr/>
                    <a:lstStyle/>
                    <a:p>
                      <a:pPr lvl="0" algn="l" fontAlgn="b"/>
                      <a:r>
                        <a:rPr lang="en-US" sz="1200" b="0" i="0" u="none" strike="noStrike" dirty="0">
                          <a:solidFill>
                            <a:schemeClr val="tx1"/>
                          </a:solidFill>
                          <a:effectLst/>
                          <a:latin typeface="+mn-lt"/>
                        </a:rPr>
                        <a:t>Calaveras</a:t>
                      </a:r>
                    </a:p>
                  </a:txBody>
                  <a:tcPr marL="4856" marR="4856" marT="4856" marB="0" anchor="ctr"/>
                </a:tc>
                <a:extLst>
                  <a:ext uri="{0D108BD9-81ED-4DB2-BD59-A6C34878D82A}">
                    <a16:rowId xmlns:a16="http://schemas.microsoft.com/office/drawing/2014/main" val="3692133787"/>
                  </a:ext>
                </a:extLst>
              </a:tr>
              <a:tr h="283942">
                <a:tc>
                  <a:txBody>
                    <a:bodyPr/>
                    <a:lstStyle/>
                    <a:p>
                      <a:pPr lvl="0" algn="l" fontAlgn="b"/>
                      <a:r>
                        <a:rPr lang="en-US" sz="1200" b="0" i="0" u="none" strike="noStrike" dirty="0">
                          <a:solidFill>
                            <a:schemeClr val="tx1"/>
                          </a:solidFill>
                          <a:effectLst/>
                          <a:latin typeface="+mn-lt"/>
                        </a:rPr>
                        <a:t>Orange</a:t>
                      </a:r>
                    </a:p>
                  </a:txBody>
                  <a:tcPr marL="4856" marR="4856" marT="4856" marB="0" anchor="ctr"/>
                </a:tc>
                <a:tc>
                  <a:txBody>
                    <a:bodyPr/>
                    <a:lstStyle/>
                    <a:p>
                      <a:pPr lvl="0" algn="l" fontAlgn="b"/>
                      <a:r>
                        <a:rPr lang="en-US" sz="1200" b="0" i="0" u="none" strike="noStrike" dirty="0">
                          <a:solidFill>
                            <a:schemeClr val="tx1"/>
                          </a:solidFill>
                          <a:effectLst/>
                          <a:latin typeface="+mn-lt"/>
                        </a:rPr>
                        <a:t>Merced</a:t>
                      </a:r>
                    </a:p>
                  </a:txBody>
                  <a:tcPr marL="4856" marR="4856" marT="4856" marB="0" anchor="ctr"/>
                </a:tc>
                <a:tc>
                  <a:txBody>
                    <a:bodyPr/>
                    <a:lstStyle/>
                    <a:p>
                      <a:pPr lvl="0" algn="l" fontAlgn="b"/>
                      <a:r>
                        <a:rPr lang="en-US" sz="1200" b="0" i="0" u="none" strike="noStrike" dirty="0">
                          <a:solidFill>
                            <a:schemeClr val="tx1"/>
                          </a:solidFill>
                          <a:effectLst/>
                          <a:latin typeface="+mn-lt"/>
                        </a:rPr>
                        <a:t>Glenn</a:t>
                      </a:r>
                    </a:p>
                  </a:txBody>
                  <a:tcPr marL="4856" marR="4856" marT="4856" marB="0" anchor="ctr"/>
                </a:tc>
                <a:extLst>
                  <a:ext uri="{0D108BD9-81ED-4DB2-BD59-A6C34878D82A}">
                    <a16:rowId xmlns:a16="http://schemas.microsoft.com/office/drawing/2014/main" val="2917652468"/>
                  </a:ext>
                </a:extLst>
              </a:tr>
              <a:tr h="283942">
                <a:tc>
                  <a:txBody>
                    <a:bodyPr/>
                    <a:lstStyle/>
                    <a:p>
                      <a:pPr lvl="0" algn="l" fontAlgn="b"/>
                      <a:r>
                        <a:rPr lang="en-US" sz="1200" b="0" i="0" u="none" strike="noStrike" dirty="0">
                          <a:solidFill>
                            <a:schemeClr val="tx1"/>
                          </a:solidFill>
                          <a:effectLst/>
                          <a:latin typeface="+mn-lt"/>
                        </a:rPr>
                        <a:t>Sacramento</a:t>
                      </a:r>
                    </a:p>
                  </a:txBody>
                  <a:tcPr marL="4856" marR="4856" marT="4856" marB="0" anchor="ctr"/>
                </a:tc>
                <a:tc>
                  <a:txBody>
                    <a:bodyPr/>
                    <a:lstStyle/>
                    <a:p>
                      <a:pPr lvl="0" algn="l" fontAlgn="b"/>
                      <a:r>
                        <a:rPr lang="en-US" sz="1200" b="0" i="0" u="none" strike="noStrike" dirty="0">
                          <a:solidFill>
                            <a:schemeClr val="tx1"/>
                          </a:solidFill>
                          <a:effectLst/>
                          <a:latin typeface="+mn-lt"/>
                        </a:rPr>
                        <a:t>Monterey</a:t>
                      </a:r>
                    </a:p>
                  </a:txBody>
                  <a:tcPr marL="4856" marR="4856" marT="4856" marB="0" anchor="ctr"/>
                </a:tc>
                <a:tc>
                  <a:txBody>
                    <a:bodyPr/>
                    <a:lstStyle/>
                    <a:p>
                      <a:pPr lvl="0" algn="l" fontAlgn="b"/>
                      <a:r>
                        <a:rPr lang="en-US" sz="1200" b="0" i="0" u="none" strike="noStrike" dirty="0">
                          <a:solidFill>
                            <a:schemeClr val="tx1"/>
                          </a:solidFill>
                          <a:effectLst/>
                          <a:latin typeface="+mn-lt"/>
                        </a:rPr>
                        <a:t>Madera</a:t>
                      </a:r>
                    </a:p>
                  </a:txBody>
                  <a:tcPr marL="4856" marR="4856" marT="4856" marB="0" anchor="ctr"/>
                </a:tc>
                <a:extLst>
                  <a:ext uri="{0D108BD9-81ED-4DB2-BD59-A6C34878D82A}">
                    <a16:rowId xmlns:a16="http://schemas.microsoft.com/office/drawing/2014/main" val="3479781334"/>
                  </a:ext>
                </a:extLst>
              </a:tr>
              <a:tr h="283942">
                <a:tc>
                  <a:txBody>
                    <a:bodyPr/>
                    <a:lstStyle/>
                    <a:p>
                      <a:pPr lvl="0" algn="l" fontAlgn="b"/>
                      <a:r>
                        <a:rPr lang="en-US" sz="1200" b="0" i="0" u="none" strike="noStrike" dirty="0">
                          <a:solidFill>
                            <a:schemeClr val="tx1"/>
                          </a:solidFill>
                          <a:effectLst/>
                          <a:latin typeface="+mn-lt"/>
                        </a:rPr>
                        <a:t>San Mateo</a:t>
                      </a:r>
                    </a:p>
                  </a:txBody>
                  <a:tcPr marL="4856" marR="4856" marT="4856" marB="0" anchor="ctr"/>
                </a:tc>
                <a:tc>
                  <a:txBody>
                    <a:bodyPr/>
                    <a:lstStyle/>
                    <a:p>
                      <a:pPr lvl="0" algn="l" fontAlgn="b"/>
                      <a:r>
                        <a:rPr lang="en-US" sz="1200" b="0" i="0" u="none" strike="noStrike" dirty="0">
                          <a:solidFill>
                            <a:schemeClr val="tx1"/>
                          </a:solidFill>
                          <a:effectLst/>
                          <a:latin typeface="+mn-lt"/>
                        </a:rPr>
                        <a:t>Napa</a:t>
                      </a:r>
                    </a:p>
                  </a:txBody>
                  <a:tcPr marL="4856" marR="4856" marT="4856" marB="0" anchor="ctr"/>
                </a:tc>
                <a:tc>
                  <a:txBody>
                    <a:bodyPr/>
                    <a:lstStyle/>
                    <a:p>
                      <a:pPr lvl="0" algn="l" fontAlgn="b"/>
                      <a:r>
                        <a:rPr lang="en-US" sz="1200" b="0" i="0" u="none" strike="noStrike" dirty="0">
                          <a:solidFill>
                            <a:schemeClr val="tx1"/>
                          </a:solidFill>
                          <a:effectLst/>
                          <a:latin typeface="+mn-lt"/>
                        </a:rPr>
                        <a:t>Nevada</a:t>
                      </a:r>
                    </a:p>
                  </a:txBody>
                  <a:tcPr marL="4856" marR="4856" marT="4856" marB="0" anchor="ctr"/>
                </a:tc>
                <a:extLst>
                  <a:ext uri="{0D108BD9-81ED-4DB2-BD59-A6C34878D82A}">
                    <a16:rowId xmlns:a16="http://schemas.microsoft.com/office/drawing/2014/main" val="4161011549"/>
                  </a:ext>
                </a:extLst>
              </a:tr>
              <a:tr h="283942">
                <a:tc>
                  <a:txBody>
                    <a:bodyPr/>
                    <a:lstStyle/>
                    <a:p>
                      <a:pPr lvl="0" algn="l" fontAlgn="b"/>
                      <a:r>
                        <a:rPr lang="en-US" sz="1200" b="0" i="0" u="none" strike="noStrike" dirty="0">
                          <a:solidFill>
                            <a:schemeClr val="tx1"/>
                          </a:solidFill>
                          <a:effectLst/>
                          <a:latin typeface="+mn-lt"/>
                        </a:rPr>
                        <a:t>Santa Clara</a:t>
                      </a:r>
                    </a:p>
                  </a:txBody>
                  <a:tcPr marL="4856" marR="4856" marT="4856" marB="0" anchor="ctr"/>
                </a:tc>
                <a:tc>
                  <a:txBody>
                    <a:bodyPr/>
                    <a:lstStyle/>
                    <a:p>
                      <a:pPr lvl="0" algn="l" fontAlgn="b"/>
                      <a:r>
                        <a:rPr lang="en-US" sz="1200" b="0" i="0" u="none" strike="noStrike" dirty="0">
                          <a:solidFill>
                            <a:schemeClr val="tx1"/>
                          </a:solidFill>
                          <a:effectLst/>
                          <a:latin typeface="+mn-lt"/>
                        </a:rPr>
                        <a:t>San Luis Obispo</a:t>
                      </a:r>
                    </a:p>
                  </a:txBody>
                  <a:tcPr marL="4856" marR="4856" marT="4856" marB="0" anchor="ctr"/>
                </a:tc>
                <a:tc>
                  <a:txBody>
                    <a:bodyPr/>
                    <a:lstStyle/>
                    <a:p>
                      <a:pPr lvl="0" algn="l" fontAlgn="b"/>
                      <a:r>
                        <a:rPr lang="en-US" sz="1200" b="0" i="0" u="none" strike="noStrike" dirty="0">
                          <a:solidFill>
                            <a:schemeClr val="tx1"/>
                          </a:solidFill>
                          <a:effectLst/>
                          <a:latin typeface="+mn-lt"/>
                        </a:rPr>
                        <a:t>Sierra</a:t>
                      </a:r>
                    </a:p>
                  </a:txBody>
                  <a:tcPr marL="4856" marR="4856" marT="4856" marB="0" anchor="ctr"/>
                </a:tc>
                <a:extLst>
                  <a:ext uri="{0D108BD9-81ED-4DB2-BD59-A6C34878D82A}">
                    <a16:rowId xmlns:a16="http://schemas.microsoft.com/office/drawing/2014/main" val="312910374"/>
                  </a:ext>
                </a:extLst>
              </a:tr>
              <a:tr h="283942">
                <a:tc>
                  <a:txBody>
                    <a:bodyPr/>
                    <a:lstStyle/>
                    <a:p>
                      <a:pPr lvl="0" algn="l" fontAlgn="b"/>
                      <a:r>
                        <a:rPr lang="en-US" sz="1200" b="0" i="0" u="none" strike="noStrike" dirty="0">
                          <a:solidFill>
                            <a:schemeClr val="tx1"/>
                          </a:solidFill>
                          <a:effectLst/>
                          <a:latin typeface="+mn-lt"/>
                        </a:rPr>
                        <a:t>Ventura</a:t>
                      </a:r>
                    </a:p>
                  </a:txBody>
                  <a:tcPr marL="4856" marR="4856" marT="4856" marB="0" anchor="ctr"/>
                </a:tc>
                <a:tc>
                  <a:txBody>
                    <a:bodyPr/>
                    <a:lstStyle/>
                    <a:p>
                      <a:pPr lvl="0" algn="l" fontAlgn="b"/>
                      <a:r>
                        <a:rPr lang="en-US" sz="1200" b="0" i="0" u="none" strike="noStrike" dirty="0">
                          <a:solidFill>
                            <a:schemeClr val="tx1"/>
                          </a:solidFill>
                          <a:effectLst/>
                          <a:latin typeface="+mn-lt"/>
                        </a:rPr>
                        <a:t>Solano</a:t>
                      </a:r>
                    </a:p>
                  </a:txBody>
                  <a:tcPr marL="4856" marR="4856" marT="4856" marB="0" anchor="ctr"/>
                </a:tc>
                <a:tc>
                  <a:txBody>
                    <a:bodyPr/>
                    <a:lstStyle/>
                    <a:p>
                      <a:pPr marL="0" lvl="0" algn="l" defTabSz="914378" rtl="0" eaLnBrk="1" fontAlgn="b" latinLnBrk="0" hangingPunct="1"/>
                      <a:r>
                        <a:rPr lang="en-US" sz="1200" b="0" i="0" u="none" strike="noStrike" kern="1200" dirty="0">
                          <a:solidFill>
                            <a:schemeClr val="tx1"/>
                          </a:solidFill>
                          <a:effectLst/>
                          <a:latin typeface="+mn-lt"/>
                          <a:ea typeface="+mn-ea"/>
                          <a:cs typeface="+mn-cs"/>
                        </a:rPr>
                        <a:t>Sutter</a:t>
                      </a:r>
                    </a:p>
                  </a:txBody>
                  <a:tcPr marL="4856" marR="4856" marT="4856" marB="0" anchor="ctr"/>
                </a:tc>
                <a:extLst>
                  <a:ext uri="{0D108BD9-81ED-4DB2-BD59-A6C34878D82A}">
                    <a16:rowId xmlns:a16="http://schemas.microsoft.com/office/drawing/2014/main" val="1105551206"/>
                  </a:ext>
                </a:extLst>
              </a:tr>
              <a:tr h="283942">
                <a:tc>
                  <a:txBody>
                    <a:bodyPr/>
                    <a:lstStyle/>
                    <a:p>
                      <a:pPr lvl="0" algn="l" fontAlgn="b"/>
                      <a:endParaRPr lang="en-US" sz="1400" b="0" i="0" u="none" strike="noStrike" dirty="0">
                        <a:solidFill>
                          <a:srgbClr val="000000"/>
                        </a:solidFill>
                        <a:effectLst/>
                        <a:latin typeface="Aptos Narrow" panose="020B0004020202020204" pitchFamily="34" charset="0"/>
                      </a:endParaRPr>
                    </a:p>
                  </a:txBody>
                  <a:tcPr marL="4856" marR="4856" marT="4856" marB="0" anchor="ctr"/>
                </a:tc>
                <a:tc>
                  <a:txBody>
                    <a:bodyPr/>
                    <a:lstStyle/>
                    <a:p>
                      <a:pPr lvl="0" algn="l" fontAlgn="b"/>
                      <a:endParaRPr lang="en-US" sz="1400" b="0" i="0" u="none" strike="noStrike" dirty="0">
                        <a:solidFill>
                          <a:srgbClr val="000000"/>
                        </a:solidFill>
                        <a:effectLst/>
                        <a:latin typeface="Aptos Narrow" panose="020B0004020202020204" pitchFamily="34" charset="0"/>
                      </a:endParaRPr>
                    </a:p>
                  </a:txBody>
                  <a:tcPr marL="4856" marR="4856" marT="4856" marB="0" anchor="ctr"/>
                </a:tc>
                <a:tc>
                  <a:txBody>
                    <a:bodyPr/>
                    <a:lstStyle/>
                    <a:p>
                      <a:pPr marL="0" lvl="0" algn="l" defTabSz="914378" rtl="0" eaLnBrk="1" fontAlgn="b" latinLnBrk="0" hangingPunct="1"/>
                      <a:r>
                        <a:rPr lang="en-US" sz="1200" b="0" i="0" u="none" strike="noStrike" kern="1200" dirty="0">
                          <a:solidFill>
                            <a:schemeClr val="tx1"/>
                          </a:solidFill>
                          <a:effectLst/>
                          <a:latin typeface="+mn-lt"/>
                          <a:ea typeface="+mn-ea"/>
                          <a:cs typeface="+mn-cs"/>
                        </a:rPr>
                        <a:t>Yuba</a:t>
                      </a:r>
                    </a:p>
                  </a:txBody>
                  <a:tcPr marL="4856" marR="4856" marT="4856" marB="0" anchor="ctr"/>
                </a:tc>
                <a:extLst>
                  <a:ext uri="{0D108BD9-81ED-4DB2-BD59-A6C34878D82A}">
                    <a16:rowId xmlns:a16="http://schemas.microsoft.com/office/drawing/2014/main" val="253243474"/>
                  </a:ext>
                </a:extLst>
              </a:tr>
            </a:tbl>
          </a:graphicData>
        </a:graphic>
      </p:graphicFrame>
      <p:sp>
        <p:nvSpPr>
          <p:cNvPr id="3" name="Title 1">
            <a:extLst>
              <a:ext uri="{FF2B5EF4-FFF2-40B4-BE49-F238E27FC236}">
                <a16:creationId xmlns:a16="http://schemas.microsoft.com/office/drawing/2014/main" id="{44B96A59-422D-E8E6-3E19-2C9C126C846C}"/>
              </a:ext>
            </a:extLst>
          </p:cNvPr>
          <p:cNvSpPr txBox="1">
            <a:spLocks/>
          </p:cNvSpPr>
          <p:nvPr/>
        </p:nvSpPr>
        <p:spPr>
          <a:xfrm>
            <a:off x="485210" y="779941"/>
            <a:ext cx="8173580" cy="33013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2200" dirty="0"/>
              <a:t>n=22; 38% response rate </a:t>
            </a:r>
            <a:endParaRPr lang="en-US" dirty="0"/>
          </a:p>
        </p:txBody>
      </p:sp>
      <p:pic>
        <p:nvPicPr>
          <p:cNvPr id="7" name="Picture 6">
            <a:extLst>
              <a:ext uri="{FF2B5EF4-FFF2-40B4-BE49-F238E27FC236}">
                <a16:creationId xmlns:a16="http://schemas.microsoft.com/office/drawing/2014/main" id="{2CF5ED24-FCAF-95CB-29AB-F3318C013F83}"/>
              </a:ext>
            </a:extLst>
          </p:cNvPr>
          <p:cNvPicPr>
            <a:picLocks noChangeAspect="1"/>
          </p:cNvPicPr>
          <p:nvPr/>
        </p:nvPicPr>
        <p:blipFill>
          <a:blip r:embed="rId3"/>
          <a:stretch>
            <a:fillRect/>
          </a:stretch>
        </p:blipFill>
        <p:spPr>
          <a:xfrm>
            <a:off x="5024652" y="123871"/>
            <a:ext cx="4119348" cy="4551317"/>
          </a:xfrm>
          <a:prstGeom prst="rect">
            <a:avLst/>
          </a:prstGeom>
        </p:spPr>
      </p:pic>
    </p:spTree>
    <p:extLst>
      <p:ext uri="{BB962C8B-B14F-4D97-AF65-F5344CB8AC3E}">
        <p14:creationId xmlns:p14="http://schemas.microsoft.com/office/powerpoint/2010/main" val="7797339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098DB-242A-0F95-69E1-428AF8E799B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23BD386-B55B-C79F-F647-44CAB2E266B1}"/>
              </a:ext>
            </a:extLst>
          </p:cNvPr>
          <p:cNvSpPr txBox="1"/>
          <p:nvPr/>
        </p:nvSpPr>
        <p:spPr bwMode="auto">
          <a:xfrm>
            <a:off x="550607" y="408039"/>
            <a:ext cx="8153400" cy="1169551"/>
          </a:xfrm>
          <a:prstGeom prst="rect">
            <a:avLst/>
          </a:prstGeom>
          <a:noFill/>
          <a:ln w="19050" algn="ctr">
            <a:noFill/>
            <a:miter lim="800000"/>
            <a:headEnd/>
            <a:tailEnd/>
          </a:ln>
        </p:spPr>
        <p:txBody>
          <a:bodyPr wrap="square" lIns="0" tIns="0" rIns="0" bIns="0" rtlCol="0">
            <a:spAutoFit/>
          </a:bodyPr>
          <a:lstStyle/>
          <a:p>
            <a:r>
              <a:rPr lang="en-US" sz="1200" b="1" u="sng" dirty="0"/>
              <a:t>Other barriers (free text):</a:t>
            </a:r>
          </a:p>
          <a:p>
            <a:pPr marL="285750" indent="-285750">
              <a:buFont typeface="Arial" panose="020B0604020202020204" pitchFamily="34" charset="0"/>
              <a:buChar char="•"/>
            </a:pPr>
            <a:r>
              <a:rPr lang="en-US" sz="1200" dirty="0"/>
              <a:t>“The biggest problem is that HHSA does not have an ELR that can communicate with other agencies/CBOs.”</a:t>
            </a:r>
          </a:p>
          <a:p>
            <a:pPr marL="285750" indent="-285750">
              <a:buFont typeface="Arial" panose="020B0604020202020204" pitchFamily="34" charset="0"/>
              <a:buChar char="•"/>
            </a:pPr>
            <a:r>
              <a:rPr lang="en-US" sz="1200" dirty="0"/>
              <a:t>“Contract with selected QHIO in process; bi-directional exchange not currently functional”</a:t>
            </a:r>
          </a:p>
          <a:p>
            <a:pPr marL="285750" indent="-285750">
              <a:buFont typeface="Arial" panose="020B0604020202020204" pitchFamily="34" charset="0"/>
              <a:buChar char="•"/>
            </a:pPr>
            <a:r>
              <a:rPr lang="en-US" sz="1200" dirty="0"/>
              <a:t>“Perceived need in a small county”</a:t>
            </a:r>
          </a:p>
          <a:p>
            <a:endParaRPr lang="en-US" sz="1400" dirty="0"/>
          </a:p>
          <a:p>
            <a:endParaRPr lang="en-US" sz="1400" dirty="0"/>
          </a:p>
        </p:txBody>
      </p:sp>
    </p:spTree>
    <p:extLst>
      <p:ext uri="{BB962C8B-B14F-4D97-AF65-F5344CB8AC3E}">
        <p14:creationId xmlns:p14="http://schemas.microsoft.com/office/powerpoint/2010/main" val="3747382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FBABE-7180-7D5C-9EF6-EB5A6E3AB6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92F5DD-62AF-4F27-40F1-5EBF27E435CA}"/>
              </a:ext>
            </a:extLst>
          </p:cNvPr>
          <p:cNvSpPr>
            <a:spLocks noGrp="1"/>
          </p:cNvSpPr>
          <p:nvPr>
            <p:ph type="title"/>
          </p:nvPr>
        </p:nvSpPr>
        <p:spPr/>
        <p:txBody>
          <a:bodyPr/>
          <a:lstStyle/>
          <a:p>
            <a:r>
              <a:rPr lang="en-US" dirty="0" err="1"/>
              <a:t>REaL</a:t>
            </a:r>
            <a:r>
              <a:rPr lang="en-US" dirty="0"/>
              <a:t>-D Data</a:t>
            </a:r>
          </a:p>
        </p:txBody>
      </p:sp>
    </p:spTree>
    <p:extLst>
      <p:ext uri="{BB962C8B-B14F-4D97-AF65-F5344CB8AC3E}">
        <p14:creationId xmlns:p14="http://schemas.microsoft.com/office/powerpoint/2010/main" val="1653196970"/>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4CDAA-1D78-B780-4C96-86F3201ACF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8D9B948-C0DE-E8D7-1499-BD0ACC4D025D}"/>
              </a:ext>
            </a:extLst>
          </p:cNvPr>
          <p:cNvSpPr txBox="1"/>
          <p:nvPr/>
        </p:nvSpPr>
        <p:spPr>
          <a:xfrm>
            <a:off x="8380071" y="4386984"/>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F28A268D-B4DA-DEA7-6170-0AD4F15AEA8F}"/>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1FFA64A7-BDD6-DDE8-8735-A9851360889A}"/>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FBF14291-27DE-07F1-1759-606EB78E4442}"/>
              </a:ext>
            </a:extLst>
          </p:cNvPr>
          <p:cNvGraphicFramePr>
            <a:graphicFrameLocks/>
          </p:cNvGraphicFramePr>
          <p:nvPr>
            <p:extLst>
              <p:ext uri="{D42A27DB-BD31-4B8C-83A1-F6EECF244321}">
                <p14:modId xmlns:p14="http://schemas.microsoft.com/office/powerpoint/2010/main" val="3254500150"/>
              </p:ext>
            </p:extLst>
          </p:nvPr>
        </p:nvGraphicFramePr>
        <p:xfrm>
          <a:off x="453585" y="785813"/>
          <a:ext cx="7876028" cy="38473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3791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7E242-59A4-099B-461F-26A3EC44F7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CD3CAD-45D2-839A-295E-470DBA2640B6}"/>
              </a:ext>
            </a:extLst>
          </p:cNvPr>
          <p:cNvSpPr txBox="1"/>
          <p:nvPr/>
        </p:nvSpPr>
        <p:spPr>
          <a:xfrm>
            <a:off x="8408424" y="4398704"/>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9B53DD2E-81DD-2D59-BDDA-356FC264D56B}"/>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endParaRPr lang="en-US" sz="1600" dirty="0"/>
          </a:p>
        </p:txBody>
      </p:sp>
      <p:sp>
        <p:nvSpPr>
          <p:cNvPr id="3" name="TextBox 2">
            <a:extLst>
              <a:ext uri="{FF2B5EF4-FFF2-40B4-BE49-F238E27FC236}">
                <a16:creationId xmlns:a16="http://schemas.microsoft.com/office/drawing/2014/main" id="{A0EF8486-311B-DE08-1E8E-8F4394A9DBD4}"/>
              </a:ext>
            </a:extLst>
          </p:cNvPr>
          <p:cNvSpPr txBox="1"/>
          <p:nvPr/>
        </p:nvSpPr>
        <p:spPr bwMode="auto">
          <a:xfrm>
            <a:off x="4572000" y="698533"/>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D677028E-DF03-C125-9E46-E820EC310F50}"/>
              </a:ext>
            </a:extLst>
          </p:cNvPr>
          <p:cNvGraphicFramePr>
            <a:graphicFrameLocks/>
          </p:cNvGraphicFramePr>
          <p:nvPr>
            <p:extLst>
              <p:ext uri="{D42A27DB-BD31-4B8C-83A1-F6EECF244321}">
                <p14:modId xmlns:p14="http://schemas.microsoft.com/office/powerpoint/2010/main" val="895583653"/>
              </p:ext>
            </p:extLst>
          </p:nvPr>
        </p:nvGraphicFramePr>
        <p:xfrm>
          <a:off x="523511" y="879499"/>
          <a:ext cx="8037286" cy="37654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72615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3E869-86F4-0D8E-DFE0-90A271114D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D5D03C-55C2-E823-EE96-ED9331E1B2BA}"/>
              </a:ext>
            </a:extLst>
          </p:cNvPr>
          <p:cNvSpPr txBox="1"/>
          <p:nvPr/>
        </p:nvSpPr>
        <p:spPr>
          <a:xfrm>
            <a:off x="8380071" y="4428215"/>
            <a:ext cx="763929" cy="246221"/>
          </a:xfrm>
          <a:prstGeom prst="rect">
            <a:avLst/>
          </a:prstGeom>
          <a:noFill/>
        </p:spPr>
        <p:txBody>
          <a:bodyPr wrap="square" rtlCol="0">
            <a:spAutoFit/>
          </a:bodyPr>
          <a:lstStyle/>
          <a:p>
            <a:r>
              <a:rPr lang="en-US" sz="1000" dirty="0"/>
              <a:t>N= 17</a:t>
            </a:r>
          </a:p>
        </p:txBody>
      </p:sp>
      <p:sp>
        <p:nvSpPr>
          <p:cNvPr id="10" name="Title 9">
            <a:extLst>
              <a:ext uri="{FF2B5EF4-FFF2-40B4-BE49-F238E27FC236}">
                <a16:creationId xmlns:a16="http://schemas.microsoft.com/office/drawing/2014/main" id="{EB19C51E-688E-977B-F1EC-4DD5F314E2A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400" dirty="0" err="1"/>
              <a:t>REaL</a:t>
            </a:r>
            <a:r>
              <a:rPr lang="en-US" sz="1400" dirty="0"/>
              <a:t>-D</a:t>
            </a:r>
            <a:r>
              <a:rPr lang="en-US" sz="1400" dirty="0">
                <a:effectLst/>
                <a:latin typeface="+mj-lt"/>
                <a:ea typeface="Aptos" panose="020B0004020202020204" pitchFamily="34" charset="0"/>
                <a:cs typeface="Arial" panose="020B0604020202020204" pitchFamily="34" charset="0"/>
              </a:rPr>
              <a:t>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ED62060A-35BE-3DE9-1FD5-22F056EF3088}"/>
              </a:ext>
            </a:extLst>
          </p:cNvPr>
          <p:cNvGraphicFramePr>
            <a:graphicFrameLocks/>
          </p:cNvGraphicFramePr>
          <p:nvPr>
            <p:extLst>
              <p:ext uri="{D42A27DB-BD31-4B8C-83A1-F6EECF244321}">
                <p14:modId xmlns:p14="http://schemas.microsoft.com/office/powerpoint/2010/main" val="801203295"/>
              </p:ext>
            </p:extLst>
          </p:nvPr>
        </p:nvGraphicFramePr>
        <p:xfrm>
          <a:off x="502571" y="788757"/>
          <a:ext cx="8058226" cy="38251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7343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E9E48-B37E-B861-223A-81EAF682635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843628F-A137-05EF-34A8-D5624787075A}"/>
              </a:ext>
            </a:extLst>
          </p:cNvPr>
          <p:cNvSpPr txBox="1"/>
          <p:nvPr/>
        </p:nvSpPr>
        <p:spPr bwMode="auto">
          <a:xfrm>
            <a:off x="550607" y="408039"/>
            <a:ext cx="8153400" cy="1415772"/>
          </a:xfrm>
          <a:prstGeom prst="rect">
            <a:avLst/>
          </a:prstGeom>
          <a:noFill/>
          <a:ln w="19050" algn="ctr">
            <a:noFill/>
            <a:miter lim="800000"/>
            <a:headEnd/>
            <a:tailEnd/>
          </a:ln>
        </p:spPr>
        <p:txBody>
          <a:bodyPr wrap="square" lIns="0" tIns="0" rIns="0" bIns="0" rtlCol="0">
            <a:spAutoFit/>
          </a:bodyPr>
          <a:lstStyle/>
          <a:p>
            <a:r>
              <a:rPr lang="en-US" sz="1200" b="1" u="sng" dirty="0"/>
              <a:t>Other barriers (free text):</a:t>
            </a:r>
          </a:p>
          <a:p>
            <a:pPr marL="285750" indent="-285750">
              <a:buFont typeface="Arial" panose="020B0604020202020204" pitchFamily="34" charset="0"/>
              <a:buChar char="•"/>
            </a:pPr>
            <a:r>
              <a:rPr lang="en-US" sz="1200" dirty="0"/>
              <a:t>“The biggest problem is that HHSA does not have an ELR that can communicate with other agencies/CBOs.”</a:t>
            </a:r>
          </a:p>
          <a:p>
            <a:pPr marL="285750" indent="-285750">
              <a:buFont typeface="Arial" panose="020B0604020202020204" pitchFamily="34" charset="0"/>
              <a:buChar char="•"/>
            </a:pPr>
            <a:r>
              <a:rPr lang="en-US" sz="1200" dirty="0"/>
              <a:t>“Contract with selected QHIO in process; bi-directional exchange not currently functional”</a:t>
            </a:r>
          </a:p>
          <a:p>
            <a:pPr marL="285750" indent="-285750">
              <a:buFont typeface="Arial" panose="020B0604020202020204" pitchFamily="34" charset="0"/>
              <a:buChar char="•"/>
            </a:pPr>
            <a:r>
              <a:rPr lang="en-US" sz="1200" dirty="0"/>
              <a:t>“Perceived need in a small county”</a:t>
            </a:r>
          </a:p>
          <a:p>
            <a:pPr marL="342900" indent="-342900">
              <a:buFont typeface="Arial" panose="020B0604020202020204" pitchFamily="34" charset="0"/>
              <a:buChar char="•"/>
            </a:pPr>
            <a:endParaRPr lang="en-US" sz="1400" dirty="0">
              <a:highlight>
                <a:srgbClr val="FFFF00"/>
              </a:highlight>
            </a:endParaRPr>
          </a:p>
          <a:p>
            <a:endParaRPr lang="en-US" sz="1600" dirty="0">
              <a:highlight>
                <a:srgbClr val="FFFF00"/>
              </a:highlight>
            </a:endParaRPr>
          </a:p>
          <a:p>
            <a:endParaRPr lang="en-US" sz="1400" dirty="0"/>
          </a:p>
        </p:txBody>
      </p:sp>
    </p:spTree>
    <p:extLst>
      <p:ext uri="{BB962C8B-B14F-4D97-AF65-F5344CB8AC3E}">
        <p14:creationId xmlns:p14="http://schemas.microsoft.com/office/powerpoint/2010/main" val="9772258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CBCE1-01C9-73A1-4DD6-36C83EAC1FC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0458DA4-6385-480F-248E-047D69116555}"/>
              </a:ext>
            </a:extLst>
          </p:cNvPr>
          <p:cNvSpPr>
            <a:spLocks noGrp="1"/>
          </p:cNvSpPr>
          <p:nvPr>
            <p:ph type="title"/>
          </p:nvPr>
        </p:nvSpPr>
        <p:spPr/>
        <p:txBody>
          <a:bodyPr/>
          <a:lstStyle/>
          <a:p>
            <a:r>
              <a:rPr lang="en-US" dirty="0"/>
              <a:t>Patient/Client Consent to Share Data</a:t>
            </a:r>
          </a:p>
        </p:txBody>
      </p:sp>
    </p:spTree>
    <p:extLst>
      <p:ext uri="{BB962C8B-B14F-4D97-AF65-F5344CB8AC3E}">
        <p14:creationId xmlns:p14="http://schemas.microsoft.com/office/powerpoint/2010/main" val="1643498556"/>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59210-B3D5-0871-D7C2-1907B15493E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5B9528-EBB6-A1BC-CFBA-1B32E86CF56F}"/>
              </a:ext>
            </a:extLst>
          </p:cNvPr>
          <p:cNvSpPr txBox="1"/>
          <p:nvPr/>
        </p:nvSpPr>
        <p:spPr>
          <a:xfrm>
            <a:off x="8380071" y="4386984"/>
            <a:ext cx="763929" cy="246221"/>
          </a:xfrm>
          <a:prstGeom prst="rect">
            <a:avLst/>
          </a:prstGeom>
          <a:noFill/>
        </p:spPr>
        <p:txBody>
          <a:bodyPr wrap="square" rtlCol="0">
            <a:spAutoFit/>
          </a:bodyPr>
          <a:lstStyle/>
          <a:p>
            <a:r>
              <a:rPr lang="en-US" sz="1000" dirty="0"/>
              <a:t>N= 15</a:t>
            </a:r>
          </a:p>
        </p:txBody>
      </p:sp>
      <p:sp>
        <p:nvSpPr>
          <p:cNvPr id="10" name="Title 9">
            <a:extLst>
              <a:ext uri="{FF2B5EF4-FFF2-40B4-BE49-F238E27FC236}">
                <a16:creationId xmlns:a16="http://schemas.microsoft.com/office/drawing/2014/main" id="{6CC61478-87D1-EC11-37EF-1DC81DAF98FE}"/>
              </a:ext>
            </a:extLst>
          </p:cNvPr>
          <p:cNvSpPr>
            <a:spLocks noGrp="1"/>
          </p:cNvSpPr>
          <p:nvPr>
            <p:ph type="title"/>
          </p:nvPr>
        </p:nvSpPr>
        <p:spPr>
          <a:xfrm>
            <a:off x="453585" y="113109"/>
            <a:ext cx="8371438"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patient/client consent to share data:</a:t>
            </a:r>
            <a:endParaRPr lang="en-US" sz="1600" dirty="0"/>
          </a:p>
        </p:txBody>
      </p:sp>
      <p:sp>
        <p:nvSpPr>
          <p:cNvPr id="13" name="TextBox 12">
            <a:extLst>
              <a:ext uri="{FF2B5EF4-FFF2-40B4-BE49-F238E27FC236}">
                <a16:creationId xmlns:a16="http://schemas.microsoft.com/office/drawing/2014/main" id="{7FAD5741-2CD8-EA36-0444-78884058F59B}"/>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F31E1DF1-1AB7-64BF-CA28-0542ED80CD28}"/>
              </a:ext>
            </a:extLst>
          </p:cNvPr>
          <p:cNvGraphicFramePr>
            <a:graphicFrameLocks/>
          </p:cNvGraphicFramePr>
          <p:nvPr>
            <p:extLst>
              <p:ext uri="{D42A27DB-BD31-4B8C-83A1-F6EECF244321}">
                <p14:modId xmlns:p14="http://schemas.microsoft.com/office/powerpoint/2010/main" val="1614092625"/>
              </p:ext>
            </p:extLst>
          </p:nvPr>
        </p:nvGraphicFramePr>
        <p:xfrm>
          <a:off x="571499" y="807244"/>
          <a:ext cx="7965281" cy="39219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6691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10580-A418-066C-4704-65556C9695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DF16F7-3C35-0332-B695-8CEA8A868615}"/>
              </a:ext>
            </a:extLst>
          </p:cNvPr>
          <p:cNvSpPr txBox="1"/>
          <p:nvPr/>
        </p:nvSpPr>
        <p:spPr>
          <a:xfrm>
            <a:off x="8413898" y="4405792"/>
            <a:ext cx="763929" cy="246221"/>
          </a:xfrm>
          <a:prstGeom prst="rect">
            <a:avLst/>
          </a:prstGeom>
          <a:noFill/>
        </p:spPr>
        <p:txBody>
          <a:bodyPr wrap="square" rtlCol="0">
            <a:spAutoFit/>
          </a:bodyPr>
          <a:lstStyle/>
          <a:p>
            <a:r>
              <a:rPr lang="en-US" sz="1000" dirty="0"/>
              <a:t>N= 15</a:t>
            </a:r>
          </a:p>
        </p:txBody>
      </p:sp>
      <p:sp>
        <p:nvSpPr>
          <p:cNvPr id="10" name="Title 9">
            <a:extLst>
              <a:ext uri="{FF2B5EF4-FFF2-40B4-BE49-F238E27FC236}">
                <a16:creationId xmlns:a16="http://schemas.microsoft.com/office/drawing/2014/main" id="{2764F1D3-852A-185D-6C60-C355C81225FA}"/>
              </a:ext>
            </a:extLst>
          </p:cNvPr>
          <p:cNvSpPr>
            <a:spLocks noGrp="1"/>
          </p:cNvSpPr>
          <p:nvPr>
            <p:ph type="title"/>
          </p:nvPr>
        </p:nvSpPr>
        <p:spPr>
          <a:xfrm>
            <a:off x="387216" y="155402"/>
            <a:ext cx="8331481"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patient/client consent to share data:</a:t>
            </a:r>
            <a:endParaRPr lang="en-US" sz="1600" dirty="0"/>
          </a:p>
        </p:txBody>
      </p:sp>
      <p:sp>
        <p:nvSpPr>
          <p:cNvPr id="3" name="TextBox 2">
            <a:extLst>
              <a:ext uri="{FF2B5EF4-FFF2-40B4-BE49-F238E27FC236}">
                <a16:creationId xmlns:a16="http://schemas.microsoft.com/office/drawing/2014/main" id="{1369C26B-04A3-0D83-D95C-18C23CF29B89}"/>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2498D995-CC25-F3FC-3987-A9E3FE01F5B2}"/>
              </a:ext>
            </a:extLst>
          </p:cNvPr>
          <p:cNvGraphicFramePr>
            <a:graphicFrameLocks/>
          </p:cNvGraphicFramePr>
          <p:nvPr>
            <p:extLst>
              <p:ext uri="{D42A27DB-BD31-4B8C-83A1-F6EECF244321}">
                <p14:modId xmlns:p14="http://schemas.microsoft.com/office/powerpoint/2010/main" val="946870928"/>
              </p:ext>
            </p:extLst>
          </p:nvPr>
        </p:nvGraphicFramePr>
        <p:xfrm>
          <a:off x="387216" y="892969"/>
          <a:ext cx="8026682" cy="38290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7111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135EE-2F4B-0CE9-B4E3-D064F4B616D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E8F083-A070-CAE1-0788-AA1E826C487A}"/>
              </a:ext>
            </a:extLst>
          </p:cNvPr>
          <p:cNvSpPr txBox="1"/>
          <p:nvPr/>
        </p:nvSpPr>
        <p:spPr>
          <a:xfrm>
            <a:off x="8374819" y="4415270"/>
            <a:ext cx="763929" cy="246221"/>
          </a:xfrm>
          <a:prstGeom prst="rect">
            <a:avLst/>
          </a:prstGeom>
          <a:noFill/>
        </p:spPr>
        <p:txBody>
          <a:bodyPr wrap="square" rtlCol="0">
            <a:spAutoFit/>
          </a:bodyPr>
          <a:lstStyle/>
          <a:p>
            <a:r>
              <a:rPr lang="en-US" sz="1000" dirty="0"/>
              <a:t>N= 12</a:t>
            </a:r>
          </a:p>
        </p:txBody>
      </p:sp>
      <p:sp>
        <p:nvSpPr>
          <p:cNvPr id="10" name="Title 9">
            <a:extLst>
              <a:ext uri="{FF2B5EF4-FFF2-40B4-BE49-F238E27FC236}">
                <a16:creationId xmlns:a16="http://schemas.microsoft.com/office/drawing/2014/main" id="{659D439C-D010-0D46-1778-B158C394CD8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patient/client consent to share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6" name="Chart 5">
            <a:extLst>
              <a:ext uri="{FF2B5EF4-FFF2-40B4-BE49-F238E27FC236}">
                <a16:creationId xmlns:a16="http://schemas.microsoft.com/office/drawing/2014/main" id="{E7E53EFA-4D31-CE0A-CF0A-574077BF476A}"/>
              </a:ext>
            </a:extLst>
          </p:cNvPr>
          <p:cNvGraphicFramePr>
            <a:graphicFrameLocks/>
          </p:cNvGraphicFramePr>
          <p:nvPr>
            <p:extLst>
              <p:ext uri="{D42A27DB-BD31-4B8C-83A1-F6EECF244321}">
                <p14:modId xmlns:p14="http://schemas.microsoft.com/office/powerpoint/2010/main" val="449621349"/>
              </p:ext>
            </p:extLst>
          </p:nvPr>
        </p:nvGraphicFramePr>
        <p:xfrm>
          <a:off x="387217" y="841971"/>
          <a:ext cx="8106702" cy="38195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4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E96C7-6ABE-7B4D-546A-4C88C0CE225A}"/>
              </a:ext>
            </a:extLst>
          </p:cNvPr>
          <p:cNvSpPr>
            <a:spLocks noGrp="1"/>
          </p:cNvSpPr>
          <p:nvPr>
            <p:ph type="title"/>
          </p:nvPr>
        </p:nvSpPr>
        <p:spPr>
          <a:xfrm>
            <a:off x="379049" y="205978"/>
            <a:ext cx="4192951" cy="994172"/>
          </a:xfrm>
        </p:spPr>
        <p:txBody>
          <a:bodyPr>
            <a:noAutofit/>
          </a:bodyPr>
          <a:lstStyle/>
          <a:p>
            <a:r>
              <a:rPr lang="en-US" sz="1600" dirty="0"/>
              <a:t>Is your department/division part of a super agency (e.g., part of a health and human services agency that includes public health, behavioral health, and social services) or a standalone agency?</a:t>
            </a:r>
          </a:p>
        </p:txBody>
      </p:sp>
      <p:sp>
        <p:nvSpPr>
          <p:cNvPr id="7" name="TextBox 6">
            <a:extLst>
              <a:ext uri="{FF2B5EF4-FFF2-40B4-BE49-F238E27FC236}">
                <a16:creationId xmlns:a16="http://schemas.microsoft.com/office/drawing/2014/main" id="{41130EEA-1365-3C9D-783F-E39B044878F8}"/>
              </a:ext>
            </a:extLst>
          </p:cNvPr>
          <p:cNvSpPr txBox="1"/>
          <p:nvPr/>
        </p:nvSpPr>
        <p:spPr>
          <a:xfrm>
            <a:off x="4131264" y="4002586"/>
            <a:ext cx="763929" cy="246221"/>
          </a:xfrm>
          <a:prstGeom prst="rect">
            <a:avLst/>
          </a:prstGeom>
          <a:noFill/>
        </p:spPr>
        <p:txBody>
          <a:bodyPr wrap="square" rtlCol="0">
            <a:spAutoFit/>
          </a:bodyPr>
          <a:lstStyle/>
          <a:p>
            <a:r>
              <a:rPr lang="en-US" sz="1000" dirty="0"/>
              <a:t>N= 22</a:t>
            </a:r>
          </a:p>
        </p:txBody>
      </p:sp>
      <p:sp>
        <p:nvSpPr>
          <p:cNvPr id="8" name="TextBox 7">
            <a:extLst>
              <a:ext uri="{FF2B5EF4-FFF2-40B4-BE49-F238E27FC236}">
                <a16:creationId xmlns:a16="http://schemas.microsoft.com/office/drawing/2014/main" id="{28DAF125-3908-3D22-A58E-07D2442EF1FE}"/>
              </a:ext>
            </a:extLst>
          </p:cNvPr>
          <p:cNvSpPr txBox="1"/>
          <p:nvPr/>
        </p:nvSpPr>
        <p:spPr>
          <a:xfrm>
            <a:off x="8143371" y="4102116"/>
            <a:ext cx="763929" cy="246221"/>
          </a:xfrm>
          <a:prstGeom prst="rect">
            <a:avLst/>
          </a:prstGeom>
          <a:noFill/>
        </p:spPr>
        <p:txBody>
          <a:bodyPr wrap="square" rtlCol="0">
            <a:spAutoFit/>
          </a:bodyPr>
          <a:lstStyle/>
          <a:p>
            <a:r>
              <a:rPr lang="en-US" sz="1000" dirty="0"/>
              <a:t>N= 22</a:t>
            </a:r>
          </a:p>
        </p:txBody>
      </p:sp>
      <p:graphicFrame>
        <p:nvGraphicFramePr>
          <p:cNvPr id="3" name="Chart 2">
            <a:extLst>
              <a:ext uri="{FF2B5EF4-FFF2-40B4-BE49-F238E27FC236}">
                <a16:creationId xmlns:a16="http://schemas.microsoft.com/office/drawing/2014/main" id="{EB088221-EB51-885E-01E6-7FFC2850D5F7}"/>
              </a:ext>
            </a:extLst>
          </p:cNvPr>
          <p:cNvGraphicFramePr>
            <a:graphicFrameLocks/>
          </p:cNvGraphicFramePr>
          <p:nvPr>
            <p:extLst>
              <p:ext uri="{D42A27DB-BD31-4B8C-83A1-F6EECF244321}">
                <p14:modId xmlns:p14="http://schemas.microsoft.com/office/powerpoint/2010/main" val="3158939328"/>
              </p:ext>
            </p:extLst>
          </p:nvPr>
        </p:nvGraphicFramePr>
        <p:xfrm>
          <a:off x="410120" y="1311181"/>
          <a:ext cx="4319535" cy="2937626"/>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a:extLst>
              <a:ext uri="{FF2B5EF4-FFF2-40B4-BE49-F238E27FC236}">
                <a16:creationId xmlns:a16="http://schemas.microsoft.com/office/drawing/2014/main" id="{68EE905F-7369-5878-7071-54613EC265C2}"/>
              </a:ext>
            </a:extLst>
          </p:cNvPr>
          <p:cNvSpPr txBox="1">
            <a:spLocks/>
          </p:cNvSpPr>
          <p:nvPr/>
        </p:nvSpPr>
        <p:spPr>
          <a:xfrm>
            <a:off x="4861606" y="249677"/>
            <a:ext cx="3729218" cy="906774"/>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To what extent do you contract out your service provision?</a:t>
            </a:r>
          </a:p>
        </p:txBody>
      </p:sp>
      <p:graphicFrame>
        <p:nvGraphicFramePr>
          <p:cNvPr id="5" name="Chart 4">
            <a:extLst>
              <a:ext uri="{FF2B5EF4-FFF2-40B4-BE49-F238E27FC236}">
                <a16:creationId xmlns:a16="http://schemas.microsoft.com/office/drawing/2014/main" id="{52AD5B58-1F53-ADA4-A2D1-B28C13974F77}"/>
              </a:ext>
            </a:extLst>
          </p:cNvPr>
          <p:cNvGraphicFramePr>
            <a:graphicFrameLocks/>
          </p:cNvGraphicFramePr>
          <p:nvPr>
            <p:extLst>
              <p:ext uri="{D42A27DB-BD31-4B8C-83A1-F6EECF244321}">
                <p14:modId xmlns:p14="http://schemas.microsoft.com/office/powerpoint/2010/main" val="1953506434"/>
              </p:ext>
            </p:extLst>
          </p:nvPr>
        </p:nvGraphicFramePr>
        <p:xfrm>
          <a:off x="5060732" y="900275"/>
          <a:ext cx="3586654" cy="320184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541702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58F75-972A-C87D-6C73-7918AD07A8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D7F0CC0-9CFB-ECB7-03BC-A0B7BECEC7A5}"/>
              </a:ext>
            </a:extLst>
          </p:cNvPr>
          <p:cNvSpPr txBox="1"/>
          <p:nvPr/>
        </p:nvSpPr>
        <p:spPr bwMode="auto">
          <a:xfrm>
            <a:off x="550607" y="408039"/>
            <a:ext cx="8153400" cy="1877437"/>
          </a:xfrm>
          <a:prstGeom prst="rect">
            <a:avLst/>
          </a:prstGeom>
          <a:noFill/>
          <a:ln w="19050" algn="ctr">
            <a:noFill/>
            <a:miter lim="800000"/>
            <a:headEnd/>
            <a:tailEnd/>
          </a:ln>
        </p:spPr>
        <p:txBody>
          <a:bodyPr wrap="square" lIns="0" tIns="0" rIns="0" bIns="0" rtlCol="0">
            <a:spAutoFit/>
          </a:bodyPr>
          <a:lstStyle/>
          <a:p>
            <a:r>
              <a:rPr lang="en-US" sz="1200" b="1" u="sng" dirty="0"/>
              <a:t>Other barriers (free text):</a:t>
            </a:r>
          </a:p>
          <a:p>
            <a:pPr marL="285750" indent="-285750">
              <a:buFont typeface="Arial" panose="020B0604020202020204" pitchFamily="34" charset="0"/>
              <a:buChar char="•"/>
            </a:pPr>
            <a:r>
              <a:rPr lang="en-US" sz="1200" dirty="0"/>
              <a:t>“Contract with selected QHIO in process; bi-directional exchange not currently functional”</a:t>
            </a:r>
          </a:p>
          <a:p>
            <a:pPr marL="285750" indent="-285750">
              <a:buFont typeface="Arial" panose="020B0604020202020204" pitchFamily="34" charset="0"/>
              <a:buChar char="•"/>
            </a:pPr>
            <a:r>
              <a:rPr lang="en-US" sz="1200" dirty="0"/>
              <a:t>“Perceived need in a small county”</a:t>
            </a:r>
          </a:p>
          <a:p>
            <a:pPr marL="342900" indent="-342900">
              <a:buFont typeface="Arial" panose="020B0604020202020204" pitchFamily="34" charset="0"/>
              <a:buChar char="•"/>
            </a:pPr>
            <a:endParaRPr lang="en-US" sz="1400" dirty="0">
              <a:highlight>
                <a:srgbClr val="FFFF00"/>
              </a:highlight>
            </a:endParaRPr>
          </a:p>
          <a:p>
            <a:pPr marL="342900" indent="-342900">
              <a:buFont typeface="Arial" panose="020B0604020202020204" pitchFamily="34" charset="0"/>
              <a:buChar char="•"/>
            </a:pPr>
            <a:endParaRPr lang="en-US" sz="1400" dirty="0"/>
          </a:p>
          <a:p>
            <a:endParaRPr lang="en-US" sz="1400" b="1" dirty="0"/>
          </a:p>
          <a:p>
            <a:endParaRPr lang="en-US" sz="1400" dirty="0"/>
          </a:p>
          <a:p>
            <a:endParaRPr lang="en-US" sz="1600" dirty="0"/>
          </a:p>
          <a:p>
            <a:endParaRPr lang="en-US" sz="1400" dirty="0"/>
          </a:p>
        </p:txBody>
      </p:sp>
    </p:spTree>
    <p:extLst>
      <p:ext uri="{BB962C8B-B14F-4D97-AF65-F5344CB8AC3E}">
        <p14:creationId xmlns:p14="http://schemas.microsoft.com/office/powerpoint/2010/main" val="26750949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D2C30-E08A-CF20-3B88-A9ACE77181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596C4CD-B84E-A4A2-FFDE-3B2C714AD75F}"/>
              </a:ext>
            </a:extLst>
          </p:cNvPr>
          <p:cNvSpPr>
            <a:spLocks noGrp="1"/>
          </p:cNvSpPr>
          <p:nvPr>
            <p:ph type="title"/>
          </p:nvPr>
        </p:nvSpPr>
        <p:spPr/>
        <p:txBody>
          <a:bodyPr/>
          <a:lstStyle/>
          <a:p>
            <a:r>
              <a:rPr lang="en-US" dirty="0"/>
              <a:t>Eligibility and Enrollment Data</a:t>
            </a:r>
          </a:p>
        </p:txBody>
      </p:sp>
    </p:spTree>
    <p:extLst>
      <p:ext uri="{BB962C8B-B14F-4D97-AF65-F5344CB8AC3E}">
        <p14:creationId xmlns:p14="http://schemas.microsoft.com/office/powerpoint/2010/main" val="2269503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A4C22-5B54-FB1C-B495-6C849518CC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B2EDD3-48E3-BEEE-2ECE-AAF05DFAC278}"/>
              </a:ext>
            </a:extLst>
          </p:cNvPr>
          <p:cNvSpPr txBox="1"/>
          <p:nvPr/>
        </p:nvSpPr>
        <p:spPr>
          <a:xfrm>
            <a:off x="8380071" y="4386984"/>
            <a:ext cx="763929" cy="246221"/>
          </a:xfrm>
          <a:prstGeom prst="rect">
            <a:avLst/>
          </a:prstGeom>
          <a:noFill/>
        </p:spPr>
        <p:txBody>
          <a:bodyPr wrap="square" rtlCol="0">
            <a:spAutoFit/>
          </a:bodyPr>
          <a:lstStyle/>
          <a:p>
            <a:r>
              <a:rPr lang="en-US" sz="1000" dirty="0"/>
              <a:t>N= 13</a:t>
            </a:r>
          </a:p>
        </p:txBody>
      </p:sp>
      <p:sp>
        <p:nvSpPr>
          <p:cNvPr id="10" name="Title 9">
            <a:extLst>
              <a:ext uri="{FF2B5EF4-FFF2-40B4-BE49-F238E27FC236}">
                <a16:creationId xmlns:a16="http://schemas.microsoft.com/office/drawing/2014/main" id="{E6B8AA48-05C0-30FE-9F8A-3672D701E8BB}"/>
              </a:ext>
            </a:extLst>
          </p:cNvPr>
          <p:cNvSpPr>
            <a:spLocks noGrp="1"/>
          </p:cNvSpPr>
          <p:nvPr>
            <p:ph type="title"/>
          </p:nvPr>
        </p:nvSpPr>
        <p:spPr>
          <a:xfrm>
            <a:off x="485210" y="281001"/>
            <a:ext cx="8173580" cy="458587"/>
          </a:xfrm>
        </p:spPr>
        <p:txBody>
          <a:bodyPr/>
          <a:lstStyle/>
          <a:p>
            <a:r>
              <a:rPr lang="en-US" sz="1600" dirty="0">
                <a:effectLst/>
                <a:latin typeface="+mj-lt"/>
                <a:ea typeface="Aptos" panose="020B0004020202020204" pitchFamily="34" charset="0"/>
                <a:cs typeface="Arial" panose="020B0604020202020204" pitchFamily="34" charset="0"/>
              </a:rPr>
              <a:t>Are you able to electronically confirm a member’s current enrollment in the following programs at the point of service?</a:t>
            </a:r>
            <a:endParaRPr lang="en-US" sz="1600" dirty="0"/>
          </a:p>
        </p:txBody>
      </p:sp>
      <p:graphicFrame>
        <p:nvGraphicFramePr>
          <p:cNvPr id="4" name="Chart 3">
            <a:extLst>
              <a:ext uri="{FF2B5EF4-FFF2-40B4-BE49-F238E27FC236}">
                <a16:creationId xmlns:a16="http://schemas.microsoft.com/office/drawing/2014/main" id="{EF1DBF01-AEE9-E7CE-4101-F28F8AB30859}"/>
              </a:ext>
            </a:extLst>
          </p:cNvPr>
          <p:cNvGraphicFramePr>
            <a:graphicFrameLocks/>
          </p:cNvGraphicFramePr>
          <p:nvPr>
            <p:extLst>
              <p:ext uri="{D42A27DB-BD31-4B8C-83A1-F6EECF244321}">
                <p14:modId xmlns:p14="http://schemas.microsoft.com/office/powerpoint/2010/main" val="2278188410"/>
              </p:ext>
            </p:extLst>
          </p:nvPr>
        </p:nvGraphicFramePr>
        <p:xfrm>
          <a:off x="558412" y="739588"/>
          <a:ext cx="7821659" cy="38936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23056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A47D-BFA0-FFF0-2438-006C55B467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3849D5F-3CCF-298D-F42E-CEFDDA0C876D}"/>
              </a:ext>
            </a:extLst>
          </p:cNvPr>
          <p:cNvSpPr txBox="1"/>
          <p:nvPr/>
        </p:nvSpPr>
        <p:spPr>
          <a:xfrm>
            <a:off x="8380071" y="4376889"/>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ED233CAD-653C-8BD8-8886-B330CFB9F854}"/>
              </a:ext>
            </a:extLst>
          </p:cNvPr>
          <p:cNvSpPr>
            <a:spLocks noGrp="1"/>
          </p:cNvSpPr>
          <p:nvPr>
            <p:ph type="title"/>
          </p:nvPr>
        </p:nvSpPr>
        <p:spPr>
          <a:xfrm>
            <a:off x="387217" y="155402"/>
            <a:ext cx="8173580" cy="458587"/>
          </a:xfrm>
        </p:spPr>
        <p:txBody>
          <a:bodyPr/>
          <a:lstStyle/>
          <a:p>
            <a:r>
              <a:rPr lang="en-US" sz="1600" b="1" dirty="0">
                <a:effectLst/>
                <a:latin typeface="+mj-lt"/>
                <a:ea typeface="Aptos" panose="020B0004020202020204" pitchFamily="34" charset="0"/>
                <a:cs typeface="Arial" panose="020B0604020202020204" pitchFamily="34" charset="0"/>
              </a:rPr>
              <a:t>Answer this question if you marked any “Yes”. </a:t>
            </a:r>
            <a:r>
              <a:rPr lang="en-US" sz="1600" dirty="0">
                <a:effectLst/>
                <a:latin typeface="+mj-lt"/>
                <a:ea typeface="Aptos" panose="020B0004020202020204" pitchFamily="34" charset="0"/>
                <a:cs typeface="Arial" panose="020B0604020202020204" pitchFamily="34" charset="0"/>
              </a:rPr>
              <a:t>Only answer for the rows/programs you marked “Yes.” If you know a member is not enrolled in one of the programs listed below, are you able to electronically send some or all of the information necessary to enroll that member to the appropriate entity? </a:t>
            </a:r>
            <a:endParaRPr lang="en-US" sz="1600" dirty="0"/>
          </a:p>
        </p:txBody>
      </p:sp>
      <p:graphicFrame>
        <p:nvGraphicFramePr>
          <p:cNvPr id="17" name="Chart 16">
            <a:extLst>
              <a:ext uri="{FF2B5EF4-FFF2-40B4-BE49-F238E27FC236}">
                <a16:creationId xmlns:a16="http://schemas.microsoft.com/office/drawing/2014/main" id="{C5BEC5BC-83A9-5ABA-C73B-247FFA3124AE}"/>
              </a:ext>
            </a:extLst>
          </p:cNvPr>
          <p:cNvGraphicFramePr>
            <a:graphicFrameLocks/>
          </p:cNvGraphicFramePr>
          <p:nvPr>
            <p:extLst>
              <p:ext uri="{D42A27DB-BD31-4B8C-83A1-F6EECF244321}">
                <p14:modId xmlns:p14="http://schemas.microsoft.com/office/powerpoint/2010/main" val="400589319"/>
              </p:ext>
            </p:extLst>
          </p:nvPr>
        </p:nvGraphicFramePr>
        <p:xfrm>
          <a:off x="460690" y="1005142"/>
          <a:ext cx="8173580" cy="36994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61860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A70AE-4B87-FA75-2765-1D0F23B6DA9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737942-0DE6-B938-0D6F-325DA408D08D}"/>
              </a:ext>
            </a:extLst>
          </p:cNvPr>
          <p:cNvSpPr txBox="1"/>
          <p:nvPr/>
        </p:nvSpPr>
        <p:spPr>
          <a:xfrm>
            <a:off x="8380071" y="4392300"/>
            <a:ext cx="763929" cy="246221"/>
          </a:xfrm>
          <a:prstGeom prst="rect">
            <a:avLst/>
          </a:prstGeom>
          <a:noFill/>
        </p:spPr>
        <p:txBody>
          <a:bodyPr wrap="square" rtlCol="0">
            <a:spAutoFit/>
          </a:bodyPr>
          <a:lstStyle/>
          <a:p>
            <a:r>
              <a:rPr lang="en-US" sz="1000" dirty="0"/>
              <a:t>N= 13</a:t>
            </a:r>
          </a:p>
        </p:txBody>
      </p:sp>
      <p:sp>
        <p:nvSpPr>
          <p:cNvPr id="10" name="Title 9">
            <a:extLst>
              <a:ext uri="{FF2B5EF4-FFF2-40B4-BE49-F238E27FC236}">
                <a16:creationId xmlns:a16="http://schemas.microsoft.com/office/drawing/2014/main" id="{195A9350-257E-EDB7-8A33-03BED05F0A7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In general, are you able to electronically receive information from external partners to determine an individual’s eligibility and enroll them in one of your programs? </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2" name="Chart 1">
            <a:extLst>
              <a:ext uri="{FF2B5EF4-FFF2-40B4-BE49-F238E27FC236}">
                <a16:creationId xmlns:a16="http://schemas.microsoft.com/office/drawing/2014/main" id="{E5F4E34C-73BF-B1C3-AB64-7FBD162614E0}"/>
              </a:ext>
            </a:extLst>
          </p:cNvPr>
          <p:cNvGraphicFramePr>
            <a:graphicFrameLocks/>
          </p:cNvGraphicFramePr>
          <p:nvPr>
            <p:extLst>
              <p:ext uri="{D42A27DB-BD31-4B8C-83A1-F6EECF244321}">
                <p14:modId xmlns:p14="http://schemas.microsoft.com/office/powerpoint/2010/main" val="150875293"/>
              </p:ext>
            </p:extLst>
          </p:nvPr>
        </p:nvGraphicFramePr>
        <p:xfrm>
          <a:off x="1375200" y="777600"/>
          <a:ext cx="6904800" cy="370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87939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347F2-F399-9486-1375-A0B023BBBCC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CF0318-859D-C8B5-0750-4727A8704BCE}"/>
              </a:ext>
            </a:extLst>
          </p:cNvPr>
          <p:cNvSpPr>
            <a:spLocks noGrp="1"/>
          </p:cNvSpPr>
          <p:nvPr>
            <p:ph type="title"/>
          </p:nvPr>
        </p:nvSpPr>
        <p:spPr/>
        <p:txBody>
          <a:bodyPr/>
          <a:lstStyle/>
          <a:p>
            <a:r>
              <a:rPr lang="en-US" dirty="0"/>
              <a:t>Service Authorization Data</a:t>
            </a:r>
          </a:p>
        </p:txBody>
      </p:sp>
    </p:spTree>
    <p:extLst>
      <p:ext uri="{BB962C8B-B14F-4D97-AF65-F5344CB8AC3E}">
        <p14:creationId xmlns:p14="http://schemas.microsoft.com/office/powerpoint/2010/main" val="1609679936"/>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1C3EC-21CC-38C1-B466-56AB39D14B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98B6C2-26DD-95E4-8EBD-D4D260DC450A}"/>
              </a:ext>
            </a:extLst>
          </p:cNvPr>
          <p:cNvSpPr txBox="1"/>
          <p:nvPr/>
        </p:nvSpPr>
        <p:spPr>
          <a:xfrm>
            <a:off x="8380071" y="438698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F71E88F6-61BE-F5B3-CE6E-36253983952A}"/>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service authorization request data</a:t>
            </a:r>
            <a:endParaRPr lang="en-US" sz="1600" dirty="0"/>
          </a:p>
        </p:txBody>
      </p:sp>
      <p:sp>
        <p:nvSpPr>
          <p:cNvPr id="13" name="TextBox 12">
            <a:extLst>
              <a:ext uri="{FF2B5EF4-FFF2-40B4-BE49-F238E27FC236}">
                <a16:creationId xmlns:a16="http://schemas.microsoft.com/office/drawing/2014/main" id="{B8EFF613-D94D-6A16-5C57-D458AC79F8DE}"/>
              </a:ext>
            </a:extLst>
          </p:cNvPr>
          <p:cNvSpPr txBox="1"/>
          <p:nvPr/>
        </p:nvSpPr>
        <p:spPr bwMode="auto">
          <a:xfrm>
            <a:off x="2852326" y="984680"/>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sp>
        <p:nvSpPr>
          <p:cNvPr id="4" name="TextBox 3">
            <a:extLst>
              <a:ext uri="{FF2B5EF4-FFF2-40B4-BE49-F238E27FC236}">
                <a16:creationId xmlns:a16="http://schemas.microsoft.com/office/drawing/2014/main" id="{34BA5095-7DC5-A9A7-2157-A7916BA4F932}"/>
              </a:ext>
            </a:extLst>
          </p:cNvPr>
          <p:cNvSpPr txBox="1"/>
          <p:nvPr/>
        </p:nvSpPr>
        <p:spPr bwMode="auto">
          <a:xfrm>
            <a:off x="3154325" y="2857129"/>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F271C21B-A2E9-0C48-9264-0243C38E1433}"/>
              </a:ext>
            </a:extLst>
          </p:cNvPr>
          <p:cNvGraphicFramePr>
            <a:graphicFrameLocks/>
          </p:cNvGraphicFramePr>
          <p:nvPr/>
        </p:nvGraphicFramePr>
        <p:xfrm>
          <a:off x="1408579" y="1038785"/>
          <a:ext cx="6326841" cy="17178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6481B378-C509-9BFA-CEB7-3301CF242E29}"/>
              </a:ext>
            </a:extLst>
          </p:cNvPr>
          <p:cNvGraphicFramePr>
            <a:graphicFrameLocks/>
          </p:cNvGraphicFramePr>
          <p:nvPr/>
        </p:nvGraphicFramePr>
        <p:xfrm>
          <a:off x="1408579" y="2872063"/>
          <a:ext cx="6390715" cy="17178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562894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C8E4-71CE-D4F5-237A-F61EBDBA03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CE7DEC-9554-0CB1-A3D1-EABF53EB4E08}"/>
              </a:ext>
            </a:extLst>
          </p:cNvPr>
          <p:cNvSpPr txBox="1"/>
          <p:nvPr/>
        </p:nvSpPr>
        <p:spPr>
          <a:xfrm>
            <a:off x="8380071" y="4437862"/>
            <a:ext cx="763929" cy="246221"/>
          </a:xfrm>
          <a:prstGeom prst="rect">
            <a:avLst/>
          </a:prstGeom>
          <a:noFill/>
        </p:spPr>
        <p:txBody>
          <a:bodyPr wrap="square" rtlCol="0">
            <a:spAutoFit/>
          </a:bodyPr>
          <a:lstStyle/>
          <a:p>
            <a:r>
              <a:rPr lang="en-US" sz="1000" dirty="0"/>
              <a:t>N= 7</a:t>
            </a:r>
          </a:p>
        </p:txBody>
      </p:sp>
      <p:sp>
        <p:nvSpPr>
          <p:cNvPr id="10" name="Title 9">
            <a:extLst>
              <a:ext uri="{FF2B5EF4-FFF2-40B4-BE49-F238E27FC236}">
                <a16:creationId xmlns:a16="http://schemas.microsoft.com/office/drawing/2014/main" id="{5DA31C98-639F-23F5-CDCA-24D5FE42732B}"/>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service authorization request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664B8D1A-0F36-C36C-35F7-6047FABDF293}"/>
              </a:ext>
            </a:extLst>
          </p:cNvPr>
          <p:cNvGraphicFramePr>
            <a:graphicFrameLocks/>
          </p:cNvGraphicFramePr>
          <p:nvPr>
            <p:extLst>
              <p:ext uri="{D42A27DB-BD31-4B8C-83A1-F6EECF244321}">
                <p14:modId xmlns:p14="http://schemas.microsoft.com/office/powerpoint/2010/main" val="2279250811"/>
              </p:ext>
            </p:extLst>
          </p:nvPr>
        </p:nvGraphicFramePr>
        <p:xfrm>
          <a:off x="530492" y="753856"/>
          <a:ext cx="7849579" cy="397249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2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DB2A1-6442-1BC2-2DDC-CDAC3E8B798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EFC9F23-6F3B-902B-0D6A-6DF0D4473ECF}"/>
              </a:ext>
            </a:extLst>
          </p:cNvPr>
          <p:cNvSpPr txBox="1"/>
          <p:nvPr/>
        </p:nvSpPr>
        <p:spPr bwMode="auto">
          <a:xfrm>
            <a:off x="550607" y="408039"/>
            <a:ext cx="8153400" cy="3139321"/>
          </a:xfrm>
          <a:prstGeom prst="rect">
            <a:avLst/>
          </a:prstGeom>
          <a:noFill/>
          <a:ln w="19050" algn="ctr">
            <a:noFill/>
            <a:miter lim="800000"/>
            <a:headEnd/>
            <a:tailEnd/>
          </a:ln>
        </p:spPr>
        <p:txBody>
          <a:bodyPr wrap="square" lIns="0" tIns="0" rIns="0" bIns="0" rtlCol="0">
            <a:spAutoFit/>
          </a:bodyPr>
          <a:lstStyle/>
          <a:p>
            <a:r>
              <a:rPr lang="en-US" sz="1200" b="1" u="sng" dirty="0"/>
              <a:t>Other workforce barrier (free text):</a:t>
            </a:r>
          </a:p>
          <a:p>
            <a:pPr marL="285750" indent="-285750">
              <a:buFont typeface="Arial" panose="020B0604020202020204" pitchFamily="34" charset="0"/>
              <a:buChar char="•"/>
            </a:pPr>
            <a:r>
              <a:rPr lang="en-US" sz="1200" dirty="0"/>
              <a:t>“Insufficient staffing”</a:t>
            </a:r>
          </a:p>
          <a:p>
            <a:pPr marL="285750" indent="-285750">
              <a:buFont typeface="Arial" panose="020B0604020202020204" pitchFamily="34" charset="0"/>
              <a:buChar char="•"/>
            </a:pPr>
            <a:r>
              <a:rPr lang="en-US" sz="1200" dirty="0"/>
              <a:t>“[Our county] uses an online program for SAR data interchange and it is maintained at the state level.” </a:t>
            </a:r>
            <a:endParaRPr lang="en-US" sz="1200" b="1" u="sng" dirty="0"/>
          </a:p>
          <a:p>
            <a:endParaRPr lang="en-US" sz="1200" b="1" u="sng" dirty="0"/>
          </a:p>
          <a:p>
            <a:r>
              <a:rPr lang="en-US" sz="1200" b="1" u="sng" dirty="0"/>
              <a:t>Other barriers (free text):</a:t>
            </a:r>
          </a:p>
          <a:p>
            <a:pPr marL="285750" indent="-285750">
              <a:buFont typeface="Arial" panose="020B0604020202020204" pitchFamily="34" charset="0"/>
              <a:buChar char="•"/>
            </a:pPr>
            <a:r>
              <a:rPr lang="en-US" sz="1200" dirty="0"/>
              <a:t>“Interchange data is limited availability of information between [our county] and MCP.” </a:t>
            </a:r>
          </a:p>
          <a:p>
            <a:pPr marL="285750" indent="-285750">
              <a:buFont typeface="Arial" panose="020B0604020202020204" pitchFamily="34" charset="0"/>
              <a:buChar char="•"/>
            </a:pPr>
            <a:r>
              <a:rPr lang="en-US" sz="1200" dirty="0"/>
              <a:t>“Contract with selected QHIO in process; bi-directional exchange not currently functional”</a:t>
            </a:r>
          </a:p>
          <a:p>
            <a:pPr marL="285750" indent="-285750">
              <a:buFont typeface="Arial" panose="020B0604020202020204" pitchFamily="34" charset="0"/>
              <a:buChar char="•"/>
            </a:pPr>
            <a:r>
              <a:rPr lang="en-US" sz="1200" dirty="0"/>
              <a:t>“At times, providers are not able to submit an electronic SAR for existing clients, as a result, the MCP is not able to view the status of the SAR” </a:t>
            </a:r>
          </a:p>
          <a:p>
            <a:pPr marL="285750" indent="-285750">
              <a:buFont typeface="Arial" panose="020B0604020202020204" pitchFamily="34" charset="0"/>
              <a:buChar char="•"/>
            </a:pPr>
            <a:endParaRPr lang="en-US" sz="1200" dirty="0"/>
          </a:p>
          <a:p>
            <a:pPr marL="342900" indent="-342900">
              <a:buFont typeface="Arial" panose="020B0604020202020204" pitchFamily="34" charset="0"/>
              <a:buChar char="•"/>
            </a:pPr>
            <a:endParaRPr lang="en-US" sz="1200" dirty="0">
              <a:highlight>
                <a:srgbClr val="FFFF00"/>
              </a:highlight>
            </a:endParaRPr>
          </a:p>
          <a:p>
            <a:pPr marL="342900" indent="-342900">
              <a:buFont typeface="Arial" panose="020B0604020202020204" pitchFamily="34" charset="0"/>
              <a:buChar char="•"/>
            </a:pPr>
            <a:endParaRPr lang="en-US" sz="1400" dirty="0"/>
          </a:p>
          <a:p>
            <a:endParaRPr lang="en-US" sz="1400" b="1" dirty="0"/>
          </a:p>
          <a:p>
            <a:endParaRPr lang="en-US" sz="1400" dirty="0"/>
          </a:p>
          <a:p>
            <a:endParaRPr lang="en-US" sz="1600" dirty="0"/>
          </a:p>
          <a:p>
            <a:endParaRPr lang="en-US" sz="1400" dirty="0"/>
          </a:p>
        </p:txBody>
      </p:sp>
    </p:spTree>
    <p:extLst>
      <p:ext uri="{BB962C8B-B14F-4D97-AF65-F5344CB8AC3E}">
        <p14:creationId xmlns:p14="http://schemas.microsoft.com/office/powerpoint/2010/main" val="34212706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1F71-E47E-A49F-EA08-F020FDF39F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4865EDB-DD52-B98F-209D-7F25C15B4468}"/>
              </a:ext>
            </a:extLst>
          </p:cNvPr>
          <p:cNvSpPr>
            <a:spLocks noGrp="1"/>
          </p:cNvSpPr>
          <p:nvPr>
            <p:ph type="title"/>
          </p:nvPr>
        </p:nvSpPr>
        <p:spPr/>
        <p:txBody>
          <a:bodyPr/>
          <a:lstStyle/>
          <a:p>
            <a:r>
              <a:rPr lang="en-US" dirty="0"/>
              <a:t>Billing and Encounter Data</a:t>
            </a:r>
          </a:p>
        </p:txBody>
      </p:sp>
    </p:spTree>
    <p:extLst>
      <p:ext uri="{BB962C8B-B14F-4D97-AF65-F5344CB8AC3E}">
        <p14:creationId xmlns:p14="http://schemas.microsoft.com/office/powerpoint/2010/main" val="228235126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04D3742-5A88-F584-4601-ABFDF803FADB}"/>
              </a:ext>
            </a:extLst>
          </p:cNvPr>
          <p:cNvSpPr txBox="1"/>
          <p:nvPr/>
        </p:nvSpPr>
        <p:spPr>
          <a:xfrm>
            <a:off x="3508526" y="4030748"/>
            <a:ext cx="763929" cy="246221"/>
          </a:xfrm>
          <a:prstGeom prst="rect">
            <a:avLst/>
          </a:prstGeom>
          <a:noFill/>
        </p:spPr>
        <p:txBody>
          <a:bodyPr wrap="square" rtlCol="0">
            <a:spAutoFit/>
          </a:bodyPr>
          <a:lstStyle/>
          <a:p>
            <a:r>
              <a:rPr lang="en-US" sz="1000" dirty="0"/>
              <a:t>N= 22</a:t>
            </a:r>
          </a:p>
        </p:txBody>
      </p:sp>
      <p:sp>
        <p:nvSpPr>
          <p:cNvPr id="5" name="Title 1">
            <a:extLst>
              <a:ext uri="{FF2B5EF4-FFF2-40B4-BE49-F238E27FC236}">
                <a16:creationId xmlns:a16="http://schemas.microsoft.com/office/drawing/2014/main" id="{C75ADE79-ED23-8124-6D31-86CB19AFCACA}"/>
              </a:ext>
            </a:extLst>
          </p:cNvPr>
          <p:cNvSpPr txBox="1">
            <a:spLocks/>
          </p:cNvSpPr>
          <p:nvPr/>
        </p:nvSpPr>
        <p:spPr>
          <a:xfrm>
            <a:off x="305656" y="341673"/>
            <a:ext cx="4099918" cy="994172"/>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Is your department onboarded with a QHIO, SHIE, CIE, or other health/social exchange? Select all that apply.</a:t>
            </a:r>
          </a:p>
        </p:txBody>
      </p:sp>
      <p:sp>
        <p:nvSpPr>
          <p:cNvPr id="7" name="TextBox 6">
            <a:extLst>
              <a:ext uri="{FF2B5EF4-FFF2-40B4-BE49-F238E27FC236}">
                <a16:creationId xmlns:a16="http://schemas.microsoft.com/office/drawing/2014/main" id="{A45C1F8D-D167-849E-69AB-8CBA60B86435}"/>
              </a:ext>
            </a:extLst>
          </p:cNvPr>
          <p:cNvSpPr txBox="1"/>
          <p:nvPr/>
        </p:nvSpPr>
        <p:spPr>
          <a:xfrm>
            <a:off x="8300102" y="4047778"/>
            <a:ext cx="763929" cy="246221"/>
          </a:xfrm>
          <a:prstGeom prst="rect">
            <a:avLst/>
          </a:prstGeom>
          <a:noFill/>
        </p:spPr>
        <p:txBody>
          <a:bodyPr wrap="square" rtlCol="0">
            <a:spAutoFit/>
          </a:bodyPr>
          <a:lstStyle/>
          <a:p>
            <a:r>
              <a:rPr lang="en-US" sz="1000" dirty="0"/>
              <a:t>N= 16</a:t>
            </a:r>
          </a:p>
        </p:txBody>
      </p:sp>
      <p:sp>
        <p:nvSpPr>
          <p:cNvPr id="9" name="Title 1">
            <a:extLst>
              <a:ext uri="{FF2B5EF4-FFF2-40B4-BE49-F238E27FC236}">
                <a16:creationId xmlns:a16="http://schemas.microsoft.com/office/drawing/2014/main" id="{0D75D6A4-E6E4-2B22-6C6F-78B2C385C74D}"/>
              </a:ext>
            </a:extLst>
          </p:cNvPr>
          <p:cNvSpPr txBox="1">
            <a:spLocks/>
          </p:cNvSpPr>
          <p:nvPr/>
        </p:nvSpPr>
        <p:spPr>
          <a:xfrm>
            <a:off x="4738428" y="189535"/>
            <a:ext cx="4325603"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t>For those who answered “None”: </a:t>
            </a:r>
            <a:r>
              <a:rPr lang="en-US" sz="1500" dirty="0"/>
              <a:t>What are your barriers to onboarding with a QHIO, SHIE, CIE, or other health/social exchange? Select all that apply. </a:t>
            </a:r>
          </a:p>
        </p:txBody>
      </p:sp>
      <p:graphicFrame>
        <p:nvGraphicFramePr>
          <p:cNvPr id="10" name="Chart 9">
            <a:extLst>
              <a:ext uri="{FF2B5EF4-FFF2-40B4-BE49-F238E27FC236}">
                <a16:creationId xmlns:a16="http://schemas.microsoft.com/office/drawing/2014/main" id="{4D9BF079-938E-5F50-8CE9-3F1C5B5742B3}"/>
              </a:ext>
            </a:extLst>
          </p:cNvPr>
          <p:cNvGraphicFramePr>
            <a:graphicFrameLocks/>
          </p:cNvGraphicFramePr>
          <p:nvPr>
            <p:extLst>
              <p:ext uri="{D42A27DB-BD31-4B8C-83A1-F6EECF244321}">
                <p14:modId xmlns:p14="http://schemas.microsoft.com/office/powerpoint/2010/main" val="1044999735"/>
              </p:ext>
            </p:extLst>
          </p:nvPr>
        </p:nvGraphicFramePr>
        <p:xfrm>
          <a:off x="409903" y="1373252"/>
          <a:ext cx="3862552"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CFFEDB4D-A0E9-F81B-4DA7-492703D0E6C0}"/>
              </a:ext>
            </a:extLst>
          </p:cNvPr>
          <p:cNvGraphicFramePr>
            <a:graphicFrameLocks/>
          </p:cNvGraphicFramePr>
          <p:nvPr>
            <p:extLst>
              <p:ext uri="{D42A27DB-BD31-4B8C-83A1-F6EECF244321}">
                <p14:modId xmlns:p14="http://schemas.microsoft.com/office/powerpoint/2010/main" val="33824089"/>
              </p:ext>
            </p:extLst>
          </p:nvPr>
        </p:nvGraphicFramePr>
        <p:xfrm>
          <a:off x="4629437" y="1183706"/>
          <a:ext cx="4099918" cy="28470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537930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92A63-F39B-13E9-B036-F2ABAC55CE6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977278-5E62-419F-1C30-78D74343300C}"/>
              </a:ext>
            </a:extLst>
          </p:cNvPr>
          <p:cNvSpPr txBox="1"/>
          <p:nvPr/>
        </p:nvSpPr>
        <p:spPr>
          <a:xfrm>
            <a:off x="8380071" y="4386984"/>
            <a:ext cx="763929" cy="246221"/>
          </a:xfrm>
          <a:prstGeom prst="rect">
            <a:avLst/>
          </a:prstGeom>
          <a:noFill/>
        </p:spPr>
        <p:txBody>
          <a:bodyPr wrap="square" rtlCol="0">
            <a:spAutoFit/>
          </a:bodyPr>
          <a:lstStyle/>
          <a:p>
            <a:r>
              <a:rPr lang="en-US" sz="1000" dirty="0"/>
              <a:t>N= 16</a:t>
            </a:r>
          </a:p>
        </p:txBody>
      </p:sp>
      <p:sp>
        <p:nvSpPr>
          <p:cNvPr id="10" name="Title 9">
            <a:extLst>
              <a:ext uri="{FF2B5EF4-FFF2-40B4-BE49-F238E27FC236}">
                <a16:creationId xmlns:a16="http://schemas.microsoft.com/office/drawing/2014/main" id="{0B4237A9-DA30-981D-5669-B12B22D2DB34}"/>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billing and encounter data:</a:t>
            </a:r>
            <a:endParaRPr lang="en-US" sz="1600" dirty="0"/>
          </a:p>
        </p:txBody>
      </p:sp>
      <p:sp>
        <p:nvSpPr>
          <p:cNvPr id="13" name="TextBox 12">
            <a:extLst>
              <a:ext uri="{FF2B5EF4-FFF2-40B4-BE49-F238E27FC236}">
                <a16:creationId xmlns:a16="http://schemas.microsoft.com/office/drawing/2014/main" id="{3352FAB1-28BA-2A66-4C88-64B88867DCC1}"/>
              </a:ext>
            </a:extLst>
          </p:cNvPr>
          <p:cNvSpPr txBox="1"/>
          <p:nvPr/>
        </p:nvSpPr>
        <p:spPr bwMode="auto">
          <a:xfrm>
            <a:off x="2976373" y="955723"/>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sp>
        <p:nvSpPr>
          <p:cNvPr id="4" name="TextBox 3">
            <a:extLst>
              <a:ext uri="{FF2B5EF4-FFF2-40B4-BE49-F238E27FC236}">
                <a16:creationId xmlns:a16="http://schemas.microsoft.com/office/drawing/2014/main" id="{3164515A-4E34-CCC7-9050-25D134E393D4}"/>
              </a:ext>
            </a:extLst>
          </p:cNvPr>
          <p:cNvSpPr txBox="1"/>
          <p:nvPr/>
        </p:nvSpPr>
        <p:spPr bwMode="auto">
          <a:xfrm>
            <a:off x="3337709" y="2857129"/>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2B82EA0C-D8A1-28F5-0F21-95F9AD806429}"/>
              </a:ext>
            </a:extLst>
          </p:cNvPr>
          <p:cNvGraphicFramePr>
            <a:graphicFrameLocks/>
          </p:cNvGraphicFramePr>
          <p:nvPr/>
        </p:nvGraphicFramePr>
        <p:xfrm>
          <a:off x="1552175" y="955723"/>
          <a:ext cx="5916705" cy="17874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69877FE7-9993-C6E8-FA64-786DAFDE2D8B}"/>
              </a:ext>
            </a:extLst>
          </p:cNvPr>
          <p:cNvGraphicFramePr>
            <a:graphicFrameLocks/>
          </p:cNvGraphicFramePr>
          <p:nvPr/>
        </p:nvGraphicFramePr>
        <p:xfrm>
          <a:off x="1552175" y="2857129"/>
          <a:ext cx="5985862" cy="170718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9502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441F4-049B-EB92-C08B-53D7B81459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D1DCC9-34CF-6E5E-1686-6471D4D8CD04}"/>
              </a:ext>
            </a:extLst>
          </p:cNvPr>
          <p:cNvSpPr txBox="1"/>
          <p:nvPr/>
        </p:nvSpPr>
        <p:spPr>
          <a:xfrm>
            <a:off x="8380071" y="4386984"/>
            <a:ext cx="763929" cy="246221"/>
          </a:xfrm>
          <a:prstGeom prst="rect">
            <a:avLst/>
          </a:prstGeom>
          <a:noFill/>
        </p:spPr>
        <p:txBody>
          <a:bodyPr wrap="square" rtlCol="0">
            <a:spAutoFit/>
          </a:bodyPr>
          <a:lstStyle/>
          <a:p>
            <a:r>
              <a:rPr lang="en-US" sz="1000" dirty="0"/>
              <a:t>N= 13</a:t>
            </a:r>
          </a:p>
        </p:txBody>
      </p:sp>
      <p:sp>
        <p:nvSpPr>
          <p:cNvPr id="10" name="Title 9">
            <a:extLst>
              <a:ext uri="{FF2B5EF4-FFF2-40B4-BE49-F238E27FC236}">
                <a16:creationId xmlns:a16="http://schemas.microsoft.com/office/drawing/2014/main" id="{FC0EF62E-86A9-1886-E13E-AE4F1A9720AA}"/>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billing and encounter data - that is, ONLY the barriers that are substantially impeding your ability to exchange data. Select all that apply.</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graphicFrame>
        <p:nvGraphicFramePr>
          <p:cNvPr id="6" name="Chart 5">
            <a:extLst>
              <a:ext uri="{FF2B5EF4-FFF2-40B4-BE49-F238E27FC236}">
                <a16:creationId xmlns:a16="http://schemas.microsoft.com/office/drawing/2014/main" id="{AAA8A451-899F-C9E8-EAE5-C33CAC739D3F}"/>
              </a:ext>
            </a:extLst>
          </p:cNvPr>
          <p:cNvGraphicFramePr>
            <a:graphicFrameLocks/>
          </p:cNvGraphicFramePr>
          <p:nvPr>
            <p:extLst>
              <p:ext uri="{D42A27DB-BD31-4B8C-83A1-F6EECF244321}">
                <p14:modId xmlns:p14="http://schemas.microsoft.com/office/powerpoint/2010/main" val="3143194999"/>
              </p:ext>
            </p:extLst>
          </p:nvPr>
        </p:nvGraphicFramePr>
        <p:xfrm>
          <a:off x="453585" y="921380"/>
          <a:ext cx="7926486" cy="36506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603564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02EBC-F89F-05FE-3769-235A034134D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2A74261-1FF6-2AA7-626A-830724EFD08D}"/>
              </a:ext>
            </a:extLst>
          </p:cNvPr>
          <p:cNvSpPr txBox="1"/>
          <p:nvPr/>
        </p:nvSpPr>
        <p:spPr bwMode="auto">
          <a:xfrm>
            <a:off x="550607" y="408039"/>
            <a:ext cx="8153400" cy="1508105"/>
          </a:xfrm>
          <a:prstGeom prst="rect">
            <a:avLst/>
          </a:prstGeom>
          <a:noFill/>
          <a:ln w="19050" algn="ctr">
            <a:noFill/>
            <a:miter lim="800000"/>
            <a:headEnd/>
            <a:tailEnd/>
          </a:ln>
        </p:spPr>
        <p:txBody>
          <a:bodyPr wrap="square" lIns="0" tIns="0" rIns="0" bIns="0" rtlCol="0">
            <a:spAutoFit/>
          </a:bodyPr>
          <a:lstStyle/>
          <a:p>
            <a:r>
              <a:rPr lang="en-US" sz="1200" b="1" u="sng" dirty="0"/>
              <a:t>Other workforce barriers (free text):</a:t>
            </a:r>
          </a:p>
          <a:p>
            <a:pPr marL="342900" indent="-342900">
              <a:buFont typeface="Arial" panose="020B0604020202020204" pitchFamily="34" charset="0"/>
              <a:buChar char="•"/>
            </a:pPr>
            <a:r>
              <a:rPr lang="en-US" sz="1200" b="0" i="0" u="none" strike="noStrike" dirty="0">
                <a:effectLst/>
              </a:rPr>
              <a:t>“Lack of accountability, KPI tracking, staff oversight - not outsourcing most billing”</a:t>
            </a:r>
            <a:r>
              <a:rPr lang="en-US" sz="1200" dirty="0"/>
              <a:t> </a:t>
            </a:r>
            <a:endParaRPr lang="en-US" sz="1200" b="1" u="sng" dirty="0"/>
          </a:p>
          <a:p>
            <a:endParaRPr lang="en-US" sz="1200" b="1" u="sng" dirty="0"/>
          </a:p>
          <a:p>
            <a:r>
              <a:rPr lang="en-US" sz="1200" b="1" u="sng" dirty="0"/>
              <a:t>Other barriers (free text):</a:t>
            </a:r>
          </a:p>
          <a:p>
            <a:pPr marL="342900" indent="-342900">
              <a:buFont typeface="Arial" panose="020B0604020202020204" pitchFamily="34" charset="0"/>
              <a:buChar char="•"/>
            </a:pPr>
            <a:r>
              <a:rPr lang="en-US" sz="1200" dirty="0"/>
              <a:t>“Lack of incentive structures for obtaining reimbursement”</a:t>
            </a:r>
          </a:p>
          <a:p>
            <a:pPr marL="342900" indent="-342900">
              <a:buFont typeface="Arial" panose="020B0604020202020204" pitchFamily="34" charset="0"/>
              <a:buChar char="•"/>
            </a:pPr>
            <a:r>
              <a:rPr lang="en-US" sz="1200" dirty="0"/>
              <a:t>“Contract with selected QHIO in process; bi-directional exchange not currently functional”</a:t>
            </a:r>
          </a:p>
          <a:p>
            <a:pPr marL="342900" indent="-342900">
              <a:buFont typeface="Arial" panose="020B0604020202020204" pitchFamily="34" charset="0"/>
              <a:buChar char="•"/>
            </a:pPr>
            <a:r>
              <a:rPr lang="en-US" sz="1200" dirty="0"/>
              <a:t>“Perceived need in a small county”</a:t>
            </a:r>
          </a:p>
          <a:p>
            <a:endParaRPr lang="en-US" sz="1400" dirty="0"/>
          </a:p>
        </p:txBody>
      </p:sp>
    </p:spTree>
    <p:extLst>
      <p:ext uri="{BB962C8B-B14F-4D97-AF65-F5344CB8AC3E}">
        <p14:creationId xmlns:p14="http://schemas.microsoft.com/office/powerpoint/2010/main" val="39299027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C58C9-211C-A243-C0CC-ACB418EE84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35F346-3AB8-FE9E-A3F1-4E4F662D4A86}"/>
              </a:ext>
            </a:extLst>
          </p:cNvPr>
          <p:cNvSpPr>
            <a:spLocks noGrp="1"/>
          </p:cNvSpPr>
          <p:nvPr>
            <p:ph type="title"/>
          </p:nvPr>
        </p:nvSpPr>
        <p:spPr/>
        <p:txBody>
          <a:bodyPr/>
          <a:lstStyle/>
          <a:p>
            <a:r>
              <a:rPr lang="en-US" dirty="0"/>
              <a:t>Referral Data</a:t>
            </a:r>
          </a:p>
        </p:txBody>
      </p:sp>
    </p:spTree>
    <p:extLst>
      <p:ext uri="{BB962C8B-B14F-4D97-AF65-F5344CB8AC3E}">
        <p14:creationId xmlns:p14="http://schemas.microsoft.com/office/powerpoint/2010/main" val="873702160"/>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359E7-4BA8-8359-979B-E6A11001D0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E5AC74-E5F3-E6AE-07C6-A0DD5C51A882}"/>
              </a:ext>
            </a:extLst>
          </p:cNvPr>
          <p:cNvSpPr txBox="1"/>
          <p:nvPr/>
        </p:nvSpPr>
        <p:spPr>
          <a:xfrm>
            <a:off x="8380071" y="4386984"/>
            <a:ext cx="763929" cy="246221"/>
          </a:xfrm>
          <a:prstGeom prst="rect">
            <a:avLst/>
          </a:prstGeom>
          <a:noFill/>
        </p:spPr>
        <p:txBody>
          <a:bodyPr wrap="square" rtlCol="0">
            <a:spAutoFit/>
          </a:bodyPr>
          <a:lstStyle/>
          <a:p>
            <a:r>
              <a:rPr lang="en-US" sz="1000" dirty="0"/>
              <a:t>N= 14</a:t>
            </a:r>
          </a:p>
        </p:txBody>
      </p:sp>
      <p:sp>
        <p:nvSpPr>
          <p:cNvPr id="10" name="Title 9">
            <a:extLst>
              <a:ext uri="{FF2B5EF4-FFF2-40B4-BE49-F238E27FC236}">
                <a16:creationId xmlns:a16="http://schemas.microsoft.com/office/drawing/2014/main" id="{A5565F38-0F27-D42E-0C4E-E3943FDABE0B}"/>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referral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FE9CC28-438F-D1EA-93FE-7D6F2ABEABFE}"/>
              </a:ext>
            </a:extLst>
          </p:cNvPr>
          <p:cNvSpPr txBox="1"/>
          <p:nvPr/>
        </p:nvSpPr>
        <p:spPr bwMode="auto">
          <a:xfrm>
            <a:off x="3977492" y="63473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7802D6FE-3CB4-9EA6-31B8-63EEFD232CAC}"/>
              </a:ext>
            </a:extLst>
          </p:cNvPr>
          <p:cNvGraphicFramePr>
            <a:graphicFrameLocks/>
          </p:cNvGraphicFramePr>
          <p:nvPr>
            <p:extLst>
              <p:ext uri="{D42A27DB-BD31-4B8C-83A1-F6EECF244321}">
                <p14:modId xmlns:p14="http://schemas.microsoft.com/office/powerpoint/2010/main" val="2255303991"/>
              </p:ext>
            </p:extLst>
          </p:nvPr>
        </p:nvGraphicFramePr>
        <p:xfrm>
          <a:off x="453585" y="802888"/>
          <a:ext cx="8028775" cy="38303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693313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3A1A-727F-C2E9-2AC3-5183927209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41D411F-A3BB-9713-9B82-4ED4D5BF924D}"/>
              </a:ext>
            </a:extLst>
          </p:cNvPr>
          <p:cNvSpPr txBox="1"/>
          <p:nvPr/>
        </p:nvSpPr>
        <p:spPr>
          <a:xfrm>
            <a:off x="8390677" y="4398704"/>
            <a:ext cx="646998" cy="246221"/>
          </a:xfrm>
          <a:prstGeom prst="rect">
            <a:avLst/>
          </a:prstGeom>
          <a:noFill/>
        </p:spPr>
        <p:txBody>
          <a:bodyPr wrap="square" rtlCol="0">
            <a:spAutoFit/>
          </a:bodyPr>
          <a:lstStyle/>
          <a:p>
            <a:r>
              <a:rPr lang="en-US" sz="1000" dirty="0"/>
              <a:t>N= 14</a:t>
            </a:r>
          </a:p>
        </p:txBody>
      </p:sp>
      <p:sp>
        <p:nvSpPr>
          <p:cNvPr id="10" name="Title 9">
            <a:extLst>
              <a:ext uri="{FF2B5EF4-FFF2-40B4-BE49-F238E27FC236}">
                <a16:creationId xmlns:a16="http://schemas.microsoft.com/office/drawing/2014/main" id="{49A6D77E-BD7C-E6C1-46B9-A9197A0D85E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referral data:</a:t>
            </a:r>
            <a:endParaRPr lang="en-US" sz="1600" dirty="0"/>
          </a:p>
        </p:txBody>
      </p:sp>
      <p:sp>
        <p:nvSpPr>
          <p:cNvPr id="3" name="TextBox 2">
            <a:extLst>
              <a:ext uri="{FF2B5EF4-FFF2-40B4-BE49-F238E27FC236}">
                <a16:creationId xmlns:a16="http://schemas.microsoft.com/office/drawing/2014/main" id="{E05E2E3A-5994-47A8-7916-C04CB641F004}"/>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3CC904DB-1C80-D6FD-3164-ACA114C15F86}"/>
              </a:ext>
            </a:extLst>
          </p:cNvPr>
          <p:cNvGraphicFramePr>
            <a:graphicFrameLocks/>
          </p:cNvGraphicFramePr>
          <p:nvPr>
            <p:extLst>
              <p:ext uri="{D42A27DB-BD31-4B8C-83A1-F6EECF244321}">
                <p14:modId xmlns:p14="http://schemas.microsoft.com/office/powerpoint/2010/main" val="3340501855"/>
              </p:ext>
            </p:extLst>
          </p:nvPr>
        </p:nvGraphicFramePr>
        <p:xfrm>
          <a:off x="475785" y="936702"/>
          <a:ext cx="7914892" cy="37914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42673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BDC06-7AE3-2262-92A8-BF5E121D55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54A46A-D7DC-A0A7-855B-40C107E3AC90}"/>
              </a:ext>
            </a:extLst>
          </p:cNvPr>
          <p:cNvSpPr txBox="1"/>
          <p:nvPr/>
        </p:nvSpPr>
        <p:spPr>
          <a:xfrm>
            <a:off x="8380071" y="4396611"/>
            <a:ext cx="763929" cy="246221"/>
          </a:xfrm>
          <a:prstGeom prst="rect">
            <a:avLst/>
          </a:prstGeom>
          <a:noFill/>
        </p:spPr>
        <p:txBody>
          <a:bodyPr wrap="square" rtlCol="0">
            <a:spAutoFit/>
          </a:bodyPr>
          <a:lstStyle/>
          <a:p>
            <a:r>
              <a:rPr lang="en-US" sz="1000" dirty="0"/>
              <a:t>N= 13</a:t>
            </a:r>
          </a:p>
        </p:txBody>
      </p:sp>
      <p:sp>
        <p:nvSpPr>
          <p:cNvPr id="10" name="Title 9">
            <a:extLst>
              <a:ext uri="{FF2B5EF4-FFF2-40B4-BE49-F238E27FC236}">
                <a16:creationId xmlns:a16="http://schemas.microsoft.com/office/drawing/2014/main" id="{E0A10D91-6759-36BA-3F05-3202E10A623E}"/>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referral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5A5A603F-9D19-0D0C-2D2A-3C57E99808E8}"/>
              </a:ext>
            </a:extLst>
          </p:cNvPr>
          <p:cNvGraphicFramePr>
            <a:graphicFrameLocks/>
          </p:cNvGraphicFramePr>
          <p:nvPr>
            <p:extLst>
              <p:ext uri="{D42A27DB-BD31-4B8C-83A1-F6EECF244321}">
                <p14:modId xmlns:p14="http://schemas.microsoft.com/office/powerpoint/2010/main" val="4223122687"/>
              </p:ext>
            </p:extLst>
          </p:nvPr>
        </p:nvGraphicFramePr>
        <p:xfrm>
          <a:off x="769619" y="841971"/>
          <a:ext cx="7610452" cy="37509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40611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A5A0E-A145-B121-D021-281784253AA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7DE8A65-F6C6-F2C5-F758-8337006A5405}"/>
              </a:ext>
            </a:extLst>
          </p:cNvPr>
          <p:cNvSpPr txBox="1"/>
          <p:nvPr/>
        </p:nvSpPr>
        <p:spPr bwMode="auto">
          <a:xfrm>
            <a:off x="550607" y="408039"/>
            <a:ext cx="8153400" cy="1877437"/>
          </a:xfrm>
          <a:prstGeom prst="rect">
            <a:avLst/>
          </a:prstGeom>
          <a:noFill/>
          <a:ln w="19050" algn="ctr">
            <a:noFill/>
            <a:miter lim="800000"/>
            <a:headEnd/>
            <a:tailEnd/>
          </a:ln>
        </p:spPr>
        <p:txBody>
          <a:bodyPr wrap="square" lIns="0" tIns="0" rIns="0" bIns="0" rtlCol="0">
            <a:spAutoFit/>
          </a:bodyPr>
          <a:lstStyle/>
          <a:p>
            <a:r>
              <a:rPr lang="en-US" sz="1200" b="1" u="sng" dirty="0"/>
              <a:t>Other workforce barriers (free text):</a:t>
            </a:r>
          </a:p>
          <a:p>
            <a:pPr marL="342900" indent="-342900">
              <a:buFont typeface="Arial" panose="020B0604020202020204" pitchFamily="34" charset="0"/>
              <a:buChar char="•"/>
            </a:pPr>
            <a:r>
              <a:rPr lang="en-US" sz="1200" b="0" i="0" u="none" strike="noStrike" dirty="0">
                <a:effectLst/>
              </a:rPr>
              <a:t>“Training in archaic systems versus modern, cloud-first technologies”</a:t>
            </a:r>
            <a:r>
              <a:rPr lang="en-US" sz="1200" dirty="0"/>
              <a:t> </a:t>
            </a:r>
          </a:p>
          <a:p>
            <a:endParaRPr lang="en-US" sz="1200" b="1" u="sng" dirty="0"/>
          </a:p>
          <a:p>
            <a:r>
              <a:rPr lang="en-US" sz="1200" b="1" u="sng" dirty="0"/>
              <a:t>Other barriers (free text):</a:t>
            </a:r>
          </a:p>
          <a:p>
            <a:pPr marL="342900" indent="-342900">
              <a:buFont typeface="Arial" panose="020B0604020202020204" pitchFamily="34" charset="0"/>
              <a:buChar char="•"/>
            </a:pPr>
            <a:r>
              <a:rPr lang="en-US" sz="1200" dirty="0"/>
              <a:t>“Contract with selected QHIO in process; bi-directional exchange not currently functional”</a:t>
            </a:r>
          </a:p>
          <a:p>
            <a:pPr marL="342900" indent="-342900">
              <a:buFont typeface="Arial" panose="020B0604020202020204" pitchFamily="34" charset="0"/>
              <a:buChar char="•"/>
            </a:pPr>
            <a:r>
              <a:rPr lang="en-US" sz="1200" dirty="0"/>
              <a:t>“Perceived need in a small county”</a:t>
            </a:r>
          </a:p>
          <a:p>
            <a:endParaRPr lang="en-US" sz="1200" b="1" u="sng" dirty="0"/>
          </a:p>
          <a:p>
            <a:endParaRPr lang="en-US" sz="1200" dirty="0">
              <a:highlight>
                <a:srgbClr val="FFFF00"/>
              </a:highlight>
            </a:endParaRPr>
          </a:p>
          <a:p>
            <a:endParaRPr lang="en-US" sz="1200" dirty="0">
              <a:highlight>
                <a:srgbClr val="FFFF00"/>
              </a:highlight>
            </a:endParaRPr>
          </a:p>
          <a:p>
            <a:endParaRPr lang="en-US" sz="1400" dirty="0"/>
          </a:p>
        </p:txBody>
      </p:sp>
    </p:spTree>
    <p:extLst>
      <p:ext uri="{BB962C8B-B14F-4D97-AF65-F5344CB8AC3E}">
        <p14:creationId xmlns:p14="http://schemas.microsoft.com/office/powerpoint/2010/main" val="17696881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FCF3A-C97D-67EB-EE53-57D1C0CE416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3836C96-10AD-B1EC-F2D5-31A9F1DC320E}"/>
              </a:ext>
            </a:extLst>
          </p:cNvPr>
          <p:cNvSpPr>
            <a:spLocks noGrp="1"/>
          </p:cNvSpPr>
          <p:nvPr>
            <p:ph type="title"/>
          </p:nvPr>
        </p:nvSpPr>
        <p:spPr>
          <a:xfrm>
            <a:off x="177115" y="141688"/>
            <a:ext cx="8173580" cy="458587"/>
          </a:xfrm>
        </p:spPr>
        <p:txBody>
          <a:bodyPr/>
          <a:lstStyle/>
          <a:p>
            <a:r>
              <a:rPr lang="en-US" sz="1400" b="0" i="0" dirty="0">
                <a:effectLst/>
                <a:latin typeface="+mj-lt"/>
              </a:rPr>
              <a:t>Please indicate the number of systems/organizations for which you currently receive electronic confirmation of receipt of services from a referral made on behalf of a client/member/beneficiary?</a:t>
            </a:r>
            <a:endParaRPr lang="en-US" sz="1400" dirty="0">
              <a:latin typeface="+mj-lt"/>
            </a:endParaRPr>
          </a:p>
        </p:txBody>
      </p:sp>
      <p:sp>
        <p:nvSpPr>
          <p:cNvPr id="3" name="TextBox 2">
            <a:extLst>
              <a:ext uri="{FF2B5EF4-FFF2-40B4-BE49-F238E27FC236}">
                <a16:creationId xmlns:a16="http://schemas.microsoft.com/office/drawing/2014/main" id="{4CFA37A7-6F40-4241-197C-D847E7939A66}"/>
              </a:ext>
            </a:extLst>
          </p:cNvPr>
          <p:cNvSpPr txBox="1"/>
          <p:nvPr/>
        </p:nvSpPr>
        <p:spPr>
          <a:xfrm>
            <a:off x="8327023" y="4406950"/>
            <a:ext cx="763929" cy="246221"/>
          </a:xfrm>
          <a:prstGeom prst="rect">
            <a:avLst/>
          </a:prstGeom>
          <a:noFill/>
        </p:spPr>
        <p:txBody>
          <a:bodyPr wrap="square" rtlCol="0">
            <a:spAutoFit/>
          </a:bodyPr>
          <a:lstStyle/>
          <a:p>
            <a:r>
              <a:rPr lang="en-US" sz="1000" dirty="0"/>
              <a:t>N= 13</a:t>
            </a:r>
          </a:p>
        </p:txBody>
      </p:sp>
      <p:graphicFrame>
        <p:nvGraphicFramePr>
          <p:cNvPr id="5" name="Chart 4">
            <a:extLst>
              <a:ext uri="{FF2B5EF4-FFF2-40B4-BE49-F238E27FC236}">
                <a16:creationId xmlns:a16="http://schemas.microsoft.com/office/drawing/2014/main" id="{BB3D6A92-502D-1659-549E-C9FDD9C5733F}"/>
              </a:ext>
            </a:extLst>
          </p:cNvPr>
          <p:cNvGraphicFramePr>
            <a:graphicFrameLocks/>
          </p:cNvGraphicFramePr>
          <p:nvPr>
            <p:extLst>
              <p:ext uri="{D42A27DB-BD31-4B8C-83A1-F6EECF244321}">
                <p14:modId xmlns:p14="http://schemas.microsoft.com/office/powerpoint/2010/main" val="892876311"/>
              </p:ext>
            </p:extLst>
          </p:nvPr>
        </p:nvGraphicFramePr>
        <p:xfrm>
          <a:off x="341970" y="600275"/>
          <a:ext cx="8173579" cy="39865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75601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E0465-A1DC-6110-A447-4AA6A82D3E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71413B5-72CF-DAA4-2990-A091B3D7E6F1}"/>
              </a:ext>
            </a:extLst>
          </p:cNvPr>
          <p:cNvSpPr>
            <a:spLocks noGrp="1"/>
          </p:cNvSpPr>
          <p:nvPr>
            <p:ph type="title"/>
          </p:nvPr>
        </p:nvSpPr>
        <p:spPr/>
        <p:txBody>
          <a:bodyPr/>
          <a:lstStyle/>
          <a:p>
            <a:r>
              <a:rPr lang="en-US" dirty="0"/>
              <a:t>Alerts &amp; Notifications</a:t>
            </a:r>
          </a:p>
        </p:txBody>
      </p:sp>
    </p:spTree>
    <p:extLst>
      <p:ext uri="{BB962C8B-B14F-4D97-AF65-F5344CB8AC3E}">
        <p14:creationId xmlns:p14="http://schemas.microsoft.com/office/powerpoint/2010/main" val="41665379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A86C1-1C5C-B607-15DB-C8C4F89AF4D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D7E52E-F3A8-CF57-9754-6903FAC3219B}"/>
              </a:ext>
            </a:extLst>
          </p:cNvPr>
          <p:cNvSpPr txBox="1">
            <a:spLocks/>
          </p:cNvSpPr>
          <p:nvPr/>
        </p:nvSpPr>
        <p:spPr>
          <a:xfrm>
            <a:off x="452137" y="97971"/>
            <a:ext cx="7824760" cy="71985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t>For those who answered “None”: </a:t>
            </a:r>
            <a:r>
              <a:rPr lang="en-US" sz="1500" dirty="0"/>
              <a:t>What are your barriers to onboarding with a QHIO, SHIE, CIE, or other health/social exchange? Select all that apply. </a:t>
            </a:r>
          </a:p>
        </p:txBody>
      </p:sp>
      <p:sp>
        <p:nvSpPr>
          <p:cNvPr id="8" name="TextBox 7">
            <a:extLst>
              <a:ext uri="{FF2B5EF4-FFF2-40B4-BE49-F238E27FC236}">
                <a16:creationId xmlns:a16="http://schemas.microsoft.com/office/drawing/2014/main" id="{076E2E62-18BB-E24F-C1FC-98499414B319}"/>
              </a:ext>
            </a:extLst>
          </p:cNvPr>
          <p:cNvSpPr txBox="1"/>
          <p:nvPr/>
        </p:nvSpPr>
        <p:spPr>
          <a:xfrm>
            <a:off x="7813768" y="4715528"/>
            <a:ext cx="763929" cy="246221"/>
          </a:xfrm>
          <a:prstGeom prst="rect">
            <a:avLst/>
          </a:prstGeom>
          <a:noFill/>
        </p:spPr>
        <p:txBody>
          <a:bodyPr wrap="square" rtlCol="0">
            <a:spAutoFit/>
          </a:bodyPr>
          <a:lstStyle/>
          <a:p>
            <a:r>
              <a:rPr lang="en-US" sz="1000" dirty="0"/>
              <a:t>N= 7</a:t>
            </a:r>
          </a:p>
        </p:txBody>
      </p:sp>
      <p:sp>
        <p:nvSpPr>
          <p:cNvPr id="9" name="TextBox 8">
            <a:extLst>
              <a:ext uri="{FF2B5EF4-FFF2-40B4-BE49-F238E27FC236}">
                <a16:creationId xmlns:a16="http://schemas.microsoft.com/office/drawing/2014/main" id="{B86D7975-A628-D29F-7349-BC1C1A8B43BA}"/>
              </a:ext>
            </a:extLst>
          </p:cNvPr>
          <p:cNvSpPr txBox="1"/>
          <p:nvPr/>
        </p:nvSpPr>
        <p:spPr>
          <a:xfrm>
            <a:off x="452137" y="706972"/>
            <a:ext cx="8420929" cy="3901068"/>
          </a:xfrm>
          <a:prstGeom prst="rect">
            <a:avLst/>
          </a:prstGeom>
          <a:noFill/>
        </p:spPr>
        <p:txBody>
          <a:bodyPr wrap="square" rtlCol="0">
            <a:spAutoFit/>
          </a:bodyPr>
          <a:lstStyle/>
          <a:p>
            <a:pPr>
              <a:spcAft>
                <a:spcPts val="600"/>
              </a:spcAft>
            </a:pPr>
            <a:r>
              <a:rPr lang="en-US" sz="1350" b="1" dirty="0"/>
              <a:t>Other (Free Text):</a:t>
            </a:r>
          </a:p>
          <a:p>
            <a:pPr marL="214313" indent="-214313">
              <a:spcAft>
                <a:spcPts val="600"/>
              </a:spcAft>
              <a:buFont typeface="Arial" panose="020B0604020202020204" pitchFamily="34" charset="0"/>
              <a:buChar char="•"/>
            </a:pPr>
            <a:r>
              <a:rPr lang="en-US" sz="1200" b="0" i="0" dirty="0">
                <a:effectLst/>
              </a:rPr>
              <a:t>“Assessing the best QHIO that would fit the department's needs”</a:t>
            </a:r>
          </a:p>
          <a:p>
            <a:pPr marL="214313" indent="-214313">
              <a:spcAft>
                <a:spcPts val="600"/>
              </a:spcAft>
              <a:buFont typeface="Arial" panose="020B0604020202020204" pitchFamily="34" charset="0"/>
              <a:buChar char="•"/>
            </a:pPr>
            <a:r>
              <a:rPr lang="en-US" sz="1200" b="0" i="0" dirty="0">
                <a:effectLst/>
              </a:rPr>
              <a:t>“There is currently low participation by partner agencies.”</a:t>
            </a:r>
            <a:endParaRPr lang="en-US" sz="1200" dirty="0"/>
          </a:p>
          <a:p>
            <a:pPr marL="214313" indent="-214313">
              <a:spcAft>
                <a:spcPts val="600"/>
              </a:spcAft>
              <a:buFont typeface="Arial" panose="020B0604020202020204" pitchFamily="34" charset="0"/>
              <a:buChar char="•"/>
            </a:pPr>
            <a:r>
              <a:rPr lang="en-US" sz="1200" b="0" i="0" dirty="0">
                <a:effectLst/>
              </a:rPr>
              <a:t>“We are currently in the process of onboarding a SHIE. It is not yet implemented, but in the pipeline for 2025”</a:t>
            </a:r>
          </a:p>
          <a:p>
            <a:pPr marL="214313" indent="-214313">
              <a:spcAft>
                <a:spcPts val="600"/>
              </a:spcAft>
              <a:buFont typeface="Arial" panose="020B0604020202020204" pitchFamily="34" charset="0"/>
              <a:buChar char="•"/>
            </a:pPr>
            <a:r>
              <a:rPr lang="en-US" sz="1200" b="0" i="0" dirty="0">
                <a:effectLst/>
              </a:rPr>
              <a:t>“We are in the process of implementing a QHIO (going through procurement process, as well as in the process of implementing </a:t>
            </a:r>
            <a:r>
              <a:rPr lang="en-US" sz="1200" b="0" i="0" dirty="0" err="1">
                <a:effectLst/>
              </a:rPr>
              <a:t>CommonWell</a:t>
            </a:r>
            <a:r>
              <a:rPr lang="en-US" sz="1200" b="0" i="0" dirty="0">
                <a:effectLst/>
              </a:rPr>
              <a:t> (national) (ETA March 2025).”</a:t>
            </a:r>
          </a:p>
          <a:p>
            <a:pPr marL="214313" indent="-214313">
              <a:spcAft>
                <a:spcPts val="600"/>
              </a:spcAft>
              <a:buFont typeface="Arial" panose="020B0604020202020204" pitchFamily="34" charset="0"/>
              <a:buChar char="•"/>
            </a:pPr>
            <a:r>
              <a:rPr lang="en-US" sz="1200" b="0" i="0" dirty="0">
                <a:effectLst/>
              </a:rPr>
              <a:t>“Identifying how a QHIO will exchange data with all the pre-existing statewide public health databases that are program specific.”</a:t>
            </a:r>
          </a:p>
          <a:p>
            <a:pPr marL="214313" indent="-214313">
              <a:spcAft>
                <a:spcPts val="600"/>
              </a:spcAft>
              <a:buFont typeface="Arial" panose="020B0604020202020204" pitchFamily="34" charset="0"/>
              <a:buChar char="•"/>
            </a:pPr>
            <a:r>
              <a:rPr lang="en-US" sz="1200" b="0" i="0" dirty="0">
                <a:effectLst/>
              </a:rPr>
              <a:t>“Current barriers include (but are not limited to): 1) We have concerns about the confidential nature of the protected health information our department holds and whether or not we will be able to maintain our HIPAA compliance utilizing the proposed </a:t>
            </a:r>
            <a:r>
              <a:rPr lang="en-US" sz="1200" b="0" i="0" dirty="0" err="1">
                <a:effectLst/>
              </a:rPr>
              <a:t>DxF</a:t>
            </a:r>
            <a:r>
              <a:rPr lang="en-US" sz="1200" b="0" i="0" dirty="0">
                <a:effectLst/>
              </a:rPr>
              <a:t> model 2) LHDs are not mandated to participate due to these concerns at this time 3) Our department operates a variety of individual/siloed electronic systems for various programs and services. At this time, we are unaware of whether or not these systems are and/or would be compatible with the </a:t>
            </a:r>
            <a:r>
              <a:rPr lang="en-US" sz="1200" b="0" i="0" dirty="0" err="1">
                <a:effectLst/>
              </a:rPr>
              <a:t>DxF</a:t>
            </a:r>
            <a:r>
              <a:rPr lang="en-US" sz="1200" b="0" i="0" dirty="0">
                <a:effectLst/>
              </a:rPr>
              <a:t> framework. 4) Our department is unsure regarding the current and/or future </a:t>
            </a:r>
            <a:r>
              <a:rPr lang="en-US" sz="1200" b="0" i="0" dirty="0" err="1">
                <a:effectLst/>
              </a:rPr>
              <a:t>DxF</a:t>
            </a:r>
            <a:r>
              <a:rPr lang="en-US" sz="1200" b="0" i="0" dirty="0">
                <a:effectLst/>
              </a:rPr>
              <a:t> infrastructure for our jurisdiction. We are not incorporated into a "super agency" and operate as an independent public health department. 5) Since Public Health departments are not required to participate at this time, we do not know if we possess the technical capabilities to operate internal </a:t>
            </a:r>
            <a:r>
              <a:rPr lang="en-US" sz="1200" b="0" i="0" dirty="0" err="1">
                <a:effectLst/>
              </a:rPr>
              <a:t>DxF</a:t>
            </a:r>
            <a:r>
              <a:rPr lang="en-US" sz="1200" b="0" i="0" dirty="0">
                <a:effectLst/>
              </a:rPr>
              <a:t> electronic system(s) or would need to contract with a Qualified Health Information Organization (QHIO). We are also unaware of the resources needed (e.g. funding, equipment, staff) to engage in such endeavors.” </a:t>
            </a:r>
            <a:endParaRPr lang="en-US" sz="1200" dirty="0"/>
          </a:p>
        </p:txBody>
      </p:sp>
    </p:spTree>
    <p:extLst>
      <p:ext uri="{BB962C8B-B14F-4D97-AF65-F5344CB8AC3E}">
        <p14:creationId xmlns:p14="http://schemas.microsoft.com/office/powerpoint/2010/main" val="19820904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9AA86-5137-7CBA-BB44-723BE3F4AF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FF81E7-6034-3878-ED85-8E4DBEC1A380}"/>
              </a:ext>
            </a:extLst>
          </p:cNvPr>
          <p:cNvSpPr txBox="1"/>
          <p:nvPr/>
        </p:nvSpPr>
        <p:spPr>
          <a:xfrm>
            <a:off x="8380071" y="4386984"/>
            <a:ext cx="763929" cy="246221"/>
          </a:xfrm>
          <a:prstGeom prst="rect">
            <a:avLst/>
          </a:prstGeom>
          <a:noFill/>
        </p:spPr>
        <p:txBody>
          <a:bodyPr wrap="square" rtlCol="0">
            <a:spAutoFit/>
          </a:bodyPr>
          <a:lstStyle/>
          <a:p>
            <a:r>
              <a:rPr lang="en-US" sz="1000" dirty="0"/>
              <a:t>N= 15</a:t>
            </a:r>
          </a:p>
        </p:txBody>
      </p:sp>
      <p:sp>
        <p:nvSpPr>
          <p:cNvPr id="10" name="Title 9">
            <a:extLst>
              <a:ext uri="{FF2B5EF4-FFF2-40B4-BE49-F238E27FC236}">
                <a16:creationId xmlns:a16="http://schemas.microsoft.com/office/drawing/2014/main" id="{435642D1-8422-0D18-8BB3-9E82F957C729}"/>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alerts and notifications:</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A27F32C-388A-EBBD-2902-9763D12CDF54}"/>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D35CF3AC-D98F-C637-653E-EAF09FF08D81}"/>
              </a:ext>
            </a:extLst>
          </p:cNvPr>
          <p:cNvGraphicFramePr>
            <a:graphicFrameLocks/>
          </p:cNvGraphicFramePr>
          <p:nvPr>
            <p:extLst>
              <p:ext uri="{D42A27DB-BD31-4B8C-83A1-F6EECF244321}">
                <p14:modId xmlns:p14="http://schemas.microsoft.com/office/powerpoint/2010/main" val="3348012235"/>
              </p:ext>
            </p:extLst>
          </p:nvPr>
        </p:nvGraphicFramePr>
        <p:xfrm>
          <a:off x="453585" y="817756"/>
          <a:ext cx="8173580" cy="39103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7055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A01EA-C7F3-168F-1F50-FAAFC4BEF3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A61A50-6C5B-0C30-FD28-B6954D1FE0F9}"/>
              </a:ext>
            </a:extLst>
          </p:cNvPr>
          <p:cNvSpPr txBox="1"/>
          <p:nvPr/>
        </p:nvSpPr>
        <p:spPr>
          <a:xfrm>
            <a:off x="8387159" y="4398704"/>
            <a:ext cx="763929" cy="246221"/>
          </a:xfrm>
          <a:prstGeom prst="rect">
            <a:avLst/>
          </a:prstGeom>
          <a:noFill/>
        </p:spPr>
        <p:txBody>
          <a:bodyPr wrap="square" rtlCol="0">
            <a:spAutoFit/>
          </a:bodyPr>
          <a:lstStyle/>
          <a:p>
            <a:r>
              <a:rPr lang="en-US" sz="1000" dirty="0"/>
              <a:t>N= 15</a:t>
            </a:r>
          </a:p>
        </p:txBody>
      </p:sp>
      <p:sp>
        <p:nvSpPr>
          <p:cNvPr id="10" name="Title 9">
            <a:extLst>
              <a:ext uri="{FF2B5EF4-FFF2-40B4-BE49-F238E27FC236}">
                <a16:creationId xmlns:a16="http://schemas.microsoft.com/office/drawing/2014/main" id="{DF40EF38-355D-87BF-B005-6E74AB37EB78}"/>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alerts and notifications:</a:t>
            </a:r>
            <a:endParaRPr lang="en-US" sz="1600" dirty="0"/>
          </a:p>
        </p:txBody>
      </p:sp>
      <p:sp>
        <p:nvSpPr>
          <p:cNvPr id="3" name="TextBox 2">
            <a:extLst>
              <a:ext uri="{FF2B5EF4-FFF2-40B4-BE49-F238E27FC236}">
                <a16:creationId xmlns:a16="http://schemas.microsoft.com/office/drawing/2014/main" id="{1C0B14EC-EF99-9C89-6243-DFC257A2E991}"/>
              </a:ext>
            </a:extLst>
          </p:cNvPr>
          <p:cNvSpPr txBox="1"/>
          <p:nvPr/>
        </p:nvSpPr>
        <p:spPr bwMode="auto">
          <a:xfrm>
            <a:off x="4572000"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1C17D1D5-17C5-AEF9-D7C4-D1AAD5606FCC}"/>
              </a:ext>
            </a:extLst>
          </p:cNvPr>
          <p:cNvGraphicFramePr>
            <a:graphicFrameLocks/>
          </p:cNvGraphicFramePr>
          <p:nvPr>
            <p:extLst>
              <p:ext uri="{D42A27DB-BD31-4B8C-83A1-F6EECF244321}">
                <p14:modId xmlns:p14="http://schemas.microsoft.com/office/powerpoint/2010/main" val="4292854841"/>
              </p:ext>
            </p:extLst>
          </p:nvPr>
        </p:nvGraphicFramePr>
        <p:xfrm>
          <a:off x="475784" y="884663"/>
          <a:ext cx="7911375" cy="37602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278663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B718C-C776-CF53-A934-3ABC489EC0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6AD895A-C631-4208-4B4E-56F60E40029F}"/>
              </a:ext>
            </a:extLst>
          </p:cNvPr>
          <p:cNvSpPr txBox="1"/>
          <p:nvPr/>
        </p:nvSpPr>
        <p:spPr>
          <a:xfrm>
            <a:off x="8386351" y="4421128"/>
            <a:ext cx="763929" cy="246221"/>
          </a:xfrm>
          <a:prstGeom prst="rect">
            <a:avLst/>
          </a:prstGeom>
          <a:noFill/>
        </p:spPr>
        <p:txBody>
          <a:bodyPr wrap="square" rtlCol="0">
            <a:spAutoFit/>
          </a:bodyPr>
          <a:lstStyle/>
          <a:p>
            <a:r>
              <a:rPr lang="en-US" sz="1000" dirty="0"/>
              <a:t>N= 12</a:t>
            </a:r>
          </a:p>
        </p:txBody>
      </p:sp>
      <p:sp>
        <p:nvSpPr>
          <p:cNvPr id="10" name="Title 9">
            <a:extLst>
              <a:ext uri="{FF2B5EF4-FFF2-40B4-BE49-F238E27FC236}">
                <a16:creationId xmlns:a16="http://schemas.microsoft.com/office/drawing/2014/main" id="{E63422A7-A940-882D-33B2-4C6676D187D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and/or receiving) of structured alerts and notifications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9" name="Chart 8">
            <a:extLst>
              <a:ext uri="{FF2B5EF4-FFF2-40B4-BE49-F238E27FC236}">
                <a16:creationId xmlns:a16="http://schemas.microsoft.com/office/drawing/2014/main" id="{977BD420-8EA3-FC45-0623-87601F23372D}"/>
              </a:ext>
            </a:extLst>
          </p:cNvPr>
          <p:cNvGraphicFramePr>
            <a:graphicFrameLocks/>
          </p:cNvGraphicFramePr>
          <p:nvPr>
            <p:extLst>
              <p:ext uri="{D42A27DB-BD31-4B8C-83A1-F6EECF244321}">
                <p14:modId xmlns:p14="http://schemas.microsoft.com/office/powerpoint/2010/main" val="2284020311"/>
              </p:ext>
            </p:extLst>
          </p:nvPr>
        </p:nvGraphicFramePr>
        <p:xfrm>
          <a:off x="755809" y="764970"/>
          <a:ext cx="7456212" cy="38737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4390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76ABF-5C64-7049-F2EA-EBE67E0F241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F2189BE-2A95-0B2A-F056-D5F4F7547CF1}"/>
              </a:ext>
            </a:extLst>
          </p:cNvPr>
          <p:cNvSpPr txBox="1"/>
          <p:nvPr/>
        </p:nvSpPr>
        <p:spPr bwMode="auto">
          <a:xfrm>
            <a:off x="550607" y="408039"/>
            <a:ext cx="8153400" cy="954107"/>
          </a:xfrm>
          <a:prstGeom prst="rect">
            <a:avLst/>
          </a:prstGeom>
          <a:noFill/>
          <a:ln w="19050" algn="ctr">
            <a:noFill/>
            <a:miter lim="800000"/>
            <a:headEnd/>
            <a:tailEnd/>
          </a:ln>
        </p:spPr>
        <p:txBody>
          <a:bodyPr wrap="square" lIns="0" tIns="0" rIns="0" bIns="0" rtlCol="0">
            <a:spAutoFit/>
          </a:bodyPr>
          <a:lstStyle/>
          <a:p>
            <a:r>
              <a:rPr lang="en-US" sz="1200" b="1" u="sng" dirty="0"/>
              <a:t>Other barriers (free text):</a:t>
            </a:r>
          </a:p>
          <a:p>
            <a:pPr marL="342900" indent="-342900">
              <a:buFont typeface="Arial" panose="020B0604020202020204" pitchFamily="34" charset="0"/>
              <a:buChar char="•"/>
            </a:pPr>
            <a:r>
              <a:rPr lang="en-US" sz="1200" b="0" i="0" u="none" strike="noStrike" dirty="0">
                <a:effectLst/>
              </a:rPr>
              <a:t>“HHSA/PH does not have an official ELR”</a:t>
            </a:r>
          </a:p>
          <a:p>
            <a:pPr marL="342900" indent="-342900">
              <a:buFont typeface="Arial" panose="020B0604020202020204" pitchFamily="34" charset="0"/>
              <a:buChar char="•"/>
            </a:pPr>
            <a:r>
              <a:rPr lang="en-US" sz="1200" b="0" i="0" u="none" strike="noStrike" dirty="0">
                <a:effectLst/>
              </a:rPr>
              <a:t>“Contract with selected QHIO in process; bi-directional exchange not currently functional”</a:t>
            </a:r>
          </a:p>
          <a:p>
            <a:pPr marL="342900" indent="-342900">
              <a:buFont typeface="Arial" panose="020B0604020202020204" pitchFamily="34" charset="0"/>
              <a:buChar char="•"/>
            </a:pPr>
            <a:r>
              <a:rPr lang="en-US" sz="1200" b="0" i="0" u="none" strike="noStrike" dirty="0">
                <a:effectLst/>
              </a:rPr>
              <a:t>“Perceived need in a small county”</a:t>
            </a:r>
          </a:p>
          <a:p>
            <a:endParaRPr lang="en-US" sz="1400" dirty="0"/>
          </a:p>
        </p:txBody>
      </p:sp>
    </p:spTree>
    <p:extLst>
      <p:ext uri="{BB962C8B-B14F-4D97-AF65-F5344CB8AC3E}">
        <p14:creationId xmlns:p14="http://schemas.microsoft.com/office/powerpoint/2010/main" val="9822861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B5264-D136-D273-B320-EB03AC642D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9928501-A275-8104-BAEE-20EF1ED1E752}"/>
              </a:ext>
            </a:extLst>
          </p:cNvPr>
          <p:cNvSpPr>
            <a:spLocks noGrp="1"/>
          </p:cNvSpPr>
          <p:nvPr>
            <p:ph type="title"/>
          </p:nvPr>
        </p:nvSpPr>
        <p:spPr/>
        <p:txBody>
          <a:bodyPr/>
          <a:lstStyle/>
          <a:p>
            <a:r>
              <a:rPr lang="en-US" dirty="0"/>
              <a:t>HSSI Data</a:t>
            </a:r>
          </a:p>
        </p:txBody>
      </p:sp>
    </p:spTree>
    <p:extLst>
      <p:ext uri="{BB962C8B-B14F-4D97-AF65-F5344CB8AC3E}">
        <p14:creationId xmlns:p14="http://schemas.microsoft.com/office/powerpoint/2010/main" val="157965562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1CF9C-BA53-E771-EDF6-1BEA5C0635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6E3A6A-844F-5A86-0211-343ACC002DEA}"/>
              </a:ext>
            </a:extLst>
          </p:cNvPr>
          <p:cNvSpPr txBox="1"/>
          <p:nvPr/>
        </p:nvSpPr>
        <p:spPr>
          <a:xfrm>
            <a:off x="8380071" y="4386984"/>
            <a:ext cx="763929" cy="246221"/>
          </a:xfrm>
          <a:prstGeom prst="rect">
            <a:avLst/>
          </a:prstGeom>
          <a:noFill/>
        </p:spPr>
        <p:txBody>
          <a:bodyPr wrap="square" rtlCol="0">
            <a:spAutoFit/>
          </a:bodyPr>
          <a:lstStyle/>
          <a:p>
            <a:r>
              <a:rPr lang="en-US" sz="1000" dirty="0"/>
              <a:t>N= 4</a:t>
            </a:r>
          </a:p>
        </p:txBody>
      </p:sp>
      <p:sp>
        <p:nvSpPr>
          <p:cNvPr id="10" name="Title 9">
            <a:extLst>
              <a:ext uri="{FF2B5EF4-FFF2-40B4-BE49-F238E27FC236}">
                <a16:creationId xmlns:a16="http://schemas.microsoft.com/office/drawing/2014/main" id="{9D0A02B5-BEDD-B75E-FD83-53D590420335}"/>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HSSI:</a:t>
            </a:r>
            <a:endParaRPr lang="en-US" sz="1600" dirty="0"/>
          </a:p>
        </p:txBody>
      </p:sp>
      <p:sp>
        <p:nvSpPr>
          <p:cNvPr id="13" name="TextBox 12">
            <a:extLst>
              <a:ext uri="{FF2B5EF4-FFF2-40B4-BE49-F238E27FC236}">
                <a16:creationId xmlns:a16="http://schemas.microsoft.com/office/drawing/2014/main" id="{BC68B3EE-BDF7-DCFD-50EE-4E68F046CDE8}"/>
              </a:ext>
            </a:extLst>
          </p:cNvPr>
          <p:cNvSpPr txBox="1"/>
          <p:nvPr/>
        </p:nvSpPr>
        <p:spPr bwMode="auto">
          <a:xfrm>
            <a:off x="4076730" y="64182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9CB4C5E9-4B58-A642-D9D3-6D5C417BA745}"/>
              </a:ext>
            </a:extLst>
          </p:cNvPr>
          <p:cNvGraphicFramePr>
            <a:graphicFrameLocks/>
          </p:cNvGraphicFramePr>
          <p:nvPr>
            <p:extLst>
              <p:ext uri="{D42A27DB-BD31-4B8C-83A1-F6EECF244321}">
                <p14:modId xmlns:p14="http://schemas.microsoft.com/office/powerpoint/2010/main" val="1935347168"/>
              </p:ext>
            </p:extLst>
          </p:nvPr>
        </p:nvGraphicFramePr>
        <p:xfrm>
          <a:off x="594732" y="802889"/>
          <a:ext cx="7731512" cy="38303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96616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A2D79-5E6D-40F9-E53E-7BBAC2131A0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379D73-4750-2A76-66E9-070E1D4C9130}"/>
              </a:ext>
            </a:extLst>
          </p:cNvPr>
          <p:cNvSpPr txBox="1"/>
          <p:nvPr/>
        </p:nvSpPr>
        <p:spPr>
          <a:xfrm>
            <a:off x="8489913" y="4385094"/>
            <a:ext cx="763929" cy="246221"/>
          </a:xfrm>
          <a:prstGeom prst="rect">
            <a:avLst/>
          </a:prstGeom>
          <a:noFill/>
        </p:spPr>
        <p:txBody>
          <a:bodyPr wrap="square" rtlCol="0">
            <a:spAutoFit/>
          </a:bodyPr>
          <a:lstStyle/>
          <a:p>
            <a:r>
              <a:rPr lang="en-US" sz="1000" dirty="0"/>
              <a:t>N= 4</a:t>
            </a:r>
          </a:p>
        </p:txBody>
      </p:sp>
      <p:sp>
        <p:nvSpPr>
          <p:cNvPr id="10" name="Title 9">
            <a:extLst>
              <a:ext uri="{FF2B5EF4-FFF2-40B4-BE49-F238E27FC236}">
                <a16:creationId xmlns:a16="http://schemas.microsoft.com/office/drawing/2014/main" id="{7D33B2CC-0207-2B0E-4837-2FAEE6D51ED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HSSI:</a:t>
            </a:r>
            <a:endParaRPr lang="en-US" sz="1600" dirty="0"/>
          </a:p>
        </p:txBody>
      </p:sp>
      <p:sp>
        <p:nvSpPr>
          <p:cNvPr id="3" name="TextBox 2">
            <a:extLst>
              <a:ext uri="{FF2B5EF4-FFF2-40B4-BE49-F238E27FC236}">
                <a16:creationId xmlns:a16="http://schemas.microsoft.com/office/drawing/2014/main" id="{974A43CB-B5EF-1EB5-607B-55010D2E21D4}"/>
              </a:ext>
            </a:extLst>
          </p:cNvPr>
          <p:cNvSpPr txBox="1"/>
          <p:nvPr/>
        </p:nvSpPr>
        <p:spPr bwMode="auto">
          <a:xfrm>
            <a:off x="4572000" y="684357"/>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738F68CF-7B70-8218-671F-7448033BA7CD}"/>
              </a:ext>
            </a:extLst>
          </p:cNvPr>
          <p:cNvGraphicFramePr>
            <a:graphicFrameLocks/>
          </p:cNvGraphicFramePr>
          <p:nvPr>
            <p:extLst>
              <p:ext uri="{D42A27DB-BD31-4B8C-83A1-F6EECF244321}">
                <p14:modId xmlns:p14="http://schemas.microsoft.com/office/powerpoint/2010/main" val="1415408896"/>
              </p:ext>
            </p:extLst>
          </p:nvPr>
        </p:nvGraphicFramePr>
        <p:xfrm>
          <a:off x="550126" y="810322"/>
          <a:ext cx="7776117" cy="39103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16037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95E47-8DF0-8EE3-3815-A22C997748E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8730D3-78BD-4C4E-B80E-EC0E6677144D}"/>
              </a:ext>
            </a:extLst>
          </p:cNvPr>
          <p:cNvSpPr txBox="1"/>
          <p:nvPr/>
        </p:nvSpPr>
        <p:spPr>
          <a:xfrm>
            <a:off x="8433349" y="4434663"/>
            <a:ext cx="763929" cy="246221"/>
          </a:xfrm>
          <a:prstGeom prst="rect">
            <a:avLst/>
          </a:prstGeom>
          <a:noFill/>
        </p:spPr>
        <p:txBody>
          <a:bodyPr wrap="square" rtlCol="0">
            <a:spAutoFit/>
          </a:bodyPr>
          <a:lstStyle/>
          <a:p>
            <a:r>
              <a:rPr lang="en-US" sz="1000" dirty="0"/>
              <a:t>N= 4</a:t>
            </a:r>
          </a:p>
        </p:txBody>
      </p:sp>
      <p:sp>
        <p:nvSpPr>
          <p:cNvPr id="10" name="Title 9">
            <a:extLst>
              <a:ext uri="{FF2B5EF4-FFF2-40B4-BE49-F238E27FC236}">
                <a16:creationId xmlns:a16="http://schemas.microsoft.com/office/drawing/2014/main" id="{70692740-748F-8AF2-8838-76FB26966075}"/>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HSSI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3" name="Chart 2">
            <a:extLst>
              <a:ext uri="{FF2B5EF4-FFF2-40B4-BE49-F238E27FC236}">
                <a16:creationId xmlns:a16="http://schemas.microsoft.com/office/drawing/2014/main" id="{64DAE1D2-2D7C-3CF0-3884-E2A1C5B987E6}"/>
              </a:ext>
            </a:extLst>
          </p:cNvPr>
          <p:cNvGraphicFramePr>
            <a:graphicFrameLocks/>
          </p:cNvGraphicFramePr>
          <p:nvPr>
            <p:extLst>
              <p:ext uri="{D42A27DB-BD31-4B8C-83A1-F6EECF244321}">
                <p14:modId xmlns:p14="http://schemas.microsoft.com/office/powerpoint/2010/main" val="488782959"/>
              </p:ext>
            </p:extLst>
          </p:nvPr>
        </p:nvGraphicFramePr>
        <p:xfrm>
          <a:off x="583204" y="698810"/>
          <a:ext cx="7750474" cy="39177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0014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10F6E-A7FB-F484-FD5E-FC1231AF171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A407083-CB9E-8741-9235-4F5CAC5E403C}"/>
              </a:ext>
            </a:extLst>
          </p:cNvPr>
          <p:cNvSpPr txBox="1"/>
          <p:nvPr/>
        </p:nvSpPr>
        <p:spPr bwMode="auto">
          <a:xfrm>
            <a:off x="550607" y="408039"/>
            <a:ext cx="8153400" cy="584775"/>
          </a:xfrm>
          <a:prstGeom prst="rect">
            <a:avLst/>
          </a:prstGeom>
          <a:noFill/>
          <a:ln w="19050" algn="ctr">
            <a:noFill/>
            <a:miter lim="800000"/>
            <a:headEnd/>
            <a:tailEnd/>
          </a:ln>
        </p:spPr>
        <p:txBody>
          <a:bodyPr wrap="square" lIns="0" tIns="0" rIns="0" bIns="0" rtlCol="0">
            <a:spAutoFit/>
          </a:bodyPr>
          <a:lstStyle/>
          <a:p>
            <a:r>
              <a:rPr lang="en-US" sz="1200" b="1" u="sng" dirty="0"/>
              <a:t>Other barriers (free text):</a:t>
            </a:r>
          </a:p>
          <a:p>
            <a:pPr marL="342900" indent="-342900">
              <a:buFont typeface="Arial" panose="020B0604020202020204" pitchFamily="34" charset="0"/>
              <a:buChar char="•"/>
            </a:pPr>
            <a:r>
              <a:rPr lang="en-US" sz="1200" b="0" i="0" u="none" strike="noStrike" dirty="0">
                <a:effectLst/>
              </a:rPr>
              <a:t>“Contract with selected QHIO in process; bi-directional exchange not currently functional”</a:t>
            </a:r>
            <a:r>
              <a:rPr lang="en-US" sz="1200" dirty="0"/>
              <a:t> </a:t>
            </a:r>
          </a:p>
          <a:p>
            <a:pPr marL="342900" indent="-342900">
              <a:buFont typeface="Arial" panose="020B0604020202020204" pitchFamily="34" charset="0"/>
              <a:buChar char="•"/>
            </a:pPr>
            <a:endParaRPr lang="en-US" sz="1400" dirty="0"/>
          </a:p>
        </p:txBody>
      </p:sp>
    </p:spTree>
    <p:extLst>
      <p:ext uri="{BB962C8B-B14F-4D97-AF65-F5344CB8AC3E}">
        <p14:creationId xmlns:p14="http://schemas.microsoft.com/office/powerpoint/2010/main" val="11964267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0834-8F1A-AA9F-7A62-5A7C7D0D14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1A1365-DBF8-E2E9-46B6-B0F32ED26D00}"/>
              </a:ext>
            </a:extLst>
          </p:cNvPr>
          <p:cNvSpPr>
            <a:spLocks noGrp="1"/>
          </p:cNvSpPr>
          <p:nvPr>
            <p:ph type="title"/>
          </p:nvPr>
        </p:nvSpPr>
        <p:spPr/>
        <p:txBody>
          <a:bodyPr/>
          <a:lstStyle/>
          <a:p>
            <a:r>
              <a:rPr lang="en-US" dirty="0"/>
              <a:t>Consumer Access/Control Over Data</a:t>
            </a:r>
          </a:p>
        </p:txBody>
      </p:sp>
    </p:spTree>
    <p:extLst>
      <p:ext uri="{BB962C8B-B14F-4D97-AF65-F5344CB8AC3E}">
        <p14:creationId xmlns:p14="http://schemas.microsoft.com/office/powerpoint/2010/main" val="185931273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BDF02-D7DF-E3DB-658B-F456A7B0D2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2792BC-9728-F713-0C3B-C31AC28F6CD7}"/>
              </a:ext>
            </a:extLst>
          </p:cNvPr>
          <p:cNvSpPr>
            <a:spLocks noGrp="1"/>
          </p:cNvSpPr>
          <p:nvPr>
            <p:ph type="title"/>
          </p:nvPr>
        </p:nvSpPr>
        <p:spPr/>
        <p:txBody>
          <a:bodyPr/>
          <a:lstStyle/>
          <a:p>
            <a:r>
              <a:rPr lang="en-US" dirty="0"/>
              <a:t>Electronic Systems</a:t>
            </a:r>
          </a:p>
        </p:txBody>
      </p:sp>
    </p:spTree>
    <p:extLst>
      <p:ext uri="{BB962C8B-B14F-4D97-AF65-F5344CB8AC3E}">
        <p14:creationId xmlns:p14="http://schemas.microsoft.com/office/powerpoint/2010/main" val="2562751945"/>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DE1F58B-374B-2F2F-F80D-C7DE3AB2022A}"/>
              </a:ext>
            </a:extLst>
          </p:cNvPr>
          <p:cNvSpPr txBox="1"/>
          <p:nvPr/>
        </p:nvSpPr>
        <p:spPr bwMode="auto">
          <a:xfrm>
            <a:off x="376766" y="263268"/>
            <a:ext cx="8390467" cy="379399"/>
          </a:xfrm>
          <a:prstGeom prst="rect">
            <a:avLst/>
          </a:prstGeom>
          <a:noFill/>
          <a:ln w="19050" algn="ctr">
            <a:noFill/>
            <a:miter lim="800000"/>
            <a:headEnd/>
            <a:tailEnd/>
          </a:ln>
        </p:spPr>
        <p:txBody>
          <a:bodyPr wrap="square">
            <a:spAutoFit/>
          </a:bodyPr>
          <a:lstStyle/>
          <a:p>
            <a:pPr marR="0" lvl="0">
              <a:lnSpc>
                <a:spcPct val="107000"/>
              </a:lnSpc>
              <a:spcAft>
                <a:spcPts val="800"/>
              </a:spcAft>
            </a:pPr>
            <a:r>
              <a:rPr lang="en-US" dirty="0">
                <a:effectLst/>
                <a:latin typeface="+mj-lt"/>
                <a:ea typeface="Aptos" panose="020B0004020202020204" pitchFamily="34" charset="0"/>
                <a:cs typeface="Arial" panose="020B0604020202020204" pitchFamily="34" charset="0"/>
              </a:rPr>
              <a:t>Are your clients/patients able to complete the following activities electronically?  </a:t>
            </a:r>
          </a:p>
        </p:txBody>
      </p:sp>
      <p:sp>
        <p:nvSpPr>
          <p:cNvPr id="11" name="TextBox 10">
            <a:extLst>
              <a:ext uri="{FF2B5EF4-FFF2-40B4-BE49-F238E27FC236}">
                <a16:creationId xmlns:a16="http://schemas.microsoft.com/office/drawing/2014/main" id="{8859C152-D649-9F20-E00D-D7339D3F2324}"/>
              </a:ext>
            </a:extLst>
          </p:cNvPr>
          <p:cNvSpPr txBox="1"/>
          <p:nvPr/>
        </p:nvSpPr>
        <p:spPr bwMode="auto">
          <a:xfrm>
            <a:off x="8567086" y="4432299"/>
            <a:ext cx="855133" cy="153888"/>
          </a:xfrm>
          <a:prstGeom prst="rect">
            <a:avLst/>
          </a:prstGeom>
          <a:noFill/>
          <a:ln w="19050" algn="ctr">
            <a:noFill/>
            <a:miter lim="800000"/>
            <a:headEnd/>
            <a:tailEnd/>
          </a:ln>
        </p:spPr>
        <p:txBody>
          <a:bodyPr wrap="square" lIns="0" tIns="0" rIns="0" bIns="0" rtlCol="0">
            <a:spAutoFit/>
          </a:bodyPr>
          <a:lstStyle/>
          <a:p>
            <a:r>
              <a:rPr lang="en-US" sz="1000" dirty="0"/>
              <a:t>N=21</a:t>
            </a:r>
          </a:p>
        </p:txBody>
      </p:sp>
      <p:graphicFrame>
        <p:nvGraphicFramePr>
          <p:cNvPr id="3" name="Chart 2">
            <a:extLst>
              <a:ext uri="{FF2B5EF4-FFF2-40B4-BE49-F238E27FC236}">
                <a16:creationId xmlns:a16="http://schemas.microsoft.com/office/drawing/2014/main" id="{635EFB53-E8A2-4406-5770-B9A050BA6CE2}"/>
              </a:ext>
            </a:extLst>
          </p:cNvPr>
          <p:cNvGraphicFramePr>
            <a:graphicFrameLocks/>
          </p:cNvGraphicFramePr>
          <p:nvPr>
            <p:extLst>
              <p:ext uri="{D42A27DB-BD31-4B8C-83A1-F6EECF244321}">
                <p14:modId xmlns:p14="http://schemas.microsoft.com/office/powerpoint/2010/main" val="994019137"/>
              </p:ext>
            </p:extLst>
          </p:nvPr>
        </p:nvGraphicFramePr>
        <p:xfrm>
          <a:off x="545565" y="714615"/>
          <a:ext cx="7937607" cy="38715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26886189"/>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FDC78-A9A3-139C-7C1D-10C0FB262CB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15FC01C-5E5B-5E98-5BD4-DBFDB38ECAB6}"/>
              </a:ext>
            </a:extLst>
          </p:cNvPr>
          <p:cNvSpPr>
            <a:spLocks noGrp="1"/>
          </p:cNvSpPr>
          <p:nvPr>
            <p:ph type="title"/>
          </p:nvPr>
        </p:nvSpPr>
        <p:spPr>
          <a:xfrm>
            <a:off x="485210" y="165538"/>
            <a:ext cx="8173580" cy="1016877"/>
          </a:xfrm>
        </p:spPr>
        <p:txBody>
          <a:bodyPr/>
          <a:lstStyle/>
          <a:p>
            <a:r>
              <a:rPr lang="en-US" sz="2000" b="1" dirty="0">
                <a:latin typeface="+mj-lt"/>
                <a:ea typeface="Aptos" panose="020B0004020202020204" pitchFamily="34" charset="0"/>
              </a:rPr>
              <a:t>Consumer Access/Control of Data</a:t>
            </a:r>
            <a:br>
              <a:rPr lang="en-US" sz="1800" b="1" dirty="0">
                <a:latin typeface="+mj-lt"/>
                <a:ea typeface="Aptos" panose="020B0004020202020204" pitchFamily="34" charset="0"/>
              </a:rPr>
            </a:br>
            <a:r>
              <a:rPr lang="en-US" sz="1600" b="1" dirty="0">
                <a:latin typeface="+mj-lt"/>
                <a:ea typeface="Aptos" panose="020B0004020202020204" pitchFamily="34" charset="0"/>
              </a:rPr>
              <a:t>F</a:t>
            </a:r>
            <a:r>
              <a:rPr lang="en-US" sz="1600" b="1" dirty="0">
                <a:effectLst/>
                <a:latin typeface="+mj-lt"/>
                <a:ea typeface="Aptos" panose="020B0004020202020204" pitchFamily="34" charset="0"/>
                <a:cs typeface="Arial" panose="020B0604020202020204" pitchFamily="34" charset="0"/>
              </a:rPr>
              <a:t>or those who indicated </a:t>
            </a:r>
            <a:r>
              <a:rPr lang="en-US" sz="1600" b="1" dirty="0">
                <a:latin typeface="+mj-lt"/>
                <a:ea typeface="Aptos" panose="020B0004020202020204" pitchFamily="34" charset="0"/>
              </a:rPr>
              <a:t>clients/patients can’t complete all activities: </a:t>
            </a:r>
            <a:r>
              <a:rPr lang="en-US" sz="1600" dirty="0">
                <a:effectLst/>
                <a:latin typeface="+mj-lt"/>
                <a:ea typeface="Aptos" panose="020B0004020202020204" pitchFamily="34" charset="0"/>
                <a:cs typeface="Arial" panose="020B0604020202020204" pitchFamily="34" charset="0"/>
              </a:rPr>
              <a:t>Please indicate the major barrier(s) to clients/patients completing these activities electronically. Select all that apply.</a:t>
            </a:r>
            <a:br>
              <a:rPr lang="en-US" sz="1600" dirty="0">
                <a:effectLst/>
                <a:latin typeface="+mj-lt"/>
                <a:ea typeface="Aptos" panose="020B0004020202020204" pitchFamily="34" charset="0"/>
                <a:cs typeface="Arial" panose="020B0604020202020204" pitchFamily="34" charset="0"/>
              </a:rPr>
            </a:br>
            <a:r>
              <a:rPr lang="en-US" sz="1600" dirty="0"/>
              <a:t> </a:t>
            </a:r>
            <a:endParaRPr lang="en-US" sz="1800" dirty="0"/>
          </a:p>
        </p:txBody>
      </p:sp>
      <p:graphicFrame>
        <p:nvGraphicFramePr>
          <p:cNvPr id="7" name="Chart 6">
            <a:extLst>
              <a:ext uri="{FF2B5EF4-FFF2-40B4-BE49-F238E27FC236}">
                <a16:creationId xmlns:a16="http://schemas.microsoft.com/office/drawing/2014/main" id="{D33583A4-F7DB-4556-B9F5-6DFE54D8D8D2}"/>
              </a:ext>
            </a:extLst>
          </p:cNvPr>
          <p:cNvGraphicFramePr>
            <a:graphicFrameLocks/>
          </p:cNvGraphicFramePr>
          <p:nvPr>
            <p:extLst>
              <p:ext uri="{D42A27DB-BD31-4B8C-83A1-F6EECF244321}">
                <p14:modId xmlns:p14="http://schemas.microsoft.com/office/powerpoint/2010/main" val="316176704"/>
              </p:ext>
            </p:extLst>
          </p:nvPr>
        </p:nvGraphicFramePr>
        <p:xfrm>
          <a:off x="564356" y="1085849"/>
          <a:ext cx="8173580" cy="34499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35625347"/>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F42CF-C959-07E0-ABB6-B8F03B3F33B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72140A9-FDD5-0BD2-0A6F-1F7EE30A1B17}"/>
              </a:ext>
            </a:extLst>
          </p:cNvPr>
          <p:cNvSpPr>
            <a:spLocks noGrp="1"/>
          </p:cNvSpPr>
          <p:nvPr>
            <p:ph type="title"/>
          </p:nvPr>
        </p:nvSpPr>
        <p:spPr>
          <a:xfrm>
            <a:off x="485210" y="252248"/>
            <a:ext cx="8173580" cy="1016877"/>
          </a:xfrm>
        </p:spPr>
        <p:txBody>
          <a:bodyPr/>
          <a:lstStyle/>
          <a:p>
            <a:r>
              <a:rPr lang="en-US" sz="2000" b="1" dirty="0">
                <a:latin typeface="+mj-lt"/>
                <a:ea typeface="Aptos" panose="020B0004020202020204" pitchFamily="34" charset="0"/>
              </a:rPr>
              <a:t>Consumer Access/Control of Data </a:t>
            </a:r>
            <a:r>
              <a:rPr lang="en-US" sz="1800" dirty="0"/>
              <a:t>– by Urban/Rural Continuum </a:t>
            </a:r>
            <a:br>
              <a:rPr lang="en-US" sz="1800" b="1" dirty="0">
                <a:latin typeface="+mj-lt"/>
                <a:ea typeface="Aptos" panose="020B0004020202020204" pitchFamily="34" charset="0"/>
              </a:rPr>
            </a:br>
            <a:r>
              <a:rPr lang="en-US" sz="1600" b="1" dirty="0">
                <a:latin typeface="+mj-lt"/>
                <a:ea typeface="Aptos" panose="020B0004020202020204" pitchFamily="34" charset="0"/>
              </a:rPr>
              <a:t>F</a:t>
            </a:r>
            <a:r>
              <a:rPr lang="en-US" sz="1600" b="1" dirty="0">
                <a:effectLst/>
                <a:latin typeface="+mj-lt"/>
                <a:ea typeface="Aptos" panose="020B0004020202020204" pitchFamily="34" charset="0"/>
                <a:cs typeface="Arial" panose="020B0604020202020204" pitchFamily="34" charset="0"/>
              </a:rPr>
              <a:t>or those who indicated </a:t>
            </a:r>
            <a:r>
              <a:rPr lang="en-US" sz="1600" b="1" dirty="0">
                <a:latin typeface="+mj-lt"/>
                <a:ea typeface="Aptos" panose="020B0004020202020204" pitchFamily="34" charset="0"/>
              </a:rPr>
              <a:t>clients/patients can’t complete all activities: </a:t>
            </a:r>
            <a:r>
              <a:rPr lang="en-US" sz="1600" dirty="0">
                <a:effectLst/>
                <a:latin typeface="+mj-lt"/>
                <a:ea typeface="Aptos" panose="020B0004020202020204" pitchFamily="34" charset="0"/>
                <a:cs typeface="Arial" panose="020B0604020202020204" pitchFamily="34" charset="0"/>
              </a:rPr>
              <a:t>Please indicate the major barrier(s) to clients/patients completing these activities electronically. Select all that apply.</a:t>
            </a:r>
            <a:br>
              <a:rPr lang="en-US" sz="1600" dirty="0">
                <a:effectLst/>
                <a:latin typeface="+mj-lt"/>
                <a:ea typeface="Aptos" panose="020B0004020202020204" pitchFamily="34" charset="0"/>
                <a:cs typeface="Arial" panose="020B0604020202020204" pitchFamily="34" charset="0"/>
              </a:rPr>
            </a:br>
            <a:r>
              <a:rPr lang="en-US" sz="1600" dirty="0"/>
              <a:t> </a:t>
            </a:r>
            <a:endParaRPr lang="en-US" sz="1800" dirty="0"/>
          </a:p>
        </p:txBody>
      </p:sp>
      <p:graphicFrame>
        <p:nvGraphicFramePr>
          <p:cNvPr id="8" name="Chart 7">
            <a:extLst>
              <a:ext uri="{FF2B5EF4-FFF2-40B4-BE49-F238E27FC236}">
                <a16:creationId xmlns:a16="http://schemas.microsoft.com/office/drawing/2014/main" id="{52D0F8B2-56EE-1890-298A-B8963CF9D50F}"/>
              </a:ext>
            </a:extLst>
          </p:cNvPr>
          <p:cNvGraphicFramePr>
            <a:graphicFrameLocks/>
          </p:cNvGraphicFramePr>
          <p:nvPr>
            <p:extLst>
              <p:ext uri="{D42A27DB-BD31-4B8C-83A1-F6EECF244321}">
                <p14:modId xmlns:p14="http://schemas.microsoft.com/office/powerpoint/2010/main" val="3497569185"/>
              </p:ext>
            </p:extLst>
          </p:nvPr>
        </p:nvGraphicFramePr>
        <p:xfrm>
          <a:off x="378620" y="1107282"/>
          <a:ext cx="8486774" cy="34075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6719011"/>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69B8CFA9-2785-7B58-8727-466904E5F684}"/>
              </a:ext>
            </a:extLst>
          </p:cNvPr>
          <p:cNvSpPr>
            <a:spLocks noGrp="1"/>
          </p:cNvSpPr>
          <p:nvPr>
            <p:ph type="chart" sz="quarter" idx="14"/>
          </p:nvPr>
        </p:nvSpPr>
        <p:spPr>
          <a:xfrm>
            <a:off x="423333" y="338667"/>
            <a:ext cx="8212667" cy="3986591"/>
          </a:xfrm>
        </p:spPr>
        <p:txBody>
          <a:bodyPr>
            <a:noAutofit/>
          </a:bodyPr>
          <a:lstStyle/>
          <a:p>
            <a:r>
              <a:rPr lang="en-US" sz="1200" b="1" u="sng" dirty="0">
                <a:latin typeface="+mn-lt"/>
              </a:rPr>
              <a:t>Other barriers (free text):</a:t>
            </a:r>
          </a:p>
          <a:p>
            <a:pPr marL="342900" indent="-342900">
              <a:buFont typeface="Arial" panose="020B0604020202020204" pitchFamily="34" charset="0"/>
              <a:buChar char="•"/>
            </a:pPr>
            <a:r>
              <a:rPr lang="en-US" sz="1200" b="0" i="0" dirty="0">
                <a:effectLst/>
                <a:latin typeface="+mn-lt"/>
              </a:rPr>
              <a:t>“Another department is the primary owner of the EMR system and adding additional features and capabilities are challenging unless the system owners decide to implement these features.” </a:t>
            </a:r>
          </a:p>
          <a:p>
            <a:pPr marL="342900" indent="-342900">
              <a:buFont typeface="Arial" panose="020B0604020202020204" pitchFamily="34" charset="0"/>
              <a:buChar char="•"/>
            </a:pPr>
            <a:r>
              <a:rPr lang="en-US" sz="1200" b="0" i="0" dirty="0">
                <a:effectLst/>
                <a:latin typeface="+mn-lt"/>
              </a:rPr>
              <a:t>“There hasn't been a barrier to integrate these into the system, rather a lack of need or requirement by public health programs.”</a:t>
            </a:r>
            <a:endParaRPr lang="en-US" sz="1200" dirty="0">
              <a:latin typeface="+mn-lt"/>
            </a:endParaRPr>
          </a:p>
        </p:txBody>
      </p:sp>
    </p:spTree>
    <p:extLst>
      <p:ext uri="{BB962C8B-B14F-4D97-AF65-F5344CB8AC3E}">
        <p14:creationId xmlns:p14="http://schemas.microsoft.com/office/powerpoint/2010/main" val="537857070"/>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45792-6AB0-9088-A664-CA70C8326A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66E2802-F4A7-1A6C-7963-54C26392AFB9}"/>
              </a:ext>
            </a:extLst>
          </p:cNvPr>
          <p:cNvSpPr>
            <a:spLocks noGrp="1"/>
          </p:cNvSpPr>
          <p:nvPr>
            <p:ph type="title"/>
          </p:nvPr>
        </p:nvSpPr>
        <p:spPr/>
        <p:txBody>
          <a:bodyPr/>
          <a:lstStyle/>
          <a:p>
            <a:r>
              <a:rPr lang="en-US" dirty="0"/>
              <a:t>Enabling Factors</a:t>
            </a:r>
          </a:p>
        </p:txBody>
      </p:sp>
    </p:spTree>
    <p:extLst>
      <p:ext uri="{BB962C8B-B14F-4D97-AF65-F5344CB8AC3E}">
        <p14:creationId xmlns:p14="http://schemas.microsoft.com/office/powerpoint/2010/main" val="3888976356"/>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DE27D7-937F-53EC-33CA-37AFE26F7918}"/>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C082B5FE-5250-2D77-21DE-C57FF291157C}"/>
              </a:ext>
            </a:extLst>
          </p:cNvPr>
          <p:cNvSpPr>
            <a:spLocks noGrp="1"/>
          </p:cNvSpPr>
          <p:nvPr>
            <p:ph idx="1"/>
          </p:nvPr>
        </p:nvSpPr>
        <p:spPr>
          <a:xfrm>
            <a:off x="489500" y="862701"/>
            <a:ext cx="8137665" cy="3907773"/>
          </a:xfrm>
        </p:spPr>
        <p:txBody>
          <a:bodyPr/>
          <a:lstStyle/>
          <a:p>
            <a:pPr algn="l">
              <a:lnSpc>
                <a:spcPts val="1500"/>
              </a:lnSpc>
              <a:spcAft>
                <a:spcPts val="1200"/>
              </a:spcAft>
            </a:pPr>
            <a:r>
              <a:rPr lang="en-US" sz="1300" b="0" i="0" dirty="0">
                <a:effectLst/>
                <a:latin typeface="+mn-lt"/>
              </a:rPr>
              <a:t>“Unrestricted, consistent funding to allow us to buy electronic records system that can share information in a secure manner while complying with federal and state privacy regulations, and to hire staff. The funding must be consistent (not one-time, grant funding) and be flexible to meet us where we are at in the implementation of data exchanges.” </a:t>
            </a:r>
          </a:p>
          <a:p>
            <a:pPr algn="l">
              <a:lnSpc>
                <a:spcPts val="1500"/>
              </a:lnSpc>
              <a:spcAft>
                <a:spcPts val="1200"/>
              </a:spcAft>
            </a:pPr>
            <a:r>
              <a:rPr lang="en-US" sz="1300" b="0" i="0" dirty="0">
                <a:effectLst/>
                <a:latin typeface="+mn-lt"/>
              </a:rPr>
              <a:t>“Our current vendor agreement for the one electronic system we do have does not include interoperability functionality and would require a change in the contract and additional funding to pay for the functionality.”</a:t>
            </a:r>
          </a:p>
          <a:p>
            <a:pPr algn="l">
              <a:lnSpc>
                <a:spcPts val="1500"/>
              </a:lnSpc>
              <a:spcAft>
                <a:spcPts val="1200"/>
              </a:spcAft>
            </a:pPr>
            <a:r>
              <a:rPr lang="en-US" sz="1300" b="0" i="0" dirty="0">
                <a:effectLst/>
                <a:latin typeface="+mn-lt"/>
              </a:rPr>
              <a:t>“Access to a secure platform for data exchange, including clear data sharing policies or agreements”</a:t>
            </a:r>
          </a:p>
          <a:p>
            <a:pPr algn="l">
              <a:lnSpc>
                <a:spcPts val="1500"/>
              </a:lnSpc>
              <a:spcAft>
                <a:spcPts val="1200"/>
              </a:spcAft>
            </a:pPr>
            <a:r>
              <a:rPr lang="en-US" sz="1300" b="0" i="0" dirty="0">
                <a:effectLst/>
                <a:latin typeface="+mn-lt"/>
              </a:rPr>
              <a:t>“Funding. [Our county] Public Health does not have the financial resources to purchase, implement or collaborate with other regarding data exchange. [Our county] does not have the ability to hire and maintain staff to adequately operate a HIE in any way - if this becomes a mandate it needs to be a funded mandate from an outside source for [our county].” </a:t>
            </a:r>
          </a:p>
          <a:p>
            <a:pPr algn="l">
              <a:lnSpc>
                <a:spcPts val="1500"/>
              </a:lnSpc>
              <a:spcAft>
                <a:spcPts val="1200"/>
              </a:spcAft>
            </a:pPr>
            <a:r>
              <a:rPr lang="en-US" sz="1300" b="0" i="0" dirty="0">
                <a:effectLst/>
                <a:latin typeface="+mn-lt"/>
              </a:rPr>
              <a:t>“Directive from leadership (especially Board of Supervisors and/or County Administrative Officer)”</a:t>
            </a:r>
          </a:p>
          <a:p>
            <a:pPr algn="l">
              <a:lnSpc>
                <a:spcPts val="1500"/>
              </a:lnSpc>
            </a:pPr>
            <a:r>
              <a:rPr lang="en-US" sz="1300" b="0" i="0" dirty="0">
                <a:effectLst/>
                <a:latin typeface="+mn-lt"/>
              </a:rPr>
              <a:t>“Availability of resources”</a:t>
            </a:r>
          </a:p>
          <a:p>
            <a:pPr marL="0" indent="0">
              <a:buNone/>
            </a:pPr>
            <a:endParaRPr lang="en-US" dirty="0"/>
          </a:p>
        </p:txBody>
      </p:sp>
    </p:spTree>
    <p:extLst>
      <p:ext uri="{BB962C8B-B14F-4D97-AF65-F5344CB8AC3E}">
        <p14:creationId xmlns:p14="http://schemas.microsoft.com/office/powerpoint/2010/main" val="2182838934"/>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828F3-DFA3-F75A-8C51-C41AA9C2240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49540FF-8DBF-0555-AAED-4EA95CB1657C}"/>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A409F8A6-E612-8B9A-D2D6-FD89EE3C7619}"/>
              </a:ext>
            </a:extLst>
          </p:cNvPr>
          <p:cNvSpPr>
            <a:spLocks noGrp="1"/>
          </p:cNvSpPr>
          <p:nvPr>
            <p:ph idx="1"/>
          </p:nvPr>
        </p:nvSpPr>
        <p:spPr>
          <a:xfrm>
            <a:off x="489500" y="862701"/>
            <a:ext cx="8402500" cy="3808536"/>
          </a:xfrm>
        </p:spPr>
        <p:txBody>
          <a:bodyPr/>
          <a:lstStyle/>
          <a:p>
            <a:pPr algn="l">
              <a:lnSpc>
                <a:spcPts val="1500"/>
              </a:lnSpc>
            </a:pPr>
            <a:r>
              <a:rPr lang="en-US" sz="1300" b="0" i="0" dirty="0">
                <a:effectLst/>
                <a:latin typeface="+mn-lt"/>
              </a:rPr>
              <a:t>“Funding availability”</a:t>
            </a:r>
          </a:p>
          <a:p>
            <a:pPr algn="l">
              <a:lnSpc>
                <a:spcPts val="1500"/>
              </a:lnSpc>
            </a:pPr>
            <a:r>
              <a:rPr lang="en-US" sz="1300" b="0" i="0" dirty="0">
                <a:effectLst/>
                <a:latin typeface="+mn-lt"/>
              </a:rPr>
              <a:t>“MOUs that are on agreeable terms for both parties.” </a:t>
            </a:r>
          </a:p>
          <a:p>
            <a:pPr algn="l">
              <a:lnSpc>
                <a:spcPts val="1500"/>
              </a:lnSpc>
            </a:pPr>
            <a:r>
              <a:rPr lang="en-US" sz="1300" b="0" i="0" dirty="0">
                <a:effectLst/>
                <a:latin typeface="+mn-lt"/>
              </a:rPr>
              <a:t>“Funding, having access to sustainable funding to onboard technical staff, technical solutions and partnerships will allow departments to standup lasting systems and interoperability agreements.”</a:t>
            </a:r>
          </a:p>
          <a:p>
            <a:pPr algn="l">
              <a:lnSpc>
                <a:spcPts val="1500"/>
              </a:lnSpc>
            </a:pPr>
            <a:r>
              <a:rPr lang="en-US" sz="1300" b="0" i="0" dirty="0">
                <a:effectLst/>
                <a:latin typeface="+mn-lt"/>
              </a:rPr>
              <a:t>“Complete the contract with selected QHIO to promote bi-directional exchange (currently no ability)”</a:t>
            </a:r>
          </a:p>
          <a:p>
            <a:pPr algn="l">
              <a:lnSpc>
                <a:spcPts val="1500"/>
              </a:lnSpc>
            </a:pPr>
            <a:r>
              <a:rPr lang="en-US" sz="1300" b="0" i="0" dirty="0">
                <a:effectLst/>
                <a:latin typeface="+mn-lt"/>
              </a:rPr>
              <a:t>“ORCHID is the Cerner based EHR that is managed by the Department of Health Services(DHS). Data exchanges, 3rd party vendors and interoperability are managed and maintained by DHS. All functionality and changes within the system are monitored by DHS. In the absence of having our own EHR, a different cost sharing/implementation model or governance structure for this shared system that facilitates and allows us to implement capabilities autonomously would be the most important factor.” </a:t>
            </a:r>
          </a:p>
          <a:p>
            <a:pPr algn="l">
              <a:lnSpc>
                <a:spcPts val="1500"/>
              </a:lnSpc>
            </a:pPr>
            <a:r>
              <a:rPr lang="en-US" sz="1300" b="0" i="0" dirty="0">
                <a:effectLst/>
                <a:latin typeface="+mn-lt"/>
              </a:rPr>
              <a:t>“Funding.”</a:t>
            </a:r>
          </a:p>
          <a:p>
            <a:pPr algn="l">
              <a:lnSpc>
                <a:spcPts val="1500"/>
              </a:lnSpc>
            </a:pPr>
            <a:r>
              <a:rPr lang="en-US" sz="1300" b="0" i="0" dirty="0">
                <a:effectLst/>
                <a:latin typeface="+mn-lt"/>
              </a:rPr>
              <a:t>“A key factor in driving progress in data sharing is the integration of standardized data formats and ensuring interoperability between different systems, supported by strong data governance, security, privacy measures, and appropriate technological infrastructure.” </a:t>
            </a:r>
          </a:p>
          <a:p>
            <a:pPr>
              <a:lnSpc>
                <a:spcPts val="1500"/>
              </a:lnSpc>
            </a:pPr>
            <a:r>
              <a:rPr lang="en-US" sz="1300" b="0" i="0" dirty="0">
                <a:effectLst/>
                <a:latin typeface="+mn-lt"/>
              </a:rPr>
              <a:t>“Clear use cases.”</a:t>
            </a:r>
          </a:p>
          <a:p>
            <a:pPr marL="0" indent="0" algn="l">
              <a:lnSpc>
                <a:spcPts val="1500"/>
              </a:lnSpc>
              <a:buNone/>
            </a:pPr>
            <a:endParaRPr lang="en-US" sz="1400" b="0" i="0" dirty="0">
              <a:effectLst/>
              <a:latin typeface="+mn-lt"/>
            </a:endParaRPr>
          </a:p>
        </p:txBody>
      </p:sp>
    </p:spTree>
    <p:extLst>
      <p:ext uri="{BB962C8B-B14F-4D97-AF65-F5344CB8AC3E}">
        <p14:creationId xmlns:p14="http://schemas.microsoft.com/office/powerpoint/2010/main" val="1946714137"/>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3F3BD-5563-969D-0719-03B87056AA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806241-4564-C2D4-E4B4-ADBFDC5952D9}"/>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DB59846E-291E-9036-8EB7-6A0CF7A8AA9D}"/>
              </a:ext>
            </a:extLst>
          </p:cNvPr>
          <p:cNvSpPr>
            <a:spLocks noGrp="1"/>
          </p:cNvSpPr>
          <p:nvPr>
            <p:ph idx="1"/>
          </p:nvPr>
        </p:nvSpPr>
        <p:spPr>
          <a:xfrm>
            <a:off x="453584" y="777338"/>
            <a:ext cx="8589615" cy="3872332"/>
          </a:xfrm>
        </p:spPr>
        <p:txBody>
          <a:bodyPr/>
          <a:lstStyle/>
          <a:p>
            <a:pPr algn="l">
              <a:lnSpc>
                <a:spcPts val="1500"/>
              </a:lnSpc>
            </a:pPr>
            <a:r>
              <a:rPr lang="en-US" sz="1300" b="0" i="0" dirty="0">
                <a:effectLst/>
                <a:latin typeface="+mn-lt"/>
              </a:rPr>
              <a:t>“Clear legal clarification of what is allowed to be shared and what is not allowed” </a:t>
            </a:r>
          </a:p>
          <a:p>
            <a:pPr algn="l">
              <a:lnSpc>
                <a:spcPts val="1500"/>
              </a:lnSpc>
            </a:pPr>
            <a:r>
              <a:rPr lang="en-US" sz="1300" b="0" i="0" dirty="0">
                <a:effectLst/>
                <a:latin typeface="+mn-lt"/>
              </a:rPr>
              <a:t>“Staff that could assist to lead this major project at Public Health and the community.” </a:t>
            </a:r>
          </a:p>
          <a:p>
            <a:pPr algn="l">
              <a:lnSpc>
                <a:spcPts val="1500"/>
              </a:lnSpc>
            </a:pPr>
            <a:r>
              <a:rPr lang="en-US" sz="1300" b="0" i="0" dirty="0">
                <a:effectLst/>
                <a:latin typeface="+mn-lt"/>
              </a:rPr>
              <a:t>“Sustainable sources of funding is the most important factor for making progress on data sharing. [Our county] Department of Health Services has secured initial funding but currently lacks sustainable funding. We hope that the value of the SHIE will encourage partners investment in it. However, it is expensive to maintain and we are uncertain if we can maintain the funding. Lastly, it is important have increase internal staffing and knowledge.” </a:t>
            </a:r>
          </a:p>
          <a:p>
            <a:pPr algn="l">
              <a:lnSpc>
                <a:spcPts val="1500"/>
              </a:lnSpc>
            </a:pPr>
            <a:r>
              <a:rPr lang="en-US" sz="1300" b="0" i="0" dirty="0">
                <a:effectLst/>
                <a:latin typeface="+mn-lt"/>
              </a:rPr>
              <a:t>“Revising/updating antiquated laws/policies related to data sharing to eliminate silos, bias, redundancy, etc. and to drive effective, efficient, and ethical data sharing across the health ecosystem.”</a:t>
            </a:r>
          </a:p>
          <a:p>
            <a:pPr algn="l">
              <a:lnSpc>
                <a:spcPts val="1500"/>
              </a:lnSpc>
            </a:pPr>
            <a:r>
              <a:rPr lang="en-US" sz="1300" b="0" i="0" dirty="0">
                <a:effectLst/>
                <a:latin typeface="+mn-lt"/>
              </a:rPr>
              <a:t>“Most public health program systems are chosen and designated by the state, these decisions are not made at the LHJ level. State needs to ensure exchange capability between state systems and QHIOS across California. The systems need to be streamlined at the state or have the ability to be easily streamlined by an LHJ for data exchange if LHJ opts into the data exchange framework.” </a:t>
            </a:r>
          </a:p>
          <a:p>
            <a:pPr algn="l">
              <a:lnSpc>
                <a:spcPts val="1500"/>
              </a:lnSpc>
            </a:pPr>
            <a:r>
              <a:rPr lang="en-US" sz="1300" b="0" i="0" dirty="0">
                <a:effectLst/>
                <a:latin typeface="+mn-lt"/>
              </a:rPr>
              <a:t>“Confidence that the system and any platforms utilized would allow for public health to maintain our HIPAA compliance due to the sensitive nature of our records and clients.”</a:t>
            </a:r>
          </a:p>
          <a:p>
            <a:pPr algn="l">
              <a:lnSpc>
                <a:spcPts val="1500"/>
              </a:lnSpc>
            </a:pPr>
            <a:r>
              <a:rPr lang="en-US" sz="1300" b="0" i="0" dirty="0">
                <a:effectLst/>
                <a:latin typeface="+mn-lt"/>
              </a:rPr>
              <a:t>“Being able to send and receive data to and from other providers of care and social services in the County and with the State of California.”</a:t>
            </a:r>
          </a:p>
          <a:p>
            <a:pPr marL="342900" indent="-342900">
              <a:lnSpc>
                <a:spcPct val="115000"/>
              </a:lnSpc>
              <a:buFont typeface="Symbol" panose="05050102010706020507" pitchFamily="18" charset="2"/>
              <a:buChar char=""/>
            </a:pPr>
            <a:endParaRPr lang="en-US" sz="1400" kern="100" dirty="0">
              <a:effectLst/>
              <a:latin typeface="+mn-lt"/>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endParaRPr lang="en-US" dirty="0"/>
          </a:p>
        </p:txBody>
      </p:sp>
    </p:spTree>
    <p:extLst>
      <p:ext uri="{BB962C8B-B14F-4D97-AF65-F5344CB8AC3E}">
        <p14:creationId xmlns:p14="http://schemas.microsoft.com/office/powerpoint/2010/main" val="970087630"/>
      </p:ext>
    </p:extLst>
  </p:cSld>
  <p:clrMapOvr>
    <a:masterClrMapping/>
  </p:clrMapOvr>
  <p:transition>
    <p:fade/>
  </p:transition>
</p:sld>
</file>

<file path=ppt/theme/theme1.xml><?xml version="1.0" encoding="utf-8"?>
<a:theme xmlns:a="http://schemas.openxmlformats.org/drawingml/2006/main" name="UCSF Classic">
  <a:themeElements>
    <a:clrScheme name="UCSF 1">
      <a:dk1>
        <a:srgbClr val="052049"/>
      </a:dk1>
      <a:lt1>
        <a:srgbClr val="FFFFFF"/>
      </a:lt1>
      <a:dk2>
        <a:srgbClr val="052049"/>
      </a:dk2>
      <a:lt2>
        <a:srgbClr val="FFFFFF"/>
      </a:lt2>
      <a:accent1>
        <a:srgbClr val="0093D0"/>
      </a:accent1>
      <a:accent2>
        <a:srgbClr val="16A0AC"/>
      </a:accent2>
      <a:accent3>
        <a:srgbClr val="32A03E"/>
      </a:accent3>
      <a:accent4>
        <a:srgbClr val="A238BA"/>
      </a:accent4>
      <a:accent5>
        <a:srgbClr val="C32882"/>
      </a:accent5>
      <a:accent6>
        <a:srgbClr val="6C61D0"/>
      </a:accent6>
      <a:hlink>
        <a:srgbClr val="178CCB"/>
      </a:hlink>
      <a:folHlink>
        <a:srgbClr val="5F5F5F"/>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noAutofit/>
      </a:bodyPr>
      <a:lstStyle>
        <a:defPPr marL="342900" indent="-342900">
          <a:buClr>
            <a:schemeClr val="accent1"/>
          </a:buClr>
          <a:buSzPct val="80000"/>
          <a:buFont typeface="Wingdings" charset="2"/>
          <a:buChar char="§"/>
          <a:defRPr sz="2000" dirty="0" smtClean="0">
            <a:solidFill>
              <a:schemeClr val="tx1"/>
            </a:solidFill>
          </a:defRPr>
        </a:defPPr>
      </a:lstStyle>
    </a:txDef>
  </a:objectDefaults>
  <a:extraClrSchemeLst/>
  <a:extLst>
    <a:ext uri="{05A4C25C-085E-4340-85A3-A5531E510DB2}">
      <thm15:themeFamily xmlns:thm15="http://schemas.microsoft.com/office/thememl/2012/main" name="e3_UCSF-16x9-FontA_test2" id="{24DA3907-1B0C-0B4F-8531-D21433304D1E}" vid="{D9C2AF2E-EB53-994D-B007-E3AEEE4B0E8B}"/>
    </a:ext>
  </a:extLst>
</a:theme>
</file>

<file path=ppt/theme/theme2.xml><?xml version="1.0" encoding="utf-8"?>
<a:theme xmlns:a="http://schemas.openxmlformats.org/drawingml/2006/main" name="UCSF Contemporary Pattern 1">
  <a:themeElements>
    <a:clrScheme name="USCF Template">
      <a:dk1>
        <a:srgbClr val="052049"/>
      </a:dk1>
      <a:lt1>
        <a:srgbClr val="FFFFFF"/>
      </a:lt1>
      <a:dk2>
        <a:srgbClr val="052049"/>
      </a:dk2>
      <a:lt2>
        <a:srgbClr val="FFFFFF"/>
      </a:lt2>
      <a:accent1>
        <a:srgbClr val="178CCB"/>
      </a:accent1>
      <a:accent2>
        <a:srgbClr val="16A0AC"/>
      </a:accent2>
      <a:accent3>
        <a:srgbClr val="32A03E"/>
      </a:accent3>
      <a:accent4>
        <a:srgbClr val="6E61D7"/>
      </a:accent4>
      <a:accent5>
        <a:srgbClr val="A238BA"/>
      </a:accent5>
      <a:accent6>
        <a:srgbClr val="C32882"/>
      </a:accent6>
      <a:hlink>
        <a:srgbClr val="178CCB"/>
      </a:hlink>
      <a:folHlink>
        <a:srgbClr val="5F5F5F"/>
      </a:folHlink>
    </a:clrScheme>
    <a:fontScheme name="UCSF">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e3_UCSF-16x9-FontA_test2" id="{24DA3907-1B0C-0B4F-8531-D21433304D1E}" vid="{5AF78529-A89B-1E41-BE10-0E2BEF66F84E}"/>
    </a:ext>
  </a:extLst>
</a:theme>
</file>

<file path=ppt/theme/theme3.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9BFD5D484ED57438231C5F4848B6EC7" ma:contentTypeVersion="0" ma:contentTypeDescription="Create a new document." ma:contentTypeScope="" ma:versionID="48808eaeca51724a2208bf879789785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F8A51949-CE2D-4D1D-81B7-CD96A1311979}">
  <ds:schemaRefs>
    <ds:schemaRef ds:uri="http://schemas.microsoft.com/sharepoint/v3/contenttype/forms"/>
  </ds:schemaRefs>
</ds:datastoreItem>
</file>

<file path=customXml/itemProps2.xml><?xml version="1.0" encoding="utf-8"?>
<ds:datastoreItem xmlns:ds="http://schemas.openxmlformats.org/officeDocument/2006/customXml" ds:itemID="{DB48DB2A-A2BB-49B9-B517-04CB45F2482A}">
  <ds:schemaRefs>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purl.org/dc/elements/1.1/"/>
    <ds:schemaRef ds:uri="http://www.w3.org/XML/1998/namespace"/>
  </ds:schemaRefs>
</ds:datastoreItem>
</file>

<file path=customXml/itemProps3.xml><?xml version="1.0" encoding="utf-8"?>
<ds:datastoreItem xmlns:ds="http://schemas.openxmlformats.org/officeDocument/2006/customXml" ds:itemID="{E5686649-89C0-47C3-BB59-3DECE68F34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e3_UCSF-16x9-FontA_Draft4 (1)</Template>
  <TotalTime>15492</TotalTime>
  <Words>5325</Words>
  <Application>Microsoft Office PowerPoint</Application>
  <PresentationFormat>On-screen Show (16:9)</PresentationFormat>
  <Paragraphs>559</Paragraphs>
  <Slides>97</Slides>
  <Notes>71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97</vt:i4>
      </vt:variant>
    </vt:vector>
  </HeadingPairs>
  <TitlesOfParts>
    <vt:vector size="106" baseType="lpstr">
      <vt:lpstr>.AppleSystemUIFont</vt:lpstr>
      <vt:lpstr>Aptos</vt:lpstr>
      <vt:lpstr>Aptos Narrow</vt:lpstr>
      <vt:lpstr>Arial</vt:lpstr>
      <vt:lpstr>Garamond</vt:lpstr>
      <vt:lpstr>Symbol</vt:lpstr>
      <vt:lpstr>Wingdings</vt:lpstr>
      <vt:lpstr>UCSF Classic</vt:lpstr>
      <vt:lpstr>UCSF Contemporary Pattern 1</vt:lpstr>
      <vt:lpstr>Public Health Survey Results</vt:lpstr>
      <vt:lpstr>Overview</vt:lpstr>
      <vt:lpstr>Methodology</vt:lpstr>
      <vt:lpstr>Demographics</vt:lpstr>
      <vt:lpstr>Respondents  </vt:lpstr>
      <vt:lpstr>Is your department/division part of a super agency (e.g., part of a health and human services agency that includes public health, behavioral health, and social services) or a standalone agency?</vt:lpstr>
      <vt:lpstr>PowerPoint Presentation</vt:lpstr>
      <vt:lpstr>PowerPoint Presentation</vt:lpstr>
      <vt:lpstr>Electronic Systems</vt:lpstr>
      <vt:lpstr>Does your department/division currently have an electronic system(s) for behavioral health that captures the following types of structured data to support key care coordination and administrative functions?</vt:lpstr>
      <vt:lpstr>For those who have not adopted all systems: Please indicate the major barrier(s) to electronic system adoption – that is, ONLY the barriers that are substantially impeding your ability to adopt electronic systems to capture this data. Select all that apply.</vt:lpstr>
      <vt:lpstr>For those who have not adopted all systems: Please indicate the major barrier(s) to electronic system adoption – that is, ONLY the barriers that are substantially impeding your ability to adopt electronic systems to capture this data. Select all that apply.</vt:lpstr>
      <vt:lpstr>PowerPoint Presentation</vt:lpstr>
      <vt:lpstr>Aggregated Results</vt:lpstr>
      <vt:lpstr>Data Exchange Metrics</vt:lpstr>
      <vt:lpstr>Data Exchange Partners &amp; Breadth – Sending</vt:lpstr>
      <vt:lpstr>Data Exchange Partners &amp; Breadth – Receiving</vt:lpstr>
      <vt:lpstr>Aggregated Data Exchange Partners &amp; Breadth</vt:lpstr>
      <vt:lpstr>Data Exchange Index</vt:lpstr>
      <vt:lpstr>Data Exchange Index – Sending by Urban/Rural Continuum</vt:lpstr>
      <vt:lpstr>Data Exchange Index – Receiving by Urban/Rural Continuum</vt:lpstr>
      <vt:lpstr>Data Exchange Index – Sending by HIE/CIE Participation</vt:lpstr>
      <vt:lpstr>Data Exchange Index – Receiving by HIE/CIE Participation</vt:lpstr>
      <vt:lpstr>Barriers to Data Exchange</vt:lpstr>
      <vt:lpstr>Data Exchange: Aggregated Major Barriers - Ordered</vt:lpstr>
      <vt:lpstr>Aggregated Major Barriers – by Barrier Category</vt:lpstr>
      <vt:lpstr>Aggregated Major Barriers – by Urban/Rural Continuum </vt:lpstr>
      <vt:lpstr>Qualitative Results</vt:lpstr>
      <vt:lpstr>Electronic Systems: Barriers to Adoption</vt:lpstr>
      <vt:lpstr>Data Exchange: Other Workforce Barriers</vt:lpstr>
      <vt:lpstr>Data Exchange: Other Barriers</vt:lpstr>
      <vt:lpstr>Consumer Access/Control: Barriers to clients/patients completing these activities electronically. </vt:lpstr>
      <vt:lpstr>Most Important Enabling Factors</vt:lpstr>
      <vt:lpstr>Most Important Enabling Factors</vt:lpstr>
      <vt:lpstr>Section Specific Results</vt:lpstr>
      <vt:lpstr>Intake Data</vt:lpstr>
      <vt:lpstr>Please indicate the breadth of systems or organizations (as indicated below) with which your department/division currently electronically exchanges individual-level structured intake data: </vt:lpstr>
      <vt:lpstr>Please indicate the breadth of systems or organizations (as indicated below) with which your department/division currently electronically exchanges individual-level structured intake data:</vt:lpstr>
      <vt:lpstr>Please indicate the major barrier(s) to receiving or querying for data to populate intake form(s) and to sending intake data once collected - that is, ONLY the barriers that are substantially impeding your ability to exchange data. Select all that apply. </vt:lpstr>
      <vt:lpstr>PowerPoint Presentation</vt:lpstr>
      <vt:lpstr>Assessment Data</vt:lpstr>
      <vt:lpstr>Please indicate the breadth of systems or organizations (as indicated below) with which your department/division currently electronically exchanges individual-level structured assessment data: </vt:lpstr>
      <vt:lpstr>Please indicate the breadth of systems or organizations (as indicated below) with which your department/division currently electronically exchanges individual-level structured assessment data:</vt:lpstr>
      <vt:lpstr>Please indicate the major barrier(s) to electronic exchange (sending, receiving, and/or querying) of structured assessment data - that is, ONLY the barriers that are substantially impeding your ability to exchange data. Select all that apply.  </vt:lpstr>
      <vt:lpstr>PowerPoint Presentation</vt:lpstr>
      <vt:lpstr>SOGI Data</vt:lpstr>
      <vt:lpstr>Please indicate the breadth of systems or organizations (as indicated below) with which your department/division currently electronically exchanges individual-level structured SOGI data: </vt:lpstr>
      <vt:lpstr>Please indicate the breadth of systems or organizations (as indicated below) with which your department/division currently electronically exchanges individual-level structured SOGI data:</vt:lpstr>
      <vt:lpstr>Please indicate the major barrier(s) to electronic exchange (sending, receiving, and/or querying) of structured SOGI data - that is, ONLY the barriers that are substantially impeding your ability to exchange data. Select all that apply. </vt:lpstr>
      <vt:lpstr>PowerPoint Presentation</vt:lpstr>
      <vt:lpstr>REaL-D Data</vt:lpstr>
      <vt:lpstr>Please indicate the breadth of systems or organizations (as indicated below) with which your department/division currently electronically exchanges individual-level structured REaL-D data: </vt:lpstr>
      <vt:lpstr>Please indicate the breadth of systems or organizations (as indicated below) with which your department/division currently electronically exchanges individual-level structured REaL-D data:</vt:lpstr>
      <vt:lpstr>Please indicate the major barrier(s) to electronic exchange (sending, receiving, and/or querying) of structured REaL-D data - that is, ONLY the barriers that are substantially impeding your ability to exchange data. Select all that apply. </vt:lpstr>
      <vt:lpstr>PowerPoint Presentation</vt:lpstr>
      <vt:lpstr>Patient/Client Consent to Share Data</vt:lpstr>
      <vt:lpstr>Please indicate the breadth of systems or organizations (as indicated below) with which your department/division currently electronically exchanges structured patient/client consent to share data:</vt:lpstr>
      <vt:lpstr>Please indicate the breadth of systems or organizations (as indicated below) with which your department/division currently electronically exchanges structured patient/client consent to share data:</vt:lpstr>
      <vt:lpstr>Please indicate the major barrier(s) to electronic exchange (sending, receiving, and/or querying) of structured patient/client consent to share data - that is, ONLY the barriers that are substantially impeding your ability to exchange data. Select all that apply. </vt:lpstr>
      <vt:lpstr>PowerPoint Presentation</vt:lpstr>
      <vt:lpstr>Eligibility and Enrollment Data</vt:lpstr>
      <vt:lpstr>Are you able to electronically confirm a member’s current enrollment in the following programs at the point of service?</vt:lpstr>
      <vt:lpstr>Answer this question if you marked any “Yes”. Only answer for the rows/programs you marked “Yes.” If you know a member is not enrolled in one of the programs listed below, are you able to electronically send some or all of the information necessary to enroll that member to the appropriate entity? </vt:lpstr>
      <vt:lpstr>In general, are you able to electronically receive information from external partners to determine an individual’s eligibility and enroll them in one of your programs?  </vt:lpstr>
      <vt:lpstr>Service Authorization Data</vt:lpstr>
      <vt:lpstr>Please indicate the breadth of systems or organizations (as indicated below) with which your department/division currently electronically exchanges structured service authorization request data</vt:lpstr>
      <vt:lpstr>Please indicate the major barrier(s) to electronic exchange (sending, receiving, and/or querying) of structured service authorization request data - that is, ONLY the barriers that are substantially impeding your ability to exchange data. Select all that apply. </vt:lpstr>
      <vt:lpstr>PowerPoint Presentation</vt:lpstr>
      <vt:lpstr>Billing and Encounter Data</vt:lpstr>
      <vt:lpstr>Please indicate the breadth of systems or organizations (as indicated below) with which your department/division currently electronically exchanges individual-level billing and encounter data:</vt:lpstr>
      <vt:lpstr>Please indicate the major barrier(s) to electronic exchange (sending, receiving, and/or querying) of structured billing and encounter data - that is, ONLY the barriers that are substantially impeding your ability to exchange data. Select all that apply. </vt:lpstr>
      <vt:lpstr>PowerPoint Presentation</vt:lpstr>
      <vt:lpstr>Referral Data</vt:lpstr>
      <vt:lpstr>Please indicate the breadth of systems or organizations (as indicated below) with which your department/division currently electronically exchanges individual-level structured referral data: </vt:lpstr>
      <vt:lpstr>Please indicate the breadth of systems or organizations (as indicated below) with which your department/division currently electronically exchanges individual-level structured referral data:</vt:lpstr>
      <vt:lpstr>Please indicate the major barrier(s) to electronic exchange (sending, receiving, and/or querying) of structured referral data -  that is, ONLY the barriers that are substantially impeding your ability to exchange data. Select all that apply. </vt:lpstr>
      <vt:lpstr>PowerPoint Presentation</vt:lpstr>
      <vt:lpstr>Please indicate the number of systems/organizations for which you currently receive electronic confirmation of receipt of services from a referral made on behalf of a client/member/beneficiary?</vt:lpstr>
      <vt:lpstr>Alerts &amp; Notifications</vt:lpstr>
      <vt:lpstr>Please indicate the breadth of systems or organizations (as indicated below) with which your department/division currently electronically exchanges individual-level structured alerts and notifications: </vt:lpstr>
      <vt:lpstr>Please indicate the breadth of systems or organizations (as indicated below) with which your department/division currently electronically exchanges individual-level structured alerts and notifications:</vt:lpstr>
      <vt:lpstr>Please indicate the major barrier(s) to electronic exchange (sending and/or receiving) of structured alerts and notifications - that is, ONLY the barriers that are substantially impeding your ability to exchange data. Select all that apply. </vt:lpstr>
      <vt:lpstr>PowerPoint Presentation</vt:lpstr>
      <vt:lpstr>HSSI Data</vt:lpstr>
      <vt:lpstr>Please indicate the breadth of systems or organizations (as indicated below) with which your department/division currently electronically exchanges individual-level structured HSSI:</vt:lpstr>
      <vt:lpstr>Please indicate the breadth of systems or organizations (as indicated below) with which your department/division currently electronically exchanges individual-level structured HSSI:</vt:lpstr>
      <vt:lpstr>Please indicate the major barrier(s) to electronic exchange (sending, receiving, and/or querying) of structured HSSI - that is, ONLY the barriers that are substantially impeding your ability to exchange data. Select all that apply. </vt:lpstr>
      <vt:lpstr>PowerPoint Presentation</vt:lpstr>
      <vt:lpstr>Consumer Access/Control Over Data</vt:lpstr>
      <vt:lpstr>PowerPoint Presentation</vt:lpstr>
      <vt:lpstr>Consumer Access/Control of Data For those who indicated clients/patients can’t complete all activities: Please indicate the major barrier(s) to clients/patients completing these activities electronically. Select all that apply.  </vt:lpstr>
      <vt:lpstr>Consumer Access/Control of Data – by Urban/Rural Continuum  For those who indicated clients/patients can’t complete all activities: Please indicate the major barrier(s) to clients/patients completing these activities electronically. Select all that apply.  </vt:lpstr>
      <vt:lpstr>PowerPoint Presentation</vt:lpstr>
      <vt:lpstr>Enabling Factors</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your template!</dc:title>
  <dc:subject>Presentation Template</dc:subject>
  <dc:creator>Microsoft Office User</dc:creator>
  <dc:description>Derek MacDavid | derek@bigpicdesign.com</dc:description>
  <cp:lastModifiedBy>Israelit, Grace</cp:lastModifiedBy>
  <cp:revision>216</cp:revision>
  <cp:lastPrinted>2025-04-04T18:58:45Z</cp:lastPrinted>
  <dcterms:created xsi:type="dcterms:W3CDTF">2017-04-18T17:07:44Z</dcterms:created>
  <dcterms:modified xsi:type="dcterms:W3CDTF">2025-10-03T15:53:08Z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0x01010009BFD5D484ED57438231C5F4848B6EC7</vt:lpwstr>
  </property>
</Properties>
</file>