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Lst>
  <p:notesMasterIdLst>
    <p:notesMasterId r:id="rId20"/>
  </p:notesMasterIdLst>
  <p:sldIdLst>
    <p:sldId id="256" r:id="rId2"/>
    <p:sldId id="257" r:id="rId3"/>
    <p:sldId id="264" r:id="rId4"/>
    <p:sldId id="314" r:id="rId5"/>
    <p:sldId id="303" r:id="rId6"/>
    <p:sldId id="261" r:id="rId7"/>
    <p:sldId id="318" r:id="rId8"/>
    <p:sldId id="317" r:id="rId9"/>
    <p:sldId id="328" r:id="rId10"/>
    <p:sldId id="320" r:id="rId11"/>
    <p:sldId id="327" r:id="rId12"/>
    <p:sldId id="321" r:id="rId13"/>
    <p:sldId id="323" r:id="rId14"/>
    <p:sldId id="330" r:id="rId15"/>
    <p:sldId id="324" r:id="rId16"/>
    <p:sldId id="325" r:id="rId17"/>
    <p:sldId id="331" r:id="rId18"/>
    <p:sldId id="33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510F06-EBB8-C6B8-7CD6-EBB128921C7D}" name="Karen Shore" initials="KS" userId="adba98e81938266c" providerId="Windows Live"/>
  <p188:author id="{82E2B922-8F58-1136-FDD6-FABCCCEADD8D}" name="John" initials="J" userId="John" providerId="None"/>
  <p188:author id="{95582667-6102-27E7-ED8E-01A166EB4B6B}" name="Guest User" initials="GU" userId="Guest User" providerId="Windows Live"/>
  <p188:author id="{78454B7B-4AE4-F000-AB25-6ECC1A839C56}" name="Ted Calvert" initials="TC" userId="c6f8db71fc110e8c" providerId="Windows Live"/>
  <p188:author id="{1749159C-2108-F36A-E5BC-9B894330FE3E}" name="Sandra H Serrano" initials="SS" userId="VgjB0g/0CeKpeJlmmtqMdGBRfewnMVK/l0M+6w7kOXI=" providerId="None"/>
  <p188:author id="{81A6F3C8-7902-0B45-AA46-02E065A3FCAE}" name="Leonard Finocchio" initials="LF" userId="7ddee8af596bfba7" providerId="Windows Live"/>
  <p188:author id="{1AE2E1CA-77AC-0ED4-734F-793465C3819F}" name="Kristof Stremikis" initials="KS" userId="vGNTOn98Itqd2wLvPCRzMGM1KOw2kSG7r+5J5PB1kJs=" providerId="None"/>
  <p188:author id="{E038FDE0-0663-53BA-E5EC-1D1E67696FCA}" name="Marian Mulkey" initials="MM" userId="b89e071b2104d20c" providerId="Windows Live"/>
  <p188:author id="{4191EEEC-B82B-9F0B-F200-E670D43FB1EF}" name="Jill Yegian" initials="JY" userId="200fd5134e0a92c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37C"/>
    <a:srgbClr val="EF3D06"/>
    <a:srgbClr val="F2703E"/>
    <a:srgbClr val="C9502B"/>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0" autoAdjust="0"/>
    <p:restoredTop sz="92857" autoAdjust="0"/>
  </p:normalViewPr>
  <p:slideViewPr>
    <p:cSldViewPr snapToGrid="0" showGuides="1">
      <p:cViewPr varScale="1">
        <p:scale>
          <a:sx n="48" d="100"/>
          <a:sy n="48" d="100"/>
        </p:scale>
        <p:origin x="1596" y="2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3" d="100"/>
          <a:sy n="43" d="100"/>
        </p:scale>
        <p:origin x="2808" y="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0E7C9-C032-9B42-88A5-AC1BFE49A4A9}" type="datetimeFigureOut">
              <a:rPr lang="en-US" smtClean="0"/>
              <a:t>1/28/2026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C9EC1-13CA-3B41-9C62-B3CE6C086A29}" type="slidenum">
              <a:rPr lang="en-US" smtClean="0"/>
              <a:t>‹#›</a:t>
            </a:fld>
            <a:endParaRPr lang="en-US" dirty="0"/>
          </a:p>
        </p:txBody>
      </p:sp>
    </p:spTree>
    <p:extLst>
      <p:ext uri="{BB962C8B-B14F-4D97-AF65-F5344CB8AC3E}">
        <p14:creationId xmlns:p14="http://schemas.microsoft.com/office/powerpoint/2010/main" val="122399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C9EC1-13CA-3B41-9C62-B3CE6C086A29}" type="slidenum">
              <a:rPr lang="en-US" smtClean="0"/>
              <a:t>2</a:t>
            </a:fld>
            <a:endParaRPr lang="en-US" dirty="0"/>
          </a:p>
        </p:txBody>
      </p:sp>
    </p:spTree>
    <p:extLst>
      <p:ext uri="{BB962C8B-B14F-4D97-AF65-F5344CB8AC3E}">
        <p14:creationId xmlns:p14="http://schemas.microsoft.com/office/powerpoint/2010/main" val="239632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97CFAA-25E3-41B1-8354-276BD83D2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67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97CFAA-25E3-41B1-8354-276BD83D2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65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C9EC1-13CA-3B41-9C62-B3CE6C086A29}" type="slidenum">
              <a:rPr lang="en-US" smtClean="0"/>
              <a:t>7</a:t>
            </a:fld>
            <a:endParaRPr lang="en-US" dirty="0"/>
          </a:p>
        </p:txBody>
      </p:sp>
    </p:spTree>
    <p:extLst>
      <p:ext uri="{BB962C8B-B14F-4D97-AF65-F5344CB8AC3E}">
        <p14:creationId xmlns:p14="http://schemas.microsoft.com/office/powerpoint/2010/main" val="10230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C9EC1-13CA-3B41-9C62-B3CE6C086A29}" type="slidenum">
              <a:rPr lang="en-US" smtClean="0"/>
              <a:t>8</a:t>
            </a:fld>
            <a:endParaRPr lang="en-US" dirty="0"/>
          </a:p>
        </p:txBody>
      </p:sp>
    </p:spTree>
    <p:extLst>
      <p:ext uri="{BB962C8B-B14F-4D97-AF65-F5344CB8AC3E}">
        <p14:creationId xmlns:p14="http://schemas.microsoft.com/office/powerpoint/2010/main" val="229212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C9EC1-13CA-3B41-9C62-B3CE6C086A29}" type="slidenum">
              <a:rPr lang="en-US" smtClean="0"/>
              <a:t>17</a:t>
            </a:fld>
            <a:endParaRPr lang="en-US" dirty="0"/>
          </a:p>
        </p:txBody>
      </p:sp>
    </p:spTree>
    <p:extLst>
      <p:ext uri="{BB962C8B-B14F-4D97-AF65-F5344CB8AC3E}">
        <p14:creationId xmlns:p14="http://schemas.microsoft.com/office/powerpoint/2010/main" val="46310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B991-C519-3361-4F50-4F46C14A9C88}"/>
              </a:ext>
            </a:extLst>
          </p:cNvPr>
          <p:cNvSpPr>
            <a:spLocks noGrp="1"/>
          </p:cNvSpPr>
          <p:nvPr>
            <p:ph type="ctrTitle"/>
          </p:nvPr>
        </p:nvSpPr>
        <p:spPr>
          <a:xfrm>
            <a:off x="1524000" y="1206846"/>
            <a:ext cx="9144000" cy="2387600"/>
          </a:xfrm>
        </p:spPr>
        <p:txBody>
          <a:bodyPr anchor="b">
            <a:normAutofit/>
          </a:bodyPr>
          <a:lstStyle>
            <a:lvl1pPr algn="l">
              <a:defRPr sz="4000"/>
            </a:lvl1pPr>
          </a:lstStyle>
          <a:p>
            <a:r>
              <a:rPr lang="en-US" dirty="0"/>
              <a:t>Click to edit Master title style</a:t>
            </a:r>
          </a:p>
        </p:txBody>
      </p:sp>
      <p:sp>
        <p:nvSpPr>
          <p:cNvPr id="8" name="Rectangle 7">
            <a:extLst>
              <a:ext uri="{FF2B5EF4-FFF2-40B4-BE49-F238E27FC236}">
                <a16:creationId xmlns:a16="http://schemas.microsoft.com/office/drawing/2014/main" id="{86EFB3B2-BD99-A186-9EBF-F818DA090E90}"/>
              </a:ext>
            </a:extLst>
          </p:cNvPr>
          <p:cNvSpPr/>
          <p:nvPr userDrawn="1"/>
        </p:nvSpPr>
        <p:spPr>
          <a:xfrm>
            <a:off x="0" y="4338430"/>
            <a:ext cx="12192000" cy="2519570"/>
          </a:xfrm>
          <a:prstGeom prst="rect">
            <a:avLst/>
          </a:prstGeom>
          <a:solidFill>
            <a:srgbClr val="2253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7A774F5-B51D-A297-361D-57D8538B5016}"/>
              </a:ext>
            </a:extLst>
          </p:cNvPr>
          <p:cNvSpPr>
            <a:spLocks noGrp="1"/>
          </p:cNvSpPr>
          <p:nvPr>
            <p:ph type="subTitle" idx="1"/>
          </p:nvPr>
        </p:nvSpPr>
        <p:spPr>
          <a:xfrm>
            <a:off x="1524000" y="461086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logo with text on it&#10;&#10;AI-generated content may be incorrect.">
            <a:extLst>
              <a:ext uri="{FF2B5EF4-FFF2-40B4-BE49-F238E27FC236}">
                <a16:creationId xmlns:a16="http://schemas.microsoft.com/office/drawing/2014/main" id="{EB04D622-ACAD-9AD6-41DA-34A9EAE7ED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7239" y="40691"/>
            <a:ext cx="2509630" cy="1399007"/>
          </a:xfrm>
          <a:prstGeom prst="rect">
            <a:avLst/>
          </a:prstGeom>
        </p:spPr>
      </p:pic>
    </p:spTree>
    <p:extLst>
      <p:ext uri="{BB962C8B-B14F-4D97-AF65-F5344CB8AC3E}">
        <p14:creationId xmlns:p14="http://schemas.microsoft.com/office/powerpoint/2010/main" val="3962662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0280-9098-D051-6A13-8A9BCFAB3E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460543-CB0D-06C9-7A2C-82789B2E5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2598F8D-7877-CA10-BC1E-7AAE7BBFC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CEE7EEF-5285-F42D-6BA8-22734959E46D}"/>
              </a:ext>
            </a:extLst>
          </p:cNvPr>
          <p:cNvSpPr>
            <a:spLocks noGrp="1"/>
          </p:cNvSpPr>
          <p:nvPr>
            <p:ph type="sldNum" sz="quarter" idx="12"/>
          </p:nvPr>
        </p:nvSpPr>
        <p:spPr/>
        <p:txBody>
          <a:bodyPr/>
          <a:lstStyle/>
          <a:p>
            <a:fld id="{9D83D212-53E4-4D3F-ABC5-01501A23D377}" type="slidenum">
              <a:rPr lang="en-US" smtClean="0"/>
              <a:t>‹#›</a:t>
            </a:fld>
            <a:endParaRPr lang="en-US" dirty="0"/>
          </a:p>
        </p:txBody>
      </p:sp>
      <p:sp>
        <p:nvSpPr>
          <p:cNvPr id="8" name="Date Placeholder 3">
            <a:extLst>
              <a:ext uri="{FF2B5EF4-FFF2-40B4-BE49-F238E27FC236}">
                <a16:creationId xmlns:a16="http://schemas.microsoft.com/office/drawing/2014/main" id="{F613D6D4-CA90-D455-A93D-12B88CD4A5DE}"/>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endParaRPr lang="en-US" dirty="0"/>
          </a:p>
        </p:txBody>
      </p:sp>
    </p:spTree>
    <p:extLst>
      <p:ext uri="{BB962C8B-B14F-4D97-AF65-F5344CB8AC3E}">
        <p14:creationId xmlns:p14="http://schemas.microsoft.com/office/powerpoint/2010/main" val="235110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B907-6EB6-0FDE-36FE-0ECFF1BA4AE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57E1F0E-A84D-34C4-90D6-7EB606CEC08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6AA8BD-D6B6-908D-A1E4-1A920118A9F4}"/>
              </a:ext>
            </a:extLst>
          </p:cNvPr>
          <p:cNvSpPr>
            <a:spLocks noGrp="1"/>
          </p:cNvSpPr>
          <p:nvPr>
            <p:ph type="sldNum" sz="quarter" idx="12"/>
          </p:nvPr>
        </p:nvSpPr>
        <p:spPr/>
        <p:txBody>
          <a:bodyPr/>
          <a:lstStyle/>
          <a:p>
            <a:fld id="{9D83D212-53E4-4D3F-ABC5-01501A23D377}" type="slidenum">
              <a:rPr lang="en-US" smtClean="0"/>
              <a:t>‹#›</a:t>
            </a:fld>
            <a:endParaRPr lang="en-US" dirty="0"/>
          </a:p>
        </p:txBody>
      </p:sp>
      <p:sp>
        <p:nvSpPr>
          <p:cNvPr id="8" name="Date Placeholder 3">
            <a:extLst>
              <a:ext uri="{FF2B5EF4-FFF2-40B4-BE49-F238E27FC236}">
                <a16:creationId xmlns:a16="http://schemas.microsoft.com/office/drawing/2014/main" id="{F58F04A7-C20F-6778-E6EA-2E831EB222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endParaRPr lang="en-US" dirty="0"/>
          </a:p>
        </p:txBody>
      </p:sp>
    </p:spTree>
    <p:extLst>
      <p:ext uri="{BB962C8B-B14F-4D97-AF65-F5344CB8AC3E}">
        <p14:creationId xmlns:p14="http://schemas.microsoft.com/office/powerpoint/2010/main" val="326598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2F5C-16EE-7213-453A-34CD2F1AF49E}"/>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BA31C9EF-0122-0B5B-9C0E-035E7764EA1A}"/>
              </a:ext>
            </a:extLst>
          </p:cNvPr>
          <p:cNvSpPr>
            <a:spLocks noGrp="1"/>
          </p:cNvSpPr>
          <p:nvPr>
            <p:ph type="body" idx="1"/>
          </p:nvPr>
        </p:nvSpPr>
        <p:spPr>
          <a:xfrm>
            <a:off x="831850" y="4589463"/>
            <a:ext cx="10515600" cy="1500187"/>
          </a:xfrm>
        </p:spPr>
        <p:txBody>
          <a:bodyPr/>
          <a:lstStyle>
            <a:lvl1pPr marL="0" indent="0">
              <a:buNone/>
              <a:defRPr sz="2400">
                <a:solidFill>
                  <a:srgbClr val="282828"/>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E37EA1D-D248-8B85-F06F-F4CCD96C0022}"/>
              </a:ext>
            </a:extLst>
          </p:cNvPr>
          <p:cNvSpPr>
            <a:spLocks noGrp="1"/>
          </p:cNvSpPr>
          <p:nvPr>
            <p:ph type="sldNum" sz="quarter" idx="12"/>
          </p:nvPr>
        </p:nvSpPr>
        <p:spPr/>
        <p:txBody>
          <a:bodyPr/>
          <a:lstStyle/>
          <a:p>
            <a:fld id="{9D83D212-53E4-4D3F-ABC5-01501A23D377}" type="slidenum">
              <a:rPr lang="en-US" smtClean="0"/>
              <a:t>‹#›</a:t>
            </a:fld>
            <a:endParaRPr lang="en-US" dirty="0"/>
          </a:p>
        </p:txBody>
      </p:sp>
      <p:sp>
        <p:nvSpPr>
          <p:cNvPr id="7" name="Date Placeholder 3">
            <a:extLst>
              <a:ext uri="{FF2B5EF4-FFF2-40B4-BE49-F238E27FC236}">
                <a16:creationId xmlns:a16="http://schemas.microsoft.com/office/drawing/2014/main" id="{230101BD-2232-A70D-0D12-0553CF925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endParaRPr lang="en-US" dirty="0"/>
          </a:p>
        </p:txBody>
      </p:sp>
    </p:spTree>
    <p:extLst>
      <p:ext uri="{BB962C8B-B14F-4D97-AF65-F5344CB8AC3E}">
        <p14:creationId xmlns:p14="http://schemas.microsoft.com/office/powerpoint/2010/main" val="402462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EADB-327C-2F21-E1AF-B478E475FBB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249E5C6-BBB3-857D-3258-3EB869B64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ED21F-5B9C-6140-16EB-F6494533CD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35BD150-7F4E-E4E5-BB05-00FD36628015}"/>
              </a:ext>
            </a:extLst>
          </p:cNvPr>
          <p:cNvSpPr>
            <a:spLocks noGrp="1"/>
          </p:cNvSpPr>
          <p:nvPr>
            <p:ph type="sldNum" sz="quarter" idx="12"/>
          </p:nvPr>
        </p:nvSpPr>
        <p:spPr/>
        <p:txBody>
          <a:bodyPr/>
          <a:lstStyle/>
          <a:p>
            <a:fld id="{9D83D212-53E4-4D3F-ABC5-01501A23D377}" type="slidenum">
              <a:rPr lang="en-US" smtClean="0"/>
              <a:t>‹#›</a:t>
            </a:fld>
            <a:endParaRPr lang="en-US" dirty="0"/>
          </a:p>
        </p:txBody>
      </p:sp>
      <p:sp>
        <p:nvSpPr>
          <p:cNvPr id="8" name="Date Placeholder 3">
            <a:extLst>
              <a:ext uri="{FF2B5EF4-FFF2-40B4-BE49-F238E27FC236}">
                <a16:creationId xmlns:a16="http://schemas.microsoft.com/office/drawing/2014/main" id="{E458C1CB-2AF9-3BA2-FB65-DE664C990021}"/>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endParaRPr lang="en-US" dirty="0"/>
          </a:p>
        </p:txBody>
      </p:sp>
    </p:spTree>
    <p:extLst>
      <p:ext uri="{BB962C8B-B14F-4D97-AF65-F5344CB8AC3E}">
        <p14:creationId xmlns:p14="http://schemas.microsoft.com/office/powerpoint/2010/main" val="20631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EB89-2915-5FB8-7276-14CBBB5A83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EB680-9E72-42D1-6039-AEFDA0EC6B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24577-C446-7088-E3AA-C57B7BF3C4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39863-DC73-2831-A072-C16ED1BE1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B2B29-43D2-5D4B-6595-19F530EE8D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756B1B3-35EF-42A8-D87A-485694E60BB8}"/>
              </a:ext>
            </a:extLst>
          </p:cNvPr>
          <p:cNvSpPr>
            <a:spLocks noGrp="1"/>
          </p:cNvSpPr>
          <p:nvPr>
            <p:ph type="sldNum" sz="quarter" idx="12"/>
          </p:nvPr>
        </p:nvSpPr>
        <p:spPr/>
        <p:txBody>
          <a:bodyPr/>
          <a:lstStyle/>
          <a:p>
            <a:fld id="{9D83D212-53E4-4D3F-ABC5-01501A23D377}" type="slidenum">
              <a:rPr lang="en-US" smtClean="0"/>
              <a:t>‹#›</a:t>
            </a:fld>
            <a:endParaRPr lang="en-US" dirty="0"/>
          </a:p>
        </p:txBody>
      </p:sp>
      <p:sp>
        <p:nvSpPr>
          <p:cNvPr id="10" name="Date Placeholder 3">
            <a:extLst>
              <a:ext uri="{FF2B5EF4-FFF2-40B4-BE49-F238E27FC236}">
                <a16:creationId xmlns:a16="http://schemas.microsoft.com/office/drawing/2014/main" id="{EF9FFE36-AB91-F6A0-6FAA-F25F9F5E80ED}"/>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endParaRPr lang="en-US" dirty="0"/>
          </a:p>
        </p:txBody>
      </p:sp>
    </p:spTree>
    <p:extLst>
      <p:ext uri="{BB962C8B-B14F-4D97-AF65-F5344CB8AC3E}">
        <p14:creationId xmlns:p14="http://schemas.microsoft.com/office/powerpoint/2010/main" val="299346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26BC-02BD-EE18-A622-4EAFE54FB572}"/>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F209A0E-203B-4458-1195-145D057FA86C}"/>
              </a:ext>
            </a:extLst>
          </p:cNvPr>
          <p:cNvSpPr>
            <a:spLocks noGrp="1"/>
          </p:cNvSpPr>
          <p:nvPr>
            <p:ph type="sldNum" sz="quarter" idx="12"/>
          </p:nvPr>
        </p:nvSpPr>
        <p:spPr/>
        <p:txBody>
          <a:bodyPr/>
          <a:lstStyle/>
          <a:p>
            <a:fld id="{9D83D212-53E4-4D3F-ABC5-01501A23D377}" type="slidenum">
              <a:rPr lang="en-US" smtClean="0"/>
              <a:t>‹#›</a:t>
            </a:fld>
            <a:endParaRPr lang="en-US" dirty="0"/>
          </a:p>
        </p:txBody>
      </p:sp>
      <p:sp>
        <p:nvSpPr>
          <p:cNvPr id="6" name="Date Placeholder 3">
            <a:extLst>
              <a:ext uri="{FF2B5EF4-FFF2-40B4-BE49-F238E27FC236}">
                <a16:creationId xmlns:a16="http://schemas.microsoft.com/office/drawing/2014/main" id="{265D7F6D-5F99-984A-23E9-4D4400D0B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endParaRPr lang="en-US" dirty="0"/>
          </a:p>
        </p:txBody>
      </p:sp>
    </p:spTree>
    <p:extLst>
      <p:ext uri="{BB962C8B-B14F-4D97-AF65-F5344CB8AC3E}">
        <p14:creationId xmlns:p14="http://schemas.microsoft.com/office/powerpoint/2010/main" val="311385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91E399-8089-7EB5-C05E-B2A1E7C7F8AC}"/>
              </a:ext>
            </a:extLst>
          </p:cNvPr>
          <p:cNvSpPr>
            <a:spLocks noGrp="1"/>
          </p:cNvSpPr>
          <p:nvPr>
            <p:ph type="sldNum" sz="quarter" idx="12"/>
          </p:nvPr>
        </p:nvSpPr>
        <p:spPr/>
        <p:txBody>
          <a:bodyPr/>
          <a:lstStyle/>
          <a:p>
            <a:fld id="{9D83D212-53E4-4D3F-ABC5-01501A23D377}" type="slidenum">
              <a:rPr lang="en-US" smtClean="0"/>
              <a:t>‹#›</a:t>
            </a:fld>
            <a:endParaRPr lang="en-US" dirty="0"/>
          </a:p>
        </p:txBody>
      </p:sp>
      <p:sp>
        <p:nvSpPr>
          <p:cNvPr id="5" name="Date Placeholder 3">
            <a:extLst>
              <a:ext uri="{FF2B5EF4-FFF2-40B4-BE49-F238E27FC236}">
                <a16:creationId xmlns:a16="http://schemas.microsoft.com/office/drawing/2014/main" id="{9A4E2C9F-138E-2CA2-79A1-55F799054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endParaRPr lang="en-US" dirty="0"/>
          </a:p>
        </p:txBody>
      </p:sp>
    </p:spTree>
    <p:extLst>
      <p:ext uri="{BB962C8B-B14F-4D97-AF65-F5344CB8AC3E}">
        <p14:creationId xmlns:p14="http://schemas.microsoft.com/office/powerpoint/2010/main" val="227804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292A17-36D7-FEF3-AEB0-F3DFBFD221A7}"/>
              </a:ext>
            </a:extLst>
          </p:cNvPr>
          <p:cNvSpPr/>
          <p:nvPr userDrawn="1"/>
        </p:nvSpPr>
        <p:spPr>
          <a:xfrm>
            <a:off x="0" y="0"/>
            <a:ext cx="12192000" cy="6858000"/>
          </a:xfrm>
          <a:prstGeom prst="rect">
            <a:avLst/>
          </a:prstGeom>
          <a:solidFill>
            <a:srgbClr val="F270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F7814A-3EDD-755B-D6F0-3B63DAD6E126}"/>
              </a:ext>
            </a:extLst>
          </p:cNvPr>
          <p:cNvSpPr>
            <a:spLocks noGrp="1"/>
          </p:cNvSpPr>
          <p:nvPr>
            <p:ph type="title"/>
          </p:nvPr>
        </p:nvSpPr>
        <p:spPr>
          <a:xfrm>
            <a:off x="838200" y="2621295"/>
            <a:ext cx="10515600" cy="1325563"/>
          </a:xfrm>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010E1C25-4DA1-78F8-FD9E-2C83BDC1D72D}"/>
              </a:ext>
            </a:extLst>
          </p:cNvPr>
          <p:cNvSpPr>
            <a:spLocks noGrp="1"/>
          </p:cNvSpPr>
          <p:nvPr>
            <p:ph type="dt" sz="half" idx="10"/>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04016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4C2C-4246-F37E-2B77-919D36542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77E580-8C1E-FECD-FC90-DF47280DE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DA2D2B-03D9-26F3-4B19-4C7A9B6D1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A9FF1D6-0BB3-044A-7F7F-6C2AC06FD7B2}"/>
              </a:ext>
            </a:extLst>
          </p:cNvPr>
          <p:cNvSpPr>
            <a:spLocks noGrp="1"/>
          </p:cNvSpPr>
          <p:nvPr>
            <p:ph type="sldNum" sz="quarter" idx="12"/>
          </p:nvPr>
        </p:nvSpPr>
        <p:spPr/>
        <p:txBody>
          <a:bodyPr/>
          <a:lstStyle/>
          <a:p>
            <a:fld id="{9D83D212-53E4-4D3F-ABC5-01501A23D377}" type="slidenum">
              <a:rPr lang="en-US" smtClean="0"/>
              <a:t>‹#›</a:t>
            </a:fld>
            <a:endParaRPr lang="en-US" dirty="0"/>
          </a:p>
        </p:txBody>
      </p:sp>
      <p:sp>
        <p:nvSpPr>
          <p:cNvPr id="8" name="Date Placeholder 3">
            <a:extLst>
              <a:ext uri="{FF2B5EF4-FFF2-40B4-BE49-F238E27FC236}">
                <a16:creationId xmlns:a16="http://schemas.microsoft.com/office/drawing/2014/main" id="{3B750B00-C5BF-135C-0283-04EBFC988AD0}"/>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endParaRPr lang="en-US" dirty="0"/>
          </a:p>
        </p:txBody>
      </p:sp>
    </p:spTree>
    <p:extLst>
      <p:ext uri="{BB962C8B-B14F-4D97-AF65-F5344CB8AC3E}">
        <p14:creationId xmlns:p14="http://schemas.microsoft.com/office/powerpoint/2010/main" val="331637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DD5B56-1B30-7221-29AE-D6B62CF878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0DA347-9E79-B984-3B3A-7FD0296DE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DBA32-FBB8-9C0A-51F5-DDA7E25023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82828"/>
                </a:solidFill>
                <a:latin typeface="Roboto Flex Light" panose="02000000000000000000" pitchFamily="2" charset="0"/>
                <a:ea typeface="Roboto Flex Light"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49D98312-6B85-95EB-F53F-A8E1FF1A4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stStyle>
          <a:p>
            <a:fld id="{9D83D212-53E4-4D3F-ABC5-01501A23D377}" type="slidenum">
              <a:rPr lang="en-US" smtClean="0"/>
              <a:pPr/>
              <a:t>‹#›</a:t>
            </a:fld>
            <a:endParaRPr lang="en-US" dirty="0"/>
          </a:p>
        </p:txBody>
      </p:sp>
    </p:spTree>
    <p:extLst>
      <p:ext uri="{BB962C8B-B14F-4D97-AF65-F5344CB8AC3E}">
        <p14:creationId xmlns:p14="http://schemas.microsoft.com/office/powerpoint/2010/main" val="126947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sldNum="0" hdr="0" dt="0"/>
  <p:txStyles>
    <p:titleStyle>
      <a:lvl1pPr algn="l" defTabSz="914400" rtl="0" eaLnBrk="1" latinLnBrk="0" hangingPunct="1">
        <a:lnSpc>
          <a:spcPct val="90000"/>
        </a:lnSpc>
        <a:spcBef>
          <a:spcPct val="0"/>
        </a:spcBef>
        <a:buNone/>
        <a:defRPr sz="3600" kern="1200">
          <a:solidFill>
            <a:srgbClr val="22537C"/>
          </a:solidFill>
          <a:latin typeface="Roboto Flex ExtraBold" panose="02000000000000000000" pitchFamily="2" charset="0"/>
          <a:ea typeface="Roboto Flex ExtraBold"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82828"/>
          </a:solidFill>
          <a:latin typeface="Roboto Flex Medium" panose="02000000000000000000" pitchFamily="2" charset="0"/>
          <a:ea typeface="Roboto Flex Medium"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82828"/>
          </a:solidFill>
          <a:latin typeface="Roboto Flex Medium" panose="02000000000000000000" pitchFamily="2" charset="0"/>
          <a:ea typeface="Roboto Flex Medium"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82828"/>
          </a:solidFill>
          <a:latin typeface="Roboto Flex Medium" panose="02000000000000000000" pitchFamily="2" charset="0"/>
          <a:ea typeface="Roboto Flex Medium"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82828"/>
          </a:solidFill>
          <a:latin typeface="Roboto Flex Medium" panose="02000000000000000000" pitchFamily="2" charset="0"/>
          <a:ea typeface="Roboto Flex Medium"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82828"/>
          </a:solidFill>
          <a:latin typeface="Roboto Flex Medium" panose="02000000000000000000" pitchFamily="2" charset="0"/>
          <a:ea typeface="Roboto Flex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E622-92C2-5A3B-E2F7-4E94C3F0C13D}"/>
              </a:ext>
            </a:extLst>
          </p:cNvPr>
          <p:cNvSpPr>
            <a:spLocks noGrp="1"/>
          </p:cNvSpPr>
          <p:nvPr>
            <p:ph type="ctrTitle"/>
          </p:nvPr>
        </p:nvSpPr>
        <p:spPr>
          <a:xfrm>
            <a:off x="1549706" y="1677571"/>
            <a:ext cx="9144000" cy="2387600"/>
          </a:xfrm>
        </p:spPr>
        <p:txBody>
          <a:bodyPr anchor="b">
            <a:normAutofit/>
          </a:bodyPr>
          <a:lstStyle/>
          <a:p>
            <a:r>
              <a:rPr lang="en-US" dirty="0">
                <a:latin typeface="Roboto Flex ExtraBold"/>
              </a:rPr>
              <a:t>San Joaquin Valley: </a:t>
            </a:r>
            <a:br>
              <a:rPr lang="en-US" dirty="0">
                <a:latin typeface="Roboto Flex ExtraBold"/>
              </a:rPr>
            </a:br>
            <a:r>
              <a:rPr lang="en-US" sz="2800" dirty="0"/>
              <a:t>Some Hospitals Struggle Financially, and Access Challenges Grow, as Medi-Cal Cuts Loom </a:t>
            </a:r>
            <a:br>
              <a:rPr lang="en-US" dirty="0"/>
            </a:br>
            <a:endParaRPr lang="en-US" dirty="0"/>
          </a:p>
        </p:txBody>
      </p:sp>
      <p:sp>
        <p:nvSpPr>
          <p:cNvPr id="11" name="Subtitle 10">
            <a:extLst>
              <a:ext uri="{FF2B5EF4-FFF2-40B4-BE49-F238E27FC236}">
                <a16:creationId xmlns:a16="http://schemas.microsoft.com/office/drawing/2014/main" id="{898F7597-62EB-B1B5-C508-2018AED78B4C}"/>
              </a:ext>
            </a:extLst>
          </p:cNvPr>
          <p:cNvSpPr>
            <a:spLocks noGrp="1"/>
          </p:cNvSpPr>
          <p:nvPr>
            <p:ph type="subTitle" idx="1"/>
          </p:nvPr>
        </p:nvSpPr>
        <p:spPr/>
        <p:txBody>
          <a:bodyPr/>
          <a:lstStyle/>
          <a:p>
            <a:r>
              <a:rPr lang="en-US" dirty="0"/>
              <a:t>Len Finocchio, DrPH</a:t>
            </a:r>
          </a:p>
          <a:p>
            <a:r>
              <a:rPr lang="en-US" dirty="0"/>
              <a:t>Yegian Health Insights</a:t>
            </a:r>
          </a:p>
          <a:p>
            <a:r>
              <a:rPr lang="en-US" dirty="0"/>
              <a:t>February 5, 2026</a:t>
            </a:r>
          </a:p>
        </p:txBody>
      </p:sp>
    </p:spTree>
    <p:extLst>
      <p:ext uri="{BB962C8B-B14F-4D97-AF65-F5344CB8AC3E}">
        <p14:creationId xmlns:p14="http://schemas.microsoft.com/office/powerpoint/2010/main" val="55280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96E604-8BCF-66E0-9593-6B7C45109962}"/>
              </a:ext>
            </a:extLst>
          </p:cNvPr>
          <p:cNvSpPr>
            <a:spLocks noGrp="1"/>
          </p:cNvSpPr>
          <p:nvPr>
            <p:ph type="title"/>
          </p:nvPr>
        </p:nvSpPr>
        <p:spPr>
          <a:xfrm>
            <a:off x="646719" y="301965"/>
            <a:ext cx="11079997" cy="888882"/>
          </a:xfrm>
        </p:spPr>
        <p:txBody>
          <a:bodyPr>
            <a:noAutofit/>
          </a:bodyPr>
          <a:lstStyle/>
          <a:p>
            <a:r>
              <a:rPr lang="en-US" sz="3200" dirty="0">
                <a:solidFill>
                  <a:schemeClr val="accent1"/>
                </a:solidFill>
                <a:latin typeface="Roboto Flex ExtraBold"/>
              </a:rPr>
              <a:t>Some SJV Hospitals Report Financial Struggles Coming Out of the COVID-19 Pandemic </a:t>
            </a:r>
          </a:p>
        </p:txBody>
      </p:sp>
      <p:sp>
        <p:nvSpPr>
          <p:cNvPr id="4" name="Content Placeholder 3">
            <a:extLst>
              <a:ext uri="{FF2B5EF4-FFF2-40B4-BE49-F238E27FC236}">
                <a16:creationId xmlns:a16="http://schemas.microsoft.com/office/drawing/2014/main" id="{D968AA7C-FFC0-3DF4-C87F-B6B0439652EA}"/>
              </a:ext>
            </a:extLst>
          </p:cNvPr>
          <p:cNvSpPr>
            <a:spLocks noGrp="1"/>
          </p:cNvSpPr>
          <p:nvPr>
            <p:ph idx="1"/>
          </p:nvPr>
        </p:nvSpPr>
        <p:spPr>
          <a:xfrm>
            <a:off x="646718" y="1383801"/>
            <a:ext cx="5213522" cy="5255168"/>
          </a:xfrm>
        </p:spPr>
        <p:txBody>
          <a:bodyPr vert="horz" lIns="91440" tIns="45720" rIns="91440" bIns="45720" rtlCol="0" anchor="t">
            <a:noAutofit/>
          </a:bodyPr>
          <a:lstStyle/>
          <a:p>
            <a:pPr indent="-173038"/>
            <a:r>
              <a:rPr lang="en-US" sz="2000" dirty="0">
                <a:solidFill>
                  <a:schemeClr val="tx1"/>
                </a:solidFill>
                <a:latin typeface="Roboto Flex Medium"/>
              </a:rPr>
              <a:t>Five-county study region served by 13 nonprofit and district hospitals</a:t>
            </a:r>
            <a:endParaRPr lang="en-US" dirty="0">
              <a:solidFill>
                <a:schemeClr val="tx1"/>
              </a:solidFill>
            </a:endParaRPr>
          </a:p>
          <a:p>
            <a:pPr indent="-173038"/>
            <a:r>
              <a:rPr lang="en-US" sz="2000" dirty="0">
                <a:latin typeface="Roboto Flex Medium"/>
              </a:rPr>
              <a:t>Three hospitals accounted for nearly 60% of the region’s discharges in 2023: </a:t>
            </a:r>
          </a:p>
          <a:p>
            <a:pPr marL="630238" lvl="1" indent="-173038"/>
            <a:r>
              <a:rPr lang="en-US" sz="2000" dirty="0">
                <a:latin typeface="Roboto Flex Medium"/>
              </a:rPr>
              <a:t>Community Regional Medical Center</a:t>
            </a:r>
          </a:p>
          <a:p>
            <a:pPr marL="630238" lvl="1" indent="-173038"/>
            <a:r>
              <a:rPr lang="en-US" sz="2000" dirty="0">
                <a:latin typeface="Roboto Flex Medium"/>
              </a:rPr>
              <a:t>Kaweah Delta Medical Center</a:t>
            </a:r>
          </a:p>
          <a:p>
            <a:pPr marL="630238" lvl="1" indent="-173038"/>
            <a:r>
              <a:rPr lang="en-US" sz="2000" dirty="0">
                <a:latin typeface="Roboto Flex Medium"/>
              </a:rPr>
              <a:t>St. Agnes Medical Center</a:t>
            </a:r>
          </a:p>
          <a:p>
            <a:pPr indent="-173038"/>
            <a:r>
              <a:rPr lang="en-US" sz="2000" dirty="0">
                <a:latin typeface="Roboto Flex Medium"/>
              </a:rPr>
              <a:t>Average net income margins vary widely</a:t>
            </a:r>
            <a:r>
              <a:rPr lang="en-US" sz="2000" dirty="0">
                <a:solidFill>
                  <a:schemeClr val="tx2"/>
                </a:solidFill>
                <a:latin typeface="Roboto Flex Medium"/>
              </a:rPr>
              <a:t>, </a:t>
            </a:r>
            <a:r>
              <a:rPr lang="en-US" sz="2000" dirty="0">
                <a:latin typeface="Roboto Flex Medium"/>
              </a:rPr>
              <a:t>with the regional averag</a:t>
            </a:r>
            <a:r>
              <a:rPr lang="en-US" sz="2000" dirty="0">
                <a:solidFill>
                  <a:schemeClr val="tx1"/>
                </a:solidFill>
                <a:latin typeface="Roboto Flex Medium"/>
              </a:rPr>
              <a:t>e of 2.4% about half of the statewide average</a:t>
            </a:r>
          </a:p>
          <a:p>
            <a:pPr indent="-173038"/>
            <a:r>
              <a:rPr lang="en-US" sz="2000" dirty="0">
                <a:solidFill>
                  <a:schemeClr val="tx1"/>
                </a:solidFill>
                <a:latin typeface="Roboto Flex Medium"/>
              </a:rPr>
              <a:t>Some SJV hospitals experienced a financial downturn during the COVID-19 pandemic, primarily due to declining inpatient volumes and higher staffing costs</a:t>
            </a:r>
          </a:p>
          <a:p>
            <a:pPr indent="-173038"/>
            <a:r>
              <a:rPr lang="en-US" sz="2000" dirty="0">
                <a:latin typeface="Roboto Flex Medium"/>
              </a:rPr>
              <a:t>Three hospitals received Distressed Hospital Loans from the state</a:t>
            </a:r>
          </a:p>
        </p:txBody>
      </p:sp>
      <p:pic>
        <p:nvPicPr>
          <p:cNvPr id="6" name="Picture 5" descr="A screenshot of a phone&#10;&#10;AI-generated content may be incorrect.">
            <a:extLst>
              <a:ext uri="{FF2B5EF4-FFF2-40B4-BE49-F238E27FC236}">
                <a16:creationId xmlns:a16="http://schemas.microsoft.com/office/drawing/2014/main" id="{FFBDD7F1-C5A2-8334-C64A-E8CFCFB46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888" y="2212559"/>
            <a:ext cx="6194147" cy="2432882"/>
          </a:xfrm>
          <a:prstGeom prst="rect">
            <a:avLst/>
          </a:prstGeom>
        </p:spPr>
      </p:pic>
      <p:sp>
        <p:nvSpPr>
          <p:cNvPr id="5" name="Rectangle 4">
            <a:extLst>
              <a:ext uri="{FF2B5EF4-FFF2-40B4-BE49-F238E27FC236}">
                <a16:creationId xmlns:a16="http://schemas.microsoft.com/office/drawing/2014/main" id="{39AD0894-CA06-25DB-8722-8B2F7B6496D5}"/>
              </a:ext>
            </a:extLst>
          </p:cNvPr>
          <p:cNvSpPr/>
          <p:nvPr/>
        </p:nvSpPr>
        <p:spPr>
          <a:xfrm>
            <a:off x="646718" y="1297210"/>
            <a:ext cx="5213522" cy="5304569"/>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5">
            <a:extLst>
              <a:ext uri="{FF2B5EF4-FFF2-40B4-BE49-F238E27FC236}">
                <a16:creationId xmlns:a16="http://schemas.microsoft.com/office/drawing/2014/main" id="{55D78DE1-5E34-3FF9-E39B-273DB1A4DD5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11</a:t>
            </a:fld>
            <a:endParaRPr lang="en-US" dirty="0"/>
          </a:p>
        </p:txBody>
      </p:sp>
    </p:spTree>
    <p:extLst>
      <p:ext uri="{BB962C8B-B14F-4D97-AF65-F5344CB8AC3E}">
        <p14:creationId xmlns:p14="http://schemas.microsoft.com/office/powerpoint/2010/main" val="426370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EE01-9764-D160-9CE3-574A1108D61F}"/>
              </a:ext>
            </a:extLst>
          </p:cNvPr>
          <p:cNvSpPr>
            <a:spLocks noGrp="1"/>
          </p:cNvSpPr>
          <p:nvPr>
            <p:ph type="title"/>
          </p:nvPr>
        </p:nvSpPr>
        <p:spPr>
          <a:xfrm>
            <a:off x="600030" y="441680"/>
            <a:ext cx="10515600" cy="750187"/>
          </a:xfrm>
        </p:spPr>
        <p:txBody>
          <a:bodyPr>
            <a:normAutofit/>
          </a:bodyPr>
          <a:lstStyle/>
          <a:p>
            <a:r>
              <a:rPr lang="en-US" dirty="0"/>
              <a:t>Fall and Rise of Madera Community Hospital </a:t>
            </a:r>
          </a:p>
        </p:txBody>
      </p:sp>
      <p:sp>
        <p:nvSpPr>
          <p:cNvPr id="3" name="Content Placeholder 2">
            <a:extLst>
              <a:ext uri="{FF2B5EF4-FFF2-40B4-BE49-F238E27FC236}">
                <a16:creationId xmlns:a16="http://schemas.microsoft.com/office/drawing/2014/main" id="{243FDD90-DC67-E5EC-A52D-7D56C5845085}"/>
              </a:ext>
            </a:extLst>
          </p:cNvPr>
          <p:cNvSpPr>
            <a:spLocks noGrp="1"/>
          </p:cNvSpPr>
          <p:nvPr>
            <p:ph idx="1"/>
          </p:nvPr>
        </p:nvSpPr>
        <p:spPr>
          <a:xfrm>
            <a:off x="821188" y="1519546"/>
            <a:ext cx="10515600" cy="4582403"/>
          </a:xfrm>
        </p:spPr>
        <p:txBody>
          <a:bodyPr vert="horz" lIns="91440" tIns="45720" rIns="91440" bIns="45720" rtlCol="0" anchor="t">
            <a:normAutofit lnSpcReduction="10000"/>
          </a:bodyPr>
          <a:lstStyle/>
          <a:p>
            <a:r>
              <a:rPr lang="en-US" sz="2400" dirty="0">
                <a:solidFill>
                  <a:schemeClr val="tx1"/>
                </a:solidFill>
              </a:rPr>
              <a:t>After years of financial challenges, Madera Community Hospital closed in January 2023 and filed for Chapter 11 bankruptcy protection. Three affiliated rural health clinics also closed.</a:t>
            </a:r>
          </a:p>
          <a:p>
            <a:r>
              <a:rPr lang="en-US" sz="2400" dirty="0">
                <a:solidFill>
                  <a:schemeClr val="tx1"/>
                </a:solidFill>
                <a:latin typeface="Roboto Flex Medium"/>
              </a:rPr>
              <a:t>These closures, including elimination of ED and labor &amp; delivery services, increased service volumes at Valley Children’s, Community Regional Medical Center, and St. Agnes Medical Center.</a:t>
            </a:r>
          </a:p>
          <a:p>
            <a:r>
              <a:rPr lang="en-US" sz="2400" dirty="0">
                <a:solidFill>
                  <a:schemeClr val="tx1"/>
                </a:solidFill>
                <a:latin typeface="Roboto Flex Medium"/>
              </a:rPr>
              <a:t>Camarena Health (a Federally Qualified Health Center, or FQHC) filled critical gaps in outpatient care with expanded or new sites in the wake of the Madera closure.</a:t>
            </a:r>
          </a:p>
          <a:p>
            <a:r>
              <a:rPr lang="en-US" sz="2400" dirty="0">
                <a:solidFill>
                  <a:schemeClr val="tx1"/>
                </a:solidFill>
                <a:latin typeface="Roboto Flex Medium"/>
              </a:rPr>
              <a:t>Several hospital systems bid to acquire the Madera Community Hospital, including Adventist+UCSF and St. Agnes / Trinity Health.</a:t>
            </a:r>
          </a:p>
          <a:p>
            <a:r>
              <a:rPr lang="en-US" sz="2400" dirty="0">
                <a:solidFill>
                  <a:schemeClr val="tx1"/>
                </a:solidFill>
              </a:rPr>
              <a:t>American Advanced Management, which reopened Coalinga Regional Medical Center in 2020, won the bid and now manages the hospital.</a:t>
            </a:r>
            <a:endParaRPr lang="en-US" sz="2400" dirty="0"/>
          </a:p>
        </p:txBody>
      </p:sp>
      <p:sp>
        <p:nvSpPr>
          <p:cNvPr id="4" name="Rectangle 3">
            <a:extLst>
              <a:ext uri="{FF2B5EF4-FFF2-40B4-BE49-F238E27FC236}">
                <a16:creationId xmlns:a16="http://schemas.microsoft.com/office/drawing/2014/main" id="{1429D5E1-BF49-5D52-8740-DA8520B4D612}"/>
              </a:ext>
            </a:extLst>
          </p:cNvPr>
          <p:cNvSpPr/>
          <p:nvPr/>
        </p:nvSpPr>
        <p:spPr>
          <a:xfrm>
            <a:off x="650928" y="1415441"/>
            <a:ext cx="10702871" cy="4707774"/>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EA40E618-5B24-ADE8-0306-BC0C56EFF37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12</a:t>
            </a:fld>
            <a:endParaRPr lang="en-US" dirty="0"/>
          </a:p>
        </p:txBody>
      </p:sp>
    </p:spTree>
    <p:extLst>
      <p:ext uri="{BB962C8B-B14F-4D97-AF65-F5344CB8AC3E}">
        <p14:creationId xmlns:p14="http://schemas.microsoft.com/office/powerpoint/2010/main" val="76536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963B4-167C-0CF7-306E-BDA22DA376AA}"/>
              </a:ext>
            </a:extLst>
          </p:cNvPr>
          <p:cNvSpPr>
            <a:spLocks noGrp="1"/>
          </p:cNvSpPr>
          <p:nvPr>
            <p:ph type="title"/>
          </p:nvPr>
        </p:nvSpPr>
        <p:spPr/>
        <p:txBody>
          <a:bodyPr>
            <a:normAutofit/>
          </a:bodyPr>
          <a:lstStyle/>
          <a:p>
            <a:br>
              <a:rPr lang="en-US" sz="2400" dirty="0"/>
            </a:br>
            <a:endParaRPr lang="en-US" sz="2400" dirty="0"/>
          </a:p>
        </p:txBody>
      </p:sp>
      <p:sp>
        <p:nvSpPr>
          <p:cNvPr id="3" name="Content Placeholder 2">
            <a:extLst>
              <a:ext uri="{FF2B5EF4-FFF2-40B4-BE49-F238E27FC236}">
                <a16:creationId xmlns:a16="http://schemas.microsoft.com/office/drawing/2014/main" id="{6DD4BFF3-5E99-4C41-F466-058109222586}"/>
              </a:ext>
            </a:extLst>
          </p:cNvPr>
          <p:cNvSpPr>
            <a:spLocks noGrp="1"/>
          </p:cNvSpPr>
          <p:nvPr>
            <p:ph idx="1"/>
          </p:nvPr>
        </p:nvSpPr>
        <p:spPr>
          <a:xfrm>
            <a:off x="698326" y="2025936"/>
            <a:ext cx="10062203" cy="4060140"/>
          </a:xfrm>
        </p:spPr>
        <p:txBody>
          <a:bodyPr vert="horz" lIns="91440" tIns="45720" rIns="91440" bIns="45720" rtlCol="0" anchor="t">
            <a:normAutofit/>
          </a:bodyPr>
          <a:lstStyle/>
          <a:p>
            <a:r>
              <a:rPr lang="en-US" sz="2200" dirty="0">
                <a:latin typeface="Roboto Flex Medium"/>
              </a:rPr>
              <a:t>Community health centers (CHCs), which are </a:t>
            </a:r>
            <a:r>
              <a:rPr lang="en-US" sz="2200" dirty="0">
                <a:solidFill>
                  <a:schemeClr val="tx1"/>
                </a:solidFill>
                <a:latin typeface="Roboto Flex Medium"/>
              </a:rPr>
              <a:t>mostly FQHCs,</a:t>
            </a:r>
            <a:r>
              <a:rPr lang="en-US" sz="2200" dirty="0">
                <a:solidFill>
                  <a:srgbClr val="EF3D06"/>
                </a:solidFill>
                <a:latin typeface="Roboto Flex Medium"/>
              </a:rPr>
              <a:t> </a:t>
            </a:r>
            <a:r>
              <a:rPr lang="en-US" sz="2200" dirty="0">
                <a:latin typeface="Roboto Flex Medium"/>
              </a:rPr>
              <a:t>provide bedrock access to outpatient car</a:t>
            </a:r>
            <a:r>
              <a:rPr lang="en-US" sz="2200" dirty="0">
                <a:solidFill>
                  <a:schemeClr val="tx1"/>
                </a:solidFill>
                <a:latin typeface="Roboto Flex Medium"/>
              </a:rPr>
              <a:t>e in the SJV region.</a:t>
            </a:r>
          </a:p>
          <a:p>
            <a:r>
              <a:rPr lang="en-US" sz="2200" dirty="0">
                <a:latin typeface="Roboto Flex Medium"/>
              </a:rPr>
              <a:t>CHCs have added mor</a:t>
            </a:r>
            <a:r>
              <a:rPr lang="en-US" sz="2200" dirty="0">
                <a:solidFill>
                  <a:schemeClr val="tx1"/>
                </a:solidFill>
                <a:latin typeface="Roboto Flex Medium"/>
              </a:rPr>
              <a:t>e sites and provide more services since the last regional market study in 2020, with more opening soon.</a:t>
            </a:r>
          </a:p>
          <a:p>
            <a:r>
              <a:rPr lang="en-US" sz="2200" dirty="0">
                <a:latin typeface="Roboto Flex Medium"/>
              </a:rPr>
              <a:t>CHCs in SJV serve more patients per capita than CHCs in other study regions and statewide.</a:t>
            </a:r>
          </a:p>
          <a:p>
            <a:r>
              <a:rPr lang="en-US" sz="2200" dirty="0">
                <a:latin typeface="Roboto Flex Medium"/>
              </a:rPr>
              <a:t>77% of CHC revenue comes from Medi-Cal.</a:t>
            </a:r>
          </a:p>
          <a:p>
            <a:r>
              <a:rPr lang="en-US" sz="2200" dirty="0">
                <a:latin typeface="Roboto Flex Medium"/>
              </a:rPr>
              <a:t>United Health Centers, a large regional FQHC, launched a for-profit independent practice association called United Physicians Network.</a:t>
            </a:r>
          </a:p>
          <a:p>
            <a:r>
              <a:rPr lang="en-US" sz="2200" dirty="0">
                <a:latin typeface="Roboto Flex Medium"/>
              </a:rPr>
              <a:t>National hospit</a:t>
            </a:r>
            <a:r>
              <a:rPr lang="en-US" sz="2200" dirty="0">
                <a:solidFill>
                  <a:schemeClr val="tx1"/>
                </a:solidFill>
                <a:latin typeface="Roboto Flex Medium"/>
              </a:rPr>
              <a:t>alist groups also entered the market since the last regional market study.</a:t>
            </a:r>
            <a:endParaRPr lang="en-US" dirty="0">
              <a:solidFill>
                <a:schemeClr val="tx1"/>
              </a:solidFill>
            </a:endParaRPr>
          </a:p>
        </p:txBody>
      </p:sp>
      <p:sp>
        <p:nvSpPr>
          <p:cNvPr id="5" name="Title 1">
            <a:extLst>
              <a:ext uri="{FF2B5EF4-FFF2-40B4-BE49-F238E27FC236}">
                <a16:creationId xmlns:a16="http://schemas.microsoft.com/office/drawing/2014/main" id="{8AC10424-0D0A-AAF7-1294-50AE5DEEFB67}"/>
              </a:ext>
            </a:extLst>
          </p:cNvPr>
          <p:cNvSpPr txBox="1">
            <a:spLocks/>
          </p:cNvSpPr>
          <p:nvPr/>
        </p:nvSpPr>
        <p:spPr>
          <a:xfrm>
            <a:off x="532334" y="365125"/>
            <a:ext cx="10515600" cy="1155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2537C"/>
                </a:solidFill>
                <a:latin typeface="Roboto Flex ExtraBold" panose="02000000000000000000" pitchFamily="2" charset="0"/>
                <a:ea typeface="Roboto Flex ExtraBold" panose="02000000000000000000" pitchFamily="2" charset="0"/>
                <a:cs typeface="+mj-cs"/>
              </a:defRPr>
            </a:lvl1pPr>
          </a:lstStyle>
          <a:p>
            <a:r>
              <a:rPr lang="en-US" dirty="0">
                <a:latin typeface="Roboto Flex ExtraBold"/>
              </a:rPr>
              <a:t>Community Health Cente</a:t>
            </a:r>
            <a:r>
              <a:rPr lang="en-US" dirty="0">
                <a:solidFill>
                  <a:schemeClr val="accent1"/>
                </a:solidFill>
                <a:latin typeface="Roboto Flex ExtraBold"/>
              </a:rPr>
              <a:t>rs Continue to Expand in the Five-County Study Region</a:t>
            </a:r>
            <a:endParaRPr lang="en-US" strike="sngStrike" dirty="0">
              <a:solidFill>
                <a:schemeClr val="accent1"/>
              </a:solidFill>
              <a:latin typeface="Roboto Flex ExtraBold"/>
            </a:endParaRPr>
          </a:p>
        </p:txBody>
      </p:sp>
      <p:sp>
        <p:nvSpPr>
          <p:cNvPr id="8" name="Rectangle 7">
            <a:extLst>
              <a:ext uri="{FF2B5EF4-FFF2-40B4-BE49-F238E27FC236}">
                <a16:creationId xmlns:a16="http://schemas.microsoft.com/office/drawing/2014/main" id="{0A93138E-1E40-F3DE-3E00-89B571BA40A2}"/>
              </a:ext>
            </a:extLst>
          </p:cNvPr>
          <p:cNvSpPr/>
          <p:nvPr/>
        </p:nvSpPr>
        <p:spPr>
          <a:xfrm>
            <a:off x="462397" y="1925199"/>
            <a:ext cx="10655474" cy="4196639"/>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995C8BC4-3C1C-215F-70EB-FC0706BD9AA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13</a:t>
            </a:fld>
            <a:endParaRPr lang="en-US" dirty="0"/>
          </a:p>
        </p:txBody>
      </p:sp>
    </p:spTree>
    <p:extLst>
      <p:ext uri="{BB962C8B-B14F-4D97-AF65-F5344CB8AC3E}">
        <p14:creationId xmlns:p14="http://schemas.microsoft.com/office/powerpoint/2010/main" val="227193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E8B6-99DC-E0B8-5D24-8F04B6D20C9B}"/>
              </a:ext>
            </a:extLst>
          </p:cNvPr>
          <p:cNvSpPr>
            <a:spLocks noGrp="1"/>
          </p:cNvSpPr>
          <p:nvPr>
            <p:ph type="title"/>
          </p:nvPr>
        </p:nvSpPr>
        <p:spPr>
          <a:xfrm>
            <a:off x="511998" y="284559"/>
            <a:ext cx="10515600" cy="1325563"/>
          </a:xfrm>
        </p:spPr>
        <p:txBody>
          <a:bodyPr>
            <a:normAutofit/>
          </a:bodyPr>
          <a:lstStyle/>
          <a:p>
            <a:r>
              <a:rPr lang="en-US" dirty="0">
                <a:latin typeface="Roboto Flex ExtraBold"/>
              </a:rPr>
              <a:t>Persistent Workforce Shortages </a:t>
            </a:r>
            <a:r>
              <a:rPr lang="en-US" dirty="0">
                <a:solidFill>
                  <a:schemeClr val="accent1"/>
                </a:solidFill>
                <a:latin typeface="Roboto Flex ExtraBold"/>
              </a:rPr>
              <a:t>in the Five-County Region</a:t>
            </a:r>
            <a:endParaRPr lang="en-US" dirty="0">
              <a:solidFill>
                <a:schemeClr val="accent1"/>
              </a:solidFill>
            </a:endParaRPr>
          </a:p>
        </p:txBody>
      </p:sp>
      <p:sp>
        <p:nvSpPr>
          <p:cNvPr id="3" name="Content Placeholder 2">
            <a:extLst>
              <a:ext uri="{FF2B5EF4-FFF2-40B4-BE49-F238E27FC236}">
                <a16:creationId xmlns:a16="http://schemas.microsoft.com/office/drawing/2014/main" id="{ED8FBC23-850F-AB3C-3924-2551C4F68610}"/>
              </a:ext>
            </a:extLst>
          </p:cNvPr>
          <p:cNvSpPr>
            <a:spLocks noGrp="1"/>
          </p:cNvSpPr>
          <p:nvPr>
            <p:ph idx="1"/>
          </p:nvPr>
        </p:nvSpPr>
        <p:spPr>
          <a:xfrm>
            <a:off x="568247" y="1978302"/>
            <a:ext cx="5042109" cy="4108116"/>
          </a:xfrm>
        </p:spPr>
        <p:txBody>
          <a:bodyPr vert="horz" lIns="91440" tIns="45720" rIns="91440" bIns="45720" rtlCol="0" anchor="t">
            <a:normAutofit/>
          </a:bodyPr>
          <a:lstStyle/>
          <a:p>
            <a:r>
              <a:rPr lang="en-US" sz="2400" dirty="0">
                <a:latin typeface="Roboto Flex Medium"/>
              </a:rPr>
              <a:t>There are fewer licensed providers per population in th</a:t>
            </a:r>
            <a:r>
              <a:rPr lang="en-US" sz="2400" dirty="0">
                <a:solidFill>
                  <a:schemeClr val="tx1"/>
                </a:solidFill>
                <a:latin typeface="Roboto Flex Medium"/>
              </a:rPr>
              <a:t>e study region</a:t>
            </a:r>
            <a:r>
              <a:rPr lang="en-US" sz="2400" dirty="0">
                <a:solidFill>
                  <a:srgbClr val="FF0000"/>
                </a:solidFill>
                <a:latin typeface="Roboto Flex Medium"/>
              </a:rPr>
              <a:t> </a:t>
            </a:r>
            <a:r>
              <a:rPr lang="en-US" sz="2400" dirty="0">
                <a:latin typeface="Roboto Flex Medium"/>
              </a:rPr>
              <a:t>than in California overall. </a:t>
            </a:r>
          </a:p>
          <a:p>
            <a:r>
              <a:rPr lang="en-US" sz="2400" dirty="0">
                <a:latin typeface="Roboto Flex Medium"/>
              </a:rPr>
              <a:t>The gap is widest for physicians and behavioral health providers.</a:t>
            </a:r>
          </a:p>
          <a:p>
            <a:r>
              <a:rPr lang="en-US" sz="2400" dirty="0">
                <a:latin typeface="Roboto Flex Medium"/>
              </a:rPr>
              <a:t>Across major provider groups, clinician race/ethnicity concordance falls far short of the nearly 60% regional Latino/x population. </a:t>
            </a:r>
            <a:endParaRPr lang="en-US" sz="2000" dirty="0"/>
          </a:p>
          <a:p>
            <a:endParaRPr lang="en-US" sz="2000" dirty="0"/>
          </a:p>
        </p:txBody>
      </p:sp>
      <p:pic>
        <p:nvPicPr>
          <p:cNvPr id="5" name="Picture 4" descr="A screenshot of a medical report&#10;&#10;AI-generated content may be incorrect.">
            <a:extLst>
              <a:ext uri="{FF2B5EF4-FFF2-40B4-BE49-F238E27FC236}">
                <a16:creationId xmlns:a16="http://schemas.microsoft.com/office/drawing/2014/main" id="{718ED6BA-2099-D18C-F540-865F98091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330" y="1253330"/>
            <a:ext cx="6417840" cy="4788696"/>
          </a:xfrm>
          <a:prstGeom prst="rect">
            <a:avLst/>
          </a:prstGeom>
        </p:spPr>
      </p:pic>
      <p:sp>
        <p:nvSpPr>
          <p:cNvPr id="6" name="Rectangle 5">
            <a:extLst>
              <a:ext uri="{FF2B5EF4-FFF2-40B4-BE49-F238E27FC236}">
                <a16:creationId xmlns:a16="http://schemas.microsoft.com/office/drawing/2014/main" id="{CF2AA96E-E6FC-0CC4-8471-AC645EBE4A64}"/>
              </a:ext>
            </a:extLst>
          </p:cNvPr>
          <p:cNvSpPr/>
          <p:nvPr/>
        </p:nvSpPr>
        <p:spPr>
          <a:xfrm>
            <a:off x="495946" y="1779814"/>
            <a:ext cx="5198384" cy="4310858"/>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B0F04D49-A8F9-0FD0-1BA4-2653FD982EC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14</a:t>
            </a:fld>
            <a:endParaRPr lang="en-US" dirty="0"/>
          </a:p>
        </p:txBody>
      </p:sp>
    </p:spTree>
    <p:extLst>
      <p:ext uri="{BB962C8B-B14F-4D97-AF65-F5344CB8AC3E}">
        <p14:creationId xmlns:p14="http://schemas.microsoft.com/office/powerpoint/2010/main" val="314531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DA6C-3A89-0921-3961-B1385E7C0F6E}"/>
              </a:ext>
            </a:extLst>
          </p:cNvPr>
          <p:cNvSpPr>
            <a:spLocks noGrp="1"/>
          </p:cNvSpPr>
          <p:nvPr>
            <p:ph type="title"/>
          </p:nvPr>
        </p:nvSpPr>
        <p:spPr>
          <a:xfrm>
            <a:off x="527730" y="297077"/>
            <a:ext cx="10878519" cy="1325563"/>
          </a:xfrm>
        </p:spPr>
        <p:txBody>
          <a:bodyPr>
            <a:normAutofit/>
          </a:bodyPr>
          <a:lstStyle/>
          <a:p>
            <a:r>
              <a:rPr lang="en-US" dirty="0">
                <a:solidFill>
                  <a:schemeClr val="accent1"/>
                </a:solidFill>
                <a:latin typeface="Roboto Flex ExtraBold"/>
              </a:rPr>
              <a:t>Study Participants Detail Numerous Regional</a:t>
            </a:r>
            <a:r>
              <a:rPr lang="en-US" dirty="0">
                <a:solidFill>
                  <a:srgbClr val="FF0000"/>
                </a:solidFill>
                <a:latin typeface="Roboto Flex ExtraBold"/>
              </a:rPr>
              <a:t> </a:t>
            </a:r>
            <a:r>
              <a:rPr lang="en-US" dirty="0">
                <a:latin typeface="Roboto Flex ExtraBold"/>
              </a:rPr>
              <a:t>Strategies to Grow, Recruit, and Retain Workforce </a:t>
            </a:r>
          </a:p>
        </p:txBody>
      </p:sp>
      <p:sp>
        <p:nvSpPr>
          <p:cNvPr id="3" name="Content Placeholder 2">
            <a:extLst>
              <a:ext uri="{FF2B5EF4-FFF2-40B4-BE49-F238E27FC236}">
                <a16:creationId xmlns:a16="http://schemas.microsoft.com/office/drawing/2014/main" id="{919CBCFA-6B75-FEFA-F382-BB29FC11F336}"/>
              </a:ext>
            </a:extLst>
          </p:cNvPr>
          <p:cNvSpPr>
            <a:spLocks noGrp="1"/>
          </p:cNvSpPr>
          <p:nvPr>
            <p:ph idx="1"/>
          </p:nvPr>
        </p:nvSpPr>
        <p:spPr/>
        <p:txBody>
          <a:bodyPr vert="horz" lIns="91440" tIns="45720" rIns="91440" bIns="45720" rtlCol="0" anchor="t">
            <a:normAutofit/>
          </a:bodyPr>
          <a:lstStyle/>
          <a:p>
            <a:r>
              <a:rPr lang="en-US" sz="2000" dirty="0">
                <a:latin typeface="Roboto Flex Medium"/>
              </a:rPr>
              <a:t>CHCs recruit and retain employees with higher starting salaries and signing and retention bonuses, and facilitate loan repayments with the support of Medi-Cal managed care plan community investment grants.</a:t>
            </a:r>
          </a:p>
          <a:p>
            <a:r>
              <a:rPr lang="en-US" sz="2000" dirty="0">
                <a:latin typeface="Roboto Flex Medium"/>
              </a:rPr>
              <a:t>Most large providers partner with high schools, private technical programs, community colleges, and universities to “grow our own” health care workforce.</a:t>
            </a:r>
          </a:p>
          <a:p>
            <a:r>
              <a:rPr lang="en-US" sz="2000" dirty="0">
                <a:latin typeface="Roboto Flex Medium"/>
              </a:rPr>
              <a:t>Hospitals and CHCs serve as graduate medical education training sites for physicians through accredited residency programs. </a:t>
            </a:r>
          </a:p>
          <a:p>
            <a:r>
              <a:rPr lang="en-US" sz="2000" dirty="0">
                <a:latin typeface="Roboto Flex Medium"/>
              </a:rPr>
              <a:t>Numerous HCAI statewide workforce initiatives support health care workforce pathways (e.g., BH-CONNECT for behavioral health providers).</a:t>
            </a:r>
            <a:endParaRPr lang="en-US" sz="2000" dirty="0"/>
          </a:p>
          <a:p>
            <a:r>
              <a:rPr lang="en-US" sz="2000" dirty="0">
                <a:latin typeface="Roboto Flex Medium"/>
              </a:rPr>
              <a:t>UCSF Fresno trains 12 third- and fourth-year medical students, residents, and fellows each year. </a:t>
            </a:r>
          </a:p>
          <a:p>
            <a:r>
              <a:rPr lang="en-US" sz="2000" dirty="0">
                <a:latin typeface="Roboto Flex Medium"/>
              </a:rPr>
              <a:t>The PRIME+ program, a collaboration among UCSF, UCSF Fresno, and UC Merced, plans to grow the training cohort to 50 and to include bachelor’s and medical degrees. </a:t>
            </a:r>
          </a:p>
          <a:p>
            <a:endParaRPr lang="en-US" sz="2000" dirty="0"/>
          </a:p>
        </p:txBody>
      </p:sp>
      <p:sp>
        <p:nvSpPr>
          <p:cNvPr id="4" name="Rectangle 3">
            <a:extLst>
              <a:ext uri="{FF2B5EF4-FFF2-40B4-BE49-F238E27FC236}">
                <a16:creationId xmlns:a16="http://schemas.microsoft.com/office/drawing/2014/main" id="{01BC58A9-32BB-DA2B-E62C-1F7EF2334453}"/>
              </a:ext>
            </a:extLst>
          </p:cNvPr>
          <p:cNvSpPr/>
          <p:nvPr/>
        </p:nvSpPr>
        <p:spPr>
          <a:xfrm>
            <a:off x="650928" y="1690688"/>
            <a:ext cx="10702871" cy="4609903"/>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E0C90672-3188-EF79-F01F-9CC2F51E352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15</a:t>
            </a:fld>
            <a:endParaRPr lang="en-US" dirty="0"/>
          </a:p>
        </p:txBody>
      </p:sp>
    </p:spTree>
    <p:extLst>
      <p:ext uri="{BB962C8B-B14F-4D97-AF65-F5344CB8AC3E}">
        <p14:creationId xmlns:p14="http://schemas.microsoft.com/office/powerpoint/2010/main" val="11914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5820-F6CD-8163-C905-E8ED77DD19DD}"/>
              </a:ext>
            </a:extLst>
          </p:cNvPr>
          <p:cNvSpPr>
            <a:spLocks noGrp="1"/>
          </p:cNvSpPr>
          <p:nvPr>
            <p:ph type="title"/>
          </p:nvPr>
        </p:nvSpPr>
        <p:spPr>
          <a:xfrm>
            <a:off x="591526" y="365125"/>
            <a:ext cx="10515600" cy="1325563"/>
          </a:xfrm>
        </p:spPr>
        <p:txBody>
          <a:bodyPr>
            <a:normAutofit fontScale="90000"/>
          </a:bodyPr>
          <a:lstStyle/>
          <a:p>
            <a:r>
              <a:rPr lang="en-US" dirty="0">
                <a:solidFill>
                  <a:schemeClr val="accent1"/>
                </a:solidFill>
                <a:latin typeface="Roboto Flex ExtraBold"/>
              </a:rPr>
              <a:t>CalAIM and Behavioral Health Initiatives Welcomed by Regional Leaders, but Implementation Has Been “Exhausting” to Some</a:t>
            </a:r>
          </a:p>
        </p:txBody>
      </p:sp>
      <p:sp>
        <p:nvSpPr>
          <p:cNvPr id="3" name="Content Placeholder 2">
            <a:extLst>
              <a:ext uri="{FF2B5EF4-FFF2-40B4-BE49-F238E27FC236}">
                <a16:creationId xmlns:a16="http://schemas.microsoft.com/office/drawing/2014/main" id="{6AF6464A-7614-D392-2EAF-C2FBB3F6BE77}"/>
              </a:ext>
            </a:extLst>
          </p:cNvPr>
          <p:cNvSpPr>
            <a:spLocks noGrp="1"/>
          </p:cNvSpPr>
          <p:nvPr>
            <p:ph idx="1"/>
          </p:nvPr>
        </p:nvSpPr>
        <p:spPr>
          <a:xfrm>
            <a:off x="838200" y="1940456"/>
            <a:ext cx="10515600" cy="4351338"/>
          </a:xfrm>
        </p:spPr>
        <p:txBody>
          <a:bodyPr vert="horz" lIns="91440" tIns="45720" rIns="91440" bIns="45720" rtlCol="0" anchor="t">
            <a:normAutofit fontScale="92500"/>
          </a:bodyPr>
          <a:lstStyle/>
          <a:p>
            <a:r>
              <a:rPr lang="en-US" sz="2400" dirty="0">
                <a:latin typeface="Roboto Flex Medium"/>
              </a:rPr>
              <a:t>Medi-Cal transformation initiatives have brought new benefits and sorely needed behavioral health infrastructure investments.</a:t>
            </a:r>
            <a:endParaRPr lang="en-US" sz="2400" dirty="0"/>
          </a:p>
          <a:p>
            <a:r>
              <a:rPr lang="en-US" sz="2400" dirty="0">
                <a:solidFill>
                  <a:schemeClr val="tx1"/>
                </a:solidFill>
                <a:latin typeface="Roboto Flex Medium"/>
              </a:rPr>
              <a:t>Managed care plans struggled to build provider networks to deliver Enhanced Care Management and Community Supports services because of the complexity, volume, and back-to-back pace of CalAIM initiative rollouts.</a:t>
            </a:r>
            <a:endParaRPr lang="en-US" sz="2400" dirty="0">
              <a:solidFill>
                <a:schemeClr val="tx1"/>
              </a:solidFill>
            </a:endParaRPr>
          </a:p>
          <a:p>
            <a:r>
              <a:rPr lang="en-US" sz="2400" dirty="0">
                <a:latin typeface="Roboto Flex Medium"/>
              </a:rPr>
              <a:t>Myriad behavioral health initiatives also rolled out — Children and Youth Behavioral Health Initiative, mobile crisis infrastructure, a “no wrong door” </a:t>
            </a:r>
            <a:r>
              <a:rPr lang="en-US" sz="2400" dirty="0">
                <a:solidFill>
                  <a:schemeClr val="tx1"/>
                </a:solidFill>
                <a:latin typeface="Roboto Flex Medium"/>
              </a:rPr>
              <a:t>policy</a:t>
            </a:r>
            <a:r>
              <a:rPr lang="en-US" sz="2400" dirty="0">
                <a:latin typeface="Roboto Flex Medium"/>
              </a:rPr>
              <a:t>, and payment reform.</a:t>
            </a:r>
          </a:p>
          <a:p>
            <a:r>
              <a:rPr lang="en-US" sz="2400" dirty="0">
                <a:latin typeface="Roboto Flex Medium"/>
              </a:rPr>
              <a:t>A major focus has been on members experiencing both serious mental illness and homelessness. </a:t>
            </a:r>
          </a:p>
          <a:p>
            <a:r>
              <a:rPr lang="en-US" sz="2400" dirty="0">
                <a:latin typeface="Roboto Flex Medium"/>
              </a:rPr>
              <a:t>The Behavioral Health Continuum Infrastructure Program has provided some $124 million for new treatment facilities in the region.</a:t>
            </a:r>
            <a:endParaRPr lang="en-US" sz="2400" dirty="0"/>
          </a:p>
        </p:txBody>
      </p:sp>
      <p:sp>
        <p:nvSpPr>
          <p:cNvPr id="4" name="Rectangle 3">
            <a:extLst>
              <a:ext uri="{FF2B5EF4-FFF2-40B4-BE49-F238E27FC236}">
                <a16:creationId xmlns:a16="http://schemas.microsoft.com/office/drawing/2014/main" id="{27DAB555-A4AB-B071-6E71-BF329BC519DE}"/>
              </a:ext>
            </a:extLst>
          </p:cNvPr>
          <p:cNvSpPr/>
          <p:nvPr/>
        </p:nvSpPr>
        <p:spPr>
          <a:xfrm>
            <a:off x="650928" y="1805520"/>
            <a:ext cx="10702871" cy="4486274"/>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2BE3DCB4-2FF7-4706-E066-5DB64298A67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16</a:t>
            </a:fld>
            <a:endParaRPr lang="en-US" dirty="0"/>
          </a:p>
        </p:txBody>
      </p:sp>
    </p:spTree>
    <p:extLst>
      <p:ext uri="{BB962C8B-B14F-4D97-AF65-F5344CB8AC3E}">
        <p14:creationId xmlns:p14="http://schemas.microsoft.com/office/powerpoint/2010/main" val="56393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11F3-CEB2-342B-E79F-8D30CA48F0EF}"/>
              </a:ext>
            </a:extLst>
          </p:cNvPr>
          <p:cNvSpPr>
            <a:spLocks noGrp="1"/>
          </p:cNvSpPr>
          <p:nvPr>
            <p:ph type="title"/>
          </p:nvPr>
        </p:nvSpPr>
        <p:spPr>
          <a:xfrm>
            <a:off x="510719" y="288571"/>
            <a:ext cx="10515600" cy="1325563"/>
          </a:xfrm>
        </p:spPr>
        <p:txBody>
          <a:bodyPr>
            <a:normAutofit/>
          </a:bodyPr>
          <a:lstStyle/>
          <a:p>
            <a:r>
              <a:rPr lang="en-US" dirty="0"/>
              <a:t>Looming Federal and State Medi-Cal Cuts: “A Tsunami Is Coming” </a:t>
            </a:r>
          </a:p>
        </p:txBody>
      </p:sp>
      <p:sp>
        <p:nvSpPr>
          <p:cNvPr id="3" name="Content Placeholder 2">
            <a:extLst>
              <a:ext uri="{FF2B5EF4-FFF2-40B4-BE49-F238E27FC236}">
                <a16:creationId xmlns:a16="http://schemas.microsoft.com/office/drawing/2014/main" id="{08D488AC-B44B-AD70-F98E-7CA20ABBA0B7}"/>
              </a:ext>
            </a:extLst>
          </p:cNvPr>
          <p:cNvSpPr>
            <a:spLocks noGrp="1"/>
          </p:cNvSpPr>
          <p:nvPr>
            <p:ph idx="1"/>
          </p:nvPr>
        </p:nvSpPr>
        <p:spPr>
          <a:xfrm>
            <a:off x="651343" y="1644240"/>
            <a:ext cx="5357385" cy="4646159"/>
          </a:xfrm>
        </p:spPr>
        <p:txBody>
          <a:bodyPr vert="horz" lIns="91440" tIns="45720" rIns="91440" bIns="45720" rtlCol="0" anchor="t">
            <a:normAutofit fontScale="92500" lnSpcReduction="10000"/>
          </a:bodyPr>
          <a:lstStyle/>
          <a:p>
            <a:pPr indent="-173038"/>
            <a:r>
              <a:rPr lang="en-US" sz="2200" dirty="0">
                <a:solidFill>
                  <a:schemeClr val="tx1"/>
                </a:solidFill>
                <a:latin typeface="Roboto Flex Medium"/>
              </a:rPr>
              <a:t>Study participants reported widespread anxiety about the coming federal Medicaid budget cuts and policy changes, especially coming on the heels of cuts to balance the 2025–26 state budget.</a:t>
            </a:r>
            <a:endParaRPr lang="en-US" sz="2200" dirty="0">
              <a:solidFill>
                <a:schemeClr val="tx1"/>
              </a:solidFill>
            </a:endParaRPr>
          </a:p>
          <a:p>
            <a:pPr indent="-173038"/>
            <a:r>
              <a:rPr lang="en-US" sz="2200" dirty="0">
                <a:solidFill>
                  <a:schemeClr val="tx1"/>
                </a:solidFill>
                <a:latin typeface="Roboto Flex Medium"/>
              </a:rPr>
              <a:t>Providers in the region anticipate an increase in the number of uninsured and reductions in both Medi-Cal benefits and provider payments.</a:t>
            </a:r>
          </a:p>
          <a:p>
            <a:pPr indent="-173038"/>
            <a:r>
              <a:rPr lang="en-US" sz="2200" dirty="0">
                <a:solidFill>
                  <a:schemeClr val="tx1"/>
                </a:solidFill>
                <a:latin typeface="Roboto Flex Medium"/>
              </a:rPr>
              <a:t>County officials reported interest in revitalizing Medically Indigent Adult Programs as “providers of last resort” to serve the uninsured as the number of uninsured grows.</a:t>
            </a:r>
            <a:endParaRPr lang="en-US" sz="2200" dirty="0">
              <a:solidFill>
                <a:schemeClr val="tx1"/>
              </a:solidFill>
            </a:endParaRPr>
          </a:p>
          <a:p>
            <a:pPr indent="-173038"/>
            <a:r>
              <a:rPr lang="en-US" sz="2200" dirty="0">
                <a:solidFill>
                  <a:schemeClr val="tx1"/>
                </a:solidFill>
                <a:latin typeface="Roboto Flex Medium"/>
              </a:rPr>
              <a:t>Many participants were uncertain about CalAIM's future as waivers come up for renewal with CMS.</a:t>
            </a:r>
            <a:endParaRPr lang="en-US" sz="2200" dirty="0">
              <a:solidFill>
                <a:schemeClr val="tx1"/>
              </a:solidFill>
            </a:endParaRPr>
          </a:p>
          <a:p>
            <a:endParaRPr lang="en-US" dirty="0"/>
          </a:p>
        </p:txBody>
      </p:sp>
      <p:sp>
        <p:nvSpPr>
          <p:cNvPr id="4" name="Rectangle 3">
            <a:extLst>
              <a:ext uri="{FF2B5EF4-FFF2-40B4-BE49-F238E27FC236}">
                <a16:creationId xmlns:a16="http://schemas.microsoft.com/office/drawing/2014/main" id="{2BA360B7-7D1E-CCCC-C8E7-604B33CB4D04}"/>
              </a:ext>
            </a:extLst>
          </p:cNvPr>
          <p:cNvSpPr/>
          <p:nvPr/>
        </p:nvSpPr>
        <p:spPr>
          <a:xfrm>
            <a:off x="588648" y="1516002"/>
            <a:ext cx="5372057" cy="4802187"/>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0833EC9-093B-E273-0267-0821297605AB}"/>
              </a:ext>
            </a:extLst>
          </p:cNvPr>
          <p:cNvSpPr txBox="1"/>
          <p:nvPr/>
        </p:nvSpPr>
        <p:spPr>
          <a:xfrm>
            <a:off x="6433459" y="1554279"/>
            <a:ext cx="4920341" cy="400110"/>
          </a:xfrm>
          <a:prstGeom prst="rect">
            <a:avLst/>
          </a:prstGeom>
          <a:noFill/>
        </p:spPr>
        <p:txBody>
          <a:bodyPr wrap="square" rtlCol="0">
            <a:spAutoFit/>
          </a:bodyPr>
          <a:lstStyle/>
          <a:p>
            <a:pPr algn="ctr"/>
            <a:r>
              <a:rPr lang="en-US" sz="2000" b="1" dirty="0"/>
              <a:t>“Tsunami” of Changes Ahead</a:t>
            </a:r>
          </a:p>
        </p:txBody>
      </p:sp>
      <p:sp>
        <p:nvSpPr>
          <p:cNvPr id="7" name="TextBox 6">
            <a:extLst>
              <a:ext uri="{FF2B5EF4-FFF2-40B4-BE49-F238E27FC236}">
                <a16:creationId xmlns:a16="http://schemas.microsoft.com/office/drawing/2014/main" id="{473BF8D7-0FBF-21F4-E93F-D46E4D37BAAF}"/>
              </a:ext>
            </a:extLst>
          </p:cNvPr>
          <p:cNvSpPr txBox="1"/>
          <p:nvPr/>
        </p:nvSpPr>
        <p:spPr>
          <a:xfrm>
            <a:off x="6281060" y="1954389"/>
            <a:ext cx="5313064" cy="4401205"/>
          </a:xfrm>
          <a:prstGeom prst="rect">
            <a:avLst/>
          </a:prstGeom>
          <a:noFill/>
        </p:spPr>
        <p:txBody>
          <a:bodyPr wrap="square" rtlCol="0">
            <a:spAutoFit/>
          </a:bodyPr>
          <a:lstStyle/>
          <a:p>
            <a:pPr marL="285750" indent="-171450">
              <a:buFont typeface="Arial" panose="020B0604020202020204" pitchFamily="34" charset="0"/>
              <a:buChar char="•"/>
            </a:pPr>
            <a:r>
              <a:rPr lang="en-US" sz="2000" dirty="0">
                <a:latin typeface="Roboto Flex Medium"/>
              </a:rPr>
              <a:t>Enrollment freeze for undocumented adults (January 2026)</a:t>
            </a:r>
          </a:p>
          <a:p>
            <a:pPr marL="285750" indent="-171450">
              <a:buFont typeface="Arial" panose="020B0604020202020204" pitchFamily="34" charset="0"/>
              <a:buChar char="•"/>
            </a:pPr>
            <a:r>
              <a:rPr lang="en-US" sz="2000" dirty="0">
                <a:latin typeface="Roboto Flex Medium"/>
              </a:rPr>
              <a:t>Asset test as part of eligibility determination (January 2026)</a:t>
            </a:r>
          </a:p>
          <a:p>
            <a:pPr marL="285750" indent="-171450">
              <a:buFont typeface="Arial" panose="020B0604020202020204" pitchFamily="34" charset="0"/>
              <a:buChar char="•"/>
            </a:pPr>
            <a:r>
              <a:rPr lang="en-US" sz="2000" dirty="0">
                <a:latin typeface="Roboto Flex Medium"/>
              </a:rPr>
              <a:t>Loss of dental benefits for undocumented adults (July 2026)</a:t>
            </a:r>
          </a:p>
          <a:p>
            <a:pPr marL="285750" indent="-171450">
              <a:buFont typeface="Arial" panose="020B0604020202020204" pitchFamily="34" charset="0"/>
              <a:buChar char="•"/>
            </a:pPr>
            <a:r>
              <a:rPr lang="en-US" sz="2000" dirty="0">
                <a:latin typeface="Roboto Flex Medium"/>
              </a:rPr>
              <a:t>Changes to immigration status classifications (October 2026)</a:t>
            </a:r>
          </a:p>
          <a:p>
            <a:pPr marL="285750" indent="-171450">
              <a:buFont typeface="Arial" panose="020B0604020202020204" pitchFamily="34" charset="0"/>
              <a:buChar char="•"/>
            </a:pPr>
            <a:r>
              <a:rPr lang="en-US" sz="2000" dirty="0">
                <a:latin typeface="Roboto Flex Medium"/>
              </a:rPr>
              <a:t>Work requirements for many Medi-Cal enrollees (January 2027)</a:t>
            </a:r>
          </a:p>
          <a:p>
            <a:pPr marL="285750" indent="-171450">
              <a:buFont typeface="Arial" panose="020B0604020202020204" pitchFamily="34" charset="0"/>
              <a:buChar char="•"/>
            </a:pPr>
            <a:r>
              <a:rPr lang="en-US" sz="2000" dirty="0">
                <a:latin typeface="Roboto Flex Medium"/>
              </a:rPr>
              <a:t>Eligibility redetermination every six months (January 2027)</a:t>
            </a:r>
          </a:p>
          <a:p>
            <a:pPr marL="285750" indent="-171450">
              <a:buFont typeface="Arial" panose="020B0604020202020204" pitchFamily="34" charset="0"/>
              <a:buChar char="•"/>
            </a:pPr>
            <a:r>
              <a:rPr lang="en-US" sz="2000" dirty="0">
                <a:latin typeface="Roboto Flex Medium"/>
              </a:rPr>
              <a:t>Monthly premiums for some enrollees (July 2027)</a:t>
            </a:r>
            <a:endParaRPr lang="en-US" dirty="0"/>
          </a:p>
        </p:txBody>
      </p:sp>
      <p:sp>
        <p:nvSpPr>
          <p:cNvPr id="8" name="Rectangle 7">
            <a:extLst>
              <a:ext uri="{FF2B5EF4-FFF2-40B4-BE49-F238E27FC236}">
                <a16:creationId xmlns:a16="http://schemas.microsoft.com/office/drawing/2014/main" id="{ABBDB206-1E99-EA4A-AB8F-E8BEA2898A8B}"/>
              </a:ext>
            </a:extLst>
          </p:cNvPr>
          <p:cNvSpPr/>
          <p:nvPr/>
        </p:nvSpPr>
        <p:spPr>
          <a:xfrm>
            <a:off x="6201029" y="1515870"/>
            <a:ext cx="5651899" cy="4802187"/>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6902E5-25C9-F258-6187-4D474DD6534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17</a:t>
            </a:fld>
            <a:endParaRPr lang="en-US" dirty="0"/>
          </a:p>
        </p:txBody>
      </p:sp>
    </p:spTree>
    <p:extLst>
      <p:ext uri="{BB962C8B-B14F-4D97-AF65-F5344CB8AC3E}">
        <p14:creationId xmlns:p14="http://schemas.microsoft.com/office/powerpoint/2010/main" val="335106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B03F-90C5-286C-8928-D7F489C40A0D}"/>
              </a:ext>
            </a:extLst>
          </p:cNvPr>
          <p:cNvSpPr>
            <a:spLocks noGrp="1"/>
          </p:cNvSpPr>
          <p:nvPr>
            <p:ph type="title"/>
          </p:nvPr>
        </p:nvSpPr>
        <p:spPr>
          <a:xfrm>
            <a:off x="583020" y="502085"/>
            <a:ext cx="10515600" cy="626767"/>
          </a:xfrm>
        </p:spPr>
        <p:txBody>
          <a:bodyPr/>
          <a:lstStyle/>
          <a:p>
            <a:r>
              <a:rPr lang="en-US" dirty="0"/>
              <a:t>Issues to Track</a:t>
            </a:r>
          </a:p>
        </p:txBody>
      </p:sp>
      <p:sp>
        <p:nvSpPr>
          <p:cNvPr id="3" name="Content Placeholder 2">
            <a:extLst>
              <a:ext uri="{FF2B5EF4-FFF2-40B4-BE49-F238E27FC236}">
                <a16:creationId xmlns:a16="http://schemas.microsoft.com/office/drawing/2014/main" id="{8F287D7C-E008-B3B8-384F-F9DFB9658F9B}"/>
              </a:ext>
            </a:extLst>
          </p:cNvPr>
          <p:cNvSpPr>
            <a:spLocks noGrp="1"/>
          </p:cNvSpPr>
          <p:nvPr>
            <p:ph idx="1"/>
          </p:nvPr>
        </p:nvSpPr>
        <p:spPr>
          <a:xfrm>
            <a:off x="607461" y="1361902"/>
            <a:ext cx="11045125" cy="4996367"/>
          </a:xfrm>
        </p:spPr>
        <p:txBody>
          <a:bodyPr vert="horz" lIns="91440" tIns="45720" rIns="91440" bIns="45720" rtlCol="0" anchor="t">
            <a:normAutofit/>
          </a:bodyPr>
          <a:lstStyle/>
          <a:p>
            <a:pPr>
              <a:lnSpc>
                <a:spcPct val="100000"/>
              </a:lnSpc>
              <a:spcBef>
                <a:spcPts val="600"/>
              </a:spcBef>
              <a:spcAft>
                <a:spcPts val="600"/>
              </a:spcAft>
            </a:pPr>
            <a:r>
              <a:rPr lang="en-US" sz="2400" dirty="0">
                <a:latin typeface="Roboto Flex Medium"/>
              </a:rPr>
              <a:t>How will financially struggling hospitals fare through reductions in Medi-Cal payments and an increase in the uninsured and in uncompensated care? Will some hospitals close? </a:t>
            </a:r>
            <a:endParaRPr lang="en-US" sz="2400" dirty="0"/>
          </a:p>
          <a:p>
            <a:pPr>
              <a:lnSpc>
                <a:spcPct val="100000"/>
              </a:lnSpc>
              <a:spcBef>
                <a:spcPts val="600"/>
              </a:spcBef>
              <a:spcAft>
                <a:spcPts val="600"/>
              </a:spcAft>
            </a:pPr>
            <a:r>
              <a:rPr lang="en-US" sz="2400" dirty="0">
                <a:latin typeface="Roboto Flex Medium"/>
              </a:rPr>
              <a:t>Will independent hospitals join statewide or national hospital systems to shore up financial viability?</a:t>
            </a:r>
            <a:endParaRPr lang="en-US" sz="2400" dirty="0"/>
          </a:p>
          <a:p>
            <a:pPr>
              <a:lnSpc>
                <a:spcPct val="100000"/>
              </a:lnSpc>
              <a:spcBef>
                <a:spcPts val="600"/>
              </a:spcBef>
              <a:spcAft>
                <a:spcPts val="600"/>
              </a:spcAft>
            </a:pPr>
            <a:r>
              <a:rPr lang="en-US" sz="2400" dirty="0">
                <a:latin typeface="Roboto Flex Medium"/>
              </a:rPr>
              <a:t>Will CHCs continue to expand and further cement their importance to care delivery? How will CHCs adapt to the increase in uninsured and self-pay patients? </a:t>
            </a:r>
            <a:endParaRPr lang="en-US" sz="2400" dirty="0"/>
          </a:p>
          <a:p>
            <a:pPr>
              <a:lnSpc>
                <a:spcPct val="100000"/>
              </a:lnSpc>
              <a:spcBef>
                <a:spcPts val="600"/>
              </a:spcBef>
              <a:spcAft>
                <a:spcPts val="600"/>
              </a:spcAft>
            </a:pPr>
            <a:r>
              <a:rPr lang="en-US" sz="2400" dirty="0">
                <a:latin typeface="Roboto Flex Medium"/>
              </a:rPr>
              <a:t>Will more outside medical groups enter the market and contribute to a more consolidated physician services market?</a:t>
            </a:r>
            <a:endParaRPr lang="en-US" sz="2400" dirty="0"/>
          </a:p>
        </p:txBody>
      </p:sp>
      <p:sp>
        <p:nvSpPr>
          <p:cNvPr id="4" name="Rectangle 3">
            <a:extLst>
              <a:ext uri="{FF2B5EF4-FFF2-40B4-BE49-F238E27FC236}">
                <a16:creationId xmlns:a16="http://schemas.microsoft.com/office/drawing/2014/main" id="{66ACADB3-EAAC-A1D1-2398-392AE5A7E209}"/>
              </a:ext>
            </a:extLst>
          </p:cNvPr>
          <p:cNvSpPr/>
          <p:nvPr/>
        </p:nvSpPr>
        <p:spPr>
          <a:xfrm>
            <a:off x="573438" y="1299229"/>
            <a:ext cx="11043495" cy="4421087"/>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ea typeface="Calibri"/>
                <a:cs typeface="Calibri"/>
              </a:rPr>
              <a:t>Fixed</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C1091F2C-1126-B90F-2856-2A0A0E605C32}"/>
              </a:ext>
            </a:extLst>
          </p:cNvPr>
          <p:cNvSpPr txBox="1">
            <a:spLocks/>
          </p:cNvSpPr>
          <p:nvPr/>
        </p:nvSpPr>
        <p:spPr>
          <a:xfrm>
            <a:off x="8610600" y="641496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18</a:t>
            </a:fld>
            <a:endParaRPr lang="en-US" dirty="0"/>
          </a:p>
        </p:txBody>
      </p:sp>
    </p:spTree>
    <p:extLst>
      <p:ext uri="{BB962C8B-B14F-4D97-AF65-F5344CB8AC3E}">
        <p14:creationId xmlns:p14="http://schemas.microsoft.com/office/powerpoint/2010/main" val="351332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EC937-156E-43D7-9800-C6198BAFA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70542-3755-7AD9-E3DF-8AC3853F15A7}"/>
              </a:ext>
            </a:extLst>
          </p:cNvPr>
          <p:cNvSpPr>
            <a:spLocks noGrp="1"/>
          </p:cNvSpPr>
          <p:nvPr>
            <p:ph type="title"/>
          </p:nvPr>
        </p:nvSpPr>
        <p:spPr>
          <a:xfrm>
            <a:off x="583020" y="497832"/>
            <a:ext cx="10515600" cy="626767"/>
          </a:xfrm>
        </p:spPr>
        <p:txBody>
          <a:bodyPr/>
          <a:lstStyle/>
          <a:p>
            <a:r>
              <a:rPr lang="en-US" dirty="0">
                <a:latin typeface="Roboto Flex ExtraBold"/>
              </a:rPr>
              <a:t>Issues to Track (continued)</a:t>
            </a:r>
            <a:endParaRPr lang="en-US" dirty="0"/>
          </a:p>
        </p:txBody>
      </p:sp>
      <p:sp>
        <p:nvSpPr>
          <p:cNvPr id="3" name="Content Placeholder 2">
            <a:extLst>
              <a:ext uri="{FF2B5EF4-FFF2-40B4-BE49-F238E27FC236}">
                <a16:creationId xmlns:a16="http://schemas.microsoft.com/office/drawing/2014/main" id="{F184E41F-FDA3-580A-7EC3-112F2E5DE7FD}"/>
              </a:ext>
            </a:extLst>
          </p:cNvPr>
          <p:cNvSpPr>
            <a:spLocks noGrp="1"/>
          </p:cNvSpPr>
          <p:nvPr>
            <p:ph idx="1"/>
          </p:nvPr>
        </p:nvSpPr>
        <p:spPr>
          <a:xfrm>
            <a:off x="611431" y="1372167"/>
            <a:ext cx="11045125" cy="4590572"/>
          </a:xfrm>
        </p:spPr>
        <p:txBody>
          <a:bodyPr vert="horz" lIns="91440" tIns="45720" rIns="91440" bIns="45720" rtlCol="0" anchor="t">
            <a:noAutofit/>
          </a:bodyPr>
          <a:lstStyle/>
          <a:p>
            <a:pPr>
              <a:lnSpc>
                <a:spcPct val="100000"/>
              </a:lnSpc>
              <a:spcBef>
                <a:spcPts val="600"/>
              </a:spcBef>
              <a:spcAft>
                <a:spcPts val="600"/>
              </a:spcAft>
            </a:pPr>
            <a:r>
              <a:rPr lang="en-US" sz="2400" dirty="0">
                <a:latin typeface="Roboto Flex Medium"/>
              </a:rPr>
              <a:t>Will providers in the region — hospitals, CHCs, health plans, county public health and behavioral health agencies, and medical groups — increase collaboration to maintain access to care with fewer financial resources? </a:t>
            </a:r>
            <a:endParaRPr lang="en-US" sz="2400" dirty="0"/>
          </a:p>
          <a:p>
            <a:pPr>
              <a:lnSpc>
                <a:spcPct val="100000"/>
              </a:lnSpc>
              <a:spcBef>
                <a:spcPts val="600"/>
              </a:spcBef>
              <a:spcAft>
                <a:spcPts val="600"/>
              </a:spcAft>
            </a:pPr>
            <a:r>
              <a:rPr lang="en-US" sz="2400" dirty="0">
                <a:latin typeface="Roboto Flex Medium"/>
              </a:rPr>
              <a:t>Will health care provider shortages persist, or will the influx of state workforce investments offer some relief? Will maternity care access advance to a crisis? </a:t>
            </a:r>
            <a:endParaRPr lang="en-US" sz="2400" dirty="0"/>
          </a:p>
          <a:p>
            <a:pPr>
              <a:lnSpc>
                <a:spcPct val="100000"/>
              </a:lnSpc>
              <a:spcBef>
                <a:spcPts val="600"/>
              </a:spcBef>
              <a:spcAft>
                <a:spcPts val="600"/>
              </a:spcAft>
            </a:pPr>
            <a:r>
              <a:rPr lang="en-US" sz="2400" dirty="0">
                <a:latin typeface="Roboto Flex Medium"/>
              </a:rPr>
              <a:t>How will new CalAIM services and behavioral health investments contribute to long-term structural changes that better serve the region’s most vulnerable Medi-Cal enrollees? How will providers adapt if CalAIM benefits are rolled back? </a:t>
            </a:r>
            <a:endParaRPr lang="en-US" sz="2400" dirty="0"/>
          </a:p>
          <a:p>
            <a:pPr>
              <a:lnSpc>
                <a:spcPct val="100000"/>
              </a:lnSpc>
              <a:spcBef>
                <a:spcPts val="600"/>
              </a:spcBef>
              <a:spcAft>
                <a:spcPts val="600"/>
              </a:spcAft>
            </a:pPr>
            <a:r>
              <a:rPr lang="en-US" sz="2400" dirty="0">
                <a:latin typeface="Roboto Flex Medium"/>
              </a:rPr>
              <a:t>How will the region’s health status indicators change as residents lose insurance?</a:t>
            </a:r>
            <a:endParaRPr lang="en-US" sz="2400" dirty="0"/>
          </a:p>
        </p:txBody>
      </p:sp>
      <p:sp>
        <p:nvSpPr>
          <p:cNvPr id="4" name="Rectangle 3">
            <a:extLst>
              <a:ext uri="{FF2B5EF4-FFF2-40B4-BE49-F238E27FC236}">
                <a16:creationId xmlns:a16="http://schemas.microsoft.com/office/drawing/2014/main" id="{1EB9DC34-6E6A-2B9B-AA71-60DA6B9B48C1}"/>
              </a:ext>
            </a:extLst>
          </p:cNvPr>
          <p:cNvSpPr/>
          <p:nvPr/>
        </p:nvSpPr>
        <p:spPr>
          <a:xfrm>
            <a:off x="575994" y="1299217"/>
            <a:ext cx="11093388" cy="4740076"/>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C8256DAC-2B31-F4EB-6F32-749D9E812436}"/>
              </a:ext>
            </a:extLst>
          </p:cNvPr>
          <p:cNvSpPr txBox="1">
            <a:spLocks/>
          </p:cNvSpPr>
          <p:nvPr/>
        </p:nvSpPr>
        <p:spPr>
          <a:xfrm>
            <a:off x="8610600" y="641496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19</a:t>
            </a:fld>
            <a:endParaRPr lang="en-US" dirty="0"/>
          </a:p>
        </p:txBody>
      </p:sp>
    </p:spTree>
    <p:extLst>
      <p:ext uri="{BB962C8B-B14F-4D97-AF65-F5344CB8AC3E}">
        <p14:creationId xmlns:p14="http://schemas.microsoft.com/office/powerpoint/2010/main" val="377115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26F84B-861F-127B-613A-8F8C6F26C810}"/>
              </a:ext>
            </a:extLst>
          </p:cNvPr>
          <p:cNvSpPr>
            <a:spLocks noGrp="1"/>
          </p:cNvSpPr>
          <p:nvPr>
            <p:ph type="title"/>
          </p:nvPr>
        </p:nvSpPr>
        <p:spPr>
          <a:xfrm>
            <a:off x="620941" y="527375"/>
            <a:ext cx="10936744" cy="616688"/>
          </a:xfrm>
        </p:spPr>
        <p:txBody>
          <a:bodyPr anchor="t">
            <a:normAutofit/>
          </a:bodyPr>
          <a:lstStyle/>
          <a:p>
            <a:r>
              <a:rPr lang="en-US" dirty="0"/>
              <a:t>Agenda</a:t>
            </a:r>
          </a:p>
        </p:txBody>
      </p:sp>
      <p:graphicFrame>
        <p:nvGraphicFramePr>
          <p:cNvPr id="5" name="Content Placeholder 4">
            <a:extLst>
              <a:ext uri="{FF2B5EF4-FFF2-40B4-BE49-F238E27FC236}">
                <a16:creationId xmlns:a16="http://schemas.microsoft.com/office/drawing/2014/main" id="{90F4349B-F8BE-91CA-4D56-40BBD64C20A8}"/>
              </a:ext>
            </a:extLst>
          </p:cNvPr>
          <p:cNvGraphicFramePr>
            <a:graphicFrameLocks noGrp="1"/>
          </p:cNvGraphicFramePr>
          <p:nvPr>
            <p:ph idx="1"/>
            <p:extLst>
              <p:ext uri="{D42A27DB-BD31-4B8C-83A1-F6EECF244321}">
                <p14:modId xmlns:p14="http://schemas.microsoft.com/office/powerpoint/2010/main" val="2381548947"/>
              </p:ext>
              <p:ext uri="{E7BDC344-281C-4309-B0C6-D0EE65EED2A8}">
                <p202:designPr xmlns:p202="http://schemas.microsoft.com/office/powerpoint/2020/02/main">
                  <p202:designTagLst>
                    <p202:designTag name="ARCH:1:CLS" val="StackedSequentialRowTable"/>
                  </p202:designTagLst>
                </p202:designPr>
              </p:ext>
            </p:extLst>
          </p:nvPr>
        </p:nvGraphicFramePr>
        <p:xfrm>
          <a:off x="1092915" y="1362010"/>
          <a:ext cx="9984501" cy="4719448"/>
        </p:xfrm>
        <a:graphic>
          <a:graphicData uri="http://schemas.openxmlformats.org/drawingml/2006/table">
            <a:tbl>
              <a:tblPr bandRow="1">
                <a:noFill/>
                <a:tableStyleId>{5C22544A-7EE6-4342-B048-85BDC9FD1C3A}</a:tableStyleId>
              </a:tblPr>
              <a:tblGrid>
                <a:gridCol w="2254698">
                  <a:extLst>
                    <a:ext uri="{9D8B030D-6E8A-4147-A177-3AD203B41FA5}">
                      <a16:colId xmlns:a16="http://schemas.microsoft.com/office/drawing/2014/main" val="2035320738"/>
                    </a:ext>
                  </a:extLst>
                </a:gridCol>
                <a:gridCol w="7729803">
                  <a:extLst>
                    <a:ext uri="{9D8B030D-6E8A-4147-A177-3AD203B41FA5}">
                      <a16:colId xmlns:a16="http://schemas.microsoft.com/office/drawing/2014/main" val="2987537282"/>
                    </a:ext>
                  </a:extLst>
                </a:gridCol>
              </a:tblGrid>
              <a:tr h="823532">
                <a:tc>
                  <a:txBody>
                    <a:bodyPr/>
                    <a:lstStyle/>
                    <a:p>
                      <a:pPr>
                        <a:buNone/>
                      </a:pPr>
                      <a:r>
                        <a:rPr lang="en-US" sz="3300" b="1" cap="none" spc="0" dirty="0">
                          <a:solidFill>
                            <a:srgbClr val="C9502B"/>
                          </a:solidFill>
                          <a:latin typeface="Roboto Flex SemiBold" panose="02000000000000000000" pitchFamily="2" charset="0"/>
                          <a:ea typeface="Roboto Flex SemiBold" panose="02000000000000000000" pitchFamily="2" charset="0"/>
                        </a:rPr>
                        <a:t>01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en-US" sz="2100" b="0" cap="none" spc="0" dirty="0">
                          <a:solidFill>
                            <a:schemeClr val="tx1"/>
                          </a:solidFill>
                          <a:latin typeface="Roboto Flex Medium"/>
                          <a:ea typeface="Roboto Flex Medium" panose="02000000000000000000" pitchFamily="2" charset="0"/>
                        </a:rPr>
                        <a:t>Welcome and Project Overview — Sandra Hernández, MD </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1123727458"/>
                  </a:ext>
                </a:extLst>
              </a:tr>
              <a:tr h="823532">
                <a:tc>
                  <a:txBody>
                    <a:bodyPr/>
                    <a:lstStyle/>
                    <a:p>
                      <a:pPr>
                        <a:buNone/>
                      </a:pPr>
                      <a:r>
                        <a:rPr lang="en-US" sz="3300" b="1" cap="none" spc="0" dirty="0">
                          <a:solidFill>
                            <a:srgbClr val="C9502B"/>
                          </a:solidFill>
                          <a:latin typeface="Roboto Flex SemiBold"/>
                          <a:ea typeface="Roboto Flex SemiBold" panose="02000000000000000000" pitchFamily="2" charset="0"/>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100" b="0" cap="none" spc="0" dirty="0">
                          <a:solidFill>
                            <a:schemeClr val="tx1"/>
                          </a:solidFill>
                          <a:latin typeface="Roboto Flex Medium"/>
                          <a:ea typeface="Roboto Flex Medium" panose="02000000000000000000" pitchFamily="2" charset="0"/>
                        </a:rPr>
                        <a:t>Summary of Study Findings — Len Finocchio, DrPH</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533812090"/>
                  </a:ext>
                </a:extLst>
              </a:tr>
              <a:tr h="823532">
                <a:tc>
                  <a:txBody>
                    <a:bodyPr/>
                    <a:lstStyle/>
                    <a:p>
                      <a:pPr>
                        <a:buNone/>
                      </a:pPr>
                      <a:r>
                        <a:rPr lang="en-US" sz="3300" b="1" cap="none" spc="0" dirty="0">
                          <a:solidFill>
                            <a:srgbClr val="C9502B"/>
                          </a:solidFill>
                          <a:latin typeface="Roboto Flex SemiBold"/>
                          <a:ea typeface="Roboto Flex SemiBold" panose="02000000000000000000" pitchFamily="2" charset="0"/>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100" b="0" cap="none" spc="0" dirty="0">
                          <a:solidFill>
                            <a:schemeClr val="tx1"/>
                          </a:solidFill>
                          <a:latin typeface="Roboto Flex Medium"/>
                          <a:ea typeface="Roboto Flex Medium" panose="02000000000000000000" pitchFamily="2" charset="0"/>
                        </a:rPr>
                        <a:t>Panel Discussion with Regional Experts</a:t>
                      </a:r>
                    </a:p>
                    <a:p>
                      <a:pPr marL="2841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cap="none" spc="0" dirty="0">
                          <a:solidFill>
                            <a:schemeClr val="tx1"/>
                          </a:solidFill>
                          <a:latin typeface="Roboto Flex Medium"/>
                          <a:ea typeface="Roboto Flex Medium" panose="02000000000000000000" pitchFamily="2" charset="0"/>
                        </a:rPr>
                        <a:t>Marc Mertz, MHA, FACHE, CEO, Kaweah Health</a:t>
                      </a:r>
                      <a:endParaRPr lang="en-US" sz="1800" b="0" strike="noStrike" cap="none" spc="0" dirty="0">
                        <a:solidFill>
                          <a:schemeClr val="tx1"/>
                        </a:solidFill>
                        <a:latin typeface="Roboto Flex Medium"/>
                        <a:ea typeface="Roboto Flex Medium" panose="02000000000000000000" pitchFamily="2" charset="0"/>
                      </a:endParaRPr>
                    </a:p>
                    <a:p>
                      <a:pPr marL="2841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cap="none" spc="0" dirty="0">
                          <a:solidFill>
                            <a:schemeClr val="tx1"/>
                          </a:solidFill>
                          <a:latin typeface="Roboto Flex Medium"/>
                          <a:ea typeface="Roboto Flex Medium" panose="02000000000000000000" pitchFamily="2" charset="0"/>
                        </a:rPr>
                        <a:t>Simon Paul, MD, Public Health Officer, Madera County</a:t>
                      </a:r>
                    </a:p>
                    <a:p>
                      <a:pPr marL="2841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cap="none" spc="0" dirty="0">
                          <a:solidFill>
                            <a:schemeClr val="tx1"/>
                          </a:solidFill>
                          <a:latin typeface="Roboto Flex Medium"/>
                          <a:ea typeface="Roboto Flex Medium" panose="02000000000000000000" pitchFamily="2" charset="0"/>
                        </a:rPr>
                        <a:t>Justin Preas, President and CEO, United Health Centers</a:t>
                      </a:r>
                    </a:p>
                    <a:p>
                      <a:pPr marL="284163" indent="-169863" algn="l">
                        <a:buFont typeface="Arial" panose="020B0604020202020204" pitchFamily="34" charset="0"/>
                        <a:buChar char="•"/>
                      </a:pPr>
                      <a:r>
                        <a:rPr lang="en-US" sz="1800" b="0" cap="none" spc="0" dirty="0">
                          <a:solidFill>
                            <a:schemeClr val="tx1"/>
                          </a:solidFill>
                          <a:latin typeface="Roboto Flex Medium"/>
                          <a:ea typeface="Roboto Flex Medium" panose="02000000000000000000" pitchFamily="2" charset="0"/>
                        </a:rPr>
                        <a:t>Eva Terrazas, Chief Public Policy and Advocacy Officer, Pacific Clinics</a:t>
                      </a:r>
                    </a:p>
                    <a:p>
                      <a:pPr marL="284163" lvl="0" indent="-169863" algn="l">
                        <a:buFont typeface="Arial" panose="020B0604020202020204" pitchFamily="34" charset="0"/>
                        <a:buChar char="•"/>
                      </a:pPr>
                      <a:r>
                        <a:rPr lang="en-US" sz="1800" b="0" cap="none" spc="0" dirty="0">
                          <a:solidFill>
                            <a:schemeClr val="tx1"/>
                          </a:solidFill>
                          <a:latin typeface="Roboto Flex Medium"/>
                          <a:ea typeface="Roboto Flex Medium" panose="02000000000000000000" pitchFamily="2" charset="0"/>
                        </a:rPr>
                        <a:t>Kristof Stremikis, MPP, MPH, Director, Market Analysis &amp; Insight, CHCF</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511120315"/>
                  </a:ext>
                </a:extLst>
              </a:tr>
              <a:tr h="823532">
                <a:tc>
                  <a:txBody>
                    <a:bodyPr/>
                    <a:lstStyle/>
                    <a:p>
                      <a:pPr>
                        <a:buNone/>
                      </a:pPr>
                      <a:r>
                        <a:rPr lang="en-US" sz="3300" b="1" cap="none" spc="0" dirty="0">
                          <a:solidFill>
                            <a:srgbClr val="C9502B"/>
                          </a:solidFill>
                          <a:latin typeface="Roboto Flex SemiBold" panose="02000000000000000000" pitchFamily="2" charset="0"/>
                          <a:ea typeface="Roboto Flex SemiBold" panose="02000000000000000000" pitchFamily="2" charset="0"/>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100" b="0" cap="none" spc="0" dirty="0">
                          <a:solidFill>
                            <a:schemeClr val="tx1"/>
                          </a:solidFill>
                          <a:latin typeface="Roboto Flex Medium"/>
                          <a:ea typeface="Roboto Flex Medium" panose="02000000000000000000" pitchFamily="2" charset="0"/>
                        </a:rPr>
                        <a:t>Audience Q&amp;A</a:t>
                      </a:r>
                      <a:endParaRPr lang="en-US" sz="2100" b="0" strike="sngStrike" cap="none" spc="0" dirty="0">
                        <a:solidFill>
                          <a:schemeClr val="tx1"/>
                        </a:solidFill>
                        <a:latin typeface="Roboto Flex Medium"/>
                        <a:ea typeface="Roboto Flex Medium" panose="02000000000000000000" pitchFamily="2" charset="0"/>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895694290"/>
                  </a:ext>
                </a:extLst>
              </a:tr>
            </a:tbl>
          </a:graphicData>
        </a:graphic>
      </p:graphicFrame>
      <p:sp>
        <p:nvSpPr>
          <p:cNvPr id="6" name="Slide Number Placeholder 5">
            <a:extLst>
              <a:ext uri="{FF2B5EF4-FFF2-40B4-BE49-F238E27FC236}">
                <a16:creationId xmlns:a16="http://schemas.microsoft.com/office/drawing/2014/main" id="{45128DEB-4F50-0477-E90B-7D267B79270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3</a:t>
            </a:fld>
            <a:endParaRPr lang="en-US" dirty="0"/>
          </a:p>
        </p:txBody>
      </p:sp>
    </p:spTree>
    <p:extLst>
      <p:ext uri="{BB962C8B-B14F-4D97-AF65-F5344CB8AC3E}">
        <p14:creationId xmlns:p14="http://schemas.microsoft.com/office/powerpoint/2010/main" val="3544489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38FAE-8742-5A4E-AF82-B49623D81B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E3F6AD-064F-749B-531D-FA5F5C6CAEA3}"/>
              </a:ext>
            </a:extLst>
          </p:cNvPr>
          <p:cNvSpPr>
            <a:spLocks noGrp="1"/>
          </p:cNvSpPr>
          <p:nvPr>
            <p:ph type="title"/>
          </p:nvPr>
        </p:nvSpPr>
        <p:spPr>
          <a:xfrm>
            <a:off x="604285" y="471450"/>
            <a:ext cx="10515600" cy="693878"/>
          </a:xfrm>
        </p:spPr>
        <p:txBody>
          <a:bodyPr>
            <a:normAutofit/>
          </a:bodyPr>
          <a:lstStyle/>
          <a:p>
            <a:r>
              <a:rPr lang="en-US" dirty="0"/>
              <a:t>Project Overview</a:t>
            </a:r>
          </a:p>
        </p:txBody>
      </p:sp>
      <p:sp>
        <p:nvSpPr>
          <p:cNvPr id="5" name="Content Placeholder 4">
            <a:extLst>
              <a:ext uri="{FF2B5EF4-FFF2-40B4-BE49-F238E27FC236}">
                <a16:creationId xmlns:a16="http://schemas.microsoft.com/office/drawing/2014/main" id="{D0430A03-F50F-2991-407C-FBB6AC55F2EC}"/>
              </a:ext>
            </a:extLst>
          </p:cNvPr>
          <p:cNvSpPr>
            <a:spLocks noGrp="1"/>
          </p:cNvSpPr>
          <p:nvPr>
            <p:ph idx="1"/>
          </p:nvPr>
        </p:nvSpPr>
        <p:spPr>
          <a:xfrm>
            <a:off x="838200" y="1512061"/>
            <a:ext cx="10515600" cy="4067905"/>
          </a:xfrm>
        </p:spPr>
        <p:txBody>
          <a:bodyPr vert="horz" lIns="91440" tIns="45720" rIns="91440" bIns="45720" rtlCol="0" anchor="t">
            <a:normAutofit/>
          </a:bodyPr>
          <a:lstStyle/>
          <a:p>
            <a:pPr marL="514350" indent="-342900">
              <a:lnSpc>
                <a:spcPts val="2480"/>
              </a:lnSpc>
            </a:pPr>
            <a:r>
              <a:rPr lang="en-US" sz="2200" dirty="0">
                <a:latin typeface="Roboto Flex Medium"/>
              </a:rPr>
              <a:t>The purpose of the study is to gain key insights into the organization, financing, and delivery of care in communities across California and over time. This is the fifth round of the study; the first set of regional reports was released in 2009. </a:t>
            </a:r>
          </a:p>
          <a:p>
            <a:pPr marL="457200" indent="-285750">
              <a:lnSpc>
                <a:spcPts val="2480"/>
              </a:lnSpc>
            </a:pPr>
            <a:r>
              <a:rPr lang="en-US" sz="2200" dirty="0">
                <a:latin typeface="Roboto Flex Medium"/>
              </a:rPr>
              <a:t>The markets in the 2025 study are Inland Empire, Los Angeles, Sacramento, San Diego/Imperial, San Francisco Bay Area, San Joaquin Valley, and Shasta/Lassen.</a:t>
            </a:r>
          </a:p>
          <a:p>
            <a:pPr marL="457200" indent="-285750">
              <a:lnSpc>
                <a:spcPts val="2480"/>
              </a:lnSpc>
            </a:pPr>
            <a:r>
              <a:rPr lang="en-US" sz="2200" dirty="0">
                <a:latin typeface="Roboto Flex Medium"/>
              </a:rPr>
              <a:t>The Yegian Health Insights consulting team includes </a:t>
            </a:r>
            <a:r>
              <a:rPr lang="en-US" sz="2200" dirty="0"/>
              <a:t>Jill Yegian, Ted Calvert, Caroline Davis, Len Finocchio, Marian Mulkey, Katy Wilson, Alwyn Cassil, Karen Shore, and Jessica McLaughlin.</a:t>
            </a:r>
            <a:endParaRPr lang="en-US" sz="2200" dirty="0">
              <a:latin typeface="Roboto Flex Medium"/>
            </a:endParaRPr>
          </a:p>
          <a:p>
            <a:pPr marL="457200" indent="-285750">
              <a:lnSpc>
                <a:spcPts val="2480"/>
              </a:lnSpc>
            </a:pPr>
            <a:r>
              <a:rPr lang="en-US" sz="2200" dirty="0">
                <a:latin typeface="Roboto Flex Medium"/>
              </a:rPr>
              <a:t>Seven reports, along with webinars or in-person events, will be released in 2026.</a:t>
            </a:r>
          </a:p>
        </p:txBody>
      </p:sp>
      <p:sp>
        <p:nvSpPr>
          <p:cNvPr id="7" name="Slide Number Placeholder 5">
            <a:extLst>
              <a:ext uri="{FF2B5EF4-FFF2-40B4-BE49-F238E27FC236}">
                <a16:creationId xmlns:a16="http://schemas.microsoft.com/office/drawing/2014/main" id="{6041DB06-B825-3C47-928F-73D382FAAC0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4</a:t>
            </a:fld>
            <a:endParaRPr lang="en-US" dirty="0"/>
          </a:p>
        </p:txBody>
      </p:sp>
    </p:spTree>
    <p:extLst>
      <p:ext uri="{BB962C8B-B14F-4D97-AF65-F5344CB8AC3E}">
        <p14:creationId xmlns:p14="http://schemas.microsoft.com/office/powerpoint/2010/main" val="364022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9463A-9DCE-47C6-825B-06F6A44B2865}"/>
              </a:ext>
            </a:extLst>
          </p:cNvPr>
          <p:cNvSpPr/>
          <p:nvPr/>
        </p:nvSpPr>
        <p:spPr>
          <a:xfrm>
            <a:off x="355600" y="1484304"/>
            <a:ext cx="11429999" cy="4761727"/>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BF0E0BF-3A93-4906-9D6D-0DD0A2CBC73A}"/>
              </a:ext>
            </a:extLst>
          </p:cNvPr>
          <p:cNvSpPr txBox="1"/>
          <p:nvPr/>
        </p:nvSpPr>
        <p:spPr>
          <a:xfrm>
            <a:off x="2469553" y="3561862"/>
            <a:ext cx="2758063" cy="400110"/>
          </a:xfrm>
          <a:prstGeom prst="rect">
            <a:avLst/>
          </a:prstGeom>
          <a:noFill/>
        </p:spPr>
        <p:txBody>
          <a:bodyPr wrap="square" lIns="91440" tIns="45720" rIns="91440" bIns="45720" rtlCol="0" anchor="t">
            <a:spAutoFit/>
          </a:bodyPr>
          <a:lstStyle/>
          <a:p>
            <a:pPr algn="ctr"/>
            <a:r>
              <a:rPr lang="en-US" sz="2000" b="1" dirty="0">
                <a:latin typeface="Roboto Flex Medium" panose="02000000000000000000"/>
              </a:rPr>
              <a:t>Len Finocchio, DrPH</a:t>
            </a:r>
            <a:endParaRPr lang="en-US" sz="2000" dirty="0">
              <a:latin typeface="Roboto Flex Medium" panose="02000000000000000000"/>
            </a:endParaRPr>
          </a:p>
        </p:txBody>
      </p:sp>
      <p:sp>
        <p:nvSpPr>
          <p:cNvPr id="3" name="TextBox 2">
            <a:extLst>
              <a:ext uri="{FF2B5EF4-FFF2-40B4-BE49-F238E27FC236}">
                <a16:creationId xmlns:a16="http://schemas.microsoft.com/office/drawing/2014/main" id="{A6DBF38D-6FE9-AF5E-21EF-2F3B04EED9D9}"/>
              </a:ext>
            </a:extLst>
          </p:cNvPr>
          <p:cNvSpPr txBox="1"/>
          <p:nvPr/>
        </p:nvSpPr>
        <p:spPr>
          <a:xfrm>
            <a:off x="5931745" y="3556889"/>
            <a:ext cx="3540370" cy="400110"/>
          </a:xfrm>
          <a:prstGeom prst="rect">
            <a:avLst/>
          </a:prstGeom>
          <a:noFill/>
        </p:spPr>
        <p:txBody>
          <a:bodyPr wrap="square" lIns="91440" tIns="45720" rIns="91440" bIns="45720" rtlCol="0" anchor="t">
            <a:spAutoFit/>
          </a:bodyPr>
          <a:lstStyle/>
          <a:p>
            <a:pPr algn="ctr"/>
            <a:r>
              <a:rPr lang="en-US" sz="2000" b="1" dirty="0">
                <a:latin typeface="Roboto Flex Medium" panose="02000000000000000000"/>
              </a:rPr>
              <a:t>Marc Mertz, MHA</a:t>
            </a:r>
            <a:endParaRPr lang="en-US" sz="2000" dirty="0">
              <a:latin typeface="Roboto Flex Medium" panose="02000000000000000000"/>
            </a:endParaRPr>
          </a:p>
        </p:txBody>
      </p:sp>
      <p:sp>
        <p:nvSpPr>
          <p:cNvPr id="6" name="TextBox 5">
            <a:extLst>
              <a:ext uri="{FF2B5EF4-FFF2-40B4-BE49-F238E27FC236}">
                <a16:creationId xmlns:a16="http://schemas.microsoft.com/office/drawing/2014/main" id="{F741AA9F-02D6-8758-0F50-3E8136E3E28E}"/>
              </a:ext>
            </a:extLst>
          </p:cNvPr>
          <p:cNvSpPr txBox="1"/>
          <p:nvPr/>
        </p:nvSpPr>
        <p:spPr>
          <a:xfrm>
            <a:off x="8006932" y="5848078"/>
            <a:ext cx="2420469" cy="400110"/>
          </a:xfrm>
          <a:prstGeom prst="rect">
            <a:avLst/>
          </a:prstGeom>
          <a:noFill/>
        </p:spPr>
        <p:txBody>
          <a:bodyPr wrap="square" rtlCol="0">
            <a:spAutoFit/>
          </a:bodyPr>
          <a:lstStyle/>
          <a:p>
            <a:pPr lvl="0" algn="ctr"/>
            <a:r>
              <a:rPr lang="en-US" sz="2000" b="1" dirty="0">
                <a:latin typeface="Roboto Flex Medium" panose="02000000000000000000"/>
              </a:rPr>
              <a:t>Eva Terrazas</a:t>
            </a:r>
            <a:endParaRPr lang="en-US" sz="2000" dirty="0">
              <a:latin typeface="Roboto Flex Medium" panose="02000000000000000000"/>
            </a:endParaRPr>
          </a:p>
        </p:txBody>
      </p:sp>
      <p:sp>
        <p:nvSpPr>
          <p:cNvPr id="8" name="TextBox 7">
            <a:extLst>
              <a:ext uri="{FF2B5EF4-FFF2-40B4-BE49-F238E27FC236}">
                <a16:creationId xmlns:a16="http://schemas.microsoft.com/office/drawing/2014/main" id="{7DDEB897-5EF6-76F3-E9E9-C4C54257A357}"/>
              </a:ext>
            </a:extLst>
          </p:cNvPr>
          <p:cNvSpPr txBox="1"/>
          <p:nvPr/>
        </p:nvSpPr>
        <p:spPr>
          <a:xfrm>
            <a:off x="4630982" y="5847331"/>
            <a:ext cx="2420469" cy="400110"/>
          </a:xfrm>
          <a:prstGeom prst="rect">
            <a:avLst/>
          </a:prstGeom>
          <a:noFill/>
        </p:spPr>
        <p:txBody>
          <a:bodyPr wrap="square" lIns="91440" tIns="45720" rIns="91440" bIns="45720" rtlCol="0" anchor="t">
            <a:spAutoFit/>
          </a:bodyPr>
          <a:lstStyle/>
          <a:p>
            <a:pPr lvl="0" algn="ctr"/>
            <a:r>
              <a:rPr lang="en-US" sz="2000" b="1" dirty="0">
                <a:latin typeface="Roboto Flex Medium" panose="02000000000000000000"/>
              </a:rPr>
              <a:t>Justin Preas</a:t>
            </a:r>
            <a:endParaRPr lang="en-US" sz="2000" dirty="0">
              <a:latin typeface="Roboto Flex Medium" panose="02000000000000000000"/>
            </a:endParaRPr>
          </a:p>
        </p:txBody>
      </p:sp>
      <p:sp>
        <p:nvSpPr>
          <p:cNvPr id="9" name="TextBox 8">
            <a:extLst>
              <a:ext uri="{FF2B5EF4-FFF2-40B4-BE49-F238E27FC236}">
                <a16:creationId xmlns:a16="http://schemas.microsoft.com/office/drawing/2014/main" id="{00ADC425-45EF-75CE-9D2F-1221F3E09D25}"/>
              </a:ext>
            </a:extLst>
          </p:cNvPr>
          <p:cNvSpPr txBox="1"/>
          <p:nvPr/>
        </p:nvSpPr>
        <p:spPr>
          <a:xfrm>
            <a:off x="1091058" y="5847705"/>
            <a:ext cx="2420469" cy="400110"/>
          </a:xfrm>
          <a:prstGeom prst="rect">
            <a:avLst/>
          </a:prstGeom>
          <a:noFill/>
        </p:spPr>
        <p:txBody>
          <a:bodyPr wrap="square" rtlCol="0">
            <a:spAutoFit/>
          </a:bodyPr>
          <a:lstStyle/>
          <a:p>
            <a:pPr lvl="0" algn="ctr"/>
            <a:r>
              <a:rPr lang="en-US" sz="2000" b="1" dirty="0">
                <a:latin typeface="Roboto Flex Medium" panose="02000000000000000000"/>
              </a:rPr>
              <a:t>Simon Paul, MD</a:t>
            </a:r>
            <a:endParaRPr lang="en-US" sz="2000" dirty="0">
              <a:latin typeface="Roboto Flex Medium" panose="02000000000000000000"/>
            </a:endParaRPr>
          </a:p>
        </p:txBody>
      </p:sp>
      <p:sp>
        <p:nvSpPr>
          <p:cNvPr id="12" name="Title 3">
            <a:extLst>
              <a:ext uri="{FF2B5EF4-FFF2-40B4-BE49-F238E27FC236}">
                <a16:creationId xmlns:a16="http://schemas.microsoft.com/office/drawing/2014/main" id="{9D64BD82-E8DF-2588-7815-95E4623F63F9}"/>
              </a:ext>
            </a:extLst>
          </p:cNvPr>
          <p:cNvSpPr txBox="1">
            <a:spLocks/>
          </p:cNvSpPr>
          <p:nvPr/>
        </p:nvSpPr>
        <p:spPr>
          <a:xfrm>
            <a:off x="604656" y="503504"/>
            <a:ext cx="10515600" cy="627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2537C"/>
                </a:solidFill>
                <a:latin typeface="Roboto Flex ExtraBold" panose="02000000000000000000" pitchFamily="2" charset="0"/>
                <a:ea typeface="Roboto Flex ExtraBold" panose="02000000000000000000" pitchFamily="2" charset="0"/>
                <a:cs typeface="+mj-cs"/>
              </a:defRPr>
            </a:lvl1pPr>
          </a:lstStyle>
          <a:p>
            <a:r>
              <a:rPr lang="en-US" dirty="0"/>
              <a:t>Panelists</a:t>
            </a:r>
          </a:p>
        </p:txBody>
      </p:sp>
      <p:pic>
        <p:nvPicPr>
          <p:cNvPr id="2" name="Picture 1">
            <a:extLst>
              <a:ext uri="{FF2B5EF4-FFF2-40B4-BE49-F238E27FC236}">
                <a16:creationId xmlns:a16="http://schemas.microsoft.com/office/drawing/2014/main" id="{EEC7E903-11CF-E566-5C12-26516E7F743B}"/>
              </a:ext>
            </a:extLst>
          </p:cNvPr>
          <p:cNvPicPr>
            <a:picLocks noChangeAspect="1"/>
          </p:cNvPicPr>
          <p:nvPr/>
        </p:nvPicPr>
        <p:blipFill>
          <a:blip r:embed="rId3">
            <a:extLst>
              <a:ext uri="{28A0092B-C50C-407E-A947-70E740481C1C}">
                <a14:useLocalDpi xmlns:a14="http://schemas.microsoft.com/office/drawing/2010/main" val="0"/>
              </a:ext>
            </a:extLst>
          </a:blip>
          <a:srcRect t="124" b="124"/>
          <a:stretch/>
        </p:blipFill>
        <p:spPr>
          <a:xfrm>
            <a:off x="6684374" y="1743876"/>
            <a:ext cx="1687992" cy="1683817"/>
          </a:xfrm>
          <a:prstGeom prst="ellipse">
            <a:avLst/>
          </a:prstGeom>
          <a:ln w="28575" cap="rnd">
            <a:solidFill>
              <a:srgbClr val="002060"/>
            </a:solidFill>
          </a:ln>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1E57E61F-22DE-AE11-A834-D1EEDA5644BB}"/>
              </a:ext>
            </a:extLst>
          </p:cNvPr>
          <p:cNvPicPr>
            <a:picLocks noChangeAspect="1"/>
          </p:cNvPicPr>
          <p:nvPr/>
        </p:nvPicPr>
        <p:blipFill>
          <a:blip r:embed="rId4">
            <a:extLst>
              <a:ext uri="{28A0092B-C50C-407E-A947-70E740481C1C}">
                <a14:useLocalDpi xmlns:a14="http://schemas.microsoft.com/office/drawing/2010/main" val="0"/>
              </a:ext>
            </a:extLst>
          </a:blip>
          <a:srcRect t="124" b="124"/>
          <a:stretch/>
        </p:blipFill>
        <p:spPr>
          <a:xfrm>
            <a:off x="8372348" y="4164385"/>
            <a:ext cx="1687992" cy="1683817"/>
          </a:xfrm>
          <a:prstGeom prst="ellipse">
            <a:avLst/>
          </a:prstGeom>
          <a:ln w="28575" cap="rnd">
            <a:solidFill>
              <a:srgbClr val="002060"/>
            </a:solidFill>
          </a:ln>
          <a:effectLst/>
          <a:scene3d>
            <a:camera prst="orthographicFront"/>
            <a:lightRig rig="contrasting" dir="t">
              <a:rot lat="0" lon="0" rev="3000000"/>
            </a:lightRig>
          </a:scene3d>
          <a:sp3d contourW="7620">
            <a:bevelT w="95250" h="31750"/>
            <a:contourClr>
              <a:srgbClr val="333333"/>
            </a:contourClr>
          </a:sp3d>
        </p:spPr>
      </p:pic>
      <p:pic>
        <p:nvPicPr>
          <p:cNvPr id="10" name="Picture 9" descr="A person in a suit and tie&#10;&#10;AI-generated content may be incorrect.">
            <a:extLst>
              <a:ext uri="{FF2B5EF4-FFF2-40B4-BE49-F238E27FC236}">
                <a16:creationId xmlns:a16="http://schemas.microsoft.com/office/drawing/2014/main" id="{31C0A7F5-0023-C96A-ED4C-01CA4C654853}"/>
              </a:ext>
            </a:extLst>
          </p:cNvPr>
          <p:cNvPicPr>
            <a:picLocks noChangeAspect="1"/>
          </p:cNvPicPr>
          <p:nvPr/>
        </p:nvPicPr>
        <p:blipFill>
          <a:blip r:embed="rId5"/>
          <a:srcRect t="124" b="124"/>
          <a:stretch/>
        </p:blipFill>
        <p:spPr>
          <a:xfrm>
            <a:off x="4996399" y="4096866"/>
            <a:ext cx="1687992" cy="1683817"/>
          </a:xfrm>
          <a:prstGeom prst="ellipse">
            <a:avLst/>
          </a:prstGeom>
          <a:ln w="28575" cap="rnd">
            <a:solidFill>
              <a:srgbClr val="002060"/>
            </a:solidFill>
          </a:ln>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326DD27B-5A7B-FC5A-56AC-82D81B1C92BC}"/>
              </a:ext>
            </a:extLst>
          </p:cNvPr>
          <p:cNvPicPr>
            <a:picLocks noChangeAspect="1"/>
          </p:cNvPicPr>
          <p:nvPr/>
        </p:nvPicPr>
        <p:blipFill>
          <a:blip r:embed="rId6">
            <a:extLst>
              <a:ext uri="{28A0092B-C50C-407E-A947-70E740481C1C}">
                <a14:useLocalDpi xmlns:a14="http://schemas.microsoft.com/office/drawing/2010/main" val="0"/>
              </a:ext>
            </a:extLst>
          </a:blip>
          <a:srcRect t="124" b="124"/>
          <a:stretch/>
        </p:blipFill>
        <p:spPr>
          <a:xfrm>
            <a:off x="1630095" y="4096866"/>
            <a:ext cx="1687992" cy="1683817"/>
          </a:xfrm>
          <a:prstGeom prst="ellipse">
            <a:avLst/>
          </a:prstGeom>
          <a:ln w="28575" cap="rnd">
            <a:solidFill>
              <a:srgbClr val="002060"/>
            </a:solidFill>
          </a:ln>
          <a:effectLst/>
          <a:scene3d>
            <a:camera prst="orthographicFront"/>
            <a:lightRig rig="contrasting" dir="t">
              <a:rot lat="0" lon="0" rev="3000000"/>
            </a:lightRig>
          </a:scene3d>
          <a:sp3d contourW="7620">
            <a:bevelT w="95250" h="31750"/>
            <a:contourClr>
              <a:srgbClr val="333333"/>
            </a:contourClr>
          </a:sp3d>
        </p:spPr>
      </p:pic>
      <p:sp>
        <p:nvSpPr>
          <p:cNvPr id="13" name="Slide Number Placeholder 5">
            <a:extLst>
              <a:ext uri="{FF2B5EF4-FFF2-40B4-BE49-F238E27FC236}">
                <a16:creationId xmlns:a16="http://schemas.microsoft.com/office/drawing/2014/main" id="{71E721F2-322B-B04D-DF2F-24446DCEF36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5</a:t>
            </a:fld>
            <a:endParaRPr lang="en-US" dirty="0"/>
          </a:p>
        </p:txBody>
      </p:sp>
      <p:pic>
        <p:nvPicPr>
          <p:cNvPr id="7" name="Picture 6">
            <a:extLst>
              <a:ext uri="{FF2B5EF4-FFF2-40B4-BE49-F238E27FC236}">
                <a16:creationId xmlns:a16="http://schemas.microsoft.com/office/drawing/2014/main" id="{AA3800B9-4273-89EE-A0C6-3109B1ECF2EE}"/>
              </a:ext>
            </a:extLst>
          </p:cNvPr>
          <p:cNvPicPr>
            <a:picLocks noChangeAspect="1"/>
          </p:cNvPicPr>
          <p:nvPr/>
        </p:nvPicPr>
        <p:blipFill>
          <a:blip r:embed="rId7">
            <a:extLst>
              <a:ext uri="{28A0092B-C50C-407E-A947-70E740481C1C}">
                <a14:useLocalDpi xmlns:a14="http://schemas.microsoft.com/office/drawing/2010/main" val="0"/>
              </a:ext>
            </a:extLst>
          </a:blip>
          <a:srcRect t="124" b="124"/>
          <a:stretch/>
        </p:blipFill>
        <p:spPr>
          <a:xfrm>
            <a:off x="3048546" y="1743876"/>
            <a:ext cx="1687992" cy="1683817"/>
          </a:xfrm>
          <a:prstGeom prst="ellipse">
            <a:avLst/>
          </a:prstGeom>
          <a:ln w="28575" cap="rnd">
            <a:solidFill>
              <a:srgbClr val="00206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4273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3E6571-27EA-4CE2-9CB0-C7DFCFA4A6BE}"/>
              </a:ext>
            </a:extLst>
          </p:cNvPr>
          <p:cNvSpPr txBox="1"/>
          <p:nvPr/>
        </p:nvSpPr>
        <p:spPr>
          <a:xfrm>
            <a:off x="355600" y="911826"/>
            <a:ext cx="6123577" cy="5450210"/>
          </a:xfrm>
          <a:prstGeom prst="rect">
            <a:avLst/>
          </a:prstGeom>
          <a:noFill/>
        </p:spPr>
        <p:txBody>
          <a:bodyPr wrap="square" lIns="91440" tIns="45720" rIns="91440" bIns="45720" rtlCol="0" anchor="t">
            <a:spAutoFit/>
          </a:bodyPr>
          <a:lstStyle/>
          <a:p>
            <a:pPr marL="171450" marR="0" lvl="0" indent="0" algn="l" defTabSz="457200" rtl="0" eaLnBrk="1" fontAlgn="auto" latinLnBrk="0" hangingPunct="1">
              <a:lnSpc>
                <a:spcPct val="100000"/>
              </a:lnSpc>
              <a:spcBef>
                <a:spcPts val="0"/>
              </a:spcBef>
              <a:spcAft>
                <a:spcPts val="30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Flex Medium" panose="02000000000000000000"/>
              </a:rPr>
              <a:t>This Regional Market Study tells the story of the health care landscape and developments over the last five years.</a:t>
            </a:r>
          </a:p>
          <a:p>
            <a:pPr marL="628650" marR="0" lvl="1" indent="0" algn="l" defTabSz="457200" rtl="0" eaLnBrk="1" fontAlgn="auto" latinLnBrk="0" hangingPunct="1">
              <a:lnSpc>
                <a:spcPct val="100000"/>
              </a:lnSpc>
              <a:spcBef>
                <a:spcPts val="0"/>
              </a:spcBef>
              <a:spcAft>
                <a:spcPts val="30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Roboto Flex Medium" panose="02000000000000000000"/>
            </a:endParaRPr>
          </a:p>
          <a:p>
            <a:pPr marL="171450" marR="0" lvl="0" indent="0" algn="l" defTabSz="457200" rtl="0" eaLnBrk="1" fontAlgn="auto" latinLnBrk="0" hangingPunct="1">
              <a:lnSpc>
                <a:spcPct val="100000"/>
              </a:lnSpc>
              <a:spcBef>
                <a:spcPts val="0"/>
              </a:spcBef>
              <a:spcAft>
                <a:spcPts val="30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Flex Medium" panose="02000000000000000000"/>
              </a:rPr>
              <a:t>Counties included in the region:</a:t>
            </a:r>
          </a:p>
          <a:p>
            <a:pPr marL="569913" lvl="1" indent="-171450" defTabSz="457200">
              <a:spcAft>
                <a:spcPts val="200"/>
              </a:spcAft>
              <a:buFont typeface="Arial" panose="020B0604020202020204" pitchFamily="34" charset="0"/>
              <a:buChar char="•"/>
              <a:defRPr/>
            </a:pPr>
            <a:r>
              <a:rPr lang="en-US" sz="1600" dirty="0">
                <a:solidFill>
                  <a:prstClr val="black"/>
                </a:solidFill>
                <a:latin typeface="Roboto Flex Medium" panose="02000000000000000000"/>
              </a:rPr>
              <a:t>Fresno</a:t>
            </a:r>
          </a:p>
          <a:p>
            <a:pPr marL="569913" lvl="1" indent="-171450" defTabSz="457200">
              <a:spcAft>
                <a:spcPts val="200"/>
              </a:spcAft>
              <a:buFont typeface="Arial" panose="020B0604020202020204" pitchFamily="34" charset="0"/>
              <a:buChar char="•"/>
              <a:defRPr/>
            </a:pPr>
            <a:r>
              <a:rPr lang="en-US" sz="1600" dirty="0">
                <a:solidFill>
                  <a:prstClr val="black"/>
                </a:solidFill>
                <a:latin typeface="Roboto Flex Medium" panose="02000000000000000000"/>
              </a:rPr>
              <a:t>Kings</a:t>
            </a:r>
          </a:p>
          <a:p>
            <a:pPr marL="569913" lvl="1" indent="-171450" defTabSz="457200">
              <a:spcAft>
                <a:spcPts val="200"/>
              </a:spcAft>
              <a:buFont typeface="Arial" panose="020B0604020202020204" pitchFamily="34" charset="0"/>
              <a:buChar char="•"/>
              <a:defRPr/>
            </a:pPr>
            <a:r>
              <a:rPr lang="en-US" sz="1600" dirty="0">
                <a:solidFill>
                  <a:prstClr val="black"/>
                </a:solidFill>
                <a:latin typeface="Roboto Flex Medium" panose="02000000000000000000"/>
              </a:rPr>
              <a:t>Madera</a:t>
            </a:r>
          </a:p>
          <a:p>
            <a:pPr marL="569913" lvl="1" indent="-171450" defTabSz="457200">
              <a:spcAft>
                <a:spcPts val="200"/>
              </a:spcAft>
              <a:buFont typeface="Arial" panose="020B0604020202020204" pitchFamily="34" charset="0"/>
              <a:buChar char="•"/>
              <a:defRPr/>
            </a:pPr>
            <a:r>
              <a:rPr lang="en-US" sz="1600" dirty="0">
                <a:solidFill>
                  <a:prstClr val="black"/>
                </a:solidFill>
                <a:latin typeface="Roboto Flex Medium" panose="02000000000000000000"/>
              </a:rPr>
              <a:t>Mariposa</a:t>
            </a:r>
          </a:p>
          <a:p>
            <a:pPr marL="569913" lvl="1" indent="-171450" defTabSz="457200">
              <a:spcAft>
                <a:spcPts val="200"/>
              </a:spcAft>
              <a:buFont typeface="Arial" panose="020B0604020202020204" pitchFamily="34" charset="0"/>
              <a:buChar char="•"/>
              <a:defRPr/>
            </a:pPr>
            <a:r>
              <a:rPr lang="en-US" sz="1600" dirty="0">
                <a:solidFill>
                  <a:prstClr val="black"/>
                </a:solidFill>
                <a:latin typeface="Roboto Flex Medium" panose="02000000000000000000"/>
              </a:rPr>
              <a:t>Tulare</a:t>
            </a:r>
            <a:endParaRPr kumimoji="0" lang="en-US" sz="1600" b="0" i="0" u="none" strike="noStrike" kern="1200" cap="none" spc="0" normalizeH="0" baseline="0" noProof="0" dirty="0">
              <a:ln>
                <a:noFill/>
              </a:ln>
              <a:solidFill>
                <a:prstClr val="black"/>
              </a:solidFill>
              <a:effectLst/>
              <a:uLnTx/>
              <a:uFillTx/>
              <a:latin typeface="Roboto Flex Medium" panose="02000000000000000000"/>
            </a:endParaRPr>
          </a:p>
          <a:p>
            <a:pPr marL="171450" marR="0" lvl="0" indent="0" algn="l" defTabSz="457200" rtl="0" eaLnBrk="1" fontAlgn="auto" latinLnBrk="0" hangingPunct="1">
              <a:lnSpc>
                <a:spcPct val="100000"/>
              </a:lnSpc>
              <a:spcBef>
                <a:spcPts val="0"/>
              </a:spcBef>
              <a:spcAft>
                <a:spcPts val="30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Flex Medium" panose="02000000000000000000"/>
              </a:rPr>
              <a:t>Interviews with </a:t>
            </a:r>
            <a:r>
              <a:rPr lang="en-US" dirty="0">
                <a:solidFill>
                  <a:prstClr val="black"/>
                </a:solidFill>
                <a:latin typeface="Roboto Flex Medium" panose="02000000000000000000"/>
              </a:rPr>
              <a:t>25</a:t>
            </a:r>
            <a:r>
              <a:rPr kumimoji="0" lang="en-US" b="0" i="0" u="none" strike="noStrike" kern="1200" cap="none" spc="0" normalizeH="0" baseline="0" noProof="0" dirty="0">
                <a:ln>
                  <a:noFill/>
                </a:ln>
                <a:solidFill>
                  <a:prstClr val="black"/>
                </a:solidFill>
                <a:effectLst/>
                <a:uLnTx/>
                <a:uFillTx/>
                <a:latin typeface="Roboto Flex Medium" panose="02000000000000000000"/>
              </a:rPr>
              <a:t> regional leaders representing:</a:t>
            </a:r>
            <a:endParaRPr lang="en-US" b="0" i="0" u="none" strike="noStrike" kern="1200" cap="none" spc="0" normalizeH="0" baseline="0" noProof="0" dirty="0">
              <a:ln>
                <a:noFill/>
              </a:ln>
              <a:solidFill>
                <a:prstClr val="black"/>
              </a:solidFill>
              <a:effectLst/>
              <a:uLnTx/>
              <a:uFillTx/>
              <a:latin typeface="Roboto Flex Medium" panose="02000000000000000000"/>
            </a:endParaRPr>
          </a:p>
          <a:p>
            <a:pPr marL="569913" marR="0" lvl="1" indent="-169863"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boto Flex Medium" panose="02000000000000000000"/>
              </a:rPr>
              <a:t>Health plans</a:t>
            </a:r>
          </a:p>
          <a:p>
            <a:pPr marL="569913" marR="0" lvl="1" indent="-169863"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600" dirty="0">
                <a:solidFill>
                  <a:prstClr val="black"/>
                </a:solidFill>
                <a:latin typeface="Roboto Flex Medium" panose="02000000000000000000"/>
              </a:rPr>
              <a:t>H</a:t>
            </a:r>
            <a:r>
              <a:rPr kumimoji="0" lang="en-US" sz="1600" b="0" i="0" u="none" strike="noStrike" kern="1200" cap="none" spc="0" normalizeH="0" baseline="0" noProof="0" dirty="0">
                <a:ln>
                  <a:noFill/>
                </a:ln>
                <a:solidFill>
                  <a:prstClr val="black"/>
                </a:solidFill>
                <a:effectLst/>
                <a:uLnTx/>
                <a:uFillTx/>
                <a:latin typeface="Roboto Flex Medium" panose="02000000000000000000"/>
              </a:rPr>
              <a:t>ospitals, IPAs, clinics, behavioral health providers</a:t>
            </a:r>
          </a:p>
          <a:p>
            <a:pPr marL="569913" marR="0" lvl="1" indent="-169863"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boto Flex Medium" panose="02000000000000000000"/>
              </a:rPr>
              <a:t>County government</a:t>
            </a:r>
          </a:p>
          <a:p>
            <a:pPr marL="569913" marR="0" lvl="1" indent="-169863"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boto Flex Medium" panose="02000000000000000000"/>
              </a:rPr>
              <a:t>Regional experts</a:t>
            </a:r>
            <a:endParaRPr kumimoji="0" lang="en-US" sz="700" b="0" i="0" u="none" strike="noStrike" kern="1200" cap="none" spc="0" normalizeH="0" baseline="0" noProof="0" dirty="0">
              <a:ln>
                <a:noFill/>
              </a:ln>
              <a:solidFill>
                <a:prstClr val="black"/>
              </a:solidFill>
              <a:effectLst/>
              <a:uLnTx/>
              <a:uFillTx/>
              <a:latin typeface="Roboto Flex Medium" panose="02000000000000000000"/>
            </a:endParaRPr>
          </a:p>
          <a:p>
            <a:pPr marL="171450" marR="0" lvl="0" indent="0" algn="l" defTabSz="457200" rtl="0" eaLnBrk="1" fontAlgn="auto" latinLnBrk="0" hangingPunct="1">
              <a:lnSpc>
                <a:spcPct val="100000"/>
              </a:lnSpc>
              <a:spcBef>
                <a:spcPts val="0"/>
              </a:spcBef>
              <a:spcAft>
                <a:spcPts val="30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Flex Medium" panose="02000000000000000000"/>
              </a:rPr>
              <a:t>Analysis of:</a:t>
            </a:r>
          </a:p>
          <a:p>
            <a:pPr marL="569913" marR="0" lvl="1" indent="-169863"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boto Flex Medium" panose="02000000000000000000"/>
              </a:rPr>
              <a:t>Quantitative data from the California Department of Health Care Access and Information (</a:t>
            </a:r>
            <a:r>
              <a:rPr kumimoji="0" lang="en-US" sz="1600" b="0" i="0" u="none" strike="noStrike" kern="1200" cap="none" spc="0" normalizeH="0" baseline="0" noProof="0" dirty="0">
                <a:ln>
                  <a:noFill/>
                </a:ln>
                <a:effectLst/>
                <a:uLnTx/>
                <a:uFillTx/>
                <a:latin typeface="Roboto Flex Medium" panose="02000000000000000000"/>
              </a:rPr>
              <a:t>HCAI)</a:t>
            </a:r>
            <a:r>
              <a:rPr kumimoji="0" lang="en-US" sz="1600" b="0" i="0" u="none" strike="noStrike" kern="1200" cap="none" spc="0" normalizeH="0" baseline="0" noProof="0" dirty="0">
                <a:ln>
                  <a:noFill/>
                </a:ln>
                <a:solidFill>
                  <a:prstClr val="black"/>
                </a:solidFill>
                <a:effectLst/>
                <a:uLnTx/>
                <a:uFillTx/>
                <a:latin typeface="Roboto Flex Medium" panose="02000000000000000000"/>
              </a:rPr>
              <a:t>, surveys, </a:t>
            </a:r>
            <a:r>
              <a:rPr lang="en-US" sz="1600" dirty="0">
                <a:solidFill>
                  <a:prstClr val="black"/>
                </a:solidFill>
                <a:latin typeface="Roboto Flex Medium" panose="02000000000000000000"/>
              </a:rPr>
              <a:t>US C</a:t>
            </a:r>
            <a:r>
              <a:rPr kumimoji="0" lang="en-US" sz="1600" b="0" i="0" u="none" strike="noStrike" kern="1200" cap="none" spc="0" normalizeH="0" baseline="0" noProof="0" dirty="0">
                <a:ln>
                  <a:noFill/>
                </a:ln>
                <a:solidFill>
                  <a:prstClr val="black"/>
                </a:solidFill>
                <a:effectLst/>
                <a:uLnTx/>
                <a:uFillTx/>
                <a:latin typeface="Roboto Flex Medium" panose="02000000000000000000"/>
              </a:rPr>
              <a:t>ensus, and other sources</a:t>
            </a:r>
            <a:endParaRPr lang="en-US" sz="1600" dirty="0">
              <a:solidFill>
                <a:prstClr val="black"/>
              </a:solidFill>
              <a:latin typeface="Roboto Flex Medium" panose="02000000000000000000"/>
            </a:endParaRPr>
          </a:p>
          <a:p>
            <a:pPr marL="569913" marR="0" lvl="1" indent="-169863"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boto Flex Medium" panose="02000000000000000000"/>
              </a:rPr>
              <a:t>Industry reports, journal articles, and news stories</a:t>
            </a:r>
          </a:p>
        </p:txBody>
      </p:sp>
      <p:sp>
        <p:nvSpPr>
          <p:cNvPr id="18" name="Rectangle 17">
            <a:extLst>
              <a:ext uri="{FF2B5EF4-FFF2-40B4-BE49-F238E27FC236}">
                <a16:creationId xmlns:a16="http://schemas.microsoft.com/office/drawing/2014/main" id="{C2760D04-B1E1-4CA8-B7F3-DA50F60866E6}"/>
              </a:ext>
            </a:extLst>
          </p:cNvPr>
          <p:cNvSpPr/>
          <p:nvPr/>
        </p:nvSpPr>
        <p:spPr>
          <a:xfrm>
            <a:off x="382814" y="911826"/>
            <a:ext cx="6108704" cy="5494094"/>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9BFAA31-8681-4999-92FB-F51C8A754083}"/>
              </a:ext>
            </a:extLst>
          </p:cNvPr>
          <p:cNvSpPr/>
          <p:nvPr/>
        </p:nvSpPr>
        <p:spPr>
          <a:xfrm>
            <a:off x="6908801" y="963766"/>
            <a:ext cx="4876799" cy="5382168"/>
          </a:xfrm>
          <a:prstGeom prst="rect">
            <a:avLst/>
          </a:prstGeom>
          <a:solidFill>
            <a:schemeClr val="bg1"/>
          </a:solidFill>
          <a:ln w="31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06C74C2-5C43-4D4F-A3F7-64AFCB0AF9D2}"/>
              </a:ext>
            </a:extLst>
          </p:cNvPr>
          <p:cNvPicPr>
            <a:picLocks noChangeAspect="1"/>
          </p:cNvPicPr>
          <p:nvPr/>
        </p:nvPicPr>
        <p:blipFill rotWithShape="1">
          <a:blip r:embed="rId3"/>
          <a:srcRect l="36298" t="12685" r="37846" b="34512"/>
          <a:stretch/>
        </p:blipFill>
        <p:spPr>
          <a:xfrm>
            <a:off x="7032280" y="1151841"/>
            <a:ext cx="4334571" cy="4979147"/>
          </a:xfrm>
          <a:prstGeom prst="rect">
            <a:avLst/>
          </a:prstGeom>
        </p:spPr>
      </p:pic>
      <p:sp>
        <p:nvSpPr>
          <p:cNvPr id="6" name="TextBox 5">
            <a:extLst>
              <a:ext uri="{FF2B5EF4-FFF2-40B4-BE49-F238E27FC236}">
                <a16:creationId xmlns:a16="http://schemas.microsoft.com/office/drawing/2014/main" id="{EA68F907-C67D-40A9-B2D0-7606FEAC8979}"/>
              </a:ext>
            </a:extLst>
          </p:cNvPr>
          <p:cNvSpPr txBox="1"/>
          <p:nvPr/>
        </p:nvSpPr>
        <p:spPr>
          <a:xfrm>
            <a:off x="8604069" y="3762103"/>
            <a:ext cx="1052917" cy="276999"/>
          </a:xfrm>
          <a:prstGeom prst="rect">
            <a:avLst/>
          </a:prstGeom>
          <a:noFill/>
        </p:spPr>
        <p:txBody>
          <a:bodyPr wrap="none" rtlCol="0">
            <a:spAutoFit/>
          </a:bodyPr>
          <a:lstStyle/>
          <a:p>
            <a:r>
              <a:rPr lang="en-US" sz="1200" dirty="0">
                <a:solidFill>
                  <a:schemeClr val="bg1"/>
                </a:solidFill>
                <a:latin typeface="Myriad Pro Cond" panose="020B0506030403020204" pitchFamily="34" charset="0"/>
              </a:rPr>
              <a:t>San Joaquin Valley</a:t>
            </a:r>
          </a:p>
        </p:txBody>
      </p:sp>
      <p:sp>
        <p:nvSpPr>
          <p:cNvPr id="7" name="Title 3">
            <a:extLst>
              <a:ext uri="{FF2B5EF4-FFF2-40B4-BE49-F238E27FC236}">
                <a16:creationId xmlns:a16="http://schemas.microsoft.com/office/drawing/2014/main" id="{4B0C0C22-6CCB-CFBD-926C-6027CF350C92}"/>
              </a:ext>
            </a:extLst>
          </p:cNvPr>
          <p:cNvSpPr txBox="1">
            <a:spLocks/>
          </p:cNvSpPr>
          <p:nvPr/>
        </p:nvSpPr>
        <p:spPr>
          <a:xfrm>
            <a:off x="355600" y="346673"/>
            <a:ext cx="10515600" cy="533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2537C"/>
                </a:solidFill>
                <a:latin typeface="Roboto Flex ExtraBold" panose="02000000000000000000" pitchFamily="2" charset="0"/>
                <a:ea typeface="Roboto Flex ExtraBold" panose="02000000000000000000" pitchFamily="2" charset="0"/>
                <a:cs typeface="+mj-cs"/>
              </a:defRPr>
            </a:lvl1pPr>
          </a:lstStyle>
          <a:p>
            <a:r>
              <a:rPr lang="en-US" sz="3200" dirty="0"/>
              <a:t>Approach and Information Sources</a:t>
            </a:r>
          </a:p>
        </p:txBody>
      </p:sp>
      <p:sp>
        <p:nvSpPr>
          <p:cNvPr id="2" name="Slide Number Placeholder 5">
            <a:extLst>
              <a:ext uri="{FF2B5EF4-FFF2-40B4-BE49-F238E27FC236}">
                <a16:creationId xmlns:a16="http://schemas.microsoft.com/office/drawing/2014/main" id="{393CF1A8-9368-9E5D-0686-75F7B357AAE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6</a:t>
            </a:fld>
            <a:endParaRPr lang="en-US" dirty="0"/>
          </a:p>
        </p:txBody>
      </p:sp>
    </p:spTree>
    <p:extLst>
      <p:ext uri="{BB962C8B-B14F-4D97-AF65-F5344CB8AC3E}">
        <p14:creationId xmlns:p14="http://schemas.microsoft.com/office/powerpoint/2010/main" val="65195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A183C8-0FC8-464D-8359-D6B447DD8C0C}"/>
              </a:ext>
            </a:extLst>
          </p:cNvPr>
          <p:cNvSpPr>
            <a:spLocks noGrp="1"/>
          </p:cNvSpPr>
          <p:nvPr>
            <p:ph type="title"/>
          </p:nvPr>
        </p:nvSpPr>
        <p:spPr>
          <a:xfrm>
            <a:off x="608536" y="526585"/>
            <a:ext cx="10515600" cy="601305"/>
          </a:xfrm>
        </p:spPr>
        <p:txBody>
          <a:bodyPr/>
          <a:lstStyle/>
          <a:p>
            <a:r>
              <a:rPr lang="en-US" dirty="0"/>
              <a:t>Market Background: San Joaquin Valley</a:t>
            </a:r>
          </a:p>
        </p:txBody>
      </p:sp>
      <p:pic>
        <p:nvPicPr>
          <p:cNvPr id="3" name="Content Placeholder 2" descr="A screenshot of a phone&#10;&#10;AI-generated content may be incorrect.">
            <a:extLst>
              <a:ext uri="{FF2B5EF4-FFF2-40B4-BE49-F238E27FC236}">
                <a16:creationId xmlns:a16="http://schemas.microsoft.com/office/drawing/2014/main" id="{22A3F33C-566E-44C4-FC65-CACFCA7DC9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5647" y="1215464"/>
            <a:ext cx="6261878" cy="1862315"/>
          </a:xfrm>
        </p:spPr>
      </p:pic>
      <p:sp>
        <p:nvSpPr>
          <p:cNvPr id="7" name="Slide Number Placeholder 5">
            <a:extLst>
              <a:ext uri="{FF2B5EF4-FFF2-40B4-BE49-F238E27FC236}">
                <a16:creationId xmlns:a16="http://schemas.microsoft.com/office/drawing/2014/main" id="{2E98A77A-A442-99B9-F359-452C653C49D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7</a:t>
            </a:fld>
            <a:endParaRPr lang="en-US" dirty="0"/>
          </a:p>
        </p:txBody>
      </p:sp>
      <p:pic>
        <p:nvPicPr>
          <p:cNvPr id="11" name="Picture 10" descr="A screenshot of a screen&#10;&#10;AI-generated content may be incorrect.">
            <a:extLst>
              <a:ext uri="{FF2B5EF4-FFF2-40B4-BE49-F238E27FC236}">
                <a16:creationId xmlns:a16="http://schemas.microsoft.com/office/drawing/2014/main" id="{CB9702F2-76CF-79E6-E105-A996FAB98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646" y="3204303"/>
            <a:ext cx="6369817" cy="2687267"/>
          </a:xfrm>
          <a:prstGeom prst="rect">
            <a:avLst/>
          </a:prstGeom>
        </p:spPr>
      </p:pic>
      <p:sp>
        <p:nvSpPr>
          <p:cNvPr id="12" name="Rectangle 11">
            <a:extLst>
              <a:ext uri="{FF2B5EF4-FFF2-40B4-BE49-F238E27FC236}">
                <a16:creationId xmlns:a16="http://schemas.microsoft.com/office/drawing/2014/main" id="{96F9043C-1ADC-8807-BA8F-C48D6A4D6600}"/>
              </a:ext>
            </a:extLst>
          </p:cNvPr>
          <p:cNvSpPr/>
          <p:nvPr/>
        </p:nvSpPr>
        <p:spPr>
          <a:xfrm>
            <a:off x="673297" y="1639280"/>
            <a:ext cx="4808025" cy="4456188"/>
          </a:xfrm>
          <a:prstGeom prst="rect">
            <a:avLst/>
          </a:prstGeom>
          <a:solidFill>
            <a:schemeClr val="bg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33E812B-B3AB-D485-8B5C-EB6936FF6F68}"/>
              </a:ext>
            </a:extLst>
          </p:cNvPr>
          <p:cNvSpPr txBox="1"/>
          <p:nvPr/>
        </p:nvSpPr>
        <p:spPr>
          <a:xfrm>
            <a:off x="700512" y="1694263"/>
            <a:ext cx="4808025"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Flex Medium" panose="02000000000000000000"/>
              </a:rPr>
              <a:t>The San Joaquin Valley:</a:t>
            </a:r>
          </a:p>
          <a:p>
            <a:pPr marL="344488"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Flex Medium" panose="02000000000000000000"/>
              </a:rPr>
              <a:t>Home to 1.8 million </a:t>
            </a:r>
            <a:r>
              <a:rPr lang="en-US" sz="2000" dirty="0">
                <a:solidFill>
                  <a:prstClr val="black"/>
                </a:solidFill>
                <a:latin typeface="Roboto Flex Medium" panose="02000000000000000000"/>
              </a:rPr>
              <a:t>people</a:t>
            </a:r>
          </a:p>
          <a:p>
            <a:pPr marL="344488"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Flex Medium" panose="02000000000000000000"/>
              </a:rPr>
              <a:t>Mostly rural, with several dense population centers</a:t>
            </a:r>
          </a:p>
          <a:p>
            <a:pPr marL="344488"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Flex Medium" panose="02000000000000000000"/>
              </a:rPr>
              <a:t>Greater population growth than statewide</a:t>
            </a:r>
            <a:endParaRPr kumimoji="0" lang="en-US" sz="2000" b="0" i="0" u="none" strike="noStrike" kern="1200" cap="none" spc="0" normalizeH="0" baseline="0" noProof="0" dirty="0">
              <a:ln>
                <a:noFill/>
              </a:ln>
              <a:solidFill>
                <a:prstClr val="black"/>
              </a:solidFill>
              <a:effectLst/>
              <a:uLnTx/>
              <a:uFillTx/>
              <a:latin typeface="Roboto Flex Medium" panose="0200000000000000000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boto Flex Medium" panose="0200000000000000000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Flex Medium" panose="02000000000000000000"/>
              </a:rPr>
              <a:t>Compared to California overall</a:t>
            </a:r>
            <a:r>
              <a:rPr lang="en-US" sz="2000" dirty="0">
                <a:solidFill>
                  <a:prstClr val="black"/>
                </a:solidFill>
                <a:latin typeface="Roboto Flex Medium" panose="02000000000000000000"/>
              </a:rPr>
              <a:t>:</a:t>
            </a:r>
            <a:endParaRPr kumimoji="0" lang="en-US" sz="2000" b="0" i="0" u="none" strike="noStrike" kern="1200" cap="none" spc="0" normalizeH="0" baseline="0" noProof="0" dirty="0">
              <a:ln>
                <a:noFill/>
              </a:ln>
              <a:solidFill>
                <a:prstClr val="black"/>
              </a:solidFill>
              <a:effectLst/>
              <a:uLnTx/>
              <a:uFillTx/>
              <a:latin typeface="Roboto Flex Medium" panose="02000000000000000000"/>
            </a:endParaRPr>
          </a:p>
          <a:p>
            <a:pPr marL="344488"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Flex Medium" panose="02000000000000000000"/>
              </a:rPr>
              <a:t>Higher rate of poverty</a:t>
            </a:r>
          </a:p>
          <a:p>
            <a:pPr marL="344488"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Roboto Flex Medium" panose="02000000000000000000"/>
              </a:rPr>
              <a:t>Almost</a:t>
            </a:r>
            <a:r>
              <a:rPr lang="en-US" sz="2000" dirty="0">
                <a:solidFill>
                  <a:prstClr val="black"/>
                </a:solidFill>
                <a:latin typeface="Roboto Flex Medium" panose="02000000000000000000"/>
              </a:rPr>
              <a:t> twice the unemployment rate</a:t>
            </a:r>
          </a:p>
          <a:p>
            <a:pPr marL="344488"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Flex Medium" panose="02000000000000000000"/>
              </a:rPr>
              <a:t>A higher % can afford a median-priced home than statewide —</a:t>
            </a:r>
            <a:r>
              <a:rPr lang="en-US" sz="2000" dirty="0">
                <a:latin typeface="Roboto Flex Medium" panose="02000000000000000000"/>
              </a:rPr>
              <a:t> but still only about one-quarter of households</a:t>
            </a:r>
            <a:endParaRPr kumimoji="0" lang="en-US" sz="1600" b="0" i="0" u="none" strike="noStrike" kern="1200" cap="none" spc="0" normalizeH="0" baseline="0" noProof="0" dirty="0">
              <a:ln>
                <a:noFill/>
              </a:ln>
              <a:solidFill>
                <a:prstClr val="black"/>
              </a:solidFill>
              <a:effectLst/>
              <a:uLnTx/>
              <a:uFillTx/>
              <a:latin typeface="Roboto Flex Medium" panose="02000000000000000000"/>
            </a:endParaRPr>
          </a:p>
        </p:txBody>
      </p:sp>
      <p:sp>
        <p:nvSpPr>
          <p:cNvPr id="14" name="TextBox 13">
            <a:extLst>
              <a:ext uri="{FF2B5EF4-FFF2-40B4-BE49-F238E27FC236}">
                <a16:creationId xmlns:a16="http://schemas.microsoft.com/office/drawing/2014/main" id="{358E9F89-15DC-4464-7ADE-42151D87A40F}"/>
              </a:ext>
            </a:extLst>
          </p:cNvPr>
          <p:cNvSpPr txBox="1"/>
          <p:nvPr/>
        </p:nvSpPr>
        <p:spPr>
          <a:xfrm>
            <a:off x="6523234" y="5891571"/>
            <a:ext cx="2087366" cy="276999"/>
          </a:xfrm>
          <a:prstGeom prst="rect">
            <a:avLst/>
          </a:prstGeom>
          <a:noFill/>
        </p:spPr>
        <p:txBody>
          <a:bodyPr wrap="none" rtlCol="0">
            <a:spAutoFit/>
          </a:bodyPr>
          <a:lstStyle/>
          <a:p>
            <a:r>
              <a:rPr lang="en-US" sz="1200" dirty="0">
                <a:solidFill>
                  <a:schemeClr val="accent1"/>
                </a:solidFill>
              </a:rPr>
              <a:t>2023 unless otherwise noted</a:t>
            </a:r>
          </a:p>
        </p:txBody>
      </p:sp>
    </p:spTree>
    <p:extLst>
      <p:ext uri="{BB962C8B-B14F-4D97-AF65-F5344CB8AC3E}">
        <p14:creationId xmlns:p14="http://schemas.microsoft.com/office/powerpoint/2010/main" val="423972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C5A8E-A678-735A-70E8-FC92DBFD2A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9E10C5-2393-8508-DD48-8E232E9FD823}"/>
              </a:ext>
            </a:extLst>
          </p:cNvPr>
          <p:cNvSpPr>
            <a:spLocks noGrp="1"/>
          </p:cNvSpPr>
          <p:nvPr>
            <p:ph type="title"/>
          </p:nvPr>
        </p:nvSpPr>
        <p:spPr>
          <a:xfrm>
            <a:off x="587754" y="408717"/>
            <a:ext cx="10515600" cy="663043"/>
          </a:xfrm>
        </p:spPr>
        <p:txBody>
          <a:bodyPr>
            <a:normAutofit/>
          </a:bodyPr>
          <a:lstStyle/>
          <a:p>
            <a:r>
              <a:rPr lang="en-US" dirty="0"/>
              <a:t>Market Background: San Joaquin Valley</a:t>
            </a:r>
          </a:p>
        </p:txBody>
      </p:sp>
      <p:sp>
        <p:nvSpPr>
          <p:cNvPr id="7" name="Slide Number Placeholder 5">
            <a:extLst>
              <a:ext uri="{FF2B5EF4-FFF2-40B4-BE49-F238E27FC236}">
                <a16:creationId xmlns:a16="http://schemas.microsoft.com/office/drawing/2014/main" id="{1EDC83C8-087A-1090-127C-D31F5493532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8</a:t>
            </a:fld>
            <a:endParaRPr lang="en-US" dirty="0"/>
          </a:p>
        </p:txBody>
      </p:sp>
      <p:sp>
        <p:nvSpPr>
          <p:cNvPr id="12" name="Rectangle 11">
            <a:extLst>
              <a:ext uri="{FF2B5EF4-FFF2-40B4-BE49-F238E27FC236}">
                <a16:creationId xmlns:a16="http://schemas.microsoft.com/office/drawing/2014/main" id="{8EB6472D-B2D2-0F78-B0C8-364A8884F996}"/>
              </a:ext>
            </a:extLst>
          </p:cNvPr>
          <p:cNvSpPr/>
          <p:nvPr/>
        </p:nvSpPr>
        <p:spPr>
          <a:xfrm>
            <a:off x="655573" y="1258710"/>
            <a:ext cx="4510805" cy="3015578"/>
          </a:xfrm>
          <a:prstGeom prst="rect">
            <a:avLst/>
          </a:prstGeom>
          <a:solidFill>
            <a:schemeClr val="bg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schemeClr val="tx1"/>
              </a:solidFill>
              <a:effectLst/>
              <a:uLnTx/>
              <a:uFillTx/>
              <a:latin typeface="Calibri" panose="020F0502020204030204"/>
              <a:ea typeface="Calibri"/>
              <a:cs typeface="Calibri"/>
            </a:endParaRPr>
          </a:p>
        </p:txBody>
      </p:sp>
      <p:sp>
        <p:nvSpPr>
          <p:cNvPr id="13" name="TextBox 12">
            <a:extLst>
              <a:ext uri="{FF2B5EF4-FFF2-40B4-BE49-F238E27FC236}">
                <a16:creationId xmlns:a16="http://schemas.microsoft.com/office/drawing/2014/main" id="{3C31E303-0886-2CD8-3E46-7B7186394641}"/>
              </a:ext>
            </a:extLst>
          </p:cNvPr>
          <p:cNvSpPr txBox="1"/>
          <p:nvPr/>
        </p:nvSpPr>
        <p:spPr>
          <a:xfrm>
            <a:off x="804123" y="1337705"/>
            <a:ext cx="4362255" cy="286232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282828"/>
                </a:solidFill>
                <a:latin typeface="Roboto Flex Medium" panose="02000000000000000000"/>
              </a:rPr>
              <a:t>Compared to the state overall, t</a:t>
            </a:r>
            <a:r>
              <a:rPr kumimoji="0" lang="en-US" sz="2000" b="0" i="0" u="none" strike="noStrike" kern="1200" cap="none" spc="0" normalizeH="0" baseline="0" noProof="0" dirty="0">
                <a:ln>
                  <a:noFill/>
                </a:ln>
                <a:solidFill>
                  <a:srgbClr val="282828"/>
                </a:solidFill>
                <a:effectLst/>
                <a:uLnTx/>
                <a:uFillTx/>
                <a:latin typeface="Roboto Flex Medium" panose="02000000000000000000"/>
              </a:rPr>
              <a:t>he San Joaquin Valley has:</a:t>
            </a:r>
            <a:endParaRPr lang="en-US" sz="2000" b="0" i="0" u="none" strike="noStrike" kern="1200" cap="none" spc="0" normalizeH="0" baseline="0" noProof="0" dirty="0">
              <a:ln>
                <a:noFill/>
              </a:ln>
              <a:solidFill>
                <a:srgbClr val="282828"/>
              </a:solidFill>
              <a:effectLst/>
              <a:uLnTx/>
              <a:uFillTx/>
              <a:latin typeface="Roboto Flex Medium" panose="02000000000000000000"/>
              <a:ea typeface="Calibri"/>
              <a:cs typeface="Calibri"/>
            </a:endParaRPr>
          </a:p>
          <a:p>
            <a:pPr marL="342900" marR="0" lvl="0" indent="-1730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82828"/>
                </a:solidFill>
                <a:latin typeface="Roboto Flex Medium" panose="02000000000000000000"/>
              </a:rPr>
              <a:t>A younger population</a:t>
            </a:r>
          </a:p>
          <a:p>
            <a:pPr marL="342900" indent="-173038" defTabSz="457200">
              <a:buFont typeface="Arial" panose="020B0604020202020204" pitchFamily="34" charset="0"/>
              <a:buChar char="•"/>
              <a:defRPr/>
            </a:pPr>
            <a:r>
              <a:rPr kumimoji="0" lang="en-US" sz="2000" b="0" i="0" u="none" strike="noStrike" kern="1200" cap="none" spc="0" normalizeH="0" baseline="0" noProof="0" dirty="0">
                <a:ln>
                  <a:noFill/>
                </a:ln>
                <a:solidFill>
                  <a:srgbClr val="282828"/>
                </a:solidFill>
                <a:effectLst/>
                <a:uLnTx/>
                <a:uFillTx/>
                <a:latin typeface="Roboto Flex Medium" panose="02000000000000000000"/>
              </a:rPr>
              <a:t>More Latino/x</a:t>
            </a:r>
            <a:r>
              <a:rPr lang="en-US" sz="2000" dirty="0">
                <a:solidFill>
                  <a:srgbClr val="282828"/>
                </a:solidFill>
                <a:latin typeface="Roboto Flex Medium" panose="02000000000000000000"/>
              </a:rPr>
              <a:t> residents</a:t>
            </a:r>
            <a:endParaRPr lang="en-US" sz="2000" b="0" i="0" u="none" strike="noStrike" kern="1200" cap="none" spc="0" normalizeH="0" baseline="0" noProof="0" dirty="0">
              <a:ln>
                <a:noFill/>
              </a:ln>
              <a:solidFill>
                <a:srgbClr val="282828"/>
              </a:solidFill>
              <a:effectLst/>
              <a:uLnTx/>
              <a:uFillTx/>
              <a:latin typeface="Roboto Flex Medium" panose="02000000000000000000"/>
            </a:endParaRPr>
          </a:p>
          <a:p>
            <a:pPr marL="342900" indent="-173038" defTabSz="457200">
              <a:buFont typeface="Arial" panose="020B0604020202020204" pitchFamily="34" charset="0"/>
              <a:buChar char="•"/>
              <a:defRPr/>
            </a:pPr>
            <a:r>
              <a:rPr kumimoji="0" lang="en-US" sz="2000" b="0" i="0" u="none" strike="noStrike" kern="1200" cap="none" spc="0" normalizeH="0" baseline="0" noProof="0" dirty="0">
                <a:ln>
                  <a:noFill/>
                </a:ln>
                <a:solidFill>
                  <a:srgbClr val="282828"/>
                </a:solidFill>
                <a:effectLst/>
                <a:uLnTx/>
                <a:uFillTx/>
                <a:latin typeface="Roboto Flex Medium" panose="02000000000000000000"/>
              </a:rPr>
              <a:t>Fewer</a:t>
            </a:r>
            <a:r>
              <a:rPr lang="en-US" sz="2000" dirty="0">
                <a:solidFill>
                  <a:srgbClr val="282828"/>
                </a:solidFill>
                <a:latin typeface="Roboto Flex Medium" panose="02000000000000000000"/>
              </a:rPr>
              <a:t> Asian residents</a:t>
            </a:r>
            <a:endParaRPr lang="en-US" sz="2000" b="0" i="0" u="none" strike="sngStrike" kern="1200" cap="none" spc="0" normalizeH="0" baseline="0" noProof="0" dirty="0">
              <a:ln>
                <a:noFill/>
              </a:ln>
              <a:solidFill>
                <a:srgbClr val="282828"/>
              </a:solidFill>
              <a:effectLst/>
              <a:uLnTx/>
              <a:uFillTx/>
              <a:latin typeface="Roboto Flex Medium" panose="02000000000000000000"/>
              <a:ea typeface="Calibri"/>
              <a:cs typeface="Calibri"/>
            </a:endParaRPr>
          </a:p>
          <a:p>
            <a:pPr marL="342900" marR="0" lvl="0" indent="-1730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82828"/>
                </a:solidFill>
                <a:latin typeface="Roboto Flex Medium" panose="02000000000000000000"/>
              </a:rPr>
              <a:t>Fewer high school and college graduates</a:t>
            </a:r>
          </a:p>
          <a:p>
            <a:pPr marL="342900" marR="0" lvl="0" indent="-1730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82828"/>
                </a:solidFill>
                <a:effectLst/>
                <a:uLnTx/>
                <a:uFillTx/>
                <a:latin typeface="Roboto Flex Medium" panose="02000000000000000000"/>
              </a:rPr>
              <a:t>Lower </a:t>
            </a:r>
            <a:r>
              <a:rPr lang="en-US" sz="2000" dirty="0">
                <a:solidFill>
                  <a:srgbClr val="282828"/>
                </a:solidFill>
                <a:latin typeface="Roboto Flex Medium" panose="02000000000000000000"/>
              </a:rPr>
              <a:t>proportion</a:t>
            </a:r>
            <a:r>
              <a:rPr kumimoji="0" lang="en-US" sz="2000" b="0" i="0" u="none" strike="noStrike" kern="1200" cap="none" spc="0" normalizeH="0" baseline="0" noProof="0" dirty="0">
                <a:ln>
                  <a:noFill/>
                </a:ln>
                <a:solidFill>
                  <a:srgbClr val="282828"/>
                </a:solidFill>
                <a:effectLst/>
                <a:uLnTx/>
                <a:uFillTx/>
                <a:latin typeface="Roboto Flex Medium" panose="02000000000000000000"/>
              </a:rPr>
              <a:t> of foreign</a:t>
            </a:r>
            <a:r>
              <a:rPr lang="en-US" sz="2000" dirty="0">
                <a:solidFill>
                  <a:srgbClr val="282828"/>
                </a:solidFill>
                <a:latin typeface="Roboto Flex Medium" panose="02000000000000000000"/>
              </a:rPr>
              <a:t>-born residents</a:t>
            </a:r>
            <a:endParaRPr lang="en-US" sz="2000" b="0" i="0" u="none" strike="noStrike" kern="1200" cap="none" spc="0" normalizeH="0" baseline="0" noProof="0" dirty="0">
              <a:ln>
                <a:noFill/>
              </a:ln>
              <a:solidFill>
                <a:srgbClr val="282828"/>
              </a:solidFill>
              <a:effectLst/>
              <a:uLnTx/>
              <a:uFillTx/>
              <a:latin typeface="Roboto Flex Medium" panose="02000000000000000000"/>
            </a:endParaRPr>
          </a:p>
        </p:txBody>
      </p:sp>
      <p:pic>
        <p:nvPicPr>
          <p:cNvPr id="9" name="Picture 8" descr="A screenshot of a table with text&#10;&#10;AI-generated content may be incorrect.">
            <a:extLst>
              <a:ext uri="{FF2B5EF4-FFF2-40B4-BE49-F238E27FC236}">
                <a16:creationId xmlns:a16="http://schemas.microsoft.com/office/drawing/2014/main" id="{D23A759E-5824-AFAF-FBD2-8B832D6D5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902" y="1536061"/>
            <a:ext cx="6073862" cy="4820289"/>
          </a:xfrm>
          <a:prstGeom prst="rect">
            <a:avLst/>
          </a:prstGeom>
        </p:spPr>
      </p:pic>
      <p:pic>
        <p:nvPicPr>
          <p:cNvPr id="3" name="Picture 2">
            <a:extLst>
              <a:ext uri="{FF2B5EF4-FFF2-40B4-BE49-F238E27FC236}">
                <a16:creationId xmlns:a16="http://schemas.microsoft.com/office/drawing/2014/main" id="{ED0B0DC5-BEBF-C280-F563-E37378CDA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238" y="1056649"/>
            <a:ext cx="5911459" cy="559396"/>
          </a:xfrm>
          <a:prstGeom prst="rect">
            <a:avLst/>
          </a:prstGeom>
        </p:spPr>
      </p:pic>
    </p:spTree>
    <p:extLst>
      <p:ext uri="{BB962C8B-B14F-4D97-AF65-F5344CB8AC3E}">
        <p14:creationId xmlns:p14="http://schemas.microsoft.com/office/powerpoint/2010/main" val="360360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DC38-05F0-4119-4805-A3EA3E784E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C0D7C1-6967-3515-1636-69934AAC81D9}"/>
              </a:ext>
            </a:extLst>
          </p:cNvPr>
          <p:cNvSpPr>
            <a:spLocks noGrp="1"/>
          </p:cNvSpPr>
          <p:nvPr>
            <p:ph type="title"/>
          </p:nvPr>
        </p:nvSpPr>
        <p:spPr>
          <a:xfrm>
            <a:off x="612136" y="460067"/>
            <a:ext cx="10515600" cy="595501"/>
          </a:xfrm>
        </p:spPr>
        <p:txBody>
          <a:bodyPr>
            <a:normAutofit/>
          </a:bodyPr>
          <a:lstStyle/>
          <a:p>
            <a:r>
              <a:rPr lang="en-US" sz="3200" dirty="0">
                <a:latin typeface="Roboto Flex ExtraBold"/>
              </a:rPr>
              <a:t>San Joaquin Valley Residents in</a:t>
            </a:r>
            <a:r>
              <a:rPr lang="en-US" sz="3200" dirty="0">
                <a:solidFill>
                  <a:srgbClr val="EF3D06"/>
                </a:solidFill>
                <a:latin typeface="Roboto Flex ExtraBold"/>
              </a:rPr>
              <a:t> </a:t>
            </a:r>
            <a:r>
              <a:rPr lang="en-US" sz="3200" dirty="0">
                <a:latin typeface="Roboto Flex ExtraBold"/>
              </a:rPr>
              <a:t>Poorer Health</a:t>
            </a:r>
          </a:p>
        </p:txBody>
      </p:sp>
      <p:sp>
        <p:nvSpPr>
          <p:cNvPr id="7" name="Slide Number Placeholder 5">
            <a:extLst>
              <a:ext uri="{FF2B5EF4-FFF2-40B4-BE49-F238E27FC236}">
                <a16:creationId xmlns:a16="http://schemas.microsoft.com/office/drawing/2014/main" id="{78585DD9-019A-D3EC-EA2B-A4345B710CE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rgbClr val="282828"/>
                </a:solidFill>
                <a:latin typeface="Roboto Flex Light" panose="02000000000000000000" pitchFamily="2" charset="0"/>
                <a:ea typeface="Roboto Flex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83D212-53E4-4D3F-ABC5-01501A23D377}" type="slidenum">
              <a:rPr lang="en-US" smtClean="0"/>
              <a:pPr/>
              <a:t>9</a:t>
            </a:fld>
            <a:endParaRPr lang="en-US" dirty="0"/>
          </a:p>
        </p:txBody>
      </p:sp>
      <p:pic>
        <p:nvPicPr>
          <p:cNvPr id="3" name="Picture 2" descr="A screenshot of a medical report&#10;&#10;AI-generated content may be incorrect.">
            <a:extLst>
              <a:ext uri="{FF2B5EF4-FFF2-40B4-BE49-F238E27FC236}">
                <a16:creationId xmlns:a16="http://schemas.microsoft.com/office/drawing/2014/main" id="{4D039BE3-DC96-954D-12F7-EEC4CC8013FA}"/>
              </a:ext>
            </a:extLst>
          </p:cNvPr>
          <p:cNvPicPr>
            <a:picLocks noChangeAspect="1"/>
          </p:cNvPicPr>
          <p:nvPr/>
        </p:nvPicPr>
        <p:blipFill>
          <a:blip r:embed="rId2">
            <a:extLst>
              <a:ext uri="{28A0092B-C50C-407E-A947-70E740481C1C}">
                <a14:useLocalDpi xmlns:a14="http://schemas.microsoft.com/office/drawing/2010/main" val="0"/>
              </a:ext>
            </a:extLst>
          </a:blip>
          <a:srcRect t="9335"/>
          <a:stretch>
            <a:fillRect/>
          </a:stretch>
        </p:blipFill>
        <p:spPr>
          <a:xfrm>
            <a:off x="5943599" y="997743"/>
            <a:ext cx="6002224" cy="5495132"/>
          </a:xfrm>
          <a:prstGeom prst="rect">
            <a:avLst/>
          </a:prstGeom>
        </p:spPr>
      </p:pic>
      <p:sp>
        <p:nvSpPr>
          <p:cNvPr id="8" name="Rectangle 7">
            <a:extLst>
              <a:ext uri="{FF2B5EF4-FFF2-40B4-BE49-F238E27FC236}">
                <a16:creationId xmlns:a16="http://schemas.microsoft.com/office/drawing/2014/main" id="{D1B1AE69-30A2-721C-1BA4-B726579F8A79}"/>
              </a:ext>
            </a:extLst>
          </p:cNvPr>
          <p:cNvSpPr/>
          <p:nvPr/>
        </p:nvSpPr>
        <p:spPr>
          <a:xfrm>
            <a:off x="461729" y="1375077"/>
            <a:ext cx="5352918" cy="4801329"/>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044A054-1205-7421-9A7B-B70B6F5C22F5}"/>
              </a:ext>
            </a:extLst>
          </p:cNvPr>
          <p:cNvSpPr txBox="1"/>
          <p:nvPr/>
        </p:nvSpPr>
        <p:spPr>
          <a:xfrm>
            <a:off x="576833" y="1467425"/>
            <a:ext cx="5015301" cy="4708981"/>
          </a:xfrm>
          <a:prstGeom prst="rect">
            <a:avLst/>
          </a:prstGeom>
          <a:noFill/>
        </p:spPr>
        <p:txBody>
          <a:bodyPr wrap="square" lIns="91440" tIns="45720" rIns="91440" bIns="45720" rtlCol="0" anchor="t">
            <a:spAutoFit/>
          </a:bodyPr>
          <a:lstStyle/>
          <a:p>
            <a:pPr marL="285750" indent="-171450" defTabSz="457200">
              <a:buFont typeface="Arial" panose="020B0604020202020204" pitchFamily="34" charset="0"/>
              <a:buChar char="•"/>
              <a:defRPr/>
            </a:pPr>
            <a:r>
              <a:rPr lang="en-US" sz="2000" dirty="0">
                <a:latin typeface="Roboto Flex Medium" panose="02000000000000000000"/>
              </a:rPr>
              <a:t>Incidence of diabetes and high blood pressure is higher among San Joaquin Valley residents compared to California as a whole.</a:t>
            </a:r>
            <a:endParaRPr lang="en-US" sz="2000" strike="sngStrike" dirty="0">
              <a:solidFill>
                <a:srgbClr val="FF0000"/>
              </a:solidFill>
              <a:latin typeface="Roboto Flex Medium" panose="02000000000000000000"/>
            </a:endParaRPr>
          </a:p>
          <a:p>
            <a:pPr marL="285750" indent="-171450" defTabSz="457200">
              <a:buFont typeface="Arial" panose="020B0604020202020204" pitchFamily="34" charset="0"/>
              <a:buChar char="•"/>
              <a:defRPr/>
            </a:pPr>
            <a:r>
              <a:rPr lang="en-US" sz="2000" dirty="0">
                <a:solidFill>
                  <a:prstClr val="black"/>
                </a:solidFill>
                <a:latin typeface="Roboto Flex Medium" panose="02000000000000000000"/>
              </a:rPr>
              <a:t>Compared to the state overall, a larger share </a:t>
            </a:r>
            <a:r>
              <a:rPr lang="en-US" sz="2000" dirty="0">
                <a:latin typeface="Roboto Flex Medium" panose="02000000000000000000"/>
              </a:rPr>
              <a:t>of San Joaquin Valley residents</a:t>
            </a:r>
            <a:r>
              <a:rPr lang="en-US" sz="2000" dirty="0">
                <a:solidFill>
                  <a:srgbClr val="FF0000"/>
                </a:solidFill>
                <a:latin typeface="Roboto Flex Medium" panose="02000000000000000000"/>
              </a:rPr>
              <a:t> </a:t>
            </a:r>
            <a:r>
              <a:rPr lang="en-US" sz="2000" dirty="0">
                <a:solidFill>
                  <a:prstClr val="black"/>
                </a:solidFill>
                <a:latin typeface="Roboto Flex Medium" panose="02000000000000000000"/>
              </a:rPr>
              <a:t>self-report fair or poor health status.</a:t>
            </a:r>
          </a:p>
          <a:p>
            <a:pPr marL="2857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Roboto Flex Medium" panose="02000000000000000000"/>
              </a:rPr>
              <a:t>The infant mortality rate at 5.6 per 1,000 live births may reflect challenges with maternity care access.</a:t>
            </a:r>
          </a:p>
          <a:p>
            <a:pPr marL="285750" indent="-171450" defTabSz="457200">
              <a:buFont typeface="Arial" panose="020B0604020202020204" pitchFamily="34" charset="0"/>
              <a:buChar char="•"/>
              <a:defRPr/>
            </a:pPr>
            <a:r>
              <a:rPr lang="en-US" sz="2000" dirty="0">
                <a:latin typeface="Roboto Flex Medium" panose="02000000000000000000"/>
              </a:rPr>
              <a:t>However, SJV residents have lower rates of many behavioral health challenges and outcomes</a:t>
            </a:r>
            <a:r>
              <a:rPr lang="en-US" sz="2000" dirty="0">
                <a:solidFill>
                  <a:srgbClr val="FF0000"/>
                </a:solidFill>
                <a:latin typeface="Roboto Flex Medium" panose="02000000000000000000"/>
              </a:rPr>
              <a:t> </a:t>
            </a:r>
            <a:r>
              <a:rPr lang="en-US" sz="2000" dirty="0">
                <a:latin typeface="Roboto Flex Medium" panose="02000000000000000000"/>
              </a:rPr>
              <a:t>such as depression and drug-related emergency department visits and deaths.</a:t>
            </a:r>
          </a:p>
        </p:txBody>
      </p:sp>
    </p:spTree>
    <p:extLst>
      <p:ext uri="{BB962C8B-B14F-4D97-AF65-F5344CB8AC3E}">
        <p14:creationId xmlns:p14="http://schemas.microsoft.com/office/powerpoint/2010/main" val="194546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6C87-FAB2-EC10-B5C0-E84BC2501A69}"/>
              </a:ext>
            </a:extLst>
          </p:cNvPr>
          <p:cNvSpPr>
            <a:spLocks noGrp="1"/>
          </p:cNvSpPr>
          <p:nvPr>
            <p:ph type="title"/>
          </p:nvPr>
        </p:nvSpPr>
        <p:spPr>
          <a:xfrm>
            <a:off x="575796" y="198355"/>
            <a:ext cx="10515600" cy="687061"/>
          </a:xfrm>
        </p:spPr>
        <p:txBody>
          <a:bodyPr>
            <a:normAutofit/>
          </a:bodyPr>
          <a:lstStyle/>
          <a:p>
            <a:r>
              <a:rPr lang="en-US" sz="3200" dirty="0"/>
              <a:t>Heavy Reliance on Public Health Insurance </a:t>
            </a:r>
          </a:p>
        </p:txBody>
      </p:sp>
      <p:pic>
        <p:nvPicPr>
          <p:cNvPr id="5" name="Picture 4" descr="A graph of a number of people&#10;&#10;AI-generated content may be incorrect.">
            <a:extLst>
              <a:ext uri="{FF2B5EF4-FFF2-40B4-BE49-F238E27FC236}">
                <a16:creationId xmlns:a16="http://schemas.microsoft.com/office/drawing/2014/main" id="{8734CC91-5610-9E74-0BC5-78A503EA4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96" y="2760797"/>
            <a:ext cx="11104016" cy="3898848"/>
          </a:xfrm>
          <a:prstGeom prst="rect">
            <a:avLst/>
          </a:prstGeom>
        </p:spPr>
      </p:pic>
      <p:sp>
        <p:nvSpPr>
          <p:cNvPr id="6" name="TextBox 5">
            <a:extLst>
              <a:ext uri="{FF2B5EF4-FFF2-40B4-BE49-F238E27FC236}">
                <a16:creationId xmlns:a16="http://schemas.microsoft.com/office/drawing/2014/main" id="{9F5A4080-9B3F-6C5D-DDF4-2A7096EC3962}"/>
              </a:ext>
            </a:extLst>
          </p:cNvPr>
          <p:cNvSpPr txBox="1"/>
          <p:nvPr/>
        </p:nvSpPr>
        <p:spPr>
          <a:xfrm>
            <a:off x="492370" y="885416"/>
            <a:ext cx="11401592" cy="1938992"/>
          </a:xfrm>
          <a:prstGeom prst="rect">
            <a:avLst/>
          </a:prstGeom>
          <a:noFill/>
        </p:spPr>
        <p:txBody>
          <a:bodyPr wrap="square" lIns="91440" tIns="45720" rIns="91440" bIns="45720" rtlCol="0" anchor="t">
            <a:spAutoFit/>
          </a:bodyPr>
          <a:lstStyle/>
          <a:p>
            <a:pPr marL="285750" indent="-171450">
              <a:buFont typeface="Arial" panose="020B0604020202020204" pitchFamily="34" charset="0"/>
              <a:buChar char="•"/>
            </a:pPr>
            <a:r>
              <a:rPr lang="en-US" sz="2000" dirty="0">
                <a:latin typeface="Roboto Flex Medium" panose="02000000000000000000"/>
              </a:rPr>
              <a:t>Almost two-thirds of SJV residents rely on public health insurance (Medi-Cal and Medicare).</a:t>
            </a:r>
          </a:p>
          <a:p>
            <a:pPr marL="285750" indent="-171450">
              <a:buFont typeface="Arial" panose="020B0604020202020204" pitchFamily="34" charset="0"/>
              <a:buChar char="•"/>
            </a:pPr>
            <a:r>
              <a:rPr lang="en-US" sz="2000" dirty="0">
                <a:latin typeface="Roboto Flex Medium" panose="02000000000000000000"/>
              </a:rPr>
              <a:t>51.1% covered are by Medi-Cal (62% of Tulare County).</a:t>
            </a:r>
          </a:p>
          <a:p>
            <a:pPr marL="285750" indent="-171450">
              <a:buFont typeface="Arial" panose="020B0604020202020204" pitchFamily="34" charset="0"/>
              <a:buChar char="•"/>
            </a:pPr>
            <a:r>
              <a:rPr lang="en-US" sz="2000" dirty="0">
                <a:latin typeface="Roboto Flex Medium" panose="02000000000000000000"/>
              </a:rPr>
              <a:t>Approximately 80,000 SJV children and adults lacking immigration documentation were enrolled in Medi-Cal by the end of 2024. New enrollments among undocumented adults were frozen in January 2026, with more benefit and enrollment contractions coming later in 2026 and in 2027. </a:t>
            </a:r>
          </a:p>
          <a:p>
            <a:pPr marL="285750" indent="-171450">
              <a:buFont typeface="Arial" panose="020B0604020202020204" pitchFamily="34" charset="0"/>
              <a:buChar char="•"/>
            </a:pPr>
            <a:r>
              <a:rPr lang="en-US" sz="2000" dirty="0">
                <a:latin typeface="Roboto Flex Medium" panose="02000000000000000000"/>
              </a:rPr>
              <a:t>About one-third have commercial insurance, much lower than the 50.8% statewide.</a:t>
            </a:r>
          </a:p>
        </p:txBody>
      </p:sp>
      <p:sp>
        <p:nvSpPr>
          <p:cNvPr id="8" name="Rectangle 7">
            <a:extLst>
              <a:ext uri="{FF2B5EF4-FFF2-40B4-BE49-F238E27FC236}">
                <a16:creationId xmlns:a16="http://schemas.microsoft.com/office/drawing/2014/main" id="{BFF375AC-D316-0EA3-B29B-AC62D4A217C6}"/>
              </a:ext>
            </a:extLst>
          </p:cNvPr>
          <p:cNvSpPr/>
          <p:nvPr/>
        </p:nvSpPr>
        <p:spPr>
          <a:xfrm>
            <a:off x="492369" y="885416"/>
            <a:ext cx="11394096" cy="1948982"/>
          </a:xfrm>
          <a:prstGeom prst="rect">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394365"/>
      </p:ext>
    </p:extLst>
  </p:cSld>
  <p:clrMapOvr>
    <a:masterClrMapping/>
  </p:clrMapOvr>
</p:sld>
</file>

<file path=ppt/theme/theme1.xml><?xml version="1.0" encoding="utf-8"?>
<a:theme xmlns:a="http://schemas.openxmlformats.org/drawingml/2006/main" name="Office Theme">
  <a:themeElements>
    <a:clrScheme name="CHCF Interim Palette 09182025">
      <a:dk1>
        <a:srgbClr val="282828"/>
      </a:dk1>
      <a:lt1>
        <a:sysClr val="window" lastClr="FFFFFF"/>
      </a:lt1>
      <a:dk2>
        <a:srgbClr val="282828"/>
      </a:dk2>
      <a:lt2>
        <a:srgbClr val="E8E8E8"/>
      </a:lt2>
      <a:accent1>
        <a:srgbClr val="22537C"/>
      </a:accent1>
      <a:accent2>
        <a:srgbClr val="F2703E"/>
      </a:accent2>
      <a:accent3>
        <a:srgbClr val="636000"/>
      </a:accent3>
      <a:accent4>
        <a:srgbClr val="0E2B46"/>
      </a:accent4>
      <a:accent5>
        <a:srgbClr val="660E44"/>
      </a:accent5>
      <a:accent6>
        <a:srgbClr val="AF1F23"/>
      </a:accent6>
      <a:hlink>
        <a:srgbClr val="E28E07"/>
      </a:hlink>
      <a:folHlink>
        <a:srgbClr val="7272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16519</TotalTime>
  <Words>1784</Words>
  <Application>Microsoft Office PowerPoint</Application>
  <PresentationFormat>Widescreen</PresentationFormat>
  <Paragraphs>161</Paragraphs>
  <Slides>18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Calibri</vt:lpstr>
      <vt:lpstr>Myriad Pro Cond</vt:lpstr>
      <vt:lpstr>Roboto Flex ExtraBold</vt:lpstr>
      <vt:lpstr>Roboto Flex Light</vt:lpstr>
      <vt:lpstr>Roboto Flex Medium</vt:lpstr>
      <vt:lpstr>Roboto Flex SemiBold</vt:lpstr>
      <vt:lpstr>Office Theme</vt:lpstr>
      <vt:lpstr>San Joaquin Valley:  Some Hospitals Struggle Financially, and Access Challenges Grow, as Medi-Cal Cuts Loom  </vt:lpstr>
      <vt:lpstr>Agenda</vt:lpstr>
      <vt:lpstr>Project Overview</vt:lpstr>
      <vt:lpstr>PowerPoint Presentation</vt:lpstr>
      <vt:lpstr>PowerPoint Presentation</vt:lpstr>
      <vt:lpstr>Market Background: San Joaquin Valley</vt:lpstr>
      <vt:lpstr>Market Background: San Joaquin Valley</vt:lpstr>
      <vt:lpstr>San Joaquin Valley Residents in Poorer Health</vt:lpstr>
      <vt:lpstr>Heavy Reliance on Public Health Insurance </vt:lpstr>
      <vt:lpstr>Some SJV Hospitals Report Financial Struggles Coming Out of the COVID-19 Pandemic </vt:lpstr>
      <vt:lpstr>Fall and Rise of Madera Community Hospital </vt:lpstr>
      <vt:lpstr> </vt:lpstr>
      <vt:lpstr>Persistent Workforce Shortages in the Five-County Region</vt:lpstr>
      <vt:lpstr>Study Participants Detail Numerous Regional Strategies to Grow, Recruit, and Retain Workforce </vt:lpstr>
      <vt:lpstr>CalAIM and Behavioral Health Initiatives Welcomed by Regional Leaders, but Implementation Has Been “Exhausting” to Some</vt:lpstr>
      <vt:lpstr>Looming Federal and State Medi-Cal Cuts: “A Tsunami Is Coming” </vt:lpstr>
      <vt:lpstr>Issues to Track</vt:lpstr>
      <vt:lpstr>Issues to Track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Paula Ginsborg</dc:creator>
  <cp:lastModifiedBy>Karen Shore</cp:lastModifiedBy>
  <cp:revision>365</cp:revision>
  <dcterms:created xsi:type="dcterms:W3CDTF">2025-09-18T18:03:30Z</dcterms:created>
  <dcterms:modified xsi:type="dcterms:W3CDTF">2026-01-28T20:16:12Z</dcterms:modified>
</cp:coreProperties>
</file>