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5"/>
  </p:notesMasterIdLst>
  <p:sldIdLst>
    <p:sldId id="263"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3E"/>
    <a:srgbClr val="C9502B"/>
    <a:srgbClr val="EF3D06"/>
    <a:srgbClr val="22537C"/>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E8EF7-FC07-4101-A052-E893CB3F04F4}" v="19" dt="2025-11-11T23:03:02.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showGuides="1">
      <p:cViewPr varScale="1">
        <p:scale>
          <a:sx n="95" d="100"/>
          <a:sy n="95" d="100"/>
        </p:scale>
        <p:origin x="16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H Serrano" userId="VgjB0g/0CeKpeJlmmtqMdGBRfewnMVK/l0M+6w7kOXI=" providerId="None" clId="Web-{ED9F7FD6-3855-4685-B01D-008E9B13E906}"/>
    <pc:docChg chg="modSld">
      <pc:chgData name="Sandra H Serrano" userId="VgjB0g/0CeKpeJlmmtqMdGBRfewnMVK/l0M+6w7kOXI=" providerId="None" clId="Web-{ED9F7FD6-3855-4685-B01D-008E9B13E906}" dt="2025-11-05T22:52:19.073" v="0"/>
      <pc:docMkLst>
        <pc:docMk/>
      </pc:docMkLst>
    </pc:docChg>
  </pc:docChgLst>
  <pc:docChgLst>
    <pc:chgData name="Sandra H Serrano" userId="VgjB0g/0CeKpeJlmmtqMdGBRfewnMVK/l0M+6w7kOXI=" providerId="None" clId="Web-{7D906C29-A523-46B7-86CE-0EEB522FA053}"/>
    <pc:docChg chg="modSld">
      <pc:chgData name="Sandra H Serrano" userId="VgjB0g/0CeKpeJlmmtqMdGBRfewnMVK/l0M+6w7kOXI=" providerId="None" clId="Web-{7D906C29-A523-46B7-86CE-0EEB522FA053}" dt="2025-10-31T21:58:54.468" v="1"/>
      <pc:docMkLst>
        <pc:docMk/>
      </pc:docMkLst>
      <pc:sldChg chg="addSp delSp modSp">
        <pc:chgData name="Sandra H Serrano" userId="VgjB0g/0CeKpeJlmmtqMdGBRfewnMVK/l0M+6w7kOXI=" providerId="None" clId="Web-{7D906C29-A523-46B7-86CE-0EEB522FA053}" dt="2025-10-31T21:58:54.468" v="1"/>
        <pc:sldMkLst>
          <pc:docMk/>
          <pc:sldMk cId="2167223759" sldId="263"/>
        </pc:sldMkLst>
        <pc:picChg chg="add mod">
          <ac:chgData name="Sandra H Serrano" userId="VgjB0g/0CeKpeJlmmtqMdGBRfewnMVK/l0M+6w7kOXI=" providerId="None" clId="Web-{7D906C29-A523-46B7-86CE-0EEB522FA053}" dt="2025-10-31T21:58:54.468" v="1"/>
          <ac:picMkLst>
            <pc:docMk/>
            <pc:sldMk cId="2167223759" sldId="263"/>
            <ac:picMk id="2" creationId="{5B9D8D84-DDAD-00E7-ABA9-1DDB0D4F91C6}"/>
          </ac:picMkLst>
        </pc:picChg>
      </pc:sldChg>
    </pc:docChg>
  </pc:docChgLst>
  <pc:docChgLst>
    <pc:chgData name="Sandra H Serrano" userId="VgjB0g/0CeKpeJlmmtqMdGBRfewnMVK/l0M+6w7kOXI=" providerId="None" clId="Web-{87BE8EF7-FC07-4101-A052-E893CB3F04F4}"/>
    <pc:docChg chg="modSld">
      <pc:chgData name="Sandra H Serrano" userId="VgjB0g/0CeKpeJlmmtqMdGBRfewnMVK/l0M+6w7kOXI=" providerId="None" clId="Web-{87BE8EF7-FC07-4101-A052-E893CB3F04F4}" dt="2025-11-11T23:03:02.477" v="18" actId="20577"/>
      <pc:docMkLst>
        <pc:docMk/>
      </pc:docMkLst>
      <pc:sldChg chg="modSp">
        <pc:chgData name="Sandra H Serrano" userId="VgjB0g/0CeKpeJlmmtqMdGBRfewnMVK/l0M+6w7kOXI=" providerId="None" clId="Web-{87BE8EF7-FC07-4101-A052-E893CB3F04F4}" dt="2025-11-11T23:03:02.477" v="18" actId="20577"/>
        <pc:sldMkLst>
          <pc:docMk/>
          <pc:sldMk cId="1618819780" sldId="267"/>
        </pc:sldMkLst>
        <pc:spChg chg="mod">
          <ac:chgData name="Sandra H Serrano" userId="VgjB0g/0CeKpeJlmmtqMdGBRfewnMVK/l0M+6w7kOXI=" providerId="None" clId="Web-{87BE8EF7-FC07-4101-A052-E893CB3F04F4}" dt="2025-11-11T23:03:02.477" v="18" actId="20577"/>
          <ac:spMkLst>
            <pc:docMk/>
            <pc:sldMk cId="1618819780" sldId="267"/>
            <ac:spMk id="4" creationId="{FFCA73F1-8DF0-549F-F1C7-84AD60514F66}"/>
          </ac:spMkLst>
        </pc:spChg>
      </pc:sldChg>
      <pc:sldChg chg="modSp">
        <pc:chgData name="Sandra H Serrano" userId="VgjB0g/0CeKpeJlmmtqMdGBRfewnMVK/l0M+6w7kOXI=" providerId="None" clId="Web-{87BE8EF7-FC07-4101-A052-E893CB3F04F4}" dt="2025-11-11T23:02:56.164" v="12" actId="14100"/>
        <pc:sldMkLst>
          <pc:docMk/>
          <pc:sldMk cId="3433921904" sldId="270"/>
        </pc:sldMkLst>
        <pc:spChg chg="mod">
          <ac:chgData name="Sandra H Serrano" userId="VgjB0g/0CeKpeJlmmtqMdGBRfewnMVK/l0M+6w7kOXI=" providerId="None" clId="Web-{87BE8EF7-FC07-4101-A052-E893CB3F04F4}" dt="2025-11-11T23:02:56.164" v="12" actId="14100"/>
          <ac:spMkLst>
            <pc:docMk/>
            <pc:sldMk cId="3433921904" sldId="270"/>
            <ac:spMk id="4" creationId="{4203B43E-76F7-308B-92F5-FB2EE72DE7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977E1-CBE1-421B-8F7C-779324DB0BB3}"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05CD5E61-3F5C-453F-A8C0-8E9046216A32}">
      <dgm:prSet phldrT="[Text]"/>
      <dgm:spPr/>
      <dgm:t>
        <a:bodyPr/>
        <a:lstStyle/>
        <a:p>
          <a:r>
            <a:rPr lang="en-US" b="0" dirty="0">
              <a:latin typeface="Avenir Next LT Pro" panose="020B0504020202020204" pitchFamily="34" charset="0"/>
              <a:cs typeface="Calibri Light" panose="020F0302020204030204" pitchFamily="34" charset="0"/>
              <a:sym typeface="Helvetica Neue"/>
            </a:rPr>
            <a:t>Consumers want to understand </a:t>
          </a:r>
          <a:r>
            <a:rPr lang="en-US" b="1" dirty="0">
              <a:latin typeface="Avenir Next LT Pro" panose="020B0504020202020204" pitchFamily="34" charset="0"/>
              <a:cs typeface="Calibri Light" panose="020F0302020204030204" pitchFamily="34" charset="0"/>
              <a:sym typeface="Helvetica Neue"/>
            </a:rPr>
            <a:t>how </a:t>
          </a:r>
          <a:r>
            <a:rPr lang="en-US" b="0" dirty="0">
              <a:latin typeface="Avenir Next LT Pro" panose="020B0504020202020204" pitchFamily="34" charset="0"/>
              <a:cs typeface="Calibri Light" panose="020F0302020204030204" pitchFamily="34" charset="0"/>
              <a:sym typeface="Helvetica Neue"/>
            </a:rPr>
            <a:t>AI is being used</a:t>
          </a:r>
          <a:endParaRPr lang="en-US" b="0" dirty="0"/>
        </a:p>
      </dgm:t>
    </dgm:pt>
    <dgm:pt modelId="{B3278D27-4078-4E03-8D50-6F971E4DEC19}" type="parTrans" cxnId="{5A55EB75-BCF6-4C9C-8C7A-F7B5511E25BE}">
      <dgm:prSet/>
      <dgm:spPr/>
      <dgm:t>
        <a:bodyPr/>
        <a:lstStyle/>
        <a:p>
          <a:endParaRPr lang="en-US"/>
        </a:p>
      </dgm:t>
    </dgm:pt>
    <dgm:pt modelId="{A02EA3B9-586E-45A5-97DE-DE2AA4AC71FC}" type="sibTrans" cxnId="{5A55EB75-BCF6-4C9C-8C7A-F7B5511E25BE}">
      <dgm:prSet/>
      <dgm:spPr/>
      <dgm:t>
        <a:bodyPr/>
        <a:lstStyle/>
        <a:p>
          <a:endParaRPr lang="en-US"/>
        </a:p>
      </dgm:t>
    </dgm:pt>
    <dgm:pt modelId="{44940DB7-834C-4111-849C-1B54F05FC9B0}">
      <dgm:prSet/>
      <dgm:spPr/>
      <dgm:t>
        <a:bodyPr/>
        <a:lstStyle/>
        <a:p>
          <a:r>
            <a:rPr lang="en-US" b="1" dirty="0">
              <a:latin typeface="Avenir Next LT Pro" panose="020B0504020202020204" pitchFamily="34" charset="0"/>
              <a:cs typeface="Calibri Light" panose="020F0302020204030204" pitchFamily="34" charset="0"/>
              <a:sym typeface="Helvetica Neue"/>
            </a:rPr>
            <a:t>Transparency and control </a:t>
          </a:r>
          <a:r>
            <a:rPr lang="en-US" b="0" dirty="0">
              <a:latin typeface="Avenir Next LT Pro" panose="020B0504020202020204" pitchFamily="34" charset="0"/>
              <a:cs typeface="Calibri Light" panose="020F0302020204030204" pitchFamily="34" charset="0"/>
              <a:sym typeface="Helvetica Neue"/>
            </a:rPr>
            <a:t>build trust</a:t>
          </a:r>
          <a:endParaRPr lang="en-US" b="0" dirty="0"/>
        </a:p>
      </dgm:t>
    </dgm:pt>
    <dgm:pt modelId="{474DF676-85AB-434F-86E2-8121CFF97CA6}" type="parTrans" cxnId="{54205672-722C-40FE-B7A9-CBD99DFF6626}">
      <dgm:prSet/>
      <dgm:spPr/>
      <dgm:t>
        <a:bodyPr/>
        <a:lstStyle/>
        <a:p>
          <a:endParaRPr lang="en-US"/>
        </a:p>
      </dgm:t>
    </dgm:pt>
    <dgm:pt modelId="{AAEA8545-027C-4E6A-AB6E-82D7D6582FC8}" type="sibTrans" cxnId="{54205672-722C-40FE-B7A9-CBD99DFF6626}">
      <dgm:prSet/>
      <dgm:spPr/>
      <dgm:t>
        <a:bodyPr/>
        <a:lstStyle/>
        <a:p>
          <a:endParaRPr lang="en-US"/>
        </a:p>
      </dgm:t>
    </dgm:pt>
    <dgm:pt modelId="{E0D63671-5464-4189-A134-5BCEAEFB9F0A}">
      <dgm:prSet phldrT="[Text]"/>
      <dgm:spPr/>
      <dgm:t>
        <a:bodyPr/>
        <a:lstStyle/>
        <a:p>
          <a:r>
            <a:rPr lang="en-US" b="0" dirty="0">
              <a:latin typeface="Avenir Next LT Pro" panose="020B0504020202020204" pitchFamily="34" charset="0"/>
              <a:cs typeface="Calibri Light" panose="020F0302020204030204" pitchFamily="34" charset="0"/>
              <a:sym typeface="Helvetica Neue"/>
            </a:rPr>
            <a:t>Patients and their families want</a:t>
          </a:r>
          <a:r>
            <a:rPr lang="en-US" b="1" dirty="0">
              <a:latin typeface="Avenir Next LT Pro" panose="020B0504020202020204" pitchFamily="34" charset="0"/>
              <a:cs typeface="Calibri Light" panose="020F0302020204030204" pitchFamily="34" charset="0"/>
              <a:sym typeface="Helvetica Neue"/>
            </a:rPr>
            <a:t> human connections </a:t>
          </a:r>
          <a:r>
            <a:rPr lang="en-US" b="0" dirty="0">
              <a:latin typeface="Avenir Next LT Pro" panose="020B0504020202020204" pitchFamily="34" charset="0"/>
              <a:cs typeface="Calibri Light" panose="020F0302020204030204" pitchFamily="34" charset="0"/>
              <a:sym typeface="Helvetica Neue"/>
            </a:rPr>
            <a:t>to remain central </a:t>
          </a:r>
          <a:endParaRPr lang="en-US" b="0" dirty="0"/>
        </a:p>
      </dgm:t>
    </dgm:pt>
    <dgm:pt modelId="{74AA1438-7ECB-4E4D-83B0-0C4F1D1F9BA6}" type="parTrans" cxnId="{BBD08A77-26A1-4B46-92A8-62F62C9B669E}">
      <dgm:prSet/>
      <dgm:spPr/>
      <dgm:t>
        <a:bodyPr/>
        <a:lstStyle/>
        <a:p>
          <a:endParaRPr lang="en-US"/>
        </a:p>
      </dgm:t>
    </dgm:pt>
    <dgm:pt modelId="{E434D0AD-0C8D-4418-AF7C-A3ED0E5A19D1}" type="sibTrans" cxnId="{BBD08A77-26A1-4B46-92A8-62F62C9B669E}">
      <dgm:prSet/>
      <dgm:spPr/>
      <dgm:t>
        <a:bodyPr/>
        <a:lstStyle/>
        <a:p>
          <a:endParaRPr lang="en-US"/>
        </a:p>
      </dgm:t>
    </dgm:pt>
    <dgm:pt modelId="{41C3F46A-C9A7-4546-B02E-09F0C9B3FAA3}">
      <dgm:prSet phldrT="[Text]"/>
      <dgm:spPr/>
      <dgm:t>
        <a:bodyPr/>
        <a:lstStyle/>
        <a:p>
          <a:r>
            <a:rPr lang="en-US" b="1" dirty="0">
              <a:latin typeface="Avenir Next LT Pro" panose="020B0504020202020204" pitchFamily="34" charset="0"/>
              <a:cs typeface="Calibri Light" panose="020F0302020204030204" pitchFamily="34" charset="0"/>
              <a:sym typeface="Helvetica Neue"/>
            </a:rPr>
            <a:t>Cultural and racial context matter </a:t>
          </a:r>
          <a:r>
            <a:rPr lang="en-US" b="0" dirty="0">
              <a:latin typeface="Avenir Next LT Pro" panose="020B0504020202020204" pitchFamily="34" charset="0"/>
              <a:cs typeface="Calibri Light" panose="020F0302020204030204" pitchFamily="34" charset="0"/>
              <a:sym typeface="Helvetica Neue"/>
            </a:rPr>
            <a:t>for AI adoption</a:t>
          </a:r>
          <a:endParaRPr lang="en-US" b="0" dirty="0"/>
        </a:p>
      </dgm:t>
    </dgm:pt>
    <dgm:pt modelId="{216927C8-46C7-4065-B1FC-0FA01B09A515}" type="parTrans" cxnId="{8A9C29A8-5EB6-4EAB-9F07-47EC3FB90095}">
      <dgm:prSet/>
      <dgm:spPr/>
      <dgm:t>
        <a:bodyPr/>
        <a:lstStyle/>
        <a:p>
          <a:endParaRPr lang="en-US"/>
        </a:p>
      </dgm:t>
    </dgm:pt>
    <dgm:pt modelId="{2205A742-E4BE-4F78-A7B8-9F88C868CA87}" type="sibTrans" cxnId="{8A9C29A8-5EB6-4EAB-9F07-47EC3FB90095}">
      <dgm:prSet/>
      <dgm:spPr/>
      <dgm:t>
        <a:bodyPr/>
        <a:lstStyle/>
        <a:p>
          <a:endParaRPr lang="en-US"/>
        </a:p>
      </dgm:t>
    </dgm:pt>
    <dgm:pt modelId="{15D3C856-69E3-4C8E-B2F8-265BBD4FF063}">
      <dgm:prSet phldrT="[Text]"/>
      <dgm:spPr/>
      <dgm:t>
        <a:bodyPr/>
        <a:lstStyle/>
        <a:p>
          <a:r>
            <a:rPr lang="fr-FR" b="0" dirty="0">
              <a:latin typeface="Avenir Next LT Pro" panose="020B0504020202020204" pitchFamily="34" charset="0"/>
              <a:cs typeface="Calibri Light" panose="020F0302020204030204" pitchFamily="34" charset="0"/>
              <a:sym typeface="Helvetica Neue"/>
            </a:rPr>
            <a:t>The</a:t>
          </a:r>
          <a:r>
            <a:rPr lang="fr-FR" b="1" dirty="0">
              <a:latin typeface="Avenir Next LT Pro" panose="020B0504020202020204" pitchFamily="34" charset="0"/>
              <a:cs typeface="Calibri Light" panose="020F0302020204030204" pitchFamily="34" charset="0"/>
              <a:sym typeface="Helvetica Neue"/>
            </a:rPr>
            <a:t> digital </a:t>
          </a:r>
          <a:r>
            <a:rPr lang="fr-FR" b="1" dirty="0" err="1">
              <a:latin typeface="Avenir Next LT Pro" panose="020B0504020202020204" pitchFamily="34" charset="0"/>
              <a:cs typeface="Calibri Light" panose="020F0302020204030204" pitchFamily="34" charset="0"/>
              <a:sym typeface="Helvetica Neue"/>
            </a:rPr>
            <a:t>divide</a:t>
          </a:r>
          <a:r>
            <a:rPr lang="fr-FR" b="1" dirty="0">
              <a:latin typeface="Avenir Next LT Pro" panose="020B0504020202020204" pitchFamily="34" charset="0"/>
              <a:cs typeface="Calibri Light" panose="020F0302020204030204" pitchFamily="34" charset="0"/>
              <a:sym typeface="Helvetica Neue"/>
            </a:rPr>
            <a:t> </a:t>
          </a:r>
          <a:r>
            <a:rPr lang="fr-FR" b="0" dirty="0">
              <a:latin typeface="Avenir Next LT Pro" panose="020B0504020202020204" pitchFamily="34" charset="0"/>
              <a:cs typeface="Calibri Light" panose="020F0302020204030204" pitchFamily="34" charset="0"/>
              <a:sym typeface="Helvetica Neue"/>
            </a:rPr>
            <a:t>affects perceptions of AI</a:t>
          </a:r>
          <a:endParaRPr lang="en-US" b="0" dirty="0"/>
        </a:p>
      </dgm:t>
    </dgm:pt>
    <dgm:pt modelId="{56A97BF1-14D9-4EB1-8B3C-F07F355C85B4}" type="parTrans" cxnId="{33591C4E-E5F1-4F61-B919-7D082D22517D}">
      <dgm:prSet/>
      <dgm:spPr/>
      <dgm:t>
        <a:bodyPr/>
        <a:lstStyle/>
        <a:p>
          <a:endParaRPr lang="en-US"/>
        </a:p>
      </dgm:t>
    </dgm:pt>
    <dgm:pt modelId="{66204DFC-C7D2-4E6A-AF42-6D7FB66BFFD3}" type="sibTrans" cxnId="{33591C4E-E5F1-4F61-B919-7D082D22517D}">
      <dgm:prSet/>
      <dgm:spPr/>
      <dgm:t>
        <a:bodyPr/>
        <a:lstStyle/>
        <a:p>
          <a:endParaRPr lang="en-US"/>
        </a:p>
      </dgm:t>
    </dgm:pt>
    <dgm:pt modelId="{BAFFD0FE-1A70-4656-88D2-101F8CE4EBA4}">
      <dgm:prSet phldrT="[Text]"/>
      <dgm:spPr/>
      <dgm:t>
        <a:bodyPr/>
        <a:lstStyle/>
        <a:p>
          <a:r>
            <a:rPr lang="fr-FR" b="1" dirty="0">
              <a:latin typeface="Avenir Next LT Pro" panose="020B0504020202020204" pitchFamily="34" charset="0"/>
              <a:cs typeface="Calibri Light" panose="020F0302020204030204" pitchFamily="34" charset="0"/>
              <a:sym typeface="Helvetica Neue"/>
            </a:rPr>
            <a:t>Administrative </a:t>
          </a:r>
          <a:r>
            <a:rPr lang="fr-FR" b="0" dirty="0">
              <a:latin typeface="Avenir Next LT Pro" panose="020B0504020202020204" pitchFamily="34" charset="0"/>
              <a:cs typeface="Calibri Light" panose="020F0302020204030204" pitchFamily="34" charset="0"/>
              <a:sym typeface="Helvetica Neue"/>
            </a:rPr>
            <a:t>AI applications receive the </a:t>
          </a:r>
          <a:r>
            <a:rPr lang="fr-FR" b="0" dirty="0" err="1">
              <a:latin typeface="Avenir Next LT Pro" panose="020B0504020202020204" pitchFamily="34" charset="0"/>
              <a:cs typeface="Calibri Light" panose="020F0302020204030204" pitchFamily="34" charset="0"/>
              <a:sym typeface="Helvetica Neue"/>
            </a:rPr>
            <a:t>most</a:t>
          </a:r>
          <a:r>
            <a:rPr lang="fr-FR" b="0" dirty="0">
              <a:latin typeface="Avenir Next LT Pro" panose="020B0504020202020204" pitchFamily="34" charset="0"/>
              <a:cs typeface="Calibri Light" panose="020F0302020204030204" pitchFamily="34" charset="0"/>
              <a:sym typeface="Helvetica Neue"/>
            </a:rPr>
            <a:t> support</a:t>
          </a:r>
          <a:endParaRPr lang="en-US" b="0" dirty="0"/>
        </a:p>
      </dgm:t>
    </dgm:pt>
    <dgm:pt modelId="{0077F36E-8B40-458F-B5F7-6EB3057C4EDE}" type="parTrans" cxnId="{30274A59-5CCE-4779-B543-5AD74102486D}">
      <dgm:prSet/>
      <dgm:spPr/>
      <dgm:t>
        <a:bodyPr/>
        <a:lstStyle/>
        <a:p>
          <a:endParaRPr lang="en-US"/>
        </a:p>
      </dgm:t>
    </dgm:pt>
    <dgm:pt modelId="{B2C8B77E-3E97-4948-AB86-A5D3390AC769}" type="sibTrans" cxnId="{30274A59-5CCE-4779-B543-5AD74102486D}">
      <dgm:prSet/>
      <dgm:spPr/>
      <dgm:t>
        <a:bodyPr/>
        <a:lstStyle/>
        <a:p>
          <a:endParaRPr lang="en-US"/>
        </a:p>
      </dgm:t>
    </dgm:pt>
    <dgm:pt modelId="{5F9A107F-252C-42C1-91D9-36D635E37450}" type="pres">
      <dgm:prSet presAssocID="{508977E1-CBE1-421B-8F7C-779324DB0BB3}" presName="Name0" presStyleCnt="0">
        <dgm:presLayoutVars>
          <dgm:chMax val="7"/>
          <dgm:chPref val="7"/>
          <dgm:dir/>
        </dgm:presLayoutVars>
      </dgm:prSet>
      <dgm:spPr/>
    </dgm:pt>
    <dgm:pt modelId="{E79995C1-133F-4872-B112-F3BC4231D211}" type="pres">
      <dgm:prSet presAssocID="{508977E1-CBE1-421B-8F7C-779324DB0BB3}" presName="Name1" presStyleCnt="0"/>
      <dgm:spPr/>
    </dgm:pt>
    <dgm:pt modelId="{18F18727-548F-4E4C-86F8-C2CD161383C6}" type="pres">
      <dgm:prSet presAssocID="{508977E1-CBE1-421B-8F7C-779324DB0BB3}" presName="cycle" presStyleCnt="0"/>
      <dgm:spPr/>
    </dgm:pt>
    <dgm:pt modelId="{DBE7DCD5-99AA-4241-9FD5-A5EEA2BB2137}" type="pres">
      <dgm:prSet presAssocID="{508977E1-CBE1-421B-8F7C-779324DB0BB3}" presName="srcNode" presStyleLbl="node1" presStyleIdx="0" presStyleCnt="6"/>
      <dgm:spPr/>
    </dgm:pt>
    <dgm:pt modelId="{6ABE3788-DC46-4F45-AF13-06109C7C25BB}" type="pres">
      <dgm:prSet presAssocID="{508977E1-CBE1-421B-8F7C-779324DB0BB3}" presName="conn" presStyleLbl="parChTrans1D2" presStyleIdx="0" presStyleCnt="1"/>
      <dgm:spPr/>
    </dgm:pt>
    <dgm:pt modelId="{17DFF36D-56A5-4CCC-8C49-8D1F6F2D8BB2}" type="pres">
      <dgm:prSet presAssocID="{508977E1-CBE1-421B-8F7C-779324DB0BB3}" presName="extraNode" presStyleLbl="node1" presStyleIdx="0" presStyleCnt="6"/>
      <dgm:spPr/>
    </dgm:pt>
    <dgm:pt modelId="{9FFADF86-3010-41BB-A03A-2C68CDB23C62}" type="pres">
      <dgm:prSet presAssocID="{508977E1-CBE1-421B-8F7C-779324DB0BB3}" presName="dstNode" presStyleLbl="node1" presStyleIdx="0" presStyleCnt="6"/>
      <dgm:spPr/>
    </dgm:pt>
    <dgm:pt modelId="{D7AA3121-5453-4048-B7FC-9E1C9CC129F8}" type="pres">
      <dgm:prSet presAssocID="{05CD5E61-3F5C-453F-A8C0-8E9046216A32}" presName="text_1" presStyleLbl="node1" presStyleIdx="0" presStyleCnt="6">
        <dgm:presLayoutVars>
          <dgm:bulletEnabled val="1"/>
        </dgm:presLayoutVars>
      </dgm:prSet>
      <dgm:spPr/>
    </dgm:pt>
    <dgm:pt modelId="{D2E1B71B-0236-4701-B058-1F64E8623CD4}" type="pres">
      <dgm:prSet presAssocID="{05CD5E61-3F5C-453F-A8C0-8E9046216A32}" presName="accent_1" presStyleCnt="0"/>
      <dgm:spPr/>
    </dgm:pt>
    <dgm:pt modelId="{8AE6743F-FFC1-4549-92C5-37A6B82860FF}" type="pres">
      <dgm:prSet presAssocID="{05CD5E61-3F5C-453F-A8C0-8E9046216A32}" presName="accentRepeatNode" presStyleLbl="solidFgAcc1" presStyleIdx="0" presStyleCnt="6"/>
      <dgm:spPr/>
    </dgm:pt>
    <dgm:pt modelId="{6EB25176-AB92-4CE7-AEA3-9C012930484E}" type="pres">
      <dgm:prSet presAssocID="{44940DB7-834C-4111-849C-1B54F05FC9B0}" presName="text_2" presStyleLbl="node1" presStyleIdx="1" presStyleCnt="6">
        <dgm:presLayoutVars>
          <dgm:bulletEnabled val="1"/>
        </dgm:presLayoutVars>
      </dgm:prSet>
      <dgm:spPr/>
    </dgm:pt>
    <dgm:pt modelId="{76652523-80C6-431A-9A96-5FF2D7B44BC8}" type="pres">
      <dgm:prSet presAssocID="{44940DB7-834C-4111-849C-1B54F05FC9B0}" presName="accent_2" presStyleCnt="0"/>
      <dgm:spPr/>
    </dgm:pt>
    <dgm:pt modelId="{C2AA914F-E3F8-4855-B6D2-3F54E134CA29}" type="pres">
      <dgm:prSet presAssocID="{44940DB7-834C-4111-849C-1B54F05FC9B0}" presName="accentRepeatNode" presStyleLbl="solidFgAcc1" presStyleIdx="1" presStyleCnt="6"/>
      <dgm:spPr/>
    </dgm:pt>
    <dgm:pt modelId="{7BB98F7C-C7BB-40B8-8F1C-C6A4CAEFC5CC}" type="pres">
      <dgm:prSet presAssocID="{E0D63671-5464-4189-A134-5BCEAEFB9F0A}" presName="text_3" presStyleLbl="node1" presStyleIdx="2" presStyleCnt="6">
        <dgm:presLayoutVars>
          <dgm:bulletEnabled val="1"/>
        </dgm:presLayoutVars>
      </dgm:prSet>
      <dgm:spPr/>
    </dgm:pt>
    <dgm:pt modelId="{ACDE65C1-13F7-417E-BFCF-99D6E89C5882}" type="pres">
      <dgm:prSet presAssocID="{E0D63671-5464-4189-A134-5BCEAEFB9F0A}" presName="accent_3" presStyleCnt="0"/>
      <dgm:spPr/>
    </dgm:pt>
    <dgm:pt modelId="{F2724B82-7967-47D8-8A9B-EF8671A019DC}" type="pres">
      <dgm:prSet presAssocID="{E0D63671-5464-4189-A134-5BCEAEFB9F0A}" presName="accentRepeatNode" presStyleLbl="solidFgAcc1" presStyleIdx="2" presStyleCnt="6"/>
      <dgm:spPr/>
    </dgm:pt>
    <dgm:pt modelId="{742616BA-578C-4CCB-87B5-ABD96D3D3F7C}" type="pres">
      <dgm:prSet presAssocID="{41C3F46A-C9A7-4546-B02E-09F0C9B3FAA3}" presName="text_4" presStyleLbl="node1" presStyleIdx="3" presStyleCnt="6">
        <dgm:presLayoutVars>
          <dgm:bulletEnabled val="1"/>
        </dgm:presLayoutVars>
      </dgm:prSet>
      <dgm:spPr/>
    </dgm:pt>
    <dgm:pt modelId="{AE789A87-35EA-4994-AC9C-4E0B2E973D1D}" type="pres">
      <dgm:prSet presAssocID="{41C3F46A-C9A7-4546-B02E-09F0C9B3FAA3}" presName="accent_4" presStyleCnt="0"/>
      <dgm:spPr/>
    </dgm:pt>
    <dgm:pt modelId="{DCC8D80A-7859-4B8A-A63A-6D7F73B7EA1F}" type="pres">
      <dgm:prSet presAssocID="{41C3F46A-C9A7-4546-B02E-09F0C9B3FAA3}" presName="accentRepeatNode" presStyleLbl="solidFgAcc1" presStyleIdx="3" presStyleCnt="6"/>
      <dgm:spPr/>
    </dgm:pt>
    <dgm:pt modelId="{736DD6FF-5F64-488F-BEDE-835A7A87BE76}" type="pres">
      <dgm:prSet presAssocID="{15D3C856-69E3-4C8E-B2F8-265BBD4FF063}" presName="text_5" presStyleLbl="node1" presStyleIdx="4" presStyleCnt="6">
        <dgm:presLayoutVars>
          <dgm:bulletEnabled val="1"/>
        </dgm:presLayoutVars>
      </dgm:prSet>
      <dgm:spPr/>
    </dgm:pt>
    <dgm:pt modelId="{30A50BFD-5FF6-45AA-8CCD-7007DBA33184}" type="pres">
      <dgm:prSet presAssocID="{15D3C856-69E3-4C8E-B2F8-265BBD4FF063}" presName="accent_5" presStyleCnt="0"/>
      <dgm:spPr/>
    </dgm:pt>
    <dgm:pt modelId="{6500A44F-B1F0-4236-B27A-1D390FDD7842}" type="pres">
      <dgm:prSet presAssocID="{15D3C856-69E3-4C8E-B2F8-265BBD4FF063}" presName="accentRepeatNode" presStyleLbl="solidFgAcc1" presStyleIdx="4" presStyleCnt="6"/>
      <dgm:spPr/>
    </dgm:pt>
    <dgm:pt modelId="{B9DA4814-288C-4F9A-844D-C4E05547EBB5}" type="pres">
      <dgm:prSet presAssocID="{BAFFD0FE-1A70-4656-88D2-101F8CE4EBA4}" presName="text_6" presStyleLbl="node1" presStyleIdx="5" presStyleCnt="6">
        <dgm:presLayoutVars>
          <dgm:bulletEnabled val="1"/>
        </dgm:presLayoutVars>
      </dgm:prSet>
      <dgm:spPr/>
    </dgm:pt>
    <dgm:pt modelId="{F85FB614-305B-4D57-85C8-9101A7EF8DCE}" type="pres">
      <dgm:prSet presAssocID="{BAFFD0FE-1A70-4656-88D2-101F8CE4EBA4}" presName="accent_6" presStyleCnt="0"/>
      <dgm:spPr/>
    </dgm:pt>
    <dgm:pt modelId="{C2A90109-2B79-4E44-863D-3B02957921E5}" type="pres">
      <dgm:prSet presAssocID="{BAFFD0FE-1A70-4656-88D2-101F8CE4EBA4}" presName="accentRepeatNode" presStyleLbl="solidFgAcc1" presStyleIdx="5" presStyleCnt="6"/>
      <dgm:spPr/>
    </dgm:pt>
  </dgm:ptLst>
  <dgm:cxnLst>
    <dgm:cxn modelId="{9D5E645F-8701-4E43-BE64-8FEFD5955D3E}" type="presOf" srcId="{15D3C856-69E3-4C8E-B2F8-265BBD4FF063}" destId="{736DD6FF-5F64-488F-BEDE-835A7A87BE76}" srcOrd="0" destOrd="0" presId="urn:microsoft.com/office/officeart/2008/layout/VerticalCurvedList"/>
    <dgm:cxn modelId="{33591C4E-E5F1-4F61-B919-7D082D22517D}" srcId="{508977E1-CBE1-421B-8F7C-779324DB0BB3}" destId="{15D3C856-69E3-4C8E-B2F8-265BBD4FF063}" srcOrd="4" destOrd="0" parTransId="{56A97BF1-14D9-4EB1-8B3C-F07F355C85B4}" sibTransId="{66204DFC-C7D2-4E6A-AF42-6D7FB66BFFD3}"/>
    <dgm:cxn modelId="{54205672-722C-40FE-B7A9-CBD99DFF6626}" srcId="{508977E1-CBE1-421B-8F7C-779324DB0BB3}" destId="{44940DB7-834C-4111-849C-1B54F05FC9B0}" srcOrd="1" destOrd="0" parTransId="{474DF676-85AB-434F-86E2-8121CFF97CA6}" sibTransId="{AAEA8545-027C-4E6A-AB6E-82D7D6582FC8}"/>
    <dgm:cxn modelId="{7FC1A854-71E7-4EF0-8B79-8CC51132FA1B}" type="presOf" srcId="{508977E1-CBE1-421B-8F7C-779324DB0BB3}" destId="{5F9A107F-252C-42C1-91D9-36D635E37450}" srcOrd="0" destOrd="0" presId="urn:microsoft.com/office/officeart/2008/layout/VerticalCurvedList"/>
    <dgm:cxn modelId="{5A55EB75-BCF6-4C9C-8C7A-F7B5511E25BE}" srcId="{508977E1-CBE1-421B-8F7C-779324DB0BB3}" destId="{05CD5E61-3F5C-453F-A8C0-8E9046216A32}" srcOrd="0" destOrd="0" parTransId="{B3278D27-4078-4E03-8D50-6F971E4DEC19}" sibTransId="{A02EA3B9-586E-45A5-97DE-DE2AA4AC71FC}"/>
    <dgm:cxn modelId="{BBD08A77-26A1-4B46-92A8-62F62C9B669E}" srcId="{508977E1-CBE1-421B-8F7C-779324DB0BB3}" destId="{E0D63671-5464-4189-A134-5BCEAEFB9F0A}" srcOrd="2" destOrd="0" parTransId="{74AA1438-7ECB-4E4D-83B0-0C4F1D1F9BA6}" sibTransId="{E434D0AD-0C8D-4418-AF7C-A3ED0E5A19D1}"/>
    <dgm:cxn modelId="{30274A59-5CCE-4779-B543-5AD74102486D}" srcId="{508977E1-CBE1-421B-8F7C-779324DB0BB3}" destId="{BAFFD0FE-1A70-4656-88D2-101F8CE4EBA4}" srcOrd="5" destOrd="0" parTransId="{0077F36E-8B40-458F-B5F7-6EB3057C4EDE}" sibTransId="{B2C8B77E-3E97-4948-AB86-A5D3390AC769}"/>
    <dgm:cxn modelId="{4802F29F-B007-430A-83F4-28C7EA3C2565}" type="presOf" srcId="{41C3F46A-C9A7-4546-B02E-09F0C9B3FAA3}" destId="{742616BA-578C-4CCB-87B5-ABD96D3D3F7C}" srcOrd="0" destOrd="0" presId="urn:microsoft.com/office/officeart/2008/layout/VerticalCurvedList"/>
    <dgm:cxn modelId="{14F413A8-5DB4-4461-8E00-088609E69EB1}" type="presOf" srcId="{E0D63671-5464-4189-A134-5BCEAEFB9F0A}" destId="{7BB98F7C-C7BB-40B8-8F1C-C6A4CAEFC5CC}" srcOrd="0" destOrd="0" presId="urn:microsoft.com/office/officeart/2008/layout/VerticalCurvedList"/>
    <dgm:cxn modelId="{8A9C29A8-5EB6-4EAB-9F07-47EC3FB90095}" srcId="{508977E1-CBE1-421B-8F7C-779324DB0BB3}" destId="{41C3F46A-C9A7-4546-B02E-09F0C9B3FAA3}" srcOrd="3" destOrd="0" parTransId="{216927C8-46C7-4065-B1FC-0FA01B09A515}" sibTransId="{2205A742-E4BE-4F78-A7B8-9F88C868CA87}"/>
    <dgm:cxn modelId="{52311CBB-38B0-4B99-8D56-1F28A16C6828}" type="presOf" srcId="{05CD5E61-3F5C-453F-A8C0-8E9046216A32}" destId="{D7AA3121-5453-4048-B7FC-9E1C9CC129F8}" srcOrd="0" destOrd="0" presId="urn:microsoft.com/office/officeart/2008/layout/VerticalCurvedList"/>
    <dgm:cxn modelId="{521912CE-F37C-4D0E-8E59-074AAA74679B}" type="presOf" srcId="{44940DB7-834C-4111-849C-1B54F05FC9B0}" destId="{6EB25176-AB92-4CE7-AEA3-9C012930484E}" srcOrd="0" destOrd="0" presId="urn:microsoft.com/office/officeart/2008/layout/VerticalCurvedList"/>
    <dgm:cxn modelId="{1FD0E1DF-FBFF-49F4-9769-64FB5CA438A3}" type="presOf" srcId="{A02EA3B9-586E-45A5-97DE-DE2AA4AC71FC}" destId="{6ABE3788-DC46-4F45-AF13-06109C7C25BB}" srcOrd="0" destOrd="0" presId="urn:microsoft.com/office/officeart/2008/layout/VerticalCurvedList"/>
    <dgm:cxn modelId="{838206FF-6788-446B-83FE-76AF5805013D}" type="presOf" srcId="{BAFFD0FE-1A70-4656-88D2-101F8CE4EBA4}" destId="{B9DA4814-288C-4F9A-844D-C4E05547EBB5}" srcOrd="0" destOrd="0" presId="urn:microsoft.com/office/officeart/2008/layout/VerticalCurvedList"/>
    <dgm:cxn modelId="{964A4D44-7860-4AA3-89DB-D017BBD889BC}" type="presParOf" srcId="{5F9A107F-252C-42C1-91D9-36D635E37450}" destId="{E79995C1-133F-4872-B112-F3BC4231D211}" srcOrd="0" destOrd="0" presId="urn:microsoft.com/office/officeart/2008/layout/VerticalCurvedList"/>
    <dgm:cxn modelId="{1C7918DE-5C1B-4264-8A15-7F955F9DAECE}" type="presParOf" srcId="{E79995C1-133F-4872-B112-F3BC4231D211}" destId="{18F18727-548F-4E4C-86F8-C2CD161383C6}" srcOrd="0" destOrd="0" presId="urn:microsoft.com/office/officeart/2008/layout/VerticalCurvedList"/>
    <dgm:cxn modelId="{8F8B4807-1BA2-4A84-BB35-63C4B9256ECA}" type="presParOf" srcId="{18F18727-548F-4E4C-86F8-C2CD161383C6}" destId="{DBE7DCD5-99AA-4241-9FD5-A5EEA2BB2137}" srcOrd="0" destOrd="0" presId="urn:microsoft.com/office/officeart/2008/layout/VerticalCurvedList"/>
    <dgm:cxn modelId="{BD025260-E6BE-4F0A-9669-279A1AF6E7FC}" type="presParOf" srcId="{18F18727-548F-4E4C-86F8-C2CD161383C6}" destId="{6ABE3788-DC46-4F45-AF13-06109C7C25BB}" srcOrd="1" destOrd="0" presId="urn:microsoft.com/office/officeart/2008/layout/VerticalCurvedList"/>
    <dgm:cxn modelId="{8D027B0F-9F11-4AA7-9A01-1E00AE714C07}" type="presParOf" srcId="{18F18727-548F-4E4C-86F8-C2CD161383C6}" destId="{17DFF36D-56A5-4CCC-8C49-8D1F6F2D8BB2}" srcOrd="2" destOrd="0" presId="urn:microsoft.com/office/officeart/2008/layout/VerticalCurvedList"/>
    <dgm:cxn modelId="{62EBF54A-18DE-47E6-BC56-440ECC08141B}" type="presParOf" srcId="{18F18727-548F-4E4C-86F8-C2CD161383C6}" destId="{9FFADF86-3010-41BB-A03A-2C68CDB23C62}" srcOrd="3" destOrd="0" presId="urn:microsoft.com/office/officeart/2008/layout/VerticalCurvedList"/>
    <dgm:cxn modelId="{7201D7A3-E27E-4808-A9AF-4F157AFA4B1D}" type="presParOf" srcId="{E79995C1-133F-4872-B112-F3BC4231D211}" destId="{D7AA3121-5453-4048-B7FC-9E1C9CC129F8}" srcOrd="1" destOrd="0" presId="urn:microsoft.com/office/officeart/2008/layout/VerticalCurvedList"/>
    <dgm:cxn modelId="{38470544-3FD0-494C-B543-470097C6EF10}" type="presParOf" srcId="{E79995C1-133F-4872-B112-F3BC4231D211}" destId="{D2E1B71B-0236-4701-B058-1F64E8623CD4}" srcOrd="2" destOrd="0" presId="urn:microsoft.com/office/officeart/2008/layout/VerticalCurvedList"/>
    <dgm:cxn modelId="{28BF12CA-5236-4B5C-BF5C-2846883649B2}" type="presParOf" srcId="{D2E1B71B-0236-4701-B058-1F64E8623CD4}" destId="{8AE6743F-FFC1-4549-92C5-37A6B82860FF}" srcOrd="0" destOrd="0" presId="urn:microsoft.com/office/officeart/2008/layout/VerticalCurvedList"/>
    <dgm:cxn modelId="{2092CC30-F5F1-4B72-A7E3-9F114D12D774}" type="presParOf" srcId="{E79995C1-133F-4872-B112-F3BC4231D211}" destId="{6EB25176-AB92-4CE7-AEA3-9C012930484E}" srcOrd="3" destOrd="0" presId="urn:microsoft.com/office/officeart/2008/layout/VerticalCurvedList"/>
    <dgm:cxn modelId="{226426A4-0473-4630-BD24-9E669CC70CA7}" type="presParOf" srcId="{E79995C1-133F-4872-B112-F3BC4231D211}" destId="{76652523-80C6-431A-9A96-5FF2D7B44BC8}" srcOrd="4" destOrd="0" presId="urn:microsoft.com/office/officeart/2008/layout/VerticalCurvedList"/>
    <dgm:cxn modelId="{C0FC4B06-0B2A-458B-8C4D-EA46633066E8}" type="presParOf" srcId="{76652523-80C6-431A-9A96-5FF2D7B44BC8}" destId="{C2AA914F-E3F8-4855-B6D2-3F54E134CA29}" srcOrd="0" destOrd="0" presId="urn:microsoft.com/office/officeart/2008/layout/VerticalCurvedList"/>
    <dgm:cxn modelId="{910DFBEE-4121-49F0-B10B-CBDA07A77737}" type="presParOf" srcId="{E79995C1-133F-4872-B112-F3BC4231D211}" destId="{7BB98F7C-C7BB-40B8-8F1C-C6A4CAEFC5CC}" srcOrd="5" destOrd="0" presId="urn:microsoft.com/office/officeart/2008/layout/VerticalCurvedList"/>
    <dgm:cxn modelId="{EAB4B7C8-67F0-4195-BDEC-A7D8D2FD3855}" type="presParOf" srcId="{E79995C1-133F-4872-B112-F3BC4231D211}" destId="{ACDE65C1-13F7-417E-BFCF-99D6E89C5882}" srcOrd="6" destOrd="0" presId="urn:microsoft.com/office/officeart/2008/layout/VerticalCurvedList"/>
    <dgm:cxn modelId="{09778964-E9FB-4A1E-B3F9-14B4A5A68963}" type="presParOf" srcId="{ACDE65C1-13F7-417E-BFCF-99D6E89C5882}" destId="{F2724B82-7967-47D8-8A9B-EF8671A019DC}" srcOrd="0" destOrd="0" presId="urn:microsoft.com/office/officeart/2008/layout/VerticalCurvedList"/>
    <dgm:cxn modelId="{FA29FF80-2EEB-4C4D-8B95-6874BE2418A5}" type="presParOf" srcId="{E79995C1-133F-4872-B112-F3BC4231D211}" destId="{742616BA-578C-4CCB-87B5-ABD96D3D3F7C}" srcOrd="7" destOrd="0" presId="urn:microsoft.com/office/officeart/2008/layout/VerticalCurvedList"/>
    <dgm:cxn modelId="{4626074C-8ADD-4DEC-9AF0-1242D61E9169}" type="presParOf" srcId="{E79995C1-133F-4872-B112-F3BC4231D211}" destId="{AE789A87-35EA-4994-AC9C-4E0B2E973D1D}" srcOrd="8" destOrd="0" presId="urn:microsoft.com/office/officeart/2008/layout/VerticalCurvedList"/>
    <dgm:cxn modelId="{B6EE537B-4D65-4A3D-BEFD-52AD179127B4}" type="presParOf" srcId="{AE789A87-35EA-4994-AC9C-4E0B2E973D1D}" destId="{DCC8D80A-7859-4B8A-A63A-6D7F73B7EA1F}" srcOrd="0" destOrd="0" presId="urn:microsoft.com/office/officeart/2008/layout/VerticalCurvedList"/>
    <dgm:cxn modelId="{6EB7932F-4A58-477B-95E4-6D0494D04C13}" type="presParOf" srcId="{E79995C1-133F-4872-B112-F3BC4231D211}" destId="{736DD6FF-5F64-488F-BEDE-835A7A87BE76}" srcOrd="9" destOrd="0" presId="urn:microsoft.com/office/officeart/2008/layout/VerticalCurvedList"/>
    <dgm:cxn modelId="{1F0D8A8C-D423-4065-ADFB-A1F7901B0F15}" type="presParOf" srcId="{E79995C1-133F-4872-B112-F3BC4231D211}" destId="{30A50BFD-5FF6-45AA-8CCD-7007DBA33184}" srcOrd="10" destOrd="0" presId="urn:microsoft.com/office/officeart/2008/layout/VerticalCurvedList"/>
    <dgm:cxn modelId="{0AD28A55-B927-4109-A874-5B97F78B10F8}" type="presParOf" srcId="{30A50BFD-5FF6-45AA-8CCD-7007DBA33184}" destId="{6500A44F-B1F0-4236-B27A-1D390FDD7842}" srcOrd="0" destOrd="0" presId="urn:microsoft.com/office/officeart/2008/layout/VerticalCurvedList"/>
    <dgm:cxn modelId="{3D7106A5-5C41-495A-BFF2-B5ADA549A80E}" type="presParOf" srcId="{E79995C1-133F-4872-B112-F3BC4231D211}" destId="{B9DA4814-288C-4F9A-844D-C4E05547EBB5}" srcOrd="11" destOrd="0" presId="urn:microsoft.com/office/officeart/2008/layout/VerticalCurvedList"/>
    <dgm:cxn modelId="{68630774-C175-4A1B-A9B1-2C5483721E74}" type="presParOf" srcId="{E79995C1-133F-4872-B112-F3BC4231D211}" destId="{F85FB614-305B-4D57-85C8-9101A7EF8DCE}" srcOrd="12" destOrd="0" presId="urn:microsoft.com/office/officeart/2008/layout/VerticalCurvedList"/>
    <dgm:cxn modelId="{75F52544-8A90-40DE-ADE3-7740706A21C9}" type="presParOf" srcId="{F85FB614-305B-4D57-85C8-9101A7EF8DCE}" destId="{C2A90109-2B79-4E44-863D-3B02957921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977E1-CBE1-421B-8F7C-779324DB0BB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05CD5E61-3F5C-453F-A8C0-8E9046216A32}">
      <dgm:prSet phldrT="[Text]" custT="1"/>
      <dgm:spPr/>
      <dgm:t>
        <a:bodyPr/>
        <a:lstStyle/>
        <a:p>
          <a:r>
            <a:rPr lang="en-US" sz="2400" b="0" dirty="0">
              <a:latin typeface="Avenir Next LT Pro" panose="020B0504020202020204" pitchFamily="34" charset="0"/>
              <a:cs typeface="Calibri Light" panose="020F0302020204030204" pitchFamily="34" charset="0"/>
              <a:sym typeface="Helvetica Neue"/>
            </a:rPr>
            <a:t>AANHPI</a:t>
          </a:r>
          <a:endParaRPr lang="en-US" sz="2400" b="0" dirty="0"/>
        </a:p>
      </dgm:t>
    </dgm:pt>
    <dgm:pt modelId="{B3278D27-4078-4E03-8D50-6F971E4DEC19}" type="parTrans" cxnId="{5A55EB75-BCF6-4C9C-8C7A-F7B5511E25BE}">
      <dgm:prSet/>
      <dgm:spPr/>
      <dgm:t>
        <a:bodyPr/>
        <a:lstStyle/>
        <a:p>
          <a:endParaRPr lang="en-US"/>
        </a:p>
      </dgm:t>
    </dgm:pt>
    <dgm:pt modelId="{A02EA3B9-586E-45A5-97DE-DE2AA4AC71FC}" type="sibTrans" cxnId="{5A55EB75-BCF6-4C9C-8C7A-F7B5511E25BE}">
      <dgm:prSet/>
      <dgm:spPr/>
      <dgm:t>
        <a:bodyPr/>
        <a:lstStyle/>
        <a:p>
          <a:endParaRPr lang="en-US"/>
        </a:p>
      </dgm:t>
    </dgm:pt>
    <dgm:pt modelId="{44940DB7-834C-4111-849C-1B54F05FC9B0}">
      <dgm:prSet custT="1"/>
      <dgm:spPr/>
      <dgm:t>
        <a:bodyPr/>
        <a:lstStyle/>
        <a:p>
          <a:r>
            <a:rPr lang="en-US" sz="2400" b="0" dirty="0">
              <a:latin typeface="Avenir Next LT Pro" panose="020B0504020202020204" pitchFamily="34" charset="0"/>
              <a:cs typeface="Calibri Light" panose="020F0302020204030204" pitchFamily="34" charset="0"/>
              <a:sym typeface="Helvetica Neue"/>
            </a:rPr>
            <a:t>Hispanic/Latino</a:t>
          </a:r>
          <a:endParaRPr lang="en-US" sz="2400" b="0" dirty="0"/>
        </a:p>
      </dgm:t>
    </dgm:pt>
    <dgm:pt modelId="{474DF676-85AB-434F-86E2-8121CFF97CA6}" type="parTrans" cxnId="{54205672-722C-40FE-B7A9-CBD99DFF6626}">
      <dgm:prSet/>
      <dgm:spPr/>
      <dgm:t>
        <a:bodyPr/>
        <a:lstStyle/>
        <a:p>
          <a:endParaRPr lang="en-US"/>
        </a:p>
      </dgm:t>
    </dgm:pt>
    <dgm:pt modelId="{AAEA8545-027C-4E6A-AB6E-82D7D6582FC8}" type="sibTrans" cxnId="{54205672-722C-40FE-B7A9-CBD99DFF6626}">
      <dgm:prSet/>
      <dgm:spPr/>
      <dgm:t>
        <a:bodyPr/>
        <a:lstStyle/>
        <a:p>
          <a:endParaRPr lang="en-US"/>
        </a:p>
      </dgm:t>
    </dgm:pt>
    <dgm:pt modelId="{E0D63671-5464-4189-A134-5BCEAEFB9F0A}">
      <dgm:prSet phldrT="[Text]" custT="1"/>
      <dgm:spPr/>
      <dgm:t>
        <a:bodyPr/>
        <a:lstStyle/>
        <a:p>
          <a:r>
            <a:rPr lang="en-US" sz="2400" b="0" dirty="0">
              <a:latin typeface="Avenir Next LT Pro" panose="020B0504020202020204" pitchFamily="34" charset="0"/>
              <a:cs typeface="Calibri Light" panose="020F0302020204030204" pitchFamily="34" charset="0"/>
              <a:sym typeface="Helvetica Neue"/>
            </a:rPr>
            <a:t>African American</a:t>
          </a:r>
          <a:endParaRPr lang="en-US" sz="2400" b="0" dirty="0"/>
        </a:p>
      </dgm:t>
    </dgm:pt>
    <dgm:pt modelId="{74AA1438-7ECB-4E4D-83B0-0C4F1D1F9BA6}" type="parTrans" cxnId="{BBD08A77-26A1-4B46-92A8-62F62C9B669E}">
      <dgm:prSet/>
      <dgm:spPr/>
      <dgm:t>
        <a:bodyPr/>
        <a:lstStyle/>
        <a:p>
          <a:endParaRPr lang="en-US"/>
        </a:p>
      </dgm:t>
    </dgm:pt>
    <dgm:pt modelId="{E434D0AD-0C8D-4418-AF7C-A3ED0E5A19D1}" type="sibTrans" cxnId="{BBD08A77-26A1-4B46-92A8-62F62C9B669E}">
      <dgm:prSet/>
      <dgm:spPr/>
      <dgm:t>
        <a:bodyPr/>
        <a:lstStyle/>
        <a:p>
          <a:endParaRPr lang="en-US"/>
        </a:p>
      </dgm:t>
    </dgm:pt>
    <dgm:pt modelId="{41C3F46A-C9A7-4546-B02E-09F0C9B3FAA3}">
      <dgm:prSet phldrT="[Text]" custT="1"/>
      <dgm:spPr/>
      <dgm:t>
        <a:bodyPr/>
        <a:lstStyle/>
        <a:p>
          <a:r>
            <a:rPr lang="en-US" sz="1800" b="0" dirty="0">
              <a:latin typeface="Avenir Next LT Pro" panose="020B0504020202020204" pitchFamily="34" charset="0"/>
              <a:cs typeface="Calibri Light" panose="020F0302020204030204" pitchFamily="34" charset="0"/>
              <a:sym typeface="Helvetica Neue"/>
            </a:rPr>
            <a:t>Overall distrust of health care system</a:t>
          </a:r>
          <a:endParaRPr lang="en-US" sz="1800" b="0" dirty="0"/>
        </a:p>
      </dgm:t>
    </dgm:pt>
    <dgm:pt modelId="{216927C8-46C7-4065-B1FC-0FA01B09A515}" type="parTrans" cxnId="{8A9C29A8-5EB6-4EAB-9F07-47EC3FB90095}">
      <dgm:prSet/>
      <dgm:spPr/>
      <dgm:t>
        <a:bodyPr/>
        <a:lstStyle/>
        <a:p>
          <a:endParaRPr lang="en-US"/>
        </a:p>
      </dgm:t>
    </dgm:pt>
    <dgm:pt modelId="{2205A742-E4BE-4F78-A7B8-9F88C868CA87}" type="sibTrans" cxnId="{8A9C29A8-5EB6-4EAB-9F07-47EC3FB90095}">
      <dgm:prSet/>
      <dgm:spPr/>
      <dgm:t>
        <a:bodyPr/>
        <a:lstStyle/>
        <a:p>
          <a:endParaRPr lang="en-US"/>
        </a:p>
      </dgm:t>
    </dgm:pt>
    <dgm:pt modelId="{15D3C856-69E3-4C8E-B2F8-265BBD4FF063}">
      <dgm:prSet phldrT="[Text]" custT="1"/>
      <dgm:spPr/>
      <dgm:t>
        <a:bodyPr/>
        <a:lstStyle/>
        <a:p>
          <a:r>
            <a:rPr lang="fr-FR" sz="2400" b="0" dirty="0" err="1">
              <a:latin typeface="Avenir Next LT Pro" panose="020B0504020202020204" pitchFamily="34" charset="0"/>
              <a:cs typeface="Calibri Light" panose="020F0302020204030204" pitchFamily="34" charset="0"/>
              <a:sym typeface="Helvetica Neue"/>
            </a:rPr>
            <a:t>Older</a:t>
          </a:r>
          <a:r>
            <a:rPr lang="fr-FR" sz="2400" b="0" dirty="0">
              <a:latin typeface="Avenir Next LT Pro" panose="020B0504020202020204" pitchFamily="34" charset="0"/>
              <a:cs typeface="Calibri Light" panose="020F0302020204030204" pitchFamily="34" charset="0"/>
              <a:sym typeface="Helvetica Neue"/>
            </a:rPr>
            <a:t> Americans</a:t>
          </a:r>
          <a:endParaRPr lang="en-US" sz="2400" b="0" dirty="0"/>
        </a:p>
      </dgm:t>
    </dgm:pt>
    <dgm:pt modelId="{56A97BF1-14D9-4EB1-8B3C-F07F355C85B4}" type="parTrans" cxnId="{33591C4E-E5F1-4F61-B919-7D082D22517D}">
      <dgm:prSet/>
      <dgm:spPr/>
      <dgm:t>
        <a:bodyPr/>
        <a:lstStyle/>
        <a:p>
          <a:endParaRPr lang="en-US"/>
        </a:p>
      </dgm:t>
    </dgm:pt>
    <dgm:pt modelId="{66204DFC-C7D2-4E6A-AF42-6D7FB66BFFD3}" type="sibTrans" cxnId="{33591C4E-E5F1-4F61-B919-7D082D22517D}">
      <dgm:prSet/>
      <dgm:spPr/>
      <dgm:t>
        <a:bodyPr/>
        <a:lstStyle/>
        <a:p>
          <a:endParaRPr lang="en-US"/>
        </a:p>
      </dgm:t>
    </dgm:pt>
    <dgm:pt modelId="{BAFFD0FE-1A70-4656-88D2-101F8CE4EBA4}">
      <dgm:prSet phldrT="[Text]" custT="1"/>
      <dgm:spPr/>
      <dgm:t>
        <a:bodyPr/>
        <a:lstStyle/>
        <a:p>
          <a:r>
            <a:rPr lang="fr-FR" sz="2400" b="0" dirty="0" err="1">
              <a:latin typeface="Avenir Next LT Pro" panose="020B0504020202020204" pitchFamily="34" charset="0"/>
              <a:cs typeface="Calibri Light" panose="020F0302020204030204" pitchFamily="34" charset="0"/>
              <a:sym typeface="Helvetica Neue"/>
            </a:rPr>
            <a:t>Prefer</a:t>
          </a:r>
          <a:r>
            <a:rPr lang="fr-FR" sz="2400" b="0" dirty="0">
              <a:latin typeface="Avenir Next LT Pro" panose="020B0504020202020204" pitchFamily="34" charset="0"/>
              <a:cs typeface="Calibri Light" panose="020F0302020204030204" pitchFamily="34" charset="0"/>
              <a:sym typeface="Helvetica Neue"/>
            </a:rPr>
            <a:t> </a:t>
          </a:r>
          <a:r>
            <a:rPr lang="fr-FR" sz="2400" b="0" dirty="0" err="1">
              <a:latin typeface="Avenir Next LT Pro" panose="020B0504020202020204" pitchFamily="34" charset="0"/>
              <a:cs typeface="Calibri Light" panose="020F0302020204030204" pitchFamily="34" charset="0"/>
              <a:sym typeface="Helvetica Neue"/>
            </a:rPr>
            <a:t>language</a:t>
          </a:r>
          <a:r>
            <a:rPr lang="fr-FR" sz="2400" b="0" dirty="0">
              <a:latin typeface="Avenir Next LT Pro" panose="020B0504020202020204" pitchFamily="34" charset="0"/>
              <a:cs typeface="Calibri Light" panose="020F0302020204030204" pitchFamily="34" charset="0"/>
              <a:sym typeface="Helvetica Neue"/>
            </a:rPr>
            <a:t> </a:t>
          </a:r>
          <a:r>
            <a:rPr lang="fr-FR" sz="2400" b="0" dirty="0" err="1">
              <a:latin typeface="Avenir Next LT Pro" panose="020B0504020202020204" pitchFamily="34" charset="0"/>
              <a:cs typeface="Calibri Light" panose="020F0302020204030204" pitchFamily="34" charset="0"/>
              <a:sym typeface="Helvetica Neue"/>
            </a:rPr>
            <a:t>other</a:t>
          </a:r>
          <a:r>
            <a:rPr lang="fr-FR" sz="2400" b="0" dirty="0">
              <a:latin typeface="Avenir Next LT Pro" panose="020B0504020202020204" pitchFamily="34" charset="0"/>
              <a:cs typeface="Calibri Light" panose="020F0302020204030204" pitchFamily="34" charset="0"/>
              <a:sym typeface="Helvetica Neue"/>
            </a:rPr>
            <a:t> </a:t>
          </a:r>
          <a:r>
            <a:rPr lang="fr-FR" sz="2400" b="0" dirty="0" err="1">
              <a:latin typeface="Avenir Next LT Pro" panose="020B0504020202020204" pitchFamily="34" charset="0"/>
              <a:cs typeface="Calibri Light" panose="020F0302020204030204" pitchFamily="34" charset="0"/>
              <a:sym typeface="Helvetica Neue"/>
            </a:rPr>
            <a:t>than</a:t>
          </a:r>
          <a:r>
            <a:rPr lang="fr-FR" sz="2400" b="0" dirty="0">
              <a:latin typeface="Avenir Next LT Pro" panose="020B0504020202020204" pitchFamily="34" charset="0"/>
              <a:cs typeface="Calibri Light" panose="020F0302020204030204" pitchFamily="34" charset="0"/>
              <a:sym typeface="Helvetica Neue"/>
            </a:rPr>
            <a:t> English</a:t>
          </a:r>
          <a:endParaRPr lang="en-US" sz="2400" b="0" dirty="0"/>
        </a:p>
      </dgm:t>
    </dgm:pt>
    <dgm:pt modelId="{0077F36E-8B40-458F-B5F7-6EB3057C4EDE}" type="parTrans" cxnId="{30274A59-5CCE-4779-B543-5AD74102486D}">
      <dgm:prSet/>
      <dgm:spPr/>
      <dgm:t>
        <a:bodyPr/>
        <a:lstStyle/>
        <a:p>
          <a:endParaRPr lang="en-US"/>
        </a:p>
      </dgm:t>
    </dgm:pt>
    <dgm:pt modelId="{B2C8B77E-3E97-4948-AB86-A5D3390AC769}" type="sibTrans" cxnId="{30274A59-5CCE-4779-B543-5AD74102486D}">
      <dgm:prSet/>
      <dgm:spPr/>
      <dgm:t>
        <a:bodyPr/>
        <a:lstStyle/>
        <a:p>
          <a:endParaRPr lang="en-US"/>
        </a:p>
      </dgm:t>
    </dgm:pt>
    <dgm:pt modelId="{6EBBAB12-9827-4909-B7D3-D2DBF351234C}">
      <dgm:prSet phldrT="[Text]" custT="1"/>
      <dgm:spPr/>
      <dgm:t>
        <a:bodyPr/>
        <a:lstStyle/>
        <a:p>
          <a:pPr>
            <a:spcAft>
              <a:spcPts val="900"/>
            </a:spcAft>
          </a:pPr>
          <a:r>
            <a:rPr lang="en-US" sz="2000" b="0" dirty="0">
              <a:latin typeface="Avenir Next LT Pro" panose="020B0504020202020204" pitchFamily="34" charset="0"/>
              <a:cs typeface="Calibri Light" panose="020F0302020204030204" pitchFamily="34" charset="0"/>
              <a:sym typeface="Helvetica Neue"/>
            </a:rPr>
            <a:t>Respect, dignity, independence</a:t>
          </a:r>
          <a:endParaRPr lang="en-US" sz="2000" b="0" dirty="0">
            <a:latin typeface="Avenir Next LT Pro" panose="020B0504020202020204" pitchFamily="34" charset="0"/>
          </a:endParaRPr>
        </a:p>
      </dgm:t>
    </dgm:pt>
    <dgm:pt modelId="{4A80D28B-8684-49D5-A9DB-D2E21FB21EE6}" type="parTrans" cxnId="{F741895C-BC7A-460D-87E9-43CC466D3D09}">
      <dgm:prSet/>
      <dgm:spPr/>
      <dgm:t>
        <a:bodyPr/>
        <a:lstStyle/>
        <a:p>
          <a:endParaRPr lang="en-US"/>
        </a:p>
      </dgm:t>
    </dgm:pt>
    <dgm:pt modelId="{D0922B4B-E390-4095-A76E-A6950BC5619A}" type="sibTrans" cxnId="{F741895C-BC7A-460D-87E9-43CC466D3D09}">
      <dgm:prSet/>
      <dgm:spPr/>
      <dgm:t>
        <a:bodyPr/>
        <a:lstStyle/>
        <a:p>
          <a:endParaRPr lang="en-US"/>
        </a:p>
      </dgm:t>
    </dgm:pt>
    <dgm:pt modelId="{AE01B1F7-0122-401F-BCF8-C3647484F6DE}">
      <dgm:prSet custT="1"/>
      <dgm:spPr/>
      <dgm:t>
        <a:bodyPr/>
        <a:lstStyle/>
        <a:p>
          <a:pPr>
            <a:spcAft>
              <a:spcPts val="900"/>
            </a:spcAft>
          </a:pPr>
          <a:r>
            <a:rPr lang="en-US" sz="2000" b="0" dirty="0">
              <a:latin typeface="Avenir Next LT Pro" panose="020B0504020202020204" pitchFamily="34" charset="0"/>
              <a:cs typeface="Calibri Light" panose="020F0302020204030204" pitchFamily="34" charset="0"/>
              <a:sym typeface="Helvetica Neue"/>
            </a:rPr>
            <a:t>Empathy, connection</a:t>
          </a:r>
          <a:endParaRPr lang="en-US" sz="2000" b="0" dirty="0"/>
        </a:p>
      </dgm:t>
    </dgm:pt>
    <dgm:pt modelId="{4466905D-E240-494F-AF1B-E8F12E9C4BF2}" type="parTrans" cxnId="{22243BC5-E972-4BBC-BFC2-0DF0AF439D2B}">
      <dgm:prSet/>
      <dgm:spPr/>
      <dgm:t>
        <a:bodyPr/>
        <a:lstStyle/>
        <a:p>
          <a:endParaRPr lang="en-US"/>
        </a:p>
      </dgm:t>
    </dgm:pt>
    <dgm:pt modelId="{6AD68C45-1FCC-4D7A-99CA-A44DAB351AA4}" type="sibTrans" cxnId="{22243BC5-E972-4BBC-BFC2-0DF0AF439D2B}">
      <dgm:prSet/>
      <dgm:spPr/>
      <dgm:t>
        <a:bodyPr/>
        <a:lstStyle/>
        <a:p>
          <a:endParaRPr lang="en-US"/>
        </a:p>
      </dgm:t>
    </dgm:pt>
    <dgm:pt modelId="{A899E1C6-5379-41BE-B70F-8B9D37E97467}">
      <dgm:prSet phldrT="[Text]" custT="1"/>
      <dgm:spPr/>
      <dgm:t>
        <a:bodyPr/>
        <a:lstStyle/>
        <a:p>
          <a:r>
            <a:rPr lang="en-US" sz="1800" b="0" dirty="0">
              <a:latin typeface="Avenir Next LT Pro" panose="020B0504020202020204" pitchFamily="34" charset="0"/>
              <a:cs typeface="Calibri Light" panose="020F0302020204030204" pitchFamily="34" charset="0"/>
              <a:sym typeface="Helvetica Neue"/>
            </a:rPr>
            <a:t>Less technologically savvy</a:t>
          </a:r>
          <a:endParaRPr lang="en-US" sz="1800" b="0" dirty="0">
            <a:latin typeface="Avenir Next LT Pro" panose="020B0504020202020204" pitchFamily="34" charset="0"/>
          </a:endParaRPr>
        </a:p>
      </dgm:t>
    </dgm:pt>
    <dgm:pt modelId="{89A5F96C-038D-4167-A103-430EAA66727C}" type="parTrans" cxnId="{C528CF2E-76DC-4E94-A428-09016FEFDCFC}">
      <dgm:prSet/>
      <dgm:spPr/>
      <dgm:t>
        <a:bodyPr/>
        <a:lstStyle/>
        <a:p>
          <a:endParaRPr lang="en-US"/>
        </a:p>
      </dgm:t>
    </dgm:pt>
    <dgm:pt modelId="{B16082CF-D9AE-4AFC-9995-B1DB06CB6190}" type="sibTrans" cxnId="{C528CF2E-76DC-4E94-A428-09016FEFDCFC}">
      <dgm:prSet/>
      <dgm:spPr/>
      <dgm:t>
        <a:bodyPr/>
        <a:lstStyle/>
        <a:p>
          <a:endParaRPr lang="en-US"/>
        </a:p>
      </dgm:t>
    </dgm:pt>
    <dgm:pt modelId="{F7959EA4-4C26-4DC2-ABF7-5CE541F0E95D}">
      <dgm:prSet phldrT="[Text]" custT="1"/>
      <dgm:spPr/>
      <dgm:t>
        <a:bodyPr/>
        <a:lstStyle/>
        <a:p>
          <a:pPr>
            <a:spcAft>
              <a:spcPts val="900"/>
            </a:spcAft>
          </a:pPr>
          <a:r>
            <a:rPr lang="en-US" sz="2000" b="0" dirty="0">
              <a:latin typeface="Avenir Next LT Pro" panose="020B0504020202020204" pitchFamily="34" charset="0"/>
            </a:rPr>
            <a:t>Shame, discomfort, fear of misunderstanding</a:t>
          </a:r>
        </a:p>
      </dgm:t>
    </dgm:pt>
    <dgm:pt modelId="{D8376000-3017-4E57-8E48-002E99054028}" type="parTrans" cxnId="{89657F85-D4AD-4853-9D53-8A282F218F60}">
      <dgm:prSet/>
      <dgm:spPr/>
      <dgm:t>
        <a:bodyPr/>
        <a:lstStyle/>
        <a:p>
          <a:endParaRPr lang="en-US"/>
        </a:p>
      </dgm:t>
    </dgm:pt>
    <dgm:pt modelId="{7A5161FE-5F9C-4D18-8013-5E1708CE1998}" type="sibTrans" cxnId="{89657F85-D4AD-4853-9D53-8A282F218F60}">
      <dgm:prSet/>
      <dgm:spPr/>
      <dgm:t>
        <a:bodyPr/>
        <a:lstStyle/>
        <a:p>
          <a:endParaRPr lang="en-US"/>
        </a:p>
      </dgm:t>
    </dgm:pt>
    <dgm:pt modelId="{B2AEF136-A90B-45DC-8516-82795F2023C8}">
      <dgm:prSet phldrT="[Text]" custT="1"/>
      <dgm:spPr/>
      <dgm:t>
        <a:bodyPr/>
        <a:lstStyle/>
        <a:p>
          <a:pPr>
            <a:spcAft>
              <a:spcPts val="900"/>
            </a:spcAft>
          </a:pPr>
          <a:r>
            <a:rPr lang="en-US" sz="2000" b="0" dirty="0">
              <a:latin typeface="Avenir Next LT Pro" panose="020B0504020202020204" pitchFamily="34" charset="0"/>
            </a:rPr>
            <a:t>Don’t feel “seen”</a:t>
          </a:r>
        </a:p>
      </dgm:t>
    </dgm:pt>
    <dgm:pt modelId="{235D0A97-019A-4336-B682-FB9D304DD712}" type="parTrans" cxnId="{0E6A8DFB-D1AE-44B3-BF25-7076AAEF7696}">
      <dgm:prSet/>
      <dgm:spPr/>
      <dgm:t>
        <a:bodyPr/>
        <a:lstStyle/>
        <a:p>
          <a:endParaRPr lang="en-US"/>
        </a:p>
      </dgm:t>
    </dgm:pt>
    <dgm:pt modelId="{9A2EA780-03CC-4CAF-8569-7F055B5900E7}" type="sibTrans" cxnId="{0E6A8DFB-D1AE-44B3-BF25-7076AAEF7696}">
      <dgm:prSet/>
      <dgm:spPr/>
      <dgm:t>
        <a:bodyPr/>
        <a:lstStyle/>
        <a:p>
          <a:endParaRPr lang="en-US"/>
        </a:p>
      </dgm:t>
    </dgm:pt>
    <dgm:pt modelId="{99DECD24-7729-41EA-B241-610CB52803E4}">
      <dgm:prSet phldrT="[Text]" custT="1"/>
      <dgm:spPr/>
      <dgm:t>
        <a:bodyPr/>
        <a:lstStyle/>
        <a:p>
          <a:pPr>
            <a:spcAft>
              <a:spcPts val="900"/>
            </a:spcAft>
          </a:pPr>
          <a:r>
            <a:rPr lang="en-US" sz="2000" b="0" dirty="0">
              <a:latin typeface="Avenir Next LT Pro" panose="020B0504020202020204" pitchFamily="34" charset="0"/>
              <a:cs typeface="Calibri Light" panose="020F0302020204030204" pitchFamily="34" charset="0"/>
              <a:sym typeface="Helvetica Neue"/>
            </a:rPr>
            <a:t>Family-centered care</a:t>
          </a:r>
          <a:endParaRPr lang="en-US" sz="2000" b="0" dirty="0">
            <a:latin typeface="Avenir Next LT Pro" panose="020B0504020202020204" pitchFamily="34" charset="0"/>
          </a:endParaRPr>
        </a:p>
      </dgm:t>
    </dgm:pt>
    <dgm:pt modelId="{7B98F9C1-FD73-407E-BDC0-4AB6E8217237}" type="parTrans" cxnId="{17ACCBCA-09E3-4FB7-B77A-87CA97E6B7EE}">
      <dgm:prSet/>
      <dgm:spPr/>
      <dgm:t>
        <a:bodyPr/>
        <a:lstStyle/>
        <a:p>
          <a:endParaRPr lang="en-US"/>
        </a:p>
      </dgm:t>
    </dgm:pt>
    <dgm:pt modelId="{E7DBBCBF-8DA3-49E8-8AFC-5D4D7D6E2B7C}" type="sibTrans" cxnId="{17ACCBCA-09E3-4FB7-B77A-87CA97E6B7EE}">
      <dgm:prSet/>
      <dgm:spPr/>
      <dgm:t>
        <a:bodyPr/>
        <a:lstStyle/>
        <a:p>
          <a:endParaRPr lang="en-US"/>
        </a:p>
      </dgm:t>
    </dgm:pt>
    <dgm:pt modelId="{8A754AA3-4B1E-4DD8-A571-E3455E2BA55E}">
      <dgm:prSet custT="1"/>
      <dgm:spPr/>
      <dgm:t>
        <a:bodyPr/>
        <a:lstStyle/>
        <a:p>
          <a:pPr>
            <a:spcAft>
              <a:spcPts val="900"/>
            </a:spcAft>
          </a:pPr>
          <a:r>
            <a:rPr lang="en-US" sz="2000" b="0" dirty="0">
              <a:latin typeface="Avenir Next LT Pro" panose="020B0504020202020204" pitchFamily="34" charset="0"/>
            </a:rPr>
            <a:t>Prefer in-person visits with trusted provider</a:t>
          </a:r>
        </a:p>
      </dgm:t>
    </dgm:pt>
    <dgm:pt modelId="{681F166A-8E96-4A03-BA96-7B856720E2AF}" type="parTrans" cxnId="{4A177BE3-AC29-408A-AF62-621D6B1AD946}">
      <dgm:prSet/>
      <dgm:spPr/>
      <dgm:t>
        <a:bodyPr/>
        <a:lstStyle/>
        <a:p>
          <a:endParaRPr lang="en-US"/>
        </a:p>
      </dgm:t>
    </dgm:pt>
    <dgm:pt modelId="{DE1D79CB-9AE5-4FDE-9BDA-88C3E138C0C5}" type="sibTrans" cxnId="{4A177BE3-AC29-408A-AF62-621D6B1AD946}">
      <dgm:prSet/>
      <dgm:spPr/>
      <dgm:t>
        <a:bodyPr/>
        <a:lstStyle/>
        <a:p>
          <a:endParaRPr lang="en-US"/>
        </a:p>
      </dgm:t>
    </dgm:pt>
    <dgm:pt modelId="{B18D30D4-2C6D-481A-9BAA-83E70F51352C}">
      <dgm:prSet phldrT="[Text]" custT="1"/>
      <dgm:spPr/>
      <dgm:t>
        <a:bodyPr/>
        <a:lstStyle/>
        <a:p>
          <a:r>
            <a:rPr lang="en-US" sz="1800" b="0" dirty="0">
              <a:latin typeface="Avenir Next LT Pro" panose="020B0504020202020204" pitchFamily="34" charset="0"/>
              <a:cs typeface="Calibri Light" panose="020F0302020204030204" pitchFamily="34" charset="0"/>
              <a:sym typeface="Helvetica Neue"/>
            </a:rPr>
            <a:t>Experience with not being listened to, dismissed, misdiagnosed or undiagnosed</a:t>
          </a:r>
          <a:endParaRPr lang="en-US" sz="1800" b="0" dirty="0"/>
        </a:p>
      </dgm:t>
    </dgm:pt>
    <dgm:pt modelId="{10C94E11-7228-48A7-A772-88F07120E42E}" type="parTrans" cxnId="{936E2D7C-CDD6-4DA6-A2DE-13DF6A96601B}">
      <dgm:prSet/>
      <dgm:spPr/>
      <dgm:t>
        <a:bodyPr/>
        <a:lstStyle/>
        <a:p>
          <a:endParaRPr lang="en-US"/>
        </a:p>
      </dgm:t>
    </dgm:pt>
    <dgm:pt modelId="{B7FD3262-6F9F-40EA-9114-20BB60D5EC0A}" type="sibTrans" cxnId="{936E2D7C-CDD6-4DA6-A2DE-13DF6A96601B}">
      <dgm:prSet/>
      <dgm:spPr/>
      <dgm:t>
        <a:bodyPr/>
        <a:lstStyle/>
        <a:p>
          <a:endParaRPr lang="en-US"/>
        </a:p>
      </dgm:t>
    </dgm:pt>
    <dgm:pt modelId="{2C3B3DA8-56A3-45DF-A563-C891E233A17D}">
      <dgm:prSet phldrT="[Text]" custT="1"/>
      <dgm:spPr/>
      <dgm:t>
        <a:bodyPr/>
        <a:lstStyle/>
        <a:p>
          <a:r>
            <a:rPr lang="en-US" sz="1800" b="0" dirty="0">
              <a:latin typeface="Avenir Next LT Pro" panose="020B0504020202020204" pitchFamily="34" charset="0"/>
            </a:rPr>
            <a:t>Need patience, reassurance and clarity</a:t>
          </a:r>
        </a:p>
      </dgm:t>
    </dgm:pt>
    <dgm:pt modelId="{B55B4C15-02C3-4B1D-88F1-B91000AE48CB}" type="parTrans" cxnId="{08E9DE12-A2E2-4E59-9CC8-9824E53FFFEE}">
      <dgm:prSet/>
      <dgm:spPr/>
      <dgm:t>
        <a:bodyPr/>
        <a:lstStyle/>
        <a:p>
          <a:endParaRPr lang="en-US"/>
        </a:p>
      </dgm:t>
    </dgm:pt>
    <dgm:pt modelId="{FC12BBB8-038B-4F53-841B-388ACCC006AC}" type="sibTrans" cxnId="{08E9DE12-A2E2-4E59-9CC8-9824E53FFFEE}">
      <dgm:prSet/>
      <dgm:spPr/>
      <dgm:t>
        <a:bodyPr/>
        <a:lstStyle/>
        <a:p>
          <a:endParaRPr lang="en-US"/>
        </a:p>
      </dgm:t>
    </dgm:pt>
    <dgm:pt modelId="{72D990BB-432B-401D-A901-BB5FE7C9ECFF}">
      <dgm:prSet phldrT="[Text]" custT="1"/>
      <dgm:spPr/>
      <dgm:t>
        <a:bodyPr/>
        <a:lstStyle/>
        <a:p>
          <a:r>
            <a:rPr lang="en-US" sz="1800" b="0" dirty="0">
              <a:latin typeface="Avenir Next LT Pro" panose="020B0504020202020204" pitchFamily="34" charset="0"/>
            </a:rPr>
            <a:t>Fear of being “left behind”</a:t>
          </a:r>
        </a:p>
      </dgm:t>
    </dgm:pt>
    <dgm:pt modelId="{E3488FB6-6255-41EC-845B-C947D6674042}" type="parTrans" cxnId="{510CC7E3-B71A-410A-B4E1-37A5D594030D}">
      <dgm:prSet/>
      <dgm:spPr/>
      <dgm:t>
        <a:bodyPr/>
        <a:lstStyle/>
        <a:p>
          <a:endParaRPr lang="en-US"/>
        </a:p>
      </dgm:t>
    </dgm:pt>
    <dgm:pt modelId="{ED0107D6-6CD6-4B28-9332-0DE35A3882F2}" type="sibTrans" cxnId="{510CC7E3-B71A-410A-B4E1-37A5D594030D}">
      <dgm:prSet/>
      <dgm:spPr/>
      <dgm:t>
        <a:bodyPr/>
        <a:lstStyle/>
        <a:p>
          <a:endParaRPr lang="en-US"/>
        </a:p>
      </dgm:t>
    </dgm:pt>
    <dgm:pt modelId="{9A3CCF08-D332-4AA8-AFDF-8F2084145391}" type="pres">
      <dgm:prSet presAssocID="{508977E1-CBE1-421B-8F7C-779324DB0BB3}" presName="Name0" presStyleCnt="0">
        <dgm:presLayoutVars>
          <dgm:dir/>
          <dgm:animLvl val="lvl"/>
          <dgm:resizeHandles/>
        </dgm:presLayoutVars>
      </dgm:prSet>
      <dgm:spPr/>
    </dgm:pt>
    <dgm:pt modelId="{E71A6B86-AE70-49F8-B2E6-1EB87662E261}" type="pres">
      <dgm:prSet presAssocID="{05CD5E61-3F5C-453F-A8C0-8E9046216A32}" presName="linNode" presStyleCnt="0"/>
      <dgm:spPr/>
    </dgm:pt>
    <dgm:pt modelId="{102A7F80-FC03-4E65-9F6B-A96E34263B20}" type="pres">
      <dgm:prSet presAssocID="{05CD5E61-3F5C-453F-A8C0-8E9046216A32}" presName="parentShp" presStyleLbl="node1" presStyleIdx="0" presStyleCnt="5">
        <dgm:presLayoutVars>
          <dgm:bulletEnabled val="1"/>
        </dgm:presLayoutVars>
      </dgm:prSet>
      <dgm:spPr/>
    </dgm:pt>
    <dgm:pt modelId="{5DF58229-733B-4723-9965-24EFA467CA14}" type="pres">
      <dgm:prSet presAssocID="{05CD5E61-3F5C-453F-A8C0-8E9046216A32}" presName="childShp" presStyleLbl="bgAccFollowNode1" presStyleIdx="0" presStyleCnt="5">
        <dgm:presLayoutVars>
          <dgm:bulletEnabled val="1"/>
        </dgm:presLayoutVars>
      </dgm:prSet>
      <dgm:spPr/>
    </dgm:pt>
    <dgm:pt modelId="{1CD3696F-59AE-42E0-94FB-4227869097FB}" type="pres">
      <dgm:prSet presAssocID="{A02EA3B9-586E-45A5-97DE-DE2AA4AC71FC}" presName="spacing" presStyleCnt="0"/>
      <dgm:spPr/>
    </dgm:pt>
    <dgm:pt modelId="{5E3D7BDD-1095-4D33-9132-5BAC2614B5A9}" type="pres">
      <dgm:prSet presAssocID="{44940DB7-834C-4111-849C-1B54F05FC9B0}" presName="linNode" presStyleCnt="0"/>
      <dgm:spPr/>
    </dgm:pt>
    <dgm:pt modelId="{6A71C1B2-D5B2-4255-9C31-6330CE41C20D}" type="pres">
      <dgm:prSet presAssocID="{44940DB7-834C-4111-849C-1B54F05FC9B0}" presName="parentShp" presStyleLbl="node1" presStyleIdx="1" presStyleCnt="5">
        <dgm:presLayoutVars>
          <dgm:bulletEnabled val="1"/>
        </dgm:presLayoutVars>
      </dgm:prSet>
      <dgm:spPr/>
    </dgm:pt>
    <dgm:pt modelId="{CFAC5093-0CF9-4FBE-92F4-F8591DAB30CD}" type="pres">
      <dgm:prSet presAssocID="{44940DB7-834C-4111-849C-1B54F05FC9B0}" presName="childShp" presStyleLbl="bgAccFollowNode1" presStyleIdx="1" presStyleCnt="5">
        <dgm:presLayoutVars>
          <dgm:bulletEnabled val="1"/>
        </dgm:presLayoutVars>
      </dgm:prSet>
      <dgm:spPr/>
    </dgm:pt>
    <dgm:pt modelId="{33DA9E0F-7C32-4C06-8B0E-C86CF8A433F8}" type="pres">
      <dgm:prSet presAssocID="{AAEA8545-027C-4E6A-AB6E-82D7D6582FC8}" presName="spacing" presStyleCnt="0"/>
      <dgm:spPr/>
    </dgm:pt>
    <dgm:pt modelId="{FDCB3355-FC2B-457E-ACBD-BC2956FD1849}" type="pres">
      <dgm:prSet presAssocID="{E0D63671-5464-4189-A134-5BCEAEFB9F0A}" presName="linNode" presStyleCnt="0"/>
      <dgm:spPr/>
    </dgm:pt>
    <dgm:pt modelId="{6FEDA61C-1CE5-4197-AADC-0D6C9F003FEC}" type="pres">
      <dgm:prSet presAssocID="{E0D63671-5464-4189-A134-5BCEAEFB9F0A}" presName="parentShp" presStyleLbl="node1" presStyleIdx="2" presStyleCnt="5">
        <dgm:presLayoutVars>
          <dgm:bulletEnabled val="1"/>
        </dgm:presLayoutVars>
      </dgm:prSet>
      <dgm:spPr/>
    </dgm:pt>
    <dgm:pt modelId="{39E07882-D2AD-49DB-BED0-D24876652DB1}" type="pres">
      <dgm:prSet presAssocID="{E0D63671-5464-4189-A134-5BCEAEFB9F0A}" presName="childShp" presStyleLbl="bgAccFollowNode1" presStyleIdx="2" presStyleCnt="5" custScaleY="117418">
        <dgm:presLayoutVars>
          <dgm:bulletEnabled val="1"/>
        </dgm:presLayoutVars>
      </dgm:prSet>
      <dgm:spPr/>
    </dgm:pt>
    <dgm:pt modelId="{AA300B3C-FEFB-45CF-916A-FECAF9B33C9D}" type="pres">
      <dgm:prSet presAssocID="{E434D0AD-0C8D-4418-AF7C-A3ED0E5A19D1}" presName="spacing" presStyleCnt="0"/>
      <dgm:spPr/>
    </dgm:pt>
    <dgm:pt modelId="{E386B42D-B6DF-426D-9468-FFB3782CE00C}" type="pres">
      <dgm:prSet presAssocID="{15D3C856-69E3-4C8E-B2F8-265BBD4FF063}" presName="linNode" presStyleCnt="0"/>
      <dgm:spPr/>
    </dgm:pt>
    <dgm:pt modelId="{042F5DCC-94DD-4720-8606-A7C1F25B04D3}" type="pres">
      <dgm:prSet presAssocID="{15D3C856-69E3-4C8E-B2F8-265BBD4FF063}" presName="parentShp" presStyleLbl="node1" presStyleIdx="3" presStyleCnt="5">
        <dgm:presLayoutVars>
          <dgm:bulletEnabled val="1"/>
        </dgm:presLayoutVars>
      </dgm:prSet>
      <dgm:spPr/>
    </dgm:pt>
    <dgm:pt modelId="{EAC67379-16A6-470F-9EA7-E2CA77EF77D2}" type="pres">
      <dgm:prSet presAssocID="{15D3C856-69E3-4C8E-B2F8-265BBD4FF063}" presName="childShp" presStyleLbl="bgAccFollowNode1" presStyleIdx="3" presStyleCnt="5" custScaleY="117229">
        <dgm:presLayoutVars>
          <dgm:bulletEnabled val="1"/>
        </dgm:presLayoutVars>
      </dgm:prSet>
      <dgm:spPr/>
    </dgm:pt>
    <dgm:pt modelId="{BE8F4F20-6443-4E43-8E36-58BFF104D4BC}" type="pres">
      <dgm:prSet presAssocID="{66204DFC-C7D2-4E6A-AF42-6D7FB66BFFD3}" presName="spacing" presStyleCnt="0"/>
      <dgm:spPr/>
    </dgm:pt>
    <dgm:pt modelId="{57F000CD-E3DD-40A8-A9D2-89E4670A699A}" type="pres">
      <dgm:prSet presAssocID="{BAFFD0FE-1A70-4656-88D2-101F8CE4EBA4}" presName="linNode" presStyleCnt="0"/>
      <dgm:spPr/>
    </dgm:pt>
    <dgm:pt modelId="{DC967FD8-A432-4A1F-BF24-7D81FAFAB534}" type="pres">
      <dgm:prSet presAssocID="{BAFFD0FE-1A70-4656-88D2-101F8CE4EBA4}" presName="parentShp" presStyleLbl="node1" presStyleIdx="4" presStyleCnt="5">
        <dgm:presLayoutVars>
          <dgm:bulletEnabled val="1"/>
        </dgm:presLayoutVars>
      </dgm:prSet>
      <dgm:spPr/>
    </dgm:pt>
    <dgm:pt modelId="{8CACAD38-F744-4116-95B5-DC4D102D0755}" type="pres">
      <dgm:prSet presAssocID="{BAFFD0FE-1A70-4656-88D2-101F8CE4EBA4}" presName="childShp" presStyleLbl="bgAccFollowNode1" presStyleIdx="4" presStyleCnt="5">
        <dgm:presLayoutVars>
          <dgm:bulletEnabled val="1"/>
        </dgm:presLayoutVars>
      </dgm:prSet>
      <dgm:spPr/>
    </dgm:pt>
  </dgm:ptLst>
  <dgm:cxnLst>
    <dgm:cxn modelId="{BB409204-5EC3-4577-A9D8-4CD9C22953E2}" type="presOf" srcId="{A899E1C6-5379-41BE-B70F-8B9D37E97467}" destId="{EAC67379-16A6-470F-9EA7-E2CA77EF77D2}" srcOrd="0" destOrd="0" presId="urn:microsoft.com/office/officeart/2005/8/layout/vList6"/>
    <dgm:cxn modelId="{08E9DE12-A2E2-4E59-9CC8-9824E53FFFEE}" srcId="{15D3C856-69E3-4C8E-B2F8-265BBD4FF063}" destId="{2C3B3DA8-56A3-45DF-A563-C891E233A17D}" srcOrd="2" destOrd="0" parTransId="{B55B4C15-02C3-4B1D-88F1-B91000AE48CB}" sibTransId="{FC12BBB8-038B-4F53-841B-388ACCC006AC}"/>
    <dgm:cxn modelId="{D2643422-DEEB-4F4E-B36C-C0ED752B10BA}" type="presOf" srcId="{44940DB7-834C-4111-849C-1B54F05FC9B0}" destId="{6A71C1B2-D5B2-4255-9C31-6330CE41C20D}" srcOrd="0" destOrd="0" presId="urn:microsoft.com/office/officeart/2005/8/layout/vList6"/>
    <dgm:cxn modelId="{C528CF2E-76DC-4E94-A428-09016FEFDCFC}" srcId="{15D3C856-69E3-4C8E-B2F8-265BBD4FF063}" destId="{A899E1C6-5379-41BE-B70F-8B9D37E97467}" srcOrd="0" destOrd="0" parTransId="{89A5F96C-038D-4167-A103-430EAA66727C}" sibTransId="{B16082CF-D9AE-4AFC-9995-B1DB06CB6190}"/>
    <dgm:cxn modelId="{BC463C36-B6A0-4BEB-807C-5A488438BFE6}" type="presOf" srcId="{F7959EA4-4C26-4DC2-ABF7-5CE541F0E95D}" destId="{8CACAD38-F744-4116-95B5-DC4D102D0755}" srcOrd="0" destOrd="0" presId="urn:microsoft.com/office/officeart/2005/8/layout/vList6"/>
    <dgm:cxn modelId="{F741895C-BC7A-460D-87E9-43CC466D3D09}" srcId="{05CD5E61-3F5C-453F-A8C0-8E9046216A32}" destId="{6EBBAB12-9827-4909-B7D3-D2DBF351234C}" srcOrd="0" destOrd="0" parTransId="{4A80D28B-8684-49D5-A9DB-D2E21FB21EE6}" sibTransId="{D0922B4B-E390-4095-A76E-A6950BC5619A}"/>
    <dgm:cxn modelId="{E445CD5C-0EE6-4C26-A334-7EDAE1FAC1C6}" type="presOf" srcId="{BAFFD0FE-1A70-4656-88D2-101F8CE4EBA4}" destId="{DC967FD8-A432-4A1F-BF24-7D81FAFAB534}" srcOrd="0" destOrd="0" presId="urn:microsoft.com/office/officeart/2005/8/layout/vList6"/>
    <dgm:cxn modelId="{756A8843-DAA6-40DD-851E-889A96727BFC}" type="presOf" srcId="{AE01B1F7-0122-401F-BCF8-C3647484F6DE}" destId="{CFAC5093-0CF9-4FBE-92F4-F8591DAB30CD}" srcOrd="0" destOrd="0" presId="urn:microsoft.com/office/officeart/2005/8/layout/vList6"/>
    <dgm:cxn modelId="{8C2CFB44-21D4-4A24-9F96-3933B32DF816}" type="presOf" srcId="{41C3F46A-C9A7-4546-B02E-09F0C9B3FAA3}" destId="{39E07882-D2AD-49DB-BED0-D24876652DB1}" srcOrd="0" destOrd="0" presId="urn:microsoft.com/office/officeart/2005/8/layout/vList6"/>
    <dgm:cxn modelId="{33591C4E-E5F1-4F61-B919-7D082D22517D}" srcId="{508977E1-CBE1-421B-8F7C-779324DB0BB3}" destId="{15D3C856-69E3-4C8E-B2F8-265BBD4FF063}" srcOrd="3" destOrd="0" parTransId="{56A97BF1-14D9-4EB1-8B3C-F07F355C85B4}" sibTransId="{66204DFC-C7D2-4E6A-AF42-6D7FB66BFFD3}"/>
    <dgm:cxn modelId="{54205672-722C-40FE-B7A9-CBD99DFF6626}" srcId="{508977E1-CBE1-421B-8F7C-779324DB0BB3}" destId="{44940DB7-834C-4111-849C-1B54F05FC9B0}" srcOrd="1" destOrd="0" parTransId="{474DF676-85AB-434F-86E2-8121CFF97CA6}" sibTransId="{AAEA8545-027C-4E6A-AB6E-82D7D6582FC8}"/>
    <dgm:cxn modelId="{5A55EB75-BCF6-4C9C-8C7A-F7B5511E25BE}" srcId="{508977E1-CBE1-421B-8F7C-779324DB0BB3}" destId="{05CD5E61-3F5C-453F-A8C0-8E9046216A32}" srcOrd="0" destOrd="0" parTransId="{B3278D27-4078-4E03-8D50-6F971E4DEC19}" sibTransId="{A02EA3B9-586E-45A5-97DE-DE2AA4AC71FC}"/>
    <dgm:cxn modelId="{BBD08A77-26A1-4B46-92A8-62F62C9B669E}" srcId="{508977E1-CBE1-421B-8F7C-779324DB0BB3}" destId="{E0D63671-5464-4189-A134-5BCEAEFB9F0A}" srcOrd="2" destOrd="0" parTransId="{74AA1438-7ECB-4E4D-83B0-0C4F1D1F9BA6}" sibTransId="{E434D0AD-0C8D-4418-AF7C-A3ED0E5A19D1}"/>
    <dgm:cxn modelId="{30274A59-5CCE-4779-B543-5AD74102486D}" srcId="{508977E1-CBE1-421B-8F7C-779324DB0BB3}" destId="{BAFFD0FE-1A70-4656-88D2-101F8CE4EBA4}" srcOrd="4" destOrd="0" parTransId="{0077F36E-8B40-458F-B5F7-6EB3057C4EDE}" sibTransId="{B2C8B77E-3E97-4948-AB86-A5D3390AC769}"/>
    <dgm:cxn modelId="{3048CC79-A47B-4A1C-B659-7B9C5B925136}" type="presOf" srcId="{E0D63671-5464-4189-A134-5BCEAEFB9F0A}" destId="{6FEDA61C-1CE5-4197-AADC-0D6C9F003FEC}" srcOrd="0" destOrd="0" presId="urn:microsoft.com/office/officeart/2005/8/layout/vList6"/>
    <dgm:cxn modelId="{936E2D7C-CDD6-4DA6-A2DE-13DF6A96601B}" srcId="{E0D63671-5464-4189-A134-5BCEAEFB9F0A}" destId="{B18D30D4-2C6D-481A-9BAA-83E70F51352C}" srcOrd="1" destOrd="0" parTransId="{10C94E11-7228-48A7-A772-88F07120E42E}" sibTransId="{B7FD3262-6F9F-40EA-9114-20BB60D5EC0A}"/>
    <dgm:cxn modelId="{230D1883-4506-4049-A7E7-480559903071}" type="presOf" srcId="{72D990BB-432B-401D-A901-BB5FE7C9ECFF}" destId="{EAC67379-16A6-470F-9EA7-E2CA77EF77D2}" srcOrd="0" destOrd="1" presId="urn:microsoft.com/office/officeart/2005/8/layout/vList6"/>
    <dgm:cxn modelId="{89657F85-D4AD-4853-9D53-8A282F218F60}" srcId="{BAFFD0FE-1A70-4656-88D2-101F8CE4EBA4}" destId="{F7959EA4-4C26-4DC2-ABF7-5CE541F0E95D}" srcOrd="0" destOrd="0" parTransId="{D8376000-3017-4E57-8E48-002E99054028}" sibTransId="{7A5161FE-5F9C-4D18-8013-5E1708CE1998}"/>
    <dgm:cxn modelId="{24D48C98-1D08-4888-ACE6-E797BCAE6063}" type="presOf" srcId="{B2AEF136-A90B-45DC-8516-82795F2023C8}" destId="{8CACAD38-F744-4116-95B5-DC4D102D0755}" srcOrd="0" destOrd="1" presId="urn:microsoft.com/office/officeart/2005/8/layout/vList6"/>
    <dgm:cxn modelId="{9B6BDB9C-B049-4964-B51B-62B867F8A2ED}" type="presOf" srcId="{508977E1-CBE1-421B-8F7C-779324DB0BB3}" destId="{9A3CCF08-D332-4AA8-AFDF-8F2084145391}" srcOrd="0" destOrd="0" presId="urn:microsoft.com/office/officeart/2005/8/layout/vList6"/>
    <dgm:cxn modelId="{A927C09D-0D20-4108-A541-42D645E6E542}" type="presOf" srcId="{05CD5E61-3F5C-453F-A8C0-8E9046216A32}" destId="{102A7F80-FC03-4E65-9F6B-A96E34263B20}" srcOrd="0" destOrd="0" presId="urn:microsoft.com/office/officeart/2005/8/layout/vList6"/>
    <dgm:cxn modelId="{8A9C29A8-5EB6-4EAB-9F07-47EC3FB90095}" srcId="{E0D63671-5464-4189-A134-5BCEAEFB9F0A}" destId="{41C3F46A-C9A7-4546-B02E-09F0C9B3FAA3}" srcOrd="0" destOrd="0" parTransId="{216927C8-46C7-4065-B1FC-0FA01B09A515}" sibTransId="{2205A742-E4BE-4F78-A7B8-9F88C868CA87}"/>
    <dgm:cxn modelId="{3C1D92B8-083A-4DE2-95CB-E3FF25DF9DEA}" type="presOf" srcId="{B18D30D4-2C6D-481A-9BAA-83E70F51352C}" destId="{39E07882-D2AD-49DB-BED0-D24876652DB1}" srcOrd="0" destOrd="1" presId="urn:microsoft.com/office/officeart/2005/8/layout/vList6"/>
    <dgm:cxn modelId="{023DA9C1-0285-4DAA-9B39-946A8458BB22}" type="presOf" srcId="{99DECD24-7729-41EA-B241-610CB52803E4}" destId="{5DF58229-733B-4723-9965-24EFA467CA14}" srcOrd="0" destOrd="1" presId="urn:microsoft.com/office/officeart/2005/8/layout/vList6"/>
    <dgm:cxn modelId="{22243BC5-E972-4BBC-BFC2-0DF0AF439D2B}" srcId="{44940DB7-834C-4111-849C-1B54F05FC9B0}" destId="{AE01B1F7-0122-401F-BCF8-C3647484F6DE}" srcOrd="0" destOrd="0" parTransId="{4466905D-E240-494F-AF1B-E8F12E9C4BF2}" sibTransId="{6AD68C45-1FCC-4D7A-99CA-A44DAB351AA4}"/>
    <dgm:cxn modelId="{235D29C6-0F17-4F00-9005-5CE2B3148356}" type="presOf" srcId="{2C3B3DA8-56A3-45DF-A563-C891E233A17D}" destId="{EAC67379-16A6-470F-9EA7-E2CA77EF77D2}" srcOrd="0" destOrd="2" presId="urn:microsoft.com/office/officeart/2005/8/layout/vList6"/>
    <dgm:cxn modelId="{17ACCBCA-09E3-4FB7-B77A-87CA97E6B7EE}" srcId="{05CD5E61-3F5C-453F-A8C0-8E9046216A32}" destId="{99DECD24-7729-41EA-B241-610CB52803E4}" srcOrd="1" destOrd="0" parTransId="{7B98F9C1-FD73-407E-BDC0-4AB6E8217237}" sibTransId="{E7DBBCBF-8DA3-49E8-8AFC-5D4D7D6E2B7C}"/>
    <dgm:cxn modelId="{48218CD4-5D57-44CD-89E5-06F13DCDD8D5}" type="presOf" srcId="{15D3C856-69E3-4C8E-B2F8-265BBD4FF063}" destId="{042F5DCC-94DD-4720-8606-A7C1F25B04D3}" srcOrd="0" destOrd="0" presId="urn:microsoft.com/office/officeart/2005/8/layout/vList6"/>
    <dgm:cxn modelId="{A48177E0-83BD-4B32-AB35-BDFE887F5DF0}" type="presOf" srcId="{8A754AA3-4B1E-4DD8-A571-E3455E2BA55E}" destId="{CFAC5093-0CF9-4FBE-92F4-F8591DAB30CD}" srcOrd="0" destOrd="1" presId="urn:microsoft.com/office/officeart/2005/8/layout/vList6"/>
    <dgm:cxn modelId="{4A177BE3-AC29-408A-AF62-621D6B1AD946}" srcId="{44940DB7-834C-4111-849C-1B54F05FC9B0}" destId="{8A754AA3-4B1E-4DD8-A571-E3455E2BA55E}" srcOrd="1" destOrd="0" parTransId="{681F166A-8E96-4A03-BA96-7B856720E2AF}" sibTransId="{DE1D79CB-9AE5-4FDE-9BDA-88C3E138C0C5}"/>
    <dgm:cxn modelId="{510CC7E3-B71A-410A-B4E1-37A5D594030D}" srcId="{15D3C856-69E3-4C8E-B2F8-265BBD4FF063}" destId="{72D990BB-432B-401D-A901-BB5FE7C9ECFF}" srcOrd="1" destOrd="0" parTransId="{E3488FB6-6255-41EC-845B-C947D6674042}" sibTransId="{ED0107D6-6CD6-4B28-9332-0DE35A3882F2}"/>
    <dgm:cxn modelId="{F89A41E9-AC7D-4336-8583-6340369F1712}" type="presOf" srcId="{6EBBAB12-9827-4909-B7D3-D2DBF351234C}" destId="{5DF58229-733B-4723-9965-24EFA467CA14}" srcOrd="0" destOrd="0" presId="urn:microsoft.com/office/officeart/2005/8/layout/vList6"/>
    <dgm:cxn modelId="{0E6A8DFB-D1AE-44B3-BF25-7076AAEF7696}" srcId="{BAFFD0FE-1A70-4656-88D2-101F8CE4EBA4}" destId="{B2AEF136-A90B-45DC-8516-82795F2023C8}" srcOrd="1" destOrd="0" parTransId="{235D0A97-019A-4336-B682-FB9D304DD712}" sibTransId="{9A2EA780-03CC-4CAF-8569-7F055B5900E7}"/>
    <dgm:cxn modelId="{1E97E320-BC0A-4E49-A1BD-2BD0DD4FF325}" type="presParOf" srcId="{9A3CCF08-D332-4AA8-AFDF-8F2084145391}" destId="{E71A6B86-AE70-49F8-B2E6-1EB87662E261}" srcOrd="0" destOrd="0" presId="urn:microsoft.com/office/officeart/2005/8/layout/vList6"/>
    <dgm:cxn modelId="{4083405C-1A14-49CF-8145-86B16FBF251D}" type="presParOf" srcId="{E71A6B86-AE70-49F8-B2E6-1EB87662E261}" destId="{102A7F80-FC03-4E65-9F6B-A96E34263B20}" srcOrd="0" destOrd="0" presId="urn:microsoft.com/office/officeart/2005/8/layout/vList6"/>
    <dgm:cxn modelId="{E1175D55-A7A6-4C45-9339-BE3F8C9B8D66}" type="presParOf" srcId="{E71A6B86-AE70-49F8-B2E6-1EB87662E261}" destId="{5DF58229-733B-4723-9965-24EFA467CA14}" srcOrd="1" destOrd="0" presId="urn:microsoft.com/office/officeart/2005/8/layout/vList6"/>
    <dgm:cxn modelId="{C6BD8A91-31E4-4B23-936D-B4D3B0C02BC3}" type="presParOf" srcId="{9A3CCF08-D332-4AA8-AFDF-8F2084145391}" destId="{1CD3696F-59AE-42E0-94FB-4227869097FB}" srcOrd="1" destOrd="0" presId="urn:microsoft.com/office/officeart/2005/8/layout/vList6"/>
    <dgm:cxn modelId="{2AE53FDF-7AE7-4EE7-9C09-C8EBDDBB8356}" type="presParOf" srcId="{9A3CCF08-D332-4AA8-AFDF-8F2084145391}" destId="{5E3D7BDD-1095-4D33-9132-5BAC2614B5A9}" srcOrd="2" destOrd="0" presId="urn:microsoft.com/office/officeart/2005/8/layout/vList6"/>
    <dgm:cxn modelId="{B77FE55B-1DBE-4D5E-B1E8-1176ADE22BD4}" type="presParOf" srcId="{5E3D7BDD-1095-4D33-9132-5BAC2614B5A9}" destId="{6A71C1B2-D5B2-4255-9C31-6330CE41C20D}" srcOrd="0" destOrd="0" presId="urn:microsoft.com/office/officeart/2005/8/layout/vList6"/>
    <dgm:cxn modelId="{70B060BA-5F4D-4DAA-AE1C-5D4B264C22E1}" type="presParOf" srcId="{5E3D7BDD-1095-4D33-9132-5BAC2614B5A9}" destId="{CFAC5093-0CF9-4FBE-92F4-F8591DAB30CD}" srcOrd="1" destOrd="0" presId="urn:microsoft.com/office/officeart/2005/8/layout/vList6"/>
    <dgm:cxn modelId="{DC939677-E088-4942-B41A-9500C12D7585}" type="presParOf" srcId="{9A3CCF08-D332-4AA8-AFDF-8F2084145391}" destId="{33DA9E0F-7C32-4C06-8B0E-C86CF8A433F8}" srcOrd="3" destOrd="0" presId="urn:microsoft.com/office/officeart/2005/8/layout/vList6"/>
    <dgm:cxn modelId="{C891A0DD-5ABD-4A58-B1A3-134B0AB32591}" type="presParOf" srcId="{9A3CCF08-D332-4AA8-AFDF-8F2084145391}" destId="{FDCB3355-FC2B-457E-ACBD-BC2956FD1849}" srcOrd="4" destOrd="0" presId="urn:microsoft.com/office/officeart/2005/8/layout/vList6"/>
    <dgm:cxn modelId="{777D709B-8143-4F58-BBB1-ED2D0B2C5A32}" type="presParOf" srcId="{FDCB3355-FC2B-457E-ACBD-BC2956FD1849}" destId="{6FEDA61C-1CE5-4197-AADC-0D6C9F003FEC}" srcOrd="0" destOrd="0" presId="urn:microsoft.com/office/officeart/2005/8/layout/vList6"/>
    <dgm:cxn modelId="{D19D24AE-E0D6-4382-9827-93E8B3F4B035}" type="presParOf" srcId="{FDCB3355-FC2B-457E-ACBD-BC2956FD1849}" destId="{39E07882-D2AD-49DB-BED0-D24876652DB1}" srcOrd="1" destOrd="0" presId="urn:microsoft.com/office/officeart/2005/8/layout/vList6"/>
    <dgm:cxn modelId="{B648C1F9-F63E-467D-8DC2-C1CB7FFE9AF1}" type="presParOf" srcId="{9A3CCF08-D332-4AA8-AFDF-8F2084145391}" destId="{AA300B3C-FEFB-45CF-916A-FECAF9B33C9D}" srcOrd="5" destOrd="0" presId="urn:microsoft.com/office/officeart/2005/8/layout/vList6"/>
    <dgm:cxn modelId="{1B136A9A-BE4B-444E-96E8-25C905B5C8AF}" type="presParOf" srcId="{9A3CCF08-D332-4AA8-AFDF-8F2084145391}" destId="{E386B42D-B6DF-426D-9468-FFB3782CE00C}" srcOrd="6" destOrd="0" presId="urn:microsoft.com/office/officeart/2005/8/layout/vList6"/>
    <dgm:cxn modelId="{93B5FED2-6F38-42CC-954D-0843E84B8992}" type="presParOf" srcId="{E386B42D-B6DF-426D-9468-FFB3782CE00C}" destId="{042F5DCC-94DD-4720-8606-A7C1F25B04D3}" srcOrd="0" destOrd="0" presId="urn:microsoft.com/office/officeart/2005/8/layout/vList6"/>
    <dgm:cxn modelId="{04BA3559-B3FE-41CB-84A3-BAFDD9C7BD79}" type="presParOf" srcId="{E386B42D-B6DF-426D-9468-FFB3782CE00C}" destId="{EAC67379-16A6-470F-9EA7-E2CA77EF77D2}" srcOrd="1" destOrd="0" presId="urn:microsoft.com/office/officeart/2005/8/layout/vList6"/>
    <dgm:cxn modelId="{4C1B01F6-B6E9-4C60-BB93-B495015AFA78}" type="presParOf" srcId="{9A3CCF08-D332-4AA8-AFDF-8F2084145391}" destId="{BE8F4F20-6443-4E43-8E36-58BFF104D4BC}" srcOrd="7" destOrd="0" presId="urn:microsoft.com/office/officeart/2005/8/layout/vList6"/>
    <dgm:cxn modelId="{51B81D82-0858-49B2-8F47-1B213440159A}" type="presParOf" srcId="{9A3CCF08-D332-4AA8-AFDF-8F2084145391}" destId="{57F000CD-E3DD-40A8-A9D2-89E4670A699A}" srcOrd="8" destOrd="0" presId="urn:microsoft.com/office/officeart/2005/8/layout/vList6"/>
    <dgm:cxn modelId="{3DAE0D09-365D-42B6-9F80-3AEAACB8BD35}" type="presParOf" srcId="{57F000CD-E3DD-40A8-A9D2-89E4670A699A}" destId="{DC967FD8-A432-4A1F-BF24-7D81FAFAB534}" srcOrd="0" destOrd="0" presId="urn:microsoft.com/office/officeart/2005/8/layout/vList6"/>
    <dgm:cxn modelId="{A821DC89-D889-4588-B42D-09EF13C0D36D}" type="presParOf" srcId="{57F000CD-E3DD-40A8-A9D2-89E4670A699A}" destId="{8CACAD38-F744-4116-95B5-DC4D102D075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B7BF4-F0DF-406B-9E6F-B59DEB8E1C7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36FE33FE-D052-4DE4-8CDA-D8A8D08463AC}">
      <dgm:prSet phldrT="[Text]" phldr="0" custT="1"/>
      <dgm:spPr/>
      <dgm:t>
        <a:bodyPr/>
        <a:lstStyle/>
        <a:p>
          <a:r>
            <a:rPr lang="en-US" sz="2000" b="1" dirty="0">
              <a:latin typeface="Avenir Next LT Pro" panose="020B0504020202020204" pitchFamily="34" charset="0"/>
            </a:rPr>
            <a:t>Improved Efficiency</a:t>
          </a:r>
        </a:p>
      </dgm:t>
    </dgm:pt>
    <dgm:pt modelId="{28CAD219-D948-495D-86DD-A6141166F491}" type="parTrans" cxnId="{772366F3-79CD-4882-A9F1-DA5441C3C78A}">
      <dgm:prSet/>
      <dgm:spPr/>
      <dgm:t>
        <a:bodyPr/>
        <a:lstStyle/>
        <a:p>
          <a:endParaRPr lang="en-US"/>
        </a:p>
      </dgm:t>
    </dgm:pt>
    <dgm:pt modelId="{91E9FF9E-2D85-4BBC-8F7D-57D08A2585D2}" type="sibTrans" cxnId="{772366F3-79CD-4882-A9F1-DA5441C3C78A}">
      <dgm:prSet/>
      <dgm:spPr/>
      <dgm:t>
        <a:bodyPr/>
        <a:lstStyle/>
        <a:p>
          <a:endParaRPr lang="en-US"/>
        </a:p>
      </dgm:t>
    </dgm:pt>
    <dgm:pt modelId="{4CFCB249-C396-4C2B-8E63-98206E14C5CB}">
      <dgm:prSet phldrT="[Text]" phldr="0" custT="1"/>
      <dgm:spPr/>
      <dgm:t>
        <a:bodyPr/>
        <a:lstStyle/>
        <a:p>
          <a:r>
            <a:rPr lang="en-US" sz="2000" dirty="0">
              <a:latin typeface="Avenir Next LT Pro" panose="020B0504020202020204" pitchFamily="34" charset="0"/>
            </a:rPr>
            <a:t>More complete, accurate records</a:t>
          </a:r>
        </a:p>
      </dgm:t>
    </dgm:pt>
    <dgm:pt modelId="{ED41B7E3-356D-41D9-BB7E-C2C9484221F9}" type="parTrans" cxnId="{5BF94E31-14E9-4958-9B2E-D4164AC0B561}">
      <dgm:prSet/>
      <dgm:spPr/>
      <dgm:t>
        <a:bodyPr/>
        <a:lstStyle/>
        <a:p>
          <a:endParaRPr lang="en-US"/>
        </a:p>
      </dgm:t>
    </dgm:pt>
    <dgm:pt modelId="{3D9670D3-5707-4C2C-B5B8-3529CF202A21}" type="sibTrans" cxnId="{5BF94E31-14E9-4958-9B2E-D4164AC0B561}">
      <dgm:prSet/>
      <dgm:spPr/>
      <dgm:t>
        <a:bodyPr/>
        <a:lstStyle/>
        <a:p>
          <a:endParaRPr lang="en-US"/>
        </a:p>
      </dgm:t>
    </dgm:pt>
    <dgm:pt modelId="{C0FB4442-DBBB-4F96-B783-F37395DD0B13}">
      <dgm:prSet phldrT="[Text]" phldr="0" custT="1"/>
      <dgm:spPr/>
      <dgm:t>
        <a:bodyPr/>
        <a:lstStyle/>
        <a:p>
          <a:r>
            <a:rPr lang="en-US" sz="2000" dirty="0">
              <a:latin typeface="Avenir Next LT Pro" panose="020B0504020202020204" pitchFamily="34" charset="0"/>
            </a:rPr>
            <a:t>Shorter wait times; increased availability of appointments</a:t>
          </a:r>
        </a:p>
      </dgm:t>
    </dgm:pt>
    <dgm:pt modelId="{309C1E74-09AF-431E-BA7F-143BCF5F6C2E}" type="parTrans" cxnId="{D51775E0-3161-486A-B50C-FFF18250D756}">
      <dgm:prSet/>
      <dgm:spPr/>
      <dgm:t>
        <a:bodyPr/>
        <a:lstStyle/>
        <a:p>
          <a:endParaRPr lang="en-US"/>
        </a:p>
      </dgm:t>
    </dgm:pt>
    <dgm:pt modelId="{EE126080-0634-4F20-9EC0-F61FEA599469}" type="sibTrans" cxnId="{D51775E0-3161-486A-B50C-FFF18250D756}">
      <dgm:prSet/>
      <dgm:spPr/>
      <dgm:t>
        <a:bodyPr/>
        <a:lstStyle/>
        <a:p>
          <a:endParaRPr lang="en-US"/>
        </a:p>
      </dgm:t>
    </dgm:pt>
    <dgm:pt modelId="{B81FE7AE-E5D0-4C2E-B3C8-AC2A5E2ACE3E}">
      <dgm:prSet phldrT="[Text]" phldr="0" custT="1"/>
      <dgm:spPr/>
      <dgm:t>
        <a:bodyPr/>
        <a:lstStyle/>
        <a:p>
          <a:r>
            <a:rPr lang="en-US" sz="1800" b="1" dirty="0">
              <a:latin typeface="Avenir Next LT Pro" panose="020B0504020202020204" pitchFamily="34" charset="0"/>
            </a:rPr>
            <a:t>Improved Accuracy in Diagnosis + Treatment </a:t>
          </a:r>
        </a:p>
      </dgm:t>
    </dgm:pt>
    <dgm:pt modelId="{508E13DF-962C-4BBE-AEE7-4BAF46A41B4E}" type="parTrans" cxnId="{86E10E40-5BF9-4CDA-A85B-CEBEEACD09E2}">
      <dgm:prSet/>
      <dgm:spPr/>
      <dgm:t>
        <a:bodyPr/>
        <a:lstStyle/>
        <a:p>
          <a:endParaRPr lang="en-US"/>
        </a:p>
      </dgm:t>
    </dgm:pt>
    <dgm:pt modelId="{24CEAC88-0035-4112-968D-3BAED32D372C}" type="sibTrans" cxnId="{86E10E40-5BF9-4CDA-A85B-CEBEEACD09E2}">
      <dgm:prSet/>
      <dgm:spPr/>
      <dgm:t>
        <a:bodyPr/>
        <a:lstStyle/>
        <a:p>
          <a:endParaRPr lang="en-US"/>
        </a:p>
      </dgm:t>
    </dgm:pt>
    <dgm:pt modelId="{9280A3E8-6616-4B7A-A92D-4FDEB75ED384}">
      <dgm:prSet phldrT="[Text]" phldr="0" custT="1"/>
      <dgm:spPr/>
      <dgm:t>
        <a:bodyPr/>
        <a:lstStyle/>
        <a:p>
          <a:r>
            <a:rPr lang="en-US" sz="2000" dirty="0">
              <a:latin typeface="Avenir Next LT Pro" panose="020B0504020202020204" pitchFamily="34" charset="0"/>
            </a:rPr>
            <a:t>Reduce human error</a:t>
          </a:r>
        </a:p>
      </dgm:t>
    </dgm:pt>
    <dgm:pt modelId="{D612A1FC-A370-4105-8DA4-F4FA35D4F4B6}" type="parTrans" cxnId="{D15C8BC7-3094-4CE2-A48A-6ABEE92A2E28}">
      <dgm:prSet/>
      <dgm:spPr/>
      <dgm:t>
        <a:bodyPr/>
        <a:lstStyle/>
        <a:p>
          <a:endParaRPr lang="en-US"/>
        </a:p>
      </dgm:t>
    </dgm:pt>
    <dgm:pt modelId="{DCEF95EE-2704-4CF8-A618-85D4DF950D56}" type="sibTrans" cxnId="{D15C8BC7-3094-4CE2-A48A-6ABEE92A2E28}">
      <dgm:prSet/>
      <dgm:spPr/>
      <dgm:t>
        <a:bodyPr/>
        <a:lstStyle/>
        <a:p>
          <a:endParaRPr lang="en-US"/>
        </a:p>
      </dgm:t>
    </dgm:pt>
    <dgm:pt modelId="{9AD405A2-44B4-47B3-8001-E88C80D9DC72}">
      <dgm:prSet phldrT="[Text]" phldr="0" custT="1"/>
      <dgm:spPr/>
      <dgm:t>
        <a:bodyPr/>
        <a:lstStyle/>
        <a:p>
          <a:r>
            <a:rPr lang="en-US" sz="2000" dirty="0">
              <a:latin typeface="Avenir Next LT Pro" panose="020B0504020202020204" pitchFamily="34" charset="0"/>
            </a:rPr>
            <a:t>Allow doctors to focus more on patients</a:t>
          </a:r>
        </a:p>
      </dgm:t>
    </dgm:pt>
    <dgm:pt modelId="{466955EB-B6F8-48A6-BB69-CFBB5AF49869}" type="parTrans" cxnId="{218876FC-51C1-46B5-92AC-411836CAE0E5}">
      <dgm:prSet/>
      <dgm:spPr/>
      <dgm:t>
        <a:bodyPr/>
        <a:lstStyle/>
        <a:p>
          <a:endParaRPr lang="en-US"/>
        </a:p>
      </dgm:t>
    </dgm:pt>
    <dgm:pt modelId="{EC512F68-ACEF-4445-B8C7-76DCEC91EB70}" type="sibTrans" cxnId="{218876FC-51C1-46B5-92AC-411836CAE0E5}">
      <dgm:prSet/>
      <dgm:spPr/>
      <dgm:t>
        <a:bodyPr/>
        <a:lstStyle/>
        <a:p>
          <a:endParaRPr lang="en-US"/>
        </a:p>
      </dgm:t>
    </dgm:pt>
    <dgm:pt modelId="{79DFB214-49C3-4B99-9559-2793BD7303E3}">
      <dgm:prSet phldrT="[Text]" phldr="0" custT="1"/>
      <dgm:spPr/>
      <dgm:t>
        <a:bodyPr/>
        <a:lstStyle/>
        <a:p>
          <a:r>
            <a:rPr lang="en-US" sz="2000" b="1" dirty="0">
              <a:latin typeface="Avenir Next LT Pro" panose="020B0504020202020204" pitchFamily="34" charset="0"/>
            </a:rPr>
            <a:t>Improved Communications</a:t>
          </a:r>
        </a:p>
      </dgm:t>
    </dgm:pt>
    <dgm:pt modelId="{715B21AA-BEB2-42C5-A2AA-EFDC42008595}" type="parTrans" cxnId="{FDEFAC10-C5B1-403A-A1A3-5BE6611FA6D1}">
      <dgm:prSet/>
      <dgm:spPr/>
      <dgm:t>
        <a:bodyPr/>
        <a:lstStyle/>
        <a:p>
          <a:endParaRPr lang="en-US"/>
        </a:p>
      </dgm:t>
    </dgm:pt>
    <dgm:pt modelId="{FD7EFF00-E74E-4A50-946A-C5C0016C2617}" type="sibTrans" cxnId="{FDEFAC10-C5B1-403A-A1A3-5BE6611FA6D1}">
      <dgm:prSet/>
      <dgm:spPr/>
      <dgm:t>
        <a:bodyPr/>
        <a:lstStyle/>
        <a:p>
          <a:endParaRPr lang="en-US"/>
        </a:p>
      </dgm:t>
    </dgm:pt>
    <dgm:pt modelId="{A04E8E1F-284E-43D7-9140-707E96B8E1EC}">
      <dgm:prSet phldrT="[Text]" custT="1"/>
      <dgm:spPr/>
      <dgm:t>
        <a:bodyPr/>
        <a:lstStyle/>
        <a:p>
          <a:r>
            <a:rPr lang="en-US" sz="2000" dirty="0">
              <a:latin typeface="Avenir Next LT Pro" panose="020B0504020202020204" pitchFamily="34" charset="0"/>
            </a:rPr>
            <a:t>Administrative tools can streamline the complex insurance process</a:t>
          </a:r>
        </a:p>
      </dgm:t>
    </dgm:pt>
    <dgm:pt modelId="{3FCDC07F-380A-4C46-A7D4-D22B7C312575}" type="parTrans" cxnId="{582D5F6B-B352-4B6F-9353-A95E88D836C2}">
      <dgm:prSet/>
      <dgm:spPr/>
      <dgm:t>
        <a:bodyPr/>
        <a:lstStyle/>
        <a:p>
          <a:endParaRPr lang="en-US"/>
        </a:p>
      </dgm:t>
    </dgm:pt>
    <dgm:pt modelId="{F5FBAF5C-1A0D-4FAC-A203-09EA1E4A580A}" type="sibTrans" cxnId="{582D5F6B-B352-4B6F-9353-A95E88D836C2}">
      <dgm:prSet/>
      <dgm:spPr/>
      <dgm:t>
        <a:bodyPr/>
        <a:lstStyle/>
        <a:p>
          <a:endParaRPr lang="en-US"/>
        </a:p>
      </dgm:t>
    </dgm:pt>
    <dgm:pt modelId="{F288BD8F-2C73-41F8-AAA7-6D3C83390A7C}">
      <dgm:prSet phldrT="[Text]" phldr="0" custT="1"/>
      <dgm:spPr/>
      <dgm:t>
        <a:bodyPr/>
        <a:lstStyle/>
        <a:p>
          <a:r>
            <a:rPr lang="en-US" sz="2000" b="1" dirty="0">
              <a:latin typeface="Avenir Next LT Pro" panose="020B0504020202020204" pitchFamily="34" charset="0"/>
            </a:rPr>
            <a:t>Potential Cost Savings</a:t>
          </a:r>
        </a:p>
      </dgm:t>
    </dgm:pt>
    <dgm:pt modelId="{1FF2664B-D90C-4D19-B6A3-1501AA8B4390}" type="parTrans" cxnId="{E249D1F2-A1E1-474A-9CB9-D026CEE2F268}">
      <dgm:prSet/>
      <dgm:spPr/>
      <dgm:t>
        <a:bodyPr/>
        <a:lstStyle/>
        <a:p>
          <a:endParaRPr lang="en-US"/>
        </a:p>
      </dgm:t>
    </dgm:pt>
    <dgm:pt modelId="{74B592D7-6512-4BA4-B534-AFFD120C2880}" type="sibTrans" cxnId="{E249D1F2-A1E1-474A-9CB9-D026CEE2F268}">
      <dgm:prSet/>
      <dgm:spPr/>
      <dgm:t>
        <a:bodyPr/>
        <a:lstStyle/>
        <a:p>
          <a:endParaRPr lang="en-US"/>
        </a:p>
      </dgm:t>
    </dgm:pt>
    <dgm:pt modelId="{FD407B07-C277-4D50-93CD-5BAF8A24F3D3}">
      <dgm:prSet phldrT="[Text]" phldr="0" custT="1"/>
      <dgm:spPr/>
      <dgm:t>
        <a:bodyPr/>
        <a:lstStyle/>
        <a:p>
          <a:r>
            <a:rPr lang="en-US" sz="2000" dirty="0">
              <a:latin typeface="Avenir Next LT Pro" panose="020B0504020202020204" pitchFamily="34" charset="0"/>
            </a:rPr>
            <a:t>Translation tools allow patients to speak more freely</a:t>
          </a:r>
          <a:endParaRPr lang="en-US" sz="2000" b="1" dirty="0">
            <a:latin typeface="Avenir Next LT Pro" panose="020B0504020202020204" pitchFamily="34" charset="0"/>
          </a:endParaRPr>
        </a:p>
      </dgm:t>
    </dgm:pt>
    <dgm:pt modelId="{9F740974-A582-4E3B-B90C-DA78933EEBB7}" type="parTrans" cxnId="{2B3021E9-2E5B-4F5C-8365-D80FF6B0DF45}">
      <dgm:prSet/>
      <dgm:spPr/>
      <dgm:t>
        <a:bodyPr/>
        <a:lstStyle/>
        <a:p>
          <a:endParaRPr lang="en-US"/>
        </a:p>
      </dgm:t>
    </dgm:pt>
    <dgm:pt modelId="{09BEF4AD-D6B7-493E-8354-5E6B8E938EBF}" type="sibTrans" cxnId="{2B3021E9-2E5B-4F5C-8365-D80FF6B0DF45}">
      <dgm:prSet/>
      <dgm:spPr/>
      <dgm:t>
        <a:bodyPr/>
        <a:lstStyle/>
        <a:p>
          <a:endParaRPr lang="en-US"/>
        </a:p>
      </dgm:t>
    </dgm:pt>
    <dgm:pt modelId="{D0DCF72D-A8E2-403F-92FD-65BA232F9E7B}">
      <dgm:prSet phldrT="[Text]" custT="1"/>
      <dgm:spPr/>
      <dgm:t>
        <a:bodyPr/>
        <a:lstStyle/>
        <a:p>
          <a:r>
            <a:rPr lang="en-US" sz="2000" dirty="0">
              <a:latin typeface="Avenir Next LT Pro" panose="020B0504020202020204" pitchFamily="34" charset="0"/>
            </a:rPr>
            <a:t>Other cost savings (efficiency) could be passed on to patients</a:t>
          </a:r>
        </a:p>
      </dgm:t>
    </dgm:pt>
    <dgm:pt modelId="{F1B42698-171A-4787-814C-15834CFB5479}" type="parTrans" cxnId="{074F95EF-1691-4589-9D31-5C1BBC2E1AA0}">
      <dgm:prSet/>
      <dgm:spPr/>
      <dgm:t>
        <a:bodyPr/>
        <a:lstStyle/>
        <a:p>
          <a:endParaRPr lang="en-US"/>
        </a:p>
      </dgm:t>
    </dgm:pt>
    <dgm:pt modelId="{7EBF77E6-CE40-4CFF-BC21-7D60CB734599}" type="sibTrans" cxnId="{074F95EF-1691-4589-9D31-5C1BBC2E1AA0}">
      <dgm:prSet/>
      <dgm:spPr/>
      <dgm:t>
        <a:bodyPr/>
        <a:lstStyle/>
        <a:p>
          <a:endParaRPr lang="en-US"/>
        </a:p>
      </dgm:t>
    </dgm:pt>
    <dgm:pt modelId="{1A45E365-E94F-4269-96F7-08F24CB6092F}">
      <dgm:prSet phldrT="[Text]" phldr="0" custT="1"/>
      <dgm:spPr/>
      <dgm:t>
        <a:bodyPr/>
        <a:lstStyle/>
        <a:p>
          <a:r>
            <a:rPr lang="en-US" sz="1900" baseline="0" dirty="0">
              <a:latin typeface="Avenir Next LT Pro" panose="020B0504020202020204" pitchFamily="34" charset="0"/>
            </a:rPr>
            <a:t>Reduced risk of misunderstanding, misdiagnosis</a:t>
          </a:r>
          <a:endParaRPr lang="en-US" sz="1900" b="1" baseline="0" dirty="0">
            <a:latin typeface="Avenir Next LT Pro" panose="020B0504020202020204" pitchFamily="34" charset="0"/>
          </a:endParaRPr>
        </a:p>
      </dgm:t>
    </dgm:pt>
    <dgm:pt modelId="{3B3F17B2-0412-420B-9B9D-CEB960484882}" type="parTrans" cxnId="{A96C941C-DEDD-40B4-9295-908713F12D4D}">
      <dgm:prSet/>
      <dgm:spPr/>
      <dgm:t>
        <a:bodyPr/>
        <a:lstStyle/>
        <a:p>
          <a:endParaRPr lang="en-US"/>
        </a:p>
      </dgm:t>
    </dgm:pt>
    <dgm:pt modelId="{27B2D0F4-B42F-40ED-A387-8DF57B5B4E45}" type="sibTrans" cxnId="{A96C941C-DEDD-40B4-9295-908713F12D4D}">
      <dgm:prSet/>
      <dgm:spPr/>
      <dgm:t>
        <a:bodyPr/>
        <a:lstStyle/>
        <a:p>
          <a:endParaRPr lang="en-US"/>
        </a:p>
      </dgm:t>
    </dgm:pt>
    <dgm:pt modelId="{376EB7F1-2661-4BCE-B3CD-1C5769F08C1F}" type="pres">
      <dgm:prSet presAssocID="{956B7BF4-F0DF-406B-9E6F-B59DEB8E1C71}" presName="Name0" presStyleCnt="0">
        <dgm:presLayoutVars>
          <dgm:dir/>
          <dgm:animLvl val="lvl"/>
          <dgm:resizeHandles val="exact"/>
        </dgm:presLayoutVars>
      </dgm:prSet>
      <dgm:spPr/>
    </dgm:pt>
    <dgm:pt modelId="{71E4386C-0C70-4A0A-B562-541564B022E2}" type="pres">
      <dgm:prSet presAssocID="{36FE33FE-D052-4DE4-8CDA-D8A8D08463AC}" presName="composite" presStyleCnt="0"/>
      <dgm:spPr/>
    </dgm:pt>
    <dgm:pt modelId="{6B038B03-F360-4FED-9329-F39E2E6D4E66}" type="pres">
      <dgm:prSet presAssocID="{36FE33FE-D052-4DE4-8CDA-D8A8D08463AC}" presName="parTx" presStyleLbl="alignNode1" presStyleIdx="0" presStyleCnt="4">
        <dgm:presLayoutVars>
          <dgm:chMax val="0"/>
          <dgm:chPref val="0"/>
          <dgm:bulletEnabled val="1"/>
        </dgm:presLayoutVars>
      </dgm:prSet>
      <dgm:spPr/>
    </dgm:pt>
    <dgm:pt modelId="{948BCA02-0117-44DE-9913-9405CAE29192}" type="pres">
      <dgm:prSet presAssocID="{36FE33FE-D052-4DE4-8CDA-D8A8D08463AC}" presName="desTx" presStyleLbl="alignAccFollowNode1" presStyleIdx="0" presStyleCnt="4">
        <dgm:presLayoutVars>
          <dgm:bulletEnabled val="1"/>
        </dgm:presLayoutVars>
      </dgm:prSet>
      <dgm:spPr/>
    </dgm:pt>
    <dgm:pt modelId="{597EB587-F0B8-4BAA-9BB3-249CD4D1AD38}" type="pres">
      <dgm:prSet presAssocID="{91E9FF9E-2D85-4BBC-8F7D-57D08A2585D2}" presName="space" presStyleCnt="0"/>
      <dgm:spPr/>
    </dgm:pt>
    <dgm:pt modelId="{DA012062-AE4A-48CA-A139-E37BF3E5B6C3}" type="pres">
      <dgm:prSet presAssocID="{B81FE7AE-E5D0-4C2E-B3C8-AC2A5E2ACE3E}" presName="composite" presStyleCnt="0"/>
      <dgm:spPr/>
    </dgm:pt>
    <dgm:pt modelId="{82F80258-1F85-4569-A83E-8160E492FC7B}" type="pres">
      <dgm:prSet presAssocID="{B81FE7AE-E5D0-4C2E-B3C8-AC2A5E2ACE3E}" presName="parTx" presStyleLbl="alignNode1" presStyleIdx="1" presStyleCnt="4">
        <dgm:presLayoutVars>
          <dgm:chMax val="0"/>
          <dgm:chPref val="0"/>
          <dgm:bulletEnabled val="1"/>
        </dgm:presLayoutVars>
      </dgm:prSet>
      <dgm:spPr/>
    </dgm:pt>
    <dgm:pt modelId="{E0E3721C-63E8-49F0-9A94-E33257FE1B39}" type="pres">
      <dgm:prSet presAssocID="{B81FE7AE-E5D0-4C2E-B3C8-AC2A5E2ACE3E}" presName="desTx" presStyleLbl="alignAccFollowNode1" presStyleIdx="1" presStyleCnt="4">
        <dgm:presLayoutVars>
          <dgm:bulletEnabled val="1"/>
        </dgm:presLayoutVars>
      </dgm:prSet>
      <dgm:spPr/>
    </dgm:pt>
    <dgm:pt modelId="{9FCFDE56-DC86-4D76-B03D-2506AAECC0CF}" type="pres">
      <dgm:prSet presAssocID="{24CEAC88-0035-4112-968D-3BAED32D372C}" presName="space" presStyleCnt="0"/>
      <dgm:spPr/>
    </dgm:pt>
    <dgm:pt modelId="{5875D3E8-0355-4F78-A44A-C252E05429A5}" type="pres">
      <dgm:prSet presAssocID="{79DFB214-49C3-4B99-9559-2793BD7303E3}" presName="composite" presStyleCnt="0"/>
      <dgm:spPr/>
    </dgm:pt>
    <dgm:pt modelId="{13F6C0EF-7848-435B-80BC-EFF34E3383AA}" type="pres">
      <dgm:prSet presAssocID="{79DFB214-49C3-4B99-9559-2793BD7303E3}" presName="parTx" presStyleLbl="alignNode1" presStyleIdx="2" presStyleCnt="4">
        <dgm:presLayoutVars>
          <dgm:chMax val="0"/>
          <dgm:chPref val="0"/>
          <dgm:bulletEnabled val="1"/>
        </dgm:presLayoutVars>
      </dgm:prSet>
      <dgm:spPr/>
    </dgm:pt>
    <dgm:pt modelId="{B4F4A8FC-4779-4F0E-9425-B2ACF8DA8165}" type="pres">
      <dgm:prSet presAssocID="{79DFB214-49C3-4B99-9559-2793BD7303E3}" presName="desTx" presStyleLbl="alignAccFollowNode1" presStyleIdx="2" presStyleCnt="4">
        <dgm:presLayoutVars>
          <dgm:bulletEnabled val="1"/>
        </dgm:presLayoutVars>
      </dgm:prSet>
      <dgm:spPr/>
    </dgm:pt>
    <dgm:pt modelId="{FF853FCC-AD40-40E2-B08A-3EBED30CE0C1}" type="pres">
      <dgm:prSet presAssocID="{FD7EFF00-E74E-4A50-946A-C5C0016C2617}" presName="space" presStyleCnt="0"/>
      <dgm:spPr/>
    </dgm:pt>
    <dgm:pt modelId="{176E057E-FE82-4367-8D7D-257BED746C87}" type="pres">
      <dgm:prSet presAssocID="{F288BD8F-2C73-41F8-AAA7-6D3C83390A7C}" presName="composite" presStyleCnt="0"/>
      <dgm:spPr/>
    </dgm:pt>
    <dgm:pt modelId="{7293D164-4BE0-408B-B916-1FDDECA22CF9}" type="pres">
      <dgm:prSet presAssocID="{F288BD8F-2C73-41F8-AAA7-6D3C83390A7C}" presName="parTx" presStyleLbl="alignNode1" presStyleIdx="3" presStyleCnt="4">
        <dgm:presLayoutVars>
          <dgm:chMax val="0"/>
          <dgm:chPref val="0"/>
          <dgm:bulletEnabled val="1"/>
        </dgm:presLayoutVars>
      </dgm:prSet>
      <dgm:spPr/>
    </dgm:pt>
    <dgm:pt modelId="{AC962754-EA85-4416-856A-A0381CAEEA14}" type="pres">
      <dgm:prSet presAssocID="{F288BD8F-2C73-41F8-AAA7-6D3C83390A7C}" presName="desTx" presStyleLbl="alignAccFollowNode1" presStyleIdx="3" presStyleCnt="4">
        <dgm:presLayoutVars>
          <dgm:bulletEnabled val="1"/>
        </dgm:presLayoutVars>
      </dgm:prSet>
      <dgm:spPr/>
    </dgm:pt>
  </dgm:ptLst>
  <dgm:cxnLst>
    <dgm:cxn modelId="{82BF660E-B96F-4547-B575-0CC6E1B5ECCB}" type="presOf" srcId="{1A45E365-E94F-4269-96F7-08F24CB6092F}" destId="{B4F4A8FC-4779-4F0E-9425-B2ACF8DA8165}" srcOrd="0" destOrd="1" presId="urn:microsoft.com/office/officeart/2005/8/layout/hList1"/>
    <dgm:cxn modelId="{FDEFAC10-C5B1-403A-A1A3-5BE6611FA6D1}" srcId="{956B7BF4-F0DF-406B-9E6F-B59DEB8E1C71}" destId="{79DFB214-49C3-4B99-9559-2793BD7303E3}" srcOrd="2" destOrd="0" parTransId="{715B21AA-BEB2-42C5-A2AA-EFDC42008595}" sibTransId="{FD7EFF00-E74E-4A50-946A-C5C0016C2617}"/>
    <dgm:cxn modelId="{A96C941C-DEDD-40B4-9295-908713F12D4D}" srcId="{79DFB214-49C3-4B99-9559-2793BD7303E3}" destId="{1A45E365-E94F-4269-96F7-08F24CB6092F}" srcOrd="1" destOrd="0" parTransId="{3B3F17B2-0412-420B-9B9D-CEB960484882}" sibTransId="{27B2D0F4-B42F-40ED-A387-8DF57B5B4E45}"/>
    <dgm:cxn modelId="{5BF94E31-14E9-4958-9B2E-D4164AC0B561}" srcId="{36FE33FE-D052-4DE4-8CDA-D8A8D08463AC}" destId="{4CFCB249-C396-4C2B-8E63-98206E14C5CB}" srcOrd="0" destOrd="0" parTransId="{ED41B7E3-356D-41D9-BB7E-C2C9484221F9}" sibTransId="{3D9670D3-5707-4C2C-B5B8-3529CF202A21}"/>
    <dgm:cxn modelId="{86E10E40-5BF9-4CDA-A85B-CEBEEACD09E2}" srcId="{956B7BF4-F0DF-406B-9E6F-B59DEB8E1C71}" destId="{B81FE7AE-E5D0-4C2E-B3C8-AC2A5E2ACE3E}" srcOrd="1" destOrd="0" parTransId="{508E13DF-962C-4BBE-AEE7-4BAF46A41B4E}" sibTransId="{24CEAC88-0035-4112-968D-3BAED32D372C}"/>
    <dgm:cxn modelId="{B7981061-7739-49BE-BD55-DCD34EFE6376}" type="presOf" srcId="{4CFCB249-C396-4C2B-8E63-98206E14C5CB}" destId="{948BCA02-0117-44DE-9913-9405CAE29192}" srcOrd="0" destOrd="0" presId="urn:microsoft.com/office/officeart/2005/8/layout/hList1"/>
    <dgm:cxn modelId="{7A5D5A42-5231-438A-9337-D0242EC825CE}" type="presOf" srcId="{A04E8E1F-284E-43D7-9140-707E96B8E1EC}" destId="{AC962754-EA85-4416-856A-A0381CAEEA14}" srcOrd="0" destOrd="0" presId="urn:microsoft.com/office/officeart/2005/8/layout/hList1"/>
    <dgm:cxn modelId="{582D5F6B-B352-4B6F-9353-A95E88D836C2}" srcId="{F288BD8F-2C73-41F8-AAA7-6D3C83390A7C}" destId="{A04E8E1F-284E-43D7-9140-707E96B8E1EC}" srcOrd="0" destOrd="0" parTransId="{3FCDC07F-380A-4C46-A7D4-D22B7C312575}" sibTransId="{F5FBAF5C-1A0D-4FAC-A203-09EA1E4A580A}"/>
    <dgm:cxn modelId="{F07BEB73-1463-4A8A-B7B8-A41E3DB4516A}" type="presOf" srcId="{36FE33FE-D052-4DE4-8CDA-D8A8D08463AC}" destId="{6B038B03-F360-4FED-9329-F39E2E6D4E66}" srcOrd="0" destOrd="0" presId="urn:microsoft.com/office/officeart/2005/8/layout/hList1"/>
    <dgm:cxn modelId="{1AF0B256-EC5E-4B46-B83C-6059E0ABEECD}" type="presOf" srcId="{C0FB4442-DBBB-4F96-B783-F37395DD0B13}" destId="{948BCA02-0117-44DE-9913-9405CAE29192}" srcOrd="0" destOrd="1" presId="urn:microsoft.com/office/officeart/2005/8/layout/hList1"/>
    <dgm:cxn modelId="{8F0AFE90-1EB7-427D-8690-6FC7D75A2B88}" type="presOf" srcId="{F288BD8F-2C73-41F8-AAA7-6D3C83390A7C}" destId="{7293D164-4BE0-408B-B916-1FDDECA22CF9}" srcOrd="0" destOrd="0" presId="urn:microsoft.com/office/officeart/2005/8/layout/hList1"/>
    <dgm:cxn modelId="{F3E76293-8C95-4861-945C-AFBAC70613E0}" type="presOf" srcId="{FD407B07-C277-4D50-93CD-5BAF8A24F3D3}" destId="{B4F4A8FC-4779-4F0E-9425-B2ACF8DA8165}" srcOrd="0" destOrd="0" presId="urn:microsoft.com/office/officeart/2005/8/layout/hList1"/>
    <dgm:cxn modelId="{20DBEE95-4214-4196-8D4E-AA3A879CDB1C}" type="presOf" srcId="{D0DCF72D-A8E2-403F-92FD-65BA232F9E7B}" destId="{AC962754-EA85-4416-856A-A0381CAEEA14}" srcOrd="0" destOrd="1" presId="urn:microsoft.com/office/officeart/2005/8/layout/hList1"/>
    <dgm:cxn modelId="{39095DBE-688D-404C-B069-1835C9CB044D}" type="presOf" srcId="{79DFB214-49C3-4B99-9559-2793BD7303E3}" destId="{13F6C0EF-7848-435B-80BC-EFF34E3383AA}" srcOrd="0" destOrd="0" presId="urn:microsoft.com/office/officeart/2005/8/layout/hList1"/>
    <dgm:cxn modelId="{D15C8BC7-3094-4CE2-A48A-6ABEE92A2E28}" srcId="{B81FE7AE-E5D0-4C2E-B3C8-AC2A5E2ACE3E}" destId="{9280A3E8-6616-4B7A-A92D-4FDEB75ED384}" srcOrd="0" destOrd="0" parTransId="{D612A1FC-A370-4105-8DA4-F4FA35D4F4B6}" sibTransId="{DCEF95EE-2704-4CF8-A618-85D4DF950D56}"/>
    <dgm:cxn modelId="{10E2FDCC-4425-458F-A503-BB6E2B9397F2}" type="presOf" srcId="{9AD405A2-44B4-47B3-8001-E88C80D9DC72}" destId="{E0E3721C-63E8-49F0-9A94-E33257FE1B39}" srcOrd="0" destOrd="1" presId="urn:microsoft.com/office/officeart/2005/8/layout/hList1"/>
    <dgm:cxn modelId="{5E7B64D4-3596-4965-B394-AB79E898E2E4}" type="presOf" srcId="{956B7BF4-F0DF-406B-9E6F-B59DEB8E1C71}" destId="{376EB7F1-2661-4BCE-B3CD-1C5769F08C1F}" srcOrd="0" destOrd="0" presId="urn:microsoft.com/office/officeart/2005/8/layout/hList1"/>
    <dgm:cxn modelId="{D51775E0-3161-486A-B50C-FFF18250D756}" srcId="{36FE33FE-D052-4DE4-8CDA-D8A8D08463AC}" destId="{C0FB4442-DBBB-4F96-B783-F37395DD0B13}" srcOrd="1" destOrd="0" parTransId="{309C1E74-09AF-431E-BA7F-143BCF5F6C2E}" sibTransId="{EE126080-0634-4F20-9EC0-F61FEA599469}"/>
    <dgm:cxn modelId="{3B4E87E0-92CB-4410-BFAA-D7B4A4F32857}" type="presOf" srcId="{9280A3E8-6616-4B7A-A92D-4FDEB75ED384}" destId="{E0E3721C-63E8-49F0-9A94-E33257FE1B39}" srcOrd="0" destOrd="0" presId="urn:microsoft.com/office/officeart/2005/8/layout/hList1"/>
    <dgm:cxn modelId="{6AED01E1-CD73-4876-A930-F704D6AD9EBA}" type="presOf" srcId="{B81FE7AE-E5D0-4C2E-B3C8-AC2A5E2ACE3E}" destId="{82F80258-1F85-4569-A83E-8160E492FC7B}" srcOrd="0" destOrd="0" presId="urn:microsoft.com/office/officeart/2005/8/layout/hList1"/>
    <dgm:cxn modelId="{2B3021E9-2E5B-4F5C-8365-D80FF6B0DF45}" srcId="{79DFB214-49C3-4B99-9559-2793BD7303E3}" destId="{FD407B07-C277-4D50-93CD-5BAF8A24F3D3}" srcOrd="0" destOrd="0" parTransId="{9F740974-A582-4E3B-B90C-DA78933EEBB7}" sibTransId="{09BEF4AD-D6B7-493E-8354-5E6B8E938EBF}"/>
    <dgm:cxn modelId="{074F95EF-1691-4589-9D31-5C1BBC2E1AA0}" srcId="{F288BD8F-2C73-41F8-AAA7-6D3C83390A7C}" destId="{D0DCF72D-A8E2-403F-92FD-65BA232F9E7B}" srcOrd="1" destOrd="0" parTransId="{F1B42698-171A-4787-814C-15834CFB5479}" sibTransId="{7EBF77E6-CE40-4CFF-BC21-7D60CB734599}"/>
    <dgm:cxn modelId="{E249D1F2-A1E1-474A-9CB9-D026CEE2F268}" srcId="{956B7BF4-F0DF-406B-9E6F-B59DEB8E1C71}" destId="{F288BD8F-2C73-41F8-AAA7-6D3C83390A7C}" srcOrd="3" destOrd="0" parTransId="{1FF2664B-D90C-4D19-B6A3-1501AA8B4390}" sibTransId="{74B592D7-6512-4BA4-B534-AFFD120C2880}"/>
    <dgm:cxn modelId="{772366F3-79CD-4882-A9F1-DA5441C3C78A}" srcId="{956B7BF4-F0DF-406B-9E6F-B59DEB8E1C71}" destId="{36FE33FE-D052-4DE4-8CDA-D8A8D08463AC}" srcOrd="0" destOrd="0" parTransId="{28CAD219-D948-495D-86DD-A6141166F491}" sibTransId="{91E9FF9E-2D85-4BBC-8F7D-57D08A2585D2}"/>
    <dgm:cxn modelId="{218876FC-51C1-46B5-92AC-411836CAE0E5}" srcId="{B81FE7AE-E5D0-4C2E-B3C8-AC2A5E2ACE3E}" destId="{9AD405A2-44B4-47B3-8001-E88C80D9DC72}" srcOrd="1" destOrd="0" parTransId="{466955EB-B6F8-48A6-BB69-CFBB5AF49869}" sibTransId="{EC512F68-ACEF-4445-B8C7-76DCEC91EB70}"/>
    <dgm:cxn modelId="{510A4D6E-BA08-4989-A91B-CB2F88DE1615}" type="presParOf" srcId="{376EB7F1-2661-4BCE-B3CD-1C5769F08C1F}" destId="{71E4386C-0C70-4A0A-B562-541564B022E2}" srcOrd="0" destOrd="0" presId="urn:microsoft.com/office/officeart/2005/8/layout/hList1"/>
    <dgm:cxn modelId="{1DE197D5-250B-4446-8721-467D0E63466E}" type="presParOf" srcId="{71E4386C-0C70-4A0A-B562-541564B022E2}" destId="{6B038B03-F360-4FED-9329-F39E2E6D4E66}" srcOrd="0" destOrd="0" presId="urn:microsoft.com/office/officeart/2005/8/layout/hList1"/>
    <dgm:cxn modelId="{B0126C0B-7300-426A-BDD5-41A7AF5D35E0}" type="presParOf" srcId="{71E4386C-0C70-4A0A-B562-541564B022E2}" destId="{948BCA02-0117-44DE-9913-9405CAE29192}" srcOrd="1" destOrd="0" presId="urn:microsoft.com/office/officeart/2005/8/layout/hList1"/>
    <dgm:cxn modelId="{D96303B5-825C-42F0-9C63-AED4E3F6145B}" type="presParOf" srcId="{376EB7F1-2661-4BCE-B3CD-1C5769F08C1F}" destId="{597EB587-F0B8-4BAA-9BB3-249CD4D1AD38}" srcOrd="1" destOrd="0" presId="urn:microsoft.com/office/officeart/2005/8/layout/hList1"/>
    <dgm:cxn modelId="{179FD553-CD71-4EDF-8122-D2D8A8294D2C}" type="presParOf" srcId="{376EB7F1-2661-4BCE-B3CD-1C5769F08C1F}" destId="{DA012062-AE4A-48CA-A139-E37BF3E5B6C3}" srcOrd="2" destOrd="0" presId="urn:microsoft.com/office/officeart/2005/8/layout/hList1"/>
    <dgm:cxn modelId="{45161331-BA04-491B-ADBB-A517E533D10E}" type="presParOf" srcId="{DA012062-AE4A-48CA-A139-E37BF3E5B6C3}" destId="{82F80258-1F85-4569-A83E-8160E492FC7B}" srcOrd="0" destOrd="0" presId="urn:microsoft.com/office/officeart/2005/8/layout/hList1"/>
    <dgm:cxn modelId="{A35C58F7-4688-4AB4-BF39-7E63AA1DA268}" type="presParOf" srcId="{DA012062-AE4A-48CA-A139-E37BF3E5B6C3}" destId="{E0E3721C-63E8-49F0-9A94-E33257FE1B39}" srcOrd="1" destOrd="0" presId="urn:microsoft.com/office/officeart/2005/8/layout/hList1"/>
    <dgm:cxn modelId="{47AC25BB-731B-4779-BDC4-23A4372FD0A2}" type="presParOf" srcId="{376EB7F1-2661-4BCE-B3CD-1C5769F08C1F}" destId="{9FCFDE56-DC86-4D76-B03D-2506AAECC0CF}" srcOrd="3" destOrd="0" presId="urn:microsoft.com/office/officeart/2005/8/layout/hList1"/>
    <dgm:cxn modelId="{851F637E-E3C6-4BCD-B8C3-46AF547E54F0}" type="presParOf" srcId="{376EB7F1-2661-4BCE-B3CD-1C5769F08C1F}" destId="{5875D3E8-0355-4F78-A44A-C252E05429A5}" srcOrd="4" destOrd="0" presId="urn:microsoft.com/office/officeart/2005/8/layout/hList1"/>
    <dgm:cxn modelId="{881896F3-0702-49E7-AC8A-ED4442B0A380}" type="presParOf" srcId="{5875D3E8-0355-4F78-A44A-C252E05429A5}" destId="{13F6C0EF-7848-435B-80BC-EFF34E3383AA}" srcOrd="0" destOrd="0" presId="urn:microsoft.com/office/officeart/2005/8/layout/hList1"/>
    <dgm:cxn modelId="{D5591F03-A961-40C3-9C0E-E374CA72F1C6}" type="presParOf" srcId="{5875D3E8-0355-4F78-A44A-C252E05429A5}" destId="{B4F4A8FC-4779-4F0E-9425-B2ACF8DA8165}" srcOrd="1" destOrd="0" presId="urn:microsoft.com/office/officeart/2005/8/layout/hList1"/>
    <dgm:cxn modelId="{3B31A305-4856-43EA-9F66-40A212B83769}" type="presParOf" srcId="{376EB7F1-2661-4BCE-B3CD-1C5769F08C1F}" destId="{FF853FCC-AD40-40E2-B08A-3EBED30CE0C1}" srcOrd="5" destOrd="0" presId="urn:microsoft.com/office/officeart/2005/8/layout/hList1"/>
    <dgm:cxn modelId="{D2A65C2A-D9D4-4BA3-8A38-87B69AB45708}" type="presParOf" srcId="{376EB7F1-2661-4BCE-B3CD-1C5769F08C1F}" destId="{176E057E-FE82-4367-8D7D-257BED746C87}" srcOrd="6" destOrd="0" presId="urn:microsoft.com/office/officeart/2005/8/layout/hList1"/>
    <dgm:cxn modelId="{87D3B5D4-B68B-4AE0-93F0-2C0F537D2736}" type="presParOf" srcId="{176E057E-FE82-4367-8D7D-257BED746C87}" destId="{7293D164-4BE0-408B-B916-1FDDECA22CF9}" srcOrd="0" destOrd="0" presId="urn:microsoft.com/office/officeart/2005/8/layout/hList1"/>
    <dgm:cxn modelId="{4EE45894-4DE5-4B15-BB47-B44790E70AB6}" type="presParOf" srcId="{176E057E-FE82-4367-8D7D-257BED746C87}" destId="{AC962754-EA85-4416-856A-A0381CAEE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6B7BF4-F0DF-406B-9E6F-B59DEB8E1C7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36FE33FE-D052-4DE4-8CDA-D8A8D08463AC}">
      <dgm:prSet phldrT="[Text]" phldr="0" custT="1"/>
      <dgm:spPr/>
      <dgm:t>
        <a:bodyPr/>
        <a:lstStyle/>
        <a:p>
          <a:r>
            <a:rPr lang="en-US" sz="2000" b="1" dirty="0">
              <a:latin typeface="Avenir Next LT Pro" panose="020B0504020202020204" pitchFamily="34" charset="0"/>
            </a:rPr>
            <a:t>Fears over Data Security/Privacy </a:t>
          </a:r>
        </a:p>
      </dgm:t>
    </dgm:pt>
    <dgm:pt modelId="{28CAD219-D948-495D-86DD-A6141166F491}" type="parTrans" cxnId="{772366F3-79CD-4882-A9F1-DA5441C3C78A}">
      <dgm:prSet/>
      <dgm:spPr/>
      <dgm:t>
        <a:bodyPr/>
        <a:lstStyle/>
        <a:p>
          <a:endParaRPr lang="en-US"/>
        </a:p>
      </dgm:t>
    </dgm:pt>
    <dgm:pt modelId="{91E9FF9E-2D85-4BBC-8F7D-57D08A2585D2}" type="sibTrans" cxnId="{772366F3-79CD-4882-A9F1-DA5441C3C78A}">
      <dgm:prSet/>
      <dgm:spPr/>
      <dgm:t>
        <a:bodyPr/>
        <a:lstStyle/>
        <a:p>
          <a:endParaRPr lang="en-US"/>
        </a:p>
      </dgm:t>
    </dgm:pt>
    <dgm:pt modelId="{4CFCB249-C396-4C2B-8E63-98206E14C5CB}">
      <dgm:prSet phldrT="[Text]" phldr="0" custT="1"/>
      <dgm:spPr/>
      <dgm:t>
        <a:bodyPr/>
        <a:lstStyle/>
        <a:p>
          <a:r>
            <a:rPr lang="en-US" sz="2000" dirty="0">
              <a:latin typeface="Avenir Next LT Pro" panose="020B0504020202020204" pitchFamily="34" charset="0"/>
            </a:rPr>
            <a:t>Concerns over who has access to AI-generated data</a:t>
          </a:r>
        </a:p>
      </dgm:t>
    </dgm:pt>
    <dgm:pt modelId="{ED41B7E3-356D-41D9-BB7E-C2C9484221F9}" type="parTrans" cxnId="{5BF94E31-14E9-4958-9B2E-D4164AC0B561}">
      <dgm:prSet/>
      <dgm:spPr/>
      <dgm:t>
        <a:bodyPr/>
        <a:lstStyle/>
        <a:p>
          <a:endParaRPr lang="en-US"/>
        </a:p>
      </dgm:t>
    </dgm:pt>
    <dgm:pt modelId="{3D9670D3-5707-4C2C-B5B8-3529CF202A21}" type="sibTrans" cxnId="{5BF94E31-14E9-4958-9B2E-D4164AC0B561}">
      <dgm:prSet/>
      <dgm:spPr/>
      <dgm:t>
        <a:bodyPr/>
        <a:lstStyle/>
        <a:p>
          <a:endParaRPr lang="en-US"/>
        </a:p>
      </dgm:t>
    </dgm:pt>
    <dgm:pt modelId="{C0FB4442-DBBB-4F96-B783-F37395DD0B13}">
      <dgm:prSet phldrT="[Text]" phldr="0" custT="1"/>
      <dgm:spPr/>
      <dgm:t>
        <a:bodyPr/>
        <a:lstStyle/>
        <a:p>
          <a:r>
            <a:rPr lang="en-US" sz="2000" dirty="0">
              <a:latin typeface="Avenir Next LT Pro" panose="020B0504020202020204" pitchFamily="34" charset="0"/>
            </a:rPr>
            <a:t>Apprehension over continuity  of HIPAA protections </a:t>
          </a:r>
        </a:p>
      </dgm:t>
    </dgm:pt>
    <dgm:pt modelId="{309C1E74-09AF-431E-BA7F-143BCF5F6C2E}" type="parTrans" cxnId="{D51775E0-3161-486A-B50C-FFF18250D756}">
      <dgm:prSet/>
      <dgm:spPr/>
      <dgm:t>
        <a:bodyPr/>
        <a:lstStyle/>
        <a:p>
          <a:endParaRPr lang="en-US"/>
        </a:p>
      </dgm:t>
    </dgm:pt>
    <dgm:pt modelId="{EE126080-0634-4F20-9EC0-F61FEA599469}" type="sibTrans" cxnId="{D51775E0-3161-486A-B50C-FFF18250D756}">
      <dgm:prSet/>
      <dgm:spPr/>
      <dgm:t>
        <a:bodyPr/>
        <a:lstStyle/>
        <a:p>
          <a:endParaRPr lang="en-US"/>
        </a:p>
      </dgm:t>
    </dgm:pt>
    <dgm:pt modelId="{B81FE7AE-E5D0-4C2E-B3C8-AC2A5E2ACE3E}">
      <dgm:prSet phldrT="[Text]" phldr="0" custT="1"/>
      <dgm:spPr/>
      <dgm:t>
        <a:bodyPr/>
        <a:lstStyle/>
        <a:p>
          <a:r>
            <a:rPr lang="en-US" sz="2000" b="1" dirty="0">
              <a:latin typeface="Avenir Next LT Pro" panose="020B0504020202020204" pitchFamily="34" charset="0"/>
            </a:rPr>
            <a:t>Inaccuracy in Diagnosis + Treatment</a:t>
          </a:r>
        </a:p>
      </dgm:t>
    </dgm:pt>
    <dgm:pt modelId="{508E13DF-962C-4BBE-AEE7-4BAF46A41B4E}" type="parTrans" cxnId="{86E10E40-5BF9-4CDA-A85B-CEBEEACD09E2}">
      <dgm:prSet/>
      <dgm:spPr/>
      <dgm:t>
        <a:bodyPr/>
        <a:lstStyle/>
        <a:p>
          <a:endParaRPr lang="en-US"/>
        </a:p>
      </dgm:t>
    </dgm:pt>
    <dgm:pt modelId="{24CEAC88-0035-4112-968D-3BAED32D372C}" type="sibTrans" cxnId="{86E10E40-5BF9-4CDA-A85B-CEBEEACD09E2}">
      <dgm:prSet/>
      <dgm:spPr/>
      <dgm:t>
        <a:bodyPr/>
        <a:lstStyle/>
        <a:p>
          <a:endParaRPr lang="en-US"/>
        </a:p>
      </dgm:t>
    </dgm:pt>
    <dgm:pt modelId="{9280A3E8-6616-4B7A-A92D-4FDEB75ED384}">
      <dgm:prSet phldrT="[Text]" phldr="0" custT="1"/>
      <dgm:spPr/>
      <dgm:t>
        <a:bodyPr/>
        <a:lstStyle/>
        <a:p>
          <a:r>
            <a:rPr lang="en-US" sz="2000" dirty="0">
              <a:latin typeface="Avenir Next LT Pro" panose="020B0504020202020204" pitchFamily="34" charset="0"/>
            </a:rPr>
            <a:t>Uncertainty over reliability, accuracy of AI tools; potential for misdiagnosis, treatment errors  </a:t>
          </a:r>
        </a:p>
      </dgm:t>
    </dgm:pt>
    <dgm:pt modelId="{D612A1FC-A370-4105-8DA4-F4FA35D4F4B6}" type="parTrans" cxnId="{D15C8BC7-3094-4CE2-A48A-6ABEE92A2E28}">
      <dgm:prSet/>
      <dgm:spPr/>
      <dgm:t>
        <a:bodyPr/>
        <a:lstStyle/>
        <a:p>
          <a:endParaRPr lang="en-US"/>
        </a:p>
      </dgm:t>
    </dgm:pt>
    <dgm:pt modelId="{DCEF95EE-2704-4CF8-A618-85D4DF950D56}" type="sibTrans" cxnId="{D15C8BC7-3094-4CE2-A48A-6ABEE92A2E28}">
      <dgm:prSet/>
      <dgm:spPr/>
      <dgm:t>
        <a:bodyPr/>
        <a:lstStyle/>
        <a:p>
          <a:endParaRPr lang="en-US"/>
        </a:p>
      </dgm:t>
    </dgm:pt>
    <dgm:pt modelId="{79DFB214-49C3-4B99-9559-2793BD7303E3}">
      <dgm:prSet phldrT="[Text]" phldr="0" custT="1"/>
      <dgm:spPr/>
      <dgm:t>
        <a:bodyPr/>
        <a:lstStyle/>
        <a:p>
          <a:r>
            <a:rPr lang="en-US" sz="2000" b="1" dirty="0">
              <a:latin typeface="Avenir Next LT Pro" panose="020B0504020202020204" pitchFamily="34" charset="0"/>
            </a:rPr>
            <a:t>Reduced Communications</a:t>
          </a:r>
        </a:p>
      </dgm:t>
    </dgm:pt>
    <dgm:pt modelId="{715B21AA-BEB2-42C5-A2AA-EFDC42008595}" type="parTrans" cxnId="{FDEFAC10-C5B1-403A-A1A3-5BE6611FA6D1}">
      <dgm:prSet/>
      <dgm:spPr/>
      <dgm:t>
        <a:bodyPr/>
        <a:lstStyle/>
        <a:p>
          <a:endParaRPr lang="en-US"/>
        </a:p>
      </dgm:t>
    </dgm:pt>
    <dgm:pt modelId="{FD7EFF00-E74E-4A50-946A-C5C0016C2617}" type="sibTrans" cxnId="{FDEFAC10-C5B1-403A-A1A3-5BE6611FA6D1}">
      <dgm:prSet/>
      <dgm:spPr/>
      <dgm:t>
        <a:bodyPr/>
        <a:lstStyle/>
        <a:p>
          <a:endParaRPr lang="en-US"/>
        </a:p>
      </dgm:t>
    </dgm:pt>
    <dgm:pt modelId="{A04E8E1F-284E-43D7-9140-707E96B8E1EC}">
      <dgm:prSet phldrT="[Text]" custT="1"/>
      <dgm:spPr/>
      <dgm:t>
        <a:bodyPr/>
        <a:lstStyle/>
        <a:p>
          <a:r>
            <a:rPr lang="en-US" sz="2000" dirty="0">
              <a:latin typeface="Avenir Next LT Pro" panose="020B0504020202020204" pitchFamily="34" charset="0"/>
            </a:rPr>
            <a:t>Fears of magnified inaccuracy/bias in development, implementation of AI tools</a:t>
          </a:r>
        </a:p>
      </dgm:t>
    </dgm:pt>
    <dgm:pt modelId="{3FCDC07F-380A-4C46-A7D4-D22B7C312575}" type="parTrans" cxnId="{582D5F6B-B352-4B6F-9353-A95E88D836C2}">
      <dgm:prSet/>
      <dgm:spPr/>
      <dgm:t>
        <a:bodyPr/>
        <a:lstStyle/>
        <a:p>
          <a:endParaRPr lang="en-US"/>
        </a:p>
      </dgm:t>
    </dgm:pt>
    <dgm:pt modelId="{F5FBAF5C-1A0D-4FAC-A203-09EA1E4A580A}" type="sibTrans" cxnId="{582D5F6B-B352-4B6F-9353-A95E88D836C2}">
      <dgm:prSet/>
      <dgm:spPr/>
      <dgm:t>
        <a:bodyPr/>
        <a:lstStyle/>
        <a:p>
          <a:endParaRPr lang="en-US"/>
        </a:p>
      </dgm:t>
    </dgm:pt>
    <dgm:pt modelId="{F288BD8F-2C73-41F8-AAA7-6D3C83390A7C}">
      <dgm:prSet phldrT="[Text]" phldr="0" custT="1"/>
      <dgm:spPr/>
      <dgm:t>
        <a:bodyPr/>
        <a:lstStyle/>
        <a:p>
          <a:r>
            <a:rPr lang="en-US" sz="2000" b="1" dirty="0">
              <a:latin typeface="Avenir Next LT Pro" panose="020B0504020202020204" pitchFamily="34" charset="0"/>
            </a:rPr>
            <a:t>Reduced Quality of Care</a:t>
          </a:r>
        </a:p>
      </dgm:t>
    </dgm:pt>
    <dgm:pt modelId="{1FF2664B-D90C-4D19-B6A3-1501AA8B4390}" type="parTrans" cxnId="{E249D1F2-A1E1-474A-9CB9-D026CEE2F268}">
      <dgm:prSet/>
      <dgm:spPr/>
      <dgm:t>
        <a:bodyPr/>
        <a:lstStyle/>
        <a:p>
          <a:endParaRPr lang="en-US"/>
        </a:p>
      </dgm:t>
    </dgm:pt>
    <dgm:pt modelId="{74B592D7-6512-4BA4-B534-AFFD120C2880}" type="sibTrans" cxnId="{E249D1F2-A1E1-474A-9CB9-D026CEE2F268}">
      <dgm:prSet/>
      <dgm:spPr/>
      <dgm:t>
        <a:bodyPr/>
        <a:lstStyle/>
        <a:p>
          <a:endParaRPr lang="en-US"/>
        </a:p>
      </dgm:t>
    </dgm:pt>
    <dgm:pt modelId="{FD407B07-C277-4D50-93CD-5BAF8A24F3D3}">
      <dgm:prSet phldrT="[Text]" phldr="0" custT="1"/>
      <dgm:spPr/>
      <dgm:t>
        <a:bodyPr/>
        <a:lstStyle/>
        <a:p>
          <a:r>
            <a:rPr lang="en-US" sz="1900" baseline="0" dirty="0">
              <a:effectLst/>
              <a:latin typeface="Avenir Next LT Pro" panose="020B0504020202020204" pitchFamily="34" charset="0"/>
            </a:rPr>
            <a:t>Preference for human interaction in  health-related situations</a:t>
          </a:r>
          <a:endParaRPr lang="en-US" sz="1900" b="1" baseline="0" dirty="0">
            <a:latin typeface="Avenir Next LT Pro" panose="020B0504020202020204" pitchFamily="34" charset="0"/>
          </a:endParaRPr>
        </a:p>
      </dgm:t>
    </dgm:pt>
    <dgm:pt modelId="{9F740974-A582-4E3B-B90C-DA78933EEBB7}" type="parTrans" cxnId="{2B3021E9-2E5B-4F5C-8365-D80FF6B0DF45}">
      <dgm:prSet/>
      <dgm:spPr/>
      <dgm:t>
        <a:bodyPr/>
        <a:lstStyle/>
        <a:p>
          <a:endParaRPr lang="en-US"/>
        </a:p>
      </dgm:t>
    </dgm:pt>
    <dgm:pt modelId="{09BEF4AD-D6B7-493E-8354-5E6B8E938EBF}" type="sibTrans" cxnId="{2B3021E9-2E5B-4F5C-8365-D80FF6B0DF45}">
      <dgm:prSet/>
      <dgm:spPr/>
      <dgm:t>
        <a:bodyPr/>
        <a:lstStyle/>
        <a:p>
          <a:endParaRPr lang="en-US"/>
        </a:p>
      </dgm:t>
    </dgm:pt>
    <dgm:pt modelId="{D0DCF72D-A8E2-403F-92FD-65BA232F9E7B}">
      <dgm:prSet phldrT="[Text]" custT="1"/>
      <dgm:spPr/>
      <dgm:t>
        <a:bodyPr/>
        <a:lstStyle/>
        <a:p>
          <a:r>
            <a:rPr lang="en-US" sz="2000" dirty="0">
              <a:latin typeface="Avenir Next LT Pro" panose="020B0504020202020204" pitchFamily="34" charset="0"/>
            </a:rPr>
            <a:t>Skepticism that any cost savings would only further enrich insurance companies</a:t>
          </a:r>
        </a:p>
      </dgm:t>
    </dgm:pt>
    <dgm:pt modelId="{F1B42698-171A-4787-814C-15834CFB5479}" type="parTrans" cxnId="{074F95EF-1691-4589-9D31-5C1BBC2E1AA0}">
      <dgm:prSet/>
      <dgm:spPr/>
      <dgm:t>
        <a:bodyPr/>
        <a:lstStyle/>
        <a:p>
          <a:endParaRPr lang="en-US"/>
        </a:p>
      </dgm:t>
    </dgm:pt>
    <dgm:pt modelId="{7EBF77E6-CE40-4CFF-BC21-7D60CB734599}" type="sibTrans" cxnId="{074F95EF-1691-4589-9D31-5C1BBC2E1AA0}">
      <dgm:prSet/>
      <dgm:spPr/>
      <dgm:t>
        <a:bodyPr/>
        <a:lstStyle/>
        <a:p>
          <a:endParaRPr lang="en-US"/>
        </a:p>
      </dgm:t>
    </dgm:pt>
    <dgm:pt modelId="{47465A01-D819-42AB-8F50-F1297A3DE725}">
      <dgm:prSet phldrT="[Text]" phldr="0" custT="1"/>
      <dgm:spPr/>
      <dgm:t>
        <a:bodyPr/>
        <a:lstStyle/>
        <a:p>
          <a:r>
            <a:rPr lang="en-US" sz="2000" dirty="0">
              <a:latin typeface="Avenir Next LT Pro" panose="020B0504020202020204" pitchFamily="34" charset="0"/>
            </a:rPr>
            <a:t>Fears about data storage and security</a:t>
          </a:r>
        </a:p>
      </dgm:t>
    </dgm:pt>
    <dgm:pt modelId="{DE0555BC-0F3D-4121-9701-BDA75A7DCB6F}" type="parTrans" cxnId="{37897E94-70E1-456A-8455-360549BD7CC6}">
      <dgm:prSet/>
      <dgm:spPr/>
      <dgm:t>
        <a:bodyPr/>
        <a:lstStyle/>
        <a:p>
          <a:endParaRPr lang="en-US"/>
        </a:p>
      </dgm:t>
    </dgm:pt>
    <dgm:pt modelId="{B2F825E6-102E-4064-B833-86169986E1A7}" type="sibTrans" cxnId="{37897E94-70E1-456A-8455-360549BD7CC6}">
      <dgm:prSet/>
      <dgm:spPr/>
      <dgm:t>
        <a:bodyPr/>
        <a:lstStyle/>
        <a:p>
          <a:endParaRPr lang="en-US"/>
        </a:p>
      </dgm:t>
    </dgm:pt>
    <dgm:pt modelId="{26D5AA0F-FA40-43E4-AA89-D10F8862AFCA}">
      <dgm:prSet phldrT="[Text]" phldr="0" custT="1"/>
      <dgm:spPr/>
      <dgm:t>
        <a:bodyPr/>
        <a:lstStyle/>
        <a:p>
          <a:r>
            <a:rPr lang="en-US" sz="2000" dirty="0">
              <a:latin typeface="Avenir Next LT Pro" panose="020B0504020202020204" pitchFamily="34" charset="0"/>
            </a:rPr>
            <a:t>Concerns that “robots” could replace actual practitioners (no human oversight)</a:t>
          </a:r>
        </a:p>
      </dgm:t>
    </dgm:pt>
    <dgm:pt modelId="{D49C7C6D-594C-42C4-9E4E-BD551672A433}" type="parTrans" cxnId="{2DBB6662-D5D2-4C9E-A330-5259533754DC}">
      <dgm:prSet/>
      <dgm:spPr/>
      <dgm:t>
        <a:bodyPr/>
        <a:lstStyle/>
        <a:p>
          <a:endParaRPr lang="en-US"/>
        </a:p>
      </dgm:t>
    </dgm:pt>
    <dgm:pt modelId="{E8B6E8E8-457A-4534-B614-6EC8A26BDDF1}" type="sibTrans" cxnId="{2DBB6662-D5D2-4C9E-A330-5259533754DC}">
      <dgm:prSet/>
      <dgm:spPr/>
      <dgm:t>
        <a:bodyPr/>
        <a:lstStyle/>
        <a:p>
          <a:endParaRPr lang="en-US"/>
        </a:p>
      </dgm:t>
    </dgm:pt>
    <dgm:pt modelId="{1224FE80-A735-4CBE-806A-DE742BDB616B}">
      <dgm:prSet phldrT="[Text]" phldr="0" custT="1"/>
      <dgm:spPr/>
      <dgm:t>
        <a:bodyPr/>
        <a:lstStyle/>
        <a:p>
          <a:r>
            <a:rPr lang="en-US" sz="1900" b="0" baseline="0" dirty="0">
              <a:latin typeface="Avenir Next LT Pro" panose="020B0504020202020204" pitchFamily="34" charset="0"/>
            </a:rPr>
            <a:t>Risk that doctors could become overly reliant on AI and less engaged with patients</a:t>
          </a:r>
        </a:p>
      </dgm:t>
    </dgm:pt>
    <dgm:pt modelId="{528BE92A-290E-4894-B3FA-8BA326649F74}" type="parTrans" cxnId="{BEE5F174-97BD-4130-95EA-CB1468B80B87}">
      <dgm:prSet/>
      <dgm:spPr/>
      <dgm:t>
        <a:bodyPr/>
        <a:lstStyle/>
        <a:p>
          <a:endParaRPr lang="en-US"/>
        </a:p>
      </dgm:t>
    </dgm:pt>
    <dgm:pt modelId="{BD18F6B8-349F-4BD8-A2E5-396048D3DC80}" type="sibTrans" cxnId="{BEE5F174-97BD-4130-95EA-CB1468B80B87}">
      <dgm:prSet/>
      <dgm:spPr/>
      <dgm:t>
        <a:bodyPr/>
        <a:lstStyle/>
        <a:p>
          <a:endParaRPr lang="en-US"/>
        </a:p>
      </dgm:t>
    </dgm:pt>
    <dgm:pt modelId="{7F3EF79E-DBAE-4D2B-B2A1-81E930AFDC6F}">
      <dgm:prSet phldrT="[Text]" phldr="0" custT="1"/>
      <dgm:spPr/>
      <dgm:t>
        <a:bodyPr/>
        <a:lstStyle/>
        <a:p>
          <a:r>
            <a:rPr lang="en-US" sz="1900" baseline="0" dirty="0">
              <a:effectLst/>
              <a:latin typeface="Avenir Next LT Pro" panose="020B0504020202020204" pitchFamily="34" charset="0"/>
            </a:rPr>
            <a:t>Translation tools can’t capture nuances</a:t>
          </a:r>
          <a:endParaRPr lang="en-US" sz="1900" b="1" baseline="0" dirty="0">
            <a:latin typeface="Avenir Next LT Pro" panose="020B0504020202020204" pitchFamily="34" charset="0"/>
          </a:endParaRPr>
        </a:p>
      </dgm:t>
    </dgm:pt>
    <dgm:pt modelId="{81669037-C88F-404C-897B-3554E08C6B3E}" type="parTrans" cxnId="{1645BC28-1699-4A70-8E2B-3080406760C1}">
      <dgm:prSet/>
      <dgm:spPr/>
      <dgm:t>
        <a:bodyPr/>
        <a:lstStyle/>
        <a:p>
          <a:endParaRPr lang="en-US"/>
        </a:p>
      </dgm:t>
    </dgm:pt>
    <dgm:pt modelId="{DF770419-F207-460B-AEAF-5E4DBD122BD8}" type="sibTrans" cxnId="{1645BC28-1699-4A70-8E2B-3080406760C1}">
      <dgm:prSet/>
      <dgm:spPr/>
      <dgm:t>
        <a:bodyPr/>
        <a:lstStyle/>
        <a:p>
          <a:endParaRPr lang="en-US"/>
        </a:p>
      </dgm:t>
    </dgm:pt>
    <dgm:pt modelId="{376EB7F1-2661-4BCE-B3CD-1C5769F08C1F}" type="pres">
      <dgm:prSet presAssocID="{956B7BF4-F0DF-406B-9E6F-B59DEB8E1C71}" presName="Name0" presStyleCnt="0">
        <dgm:presLayoutVars>
          <dgm:dir/>
          <dgm:animLvl val="lvl"/>
          <dgm:resizeHandles val="exact"/>
        </dgm:presLayoutVars>
      </dgm:prSet>
      <dgm:spPr/>
    </dgm:pt>
    <dgm:pt modelId="{71E4386C-0C70-4A0A-B562-541564B022E2}" type="pres">
      <dgm:prSet presAssocID="{36FE33FE-D052-4DE4-8CDA-D8A8D08463AC}" presName="composite" presStyleCnt="0"/>
      <dgm:spPr/>
    </dgm:pt>
    <dgm:pt modelId="{6B038B03-F360-4FED-9329-F39E2E6D4E66}" type="pres">
      <dgm:prSet presAssocID="{36FE33FE-D052-4DE4-8CDA-D8A8D08463AC}" presName="parTx" presStyleLbl="alignNode1" presStyleIdx="0" presStyleCnt="4">
        <dgm:presLayoutVars>
          <dgm:chMax val="0"/>
          <dgm:chPref val="0"/>
          <dgm:bulletEnabled val="1"/>
        </dgm:presLayoutVars>
      </dgm:prSet>
      <dgm:spPr/>
    </dgm:pt>
    <dgm:pt modelId="{948BCA02-0117-44DE-9913-9405CAE29192}" type="pres">
      <dgm:prSet presAssocID="{36FE33FE-D052-4DE4-8CDA-D8A8D08463AC}" presName="desTx" presStyleLbl="alignAccFollowNode1" presStyleIdx="0" presStyleCnt="4">
        <dgm:presLayoutVars>
          <dgm:bulletEnabled val="1"/>
        </dgm:presLayoutVars>
      </dgm:prSet>
      <dgm:spPr/>
    </dgm:pt>
    <dgm:pt modelId="{597EB587-F0B8-4BAA-9BB3-249CD4D1AD38}" type="pres">
      <dgm:prSet presAssocID="{91E9FF9E-2D85-4BBC-8F7D-57D08A2585D2}" presName="space" presStyleCnt="0"/>
      <dgm:spPr/>
    </dgm:pt>
    <dgm:pt modelId="{DA012062-AE4A-48CA-A139-E37BF3E5B6C3}" type="pres">
      <dgm:prSet presAssocID="{B81FE7AE-E5D0-4C2E-B3C8-AC2A5E2ACE3E}" presName="composite" presStyleCnt="0"/>
      <dgm:spPr/>
    </dgm:pt>
    <dgm:pt modelId="{82F80258-1F85-4569-A83E-8160E492FC7B}" type="pres">
      <dgm:prSet presAssocID="{B81FE7AE-E5D0-4C2E-B3C8-AC2A5E2ACE3E}" presName="parTx" presStyleLbl="alignNode1" presStyleIdx="1" presStyleCnt="4">
        <dgm:presLayoutVars>
          <dgm:chMax val="0"/>
          <dgm:chPref val="0"/>
          <dgm:bulletEnabled val="1"/>
        </dgm:presLayoutVars>
      </dgm:prSet>
      <dgm:spPr/>
    </dgm:pt>
    <dgm:pt modelId="{E0E3721C-63E8-49F0-9A94-E33257FE1B39}" type="pres">
      <dgm:prSet presAssocID="{B81FE7AE-E5D0-4C2E-B3C8-AC2A5E2ACE3E}" presName="desTx" presStyleLbl="alignAccFollowNode1" presStyleIdx="1" presStyleCnt="4">
        <dgm:presLayoutVars>
          <dgm:bulletEnabled val="1"/>
        </dgm:presLayoutVars>
      </dgm:prSet>
      <dgm:spPr/>
    </dgm:pt>
    <dgm:pt modelId="{9FCFDE56-DC86-4D76-B03D-2506AAECC0CF}" type="pres">
      <dgm:prSet presAssocID="{24CEAC88-0035-4112-968D-3BAED32D372C}" presName="space" presStyleCnt="0"/>
      <dgm:spPr/>
    </dgm:pt>
    <dgm:pt modelId="{5875D3E8-0355-4F78-A44A-C252E05429A5}" type="pres">
      <dgm:prSet presAssocID="{79DFB214-49C3-4B99-9559-2793BD7303E3}" presName="composite" presStyleCnt="0"/>
      <dgm:spPr/>
    </dgm:pt>
    <dgm:pt modelId="{13F6C0EF-7848-435B-80BC-EFF34E3383AA}" type="pres">
      <dgm:prSet presAssocID="{79DFB214-49C3-4B99-9559-2793BD7303E3}" presName="parTx" presStyleLbl="alignNode1" presStyleIdx="2" presStyleCnt="4">
        <dgm:presLayoutVars>
          <dgm:chMax val="0"/>
          <dgm:chPref val="0"/>
          <dgm:bulletEnabled val="1"/>
        </dgm:presLayoutVars>
      </dgm:prSet>
      <dgm:spPr/>
    </dgm:pt>
    <dgm:pt modelId="{B4F4A8FC-4779-4F0E-9425-B2ACF8DA8165}" type="pres">
      <dgm:prSet presAssocID="{79DFB214-49C3-4B99-9559-2793BD7303E3}" presName="desTx" presStyleLbl="alignAccFollowNode1" presStyleIdx="2" presStyleCnt="4" custLinFactNeighborY="-1170">
        <dgm:presLayoutVars>
          <dgm:bulletEnabled val="1"/>
        </dgm:presLayoutVars>
      </dgm:prSet>
      <dgm:spPr/>
    </dgm:pt>
    <dgm:pt modelId="{FF853FCC-AD40-40E2-B08A-3EBED30CE0C1}" type="pres">
      <dgm:prSet presAssocID="{FD7EFF00-E74E-4A50-946A-C5C0016C2617}" presName="space" presStyleCnt="0"/>
      <dgm:spPr/>
    </dgm:pt>
    <dgm:pt modelId="{176E057E-FE82-4367-8D7D-257BED746C87}" type="pres">
      <dgm:prSet presAssocID="{F288BD8F-2C73-41F8-AAA7-6D3C83390A7C}" presName="composite" presStyleCnt="0"/>
      <dgm:spPr/>
    </dgm:pt>
    <dgm:pt modelId="{7293D164-4BE0-408B-B916-1FDDECA22CF9}" type="pres">
      <dgm:prSet presAssocID="{F288BD8F-2C73-41F8-AAA7-6D3C83390A7C}" presName="parTx" presStyleLbl="alignNode1" presStyleIdx="3" presStyleCnt="4">
        <dgm:presLayoutVars>
          <dgm:chMax val="0"/>
          <dgm:chPref val="0"/>
          <dgm:bulletEnabled val="1"/>
        </dgm:presLayoutVars>
      </dgm:prSet>
      <dgm:spPr/>
    </dgm:pt>
    <dgm:pt modelId="{AC962754-EA85-4416-856A-A0381CAEEA14}" type="pres">
      <dgm:prSet presAssocID="{F288BD8F-2C73-41F8-AAA7-6D3C83390A7C}" presName="desTx" presStyleLbl="alignAccFollowNode1" presStyleIdx="3" presStyleCnt="4">
        <dgm:presLayoutVars>
          <dgm:bulletEnabled val="1"/>
        </dgm:presLayoutVars>
      </dgm:prSet>
      <dgm:spPr/>
    </dgm:pt>
  </dgm:ptLst>
  <dgm:cxnLst>
    <dgm:cxn modelId="{FDEFAC10-C5B1-403A-A1A3-5BE6611FA6D1}" srcId="{956B7BF4-F0DF-406B-9E6F-B59DEB8E1C71}" destId="{79DFB214-49C3-4B99-9559-2793BD7303E3}" srcOrd="2" destOrd="0" parTransId="{715B21AA-BEB2-42C5-A2AA-EFDC42008595}" sibTransId="{FD7EFF00-E74E-4A50-946A-C5C0016C2617}"/>
    <dgm:cxn modelId="{E6462F26-6312-4F55-A429-F39751FAEFA4}" type="presOf" srcId="{47465A01-D819-42AB-8F50-F1297A3DE725}" destId="{948BCA02-0117-44DE-9913-9405CAE29192}" srcOrd="0" destOrd="1" presId="urn:microsoft.com/office/officeart/2005/8/layout/hList1"/>
    <dgm:cxn modelId="{1645BC28-1699-4A70-8E2B-3080406760C1}" srcId="{79DFB214-49C3-4B99-9559-2793BD7303E3}" destId="{7F3EF79E-DBAE-4D2B-B2A1-81E930AFDC6F}" srcOrd="1" destOrd="0" parTransId="{81669037-C88F-404C-897B-3554E08C6B3E}" sibTransId="{DF770419-F207-460B-AEAF-5E4DBD122BD8}"/>
    <dgm:cxn modelId="{5BF94E31-14E9-4958-9B2E-D4164AC0B561}" srcId="{36FE33FE-D052-4DE4-8CDA-D8A8D08463AC}" destId="{4CFCB249-C396-4C2B-8E63-98206E14C5CB}" srcOrd="0" destOrd="0" parTransId="{ED41B7E3-356D-41D9-BB7E-C2C9484221F9}" sibTransId="{3D9670D3-5707-4C2C-B5B8-3529CF202A21}"/>
    <dgm:cxn modelId="{86E10E40-5BF9-4CDA-A85B-CEBEEACD09E2}" srcId="{956B7BF4-F0DF-406B-9E6F-B59DEB8E1C71}" destId="{B81FE7AE-E5D0-4C2E-B3C8-AC2A5E2ACE3E}" srcOrd="1" destOrd="0" parTransId="{508E13DF-962C-4BBE-AEE7-4BAF46A41B4E}" sibTransId="{24CEAC88-0035-4112-968D-3BAED32D372C}"/>
    <dgm:cxn modelId="{B7981061-7739-49BE-BD55-DCD34EFE6376}" type="presOf" srcId="{4CFCB249-C396-4C2B-8E63-98206E14C5CB}" destId="{948BCA02-0117-44DE-9913-9405CAE29192}" srcOrd="0" destOrd="0" presId="urn:microsoft.com/office/officeart/2005/8/layout/hList1"/>
    <dgm:cxn modelId="{2DBB6662-D5D2-4C9E-A330-5259533754DC}" srcId="{B81FE7AE-E5D0-4C2E-B3C8-AC2A5E2ACE3E}" destId="{26D5AA0F-FA40-43E4-AA89-D10F8862AFCA}" srcOrd="1" destOrd="0" parTransId="{D49C7C6D-594C-42C4-9E4E-BD551672A433}" sibTransId="{E8B6E8E8-457A-4534-B614-6EC8A26BDDF1}"/>
    <dgm:cxn modelId="{7A5D5A42-5231-438A-9337-D0242EC825CE}" type="presOf" srcId="{A04E8E1F-284E-43D7-9140-707E96B8E1EC}" destId="{AC962754-EA85-4416-856A-A0381CAEEA14}" srcOrd="0" destOrd="0" presId="urn:microsoft.com/office/officeart/2005/8/layout/hList1"/>
    <dgm:cxn modelId="{EB532F69-E6F4-458F-AB9B-4F63E7402063}" type="presOf" srcId="{1224FE80-A735-4CBE-806A-DE742BDB616B}" destId="{B4F4A8FC-4779-4F0E-9425-B2ACF8DA8165}" srcOrd="0" destOrd="2" presId="urn:microsoft.com/office/officeart/2005/8/layout/hList1"/>
    <dgm:cxn modelId="{582D5F6B-B352-4B6F-9353-A95E88D836C2}" srcId="{F288BD8F-2C73-41F8-AAA7-6D3C83390A7C}" destId="{A04E8E1F-284E-43D7-9140-707E96B8E1EC}" srcOrd="0" destOrd="0" parTransId="{3FCDC07F-380A-4C46-A7D4-D22B7C312575}" sibTransId="{F5FBAF5C-1A0D-4FAC-A203-09EA1E4A580A}"/>
    <dgm:cxn modelId="{F07BEB73-1463-4A8A-B7B8-A41E3DB4516A}" type="presOf" srcId="{36FE33FE-D052-4DE4-8CDA-D8A8D08463AC}" destId="{6B038B03-F360-4FED-9329-F39E2E6D4E66}" srcOrd="0" destOrd="0" presId="urn:microsoft.com/office/officeart/2005/8/layout/hList1"/>
    <dgm:cxn modelId="{A3418D54-4589-4D83-86C8-AFCB48EEF2E1}" type="presOf" srcId="{7F3EF79E-DBAE-4D2B-B2A1-81E930AFDC6F}" destId="{B4F4A8FC-4779-4F0E-9425-B2ACF8DA8165}" srcOrd="0" destOrd="1" presId="urn:microsoft.com/office/officeart/2005/8/layout/hList1"/>
    <dgm:cxn modelId="{BEE5F174-97BD-4130-95EA-CB1468B80B87}" srcId="{79DFB214-49C3-4B99-9559-2793BD7303E3}" destId="{1224FE80-A735-4CBE-806A-DE742BDB616B}" srcOrd="2" destOrd="0" parTransId="{528BE92A-290E-4894-B3FA-8BA326649F74}" sibTransId="{BD18F6B8-349F-4BD8-A2E5-396048D3DC80}"/>
    <dgm:cxn modelId="{1AF0B256-EC5E-4B46-B83C-6059E0ABEECD}" type="presOf" srcId="{C0FB4442-DBBB-4F96-B783-F37395DD0B13}" destId="{948BCA02-0117-44DE-9913-9405CAE29192}" srcOrd="0" destOrd="2" presId="urn:microsoft.com/office/officeart/2005/8/layout/hList1"/>
    <dgm:cxn modelId="{8F0AFE90-1EB7-427D-8690-6FC7D75A2B88}" type="presOf" srcId="{F288BD8F-2C73-41F8-AAA7-6D3C83390A7C}" destId="{7293D164-4BE0-408B-B916-1FDDECA22CF9}" srcOrd="0" destOrd="0" presId="urn:microsoft.com/office/officeart/2005/8/layout/hList1"/>
    <dgm:cxn modelId="{F3E76293-8C95-4861-945C-AFBAC70613E0}" type="presOf" srcId="{FD407B07-C277-4D50-93CD-5BAF8A24F3D3}" destId="{B4F4A8FC-4779-4F0E-9425-B2ACF8DA8165}" srcOrd="0" destOrd="0" presId="urn:microsoft.com/office/officeart/2005/8/layout/hList1"/>
    <dgm:cxn modelId="{37897E94-70E1-456A-8455-360549BD7CC6}" srcId="{36FE33FE-D052-4DE4-8CDA-D8A8D08463AC}" destId="{47465A01-D819-42AB-8F50-F1297A3DE725}" srcOrd="1" destOrd="0" parTransId="{DE0555BC-0F3D-4121-9701-BDA75A7DCB6F}" sibTransId="{B2F825E6-102E-4064-B833-86169986E1A7}"/>
    <dgm:cxn modelId="{20DBEE95-4214-4196-8D4E-AA3A879CDB1C}" type="presOf" srcId="{D0DCF72D-A8E2-403F-92FD-65BA232F9E7B}" destId="{AC962754-EA85-4416-856A-A0381CAEEA14}" srcOrd="0" destOrd="1" presId="urn:microsoft.com/office/officeart/2005/8/layout/hList1"/>
    <dgm:cxn modelId="{F9949DB0-1C44-447B-8EB1-A244DD4AE0A3}" type="presOf" srcId="{26D5AA0F-FA40-43E4-AA89-D10F8862AFCA}" destId="{E0E3721C-63E8-49F0-9A94-E33257FE1B39}" srcOrd="0" destOrd="1" presId="urn:microsoft.com/office/officeart/2005/8/layout/hList1"/>
    <dgm:cxn modelId="{39095DBE-688D-404C-B069-1835C9CB044D}" type="presOf" srcId="{79DFB214-49C3-4B99-9559-2793BD7303E3}" destId="{13F6C0EF-7848-435B-80BC-EFF34E3383AA}" srcOrd="0" destOrd="0" presId="urn:microsoft.com/office/officeart/2005/8/layout/hList1"/>
    <dgm:cxn modelId="{D15C8BC7-3094-4CE2-A48A-6ABEE92A2E28}" srcId="{B81FE7AE-E5D0-4C2E-B3C8-AC2A5E2ACE3E}" destId="{9280A3E8-6616-4B7A-A92D-4FDEB75ED384}" srcOrd="0" destOrd="0" parTransId="{D612A1FC-A370-4105-8DA4-F4FA35D4F4B6}" sibTransId="{DCEF95EE-2704-4CF8-A618-85D4DF950D56}"/>
    <dgm:cxn modelId="{5E7B64D4-3596-4965-B394-AB79E898E2E4}" type="presOf" srcId="{956B7BF4-F0DF-406B-9E6F-B59DEB8E1C71}" destId="{376EB7F1-2661-4BCE-B3CD-1C5769F08C1F}" srcOrd="0" destOrd="0" presId="urn:microsoft.com/office/officeart/2005/8/layout/hList1"/>
    <dgm:cxn modelId="{D51775E0-3161-486A-B50C-FFF18250D756}" srcId="{36FE33FE-D052-4DE4-8CDA-D8A8D08463AC}" destId="{C0FB4442-DBBB-4F96-B783-F37395DD0B13}" srcOrd="2" destOrd="0" parTransId="{309C1E74-09AF-431E-BA7F-143BCF5F6C2E}" sibTransId="{EE126080-0634-4F20-9EC0-F61FEA599469}"/>
    <dgm:cxn modelId="{3B4E87E0-92CB-4410-BFAA-D7B4A4F32857}" type="presOf" srcId="{9280A3E8-6616-4B7A-A92D-4FDEB75ED384}" destId="{E0E3721C-63E8-49F0-9A94-E33257FE1B39}" srcOrd="0" destOrd="0" presId="urn:microsoft.com/office/officeart/2005/8/layout/hList1"/>
    <dgm:cxn modelId="{6AED01E1-CD73-4876-A930-F704D6AD9EBA}" type="presOf" srcId="{B81FE7AE-E5D0-4C2E-B3C8-AC2A5E2ACE3E}" destId="{82F80258-1F85-4569-A83E-8160E492FC7B}" srcOrd="0" destOrd="0" presId="urn:microsoft.com/office/officeart/2005/8/layout/hList1"/>
    <dgm:cxn modelId="{2B3021E9-2E5B-4F5C-8365-D80FF6B0DF45}" srcId="{79DFB214-49C3-4B99-9559-2793BD7303E3}" destId="{FD407B07-C277-4D50-93CD-5BAF8A24F3D3}" srcOrd="0" destOrd="0" parTransId="{9F740974-A582-4E3B-B90C-DA78933EEBB7}" sibTransId="{09BEF4AD-D6B7-493E-8354-5E6B8E938EBF}"/>
    <dgm:cxn modelId="{074F95EF-1691-4589-9D31-5C1BBC2E1AA0}" srcId="{F288BD8F-2C73-41F8-AAA7-6D3C83390A7C}" destId="{D0DCF72D-A8E2-403F-92FD-65BA232F9E7B}" srcOrd="1" destOrd="0" parTransId="{F1B42698-171A-4787-814C-15834CFB5479}" sibTransId="{7EBF77E6-CE40-4CFF-BC21-7D60CB734599}"/>
    <dgm:cxn modelId="{E249D1F2-A1E1-474A-9CB9-D026CEE2F268}" srcId="{956B7BF4-F0DF-406B-9E6F-B59DEB8E1C71}" destId="{F288BD8F-2C73-41F8-AAA7-6D3C83390A7C}" srcOrd="3" destOrd="0" parTransId="{1FF2664B-D90C-4D19-B6A3-1501AA8B4390}" sibTransId="{74B592D7-6512-4BA4-B534-AFFD120C2880}"/>
    <dgm:cxn modelId="{772366F3-79CD-4882-A9F1-DA5441C3C78A}" srcId="{956B7BF4-F0DF-406B-9E6F-B59DEB8E1C71}" destId="{36FE33FE-D052-4DE4-8CDA-D8A8D08463AC}" srcOrd="0" destOrd="0" parTransId="{28CAD219-D948-495D-86DD-A6141166F491}" sibTransId="{91E9FF9E-2D85-4BBC-8F7D-57D08A2585D2}"/>
    <dgm:cxn modelId="{510A4D6E-BA08-4989-A91B-CB2F88DE1615}" type="presParOf" srcId="{376EB7F1-2661-4BCE-B3CD-1C5769F08C1F}" destId="{71E4386C-0C70-4A0A-B562-541564B022E2}" srcOrd="0" destOrd="0" presId="urn:microsoft.com/office/officeart/2005/8/layout/hList1"/>
    <dgm:cxn modelId="{1DE197D5-250B-4446-8721-467D0E63466E}" type="presParOf" srcId="{71E4386C-0C70-4A0A-B562-541564B022E2}" destId="{6B038B03-F360-4FED-9329-F39E2E6D4E66}" srcOrd="0" destOrd="0" presId="urn:microsoft.com/office/officeart/2005/8/layout/hList1"/>
    <dgm:cxn modelId="{B0126C0B-7300-426A-BDD5-41A7AF5D35E0}" type="presParOf" srcId="{71E4386C-0C70-4A0A-B562-541564B022E2}" destId="{948BCA02-0117-44DE-9913-9405CAE29192}" srcOrd="1" destOrd="0" presId="urn:microsoft.com/office/officeart/2005/8/layout/hList1"/>
    <dgm:cxn modelId="{D96303B5-825C-42F0-9C63-AED4E3F6145B}" type="presParOf" srcId="{376EB7F1-2661-4BCE-B3CD-1C5769F08C1F}" destId="{597EB587-F0B8-4BAA-9BB3-249CD4D1AD38}" srcOrd="1" destOrd="0" presId="urn:microsoft.com/office/officeart/2005/8/layout/hList1"/>
    <dgm:cxn modelId="{179FD553-CD71-4EDF-8122-D2D8A8294D2C}" type="presParOf" srcId="{376EB7F1-2661-4BCE-B3CD-1C5769F08C1F}" destId="{DA012062-AE4A-48CA-A139-E37BF3E5B6C3}" srcOrd="2" destOrd="0" presId="urn:microsoft.com/office/officeart/2005/8/layout/hList1"/>
    <dgm:cxn modelId="{45161331-BA04-491B-ADBB-A517E533D10E}" type="presParOf" srcId="{DA012062-AE4A-48CA-A139-E37BF3E5B6C3}" destId="{82F80258-1F85-4569-A83E-8160E492FC7B}" srcOrd="0" destOrd="0" presId="urn:microsoft.com/office/officeart/2005/8/layout/hList1"/>
    <dgm:cxn modelId="{A35C58F7-4688-4AB4-BF39-7E63AA1DA268}" type="presParOf" srcId="{DA012062-AE4A-48CA-A139-E37BF3E5B6C3}" destId="{E0E3721C-63E8-49F0-9A94-E33257FE1B39}" srcOrd="1" destOrd="0" presId="urn:microsoft.com/office/officeart/2005/8/layout/hList1"/>
    <dgm:cxn modelId="{47AC25BB-731B-4779-BDC4-23A4372FD0A2}" type="presParOf" srcId="{376EB7F1-2661-4BCE-B3CD-1C5769F08C1F}" destId="{9FCFDE56-DC86-4D76-B03D-2506AAECC0CF}" srcOrd="3" destOrd="0" presId="urn:microsoft.com/office/officeart/2005/8/layout/hList1"/>
    <dgm:cxn modelId="{851F637E-E3C6-4BCD-B8C3-46AF547E54F0}" type="presParOf" srcId="{376EB7F1-2661-4BCE-B3CD-1C5769F08C1F}" destId="{5875D3E8-0355-4F78-A44A-C252E05429A5}" srcOrd="4" destOrd="0" presId="urn:microsoft.com/office/officeart/2005/8/layout/hList1"/>
    <dgm:cxn modelId="{881896F3-0702-49E7-AC8A-ED4442B0A380}" type="presParOf" srcId="{5875D3E8-0355-4F78-A44A-C252E05429A5}" destId="{13F6C0EF-7848-435B-80BC-EFF34E3383AA}" srcOrd="0" destOrd="0" presId="urn:microsoft.com/office/officeart/2005/8/layout/hList1"/>
    <dgm:cxn modelId="{D5591F03-A961-40C3-9C0E-E374CA72F1C6}" type="presParOf" srcId="{5875D3E8-0355-4F78-A44A-C252E05429A5}" destId="{B4F4A8FC-4779-4F0E-9425-B2ACF8DA8165}" srcOrd="1" destOrd="0" presId="urn:microsoft.com/office/officeart/2005/8/layout/hList1"/>
    <dgm:cxn modelId="{3B31A305-4856-43EA-9F66-40A212B83769}" type="presParOf" srcId="{376EB7F1-2661-4BCE-B3CD-1C5769F08C1F}" destId="{FF853FCC-AD40-40E2-B08A-3EBED30CE0C1}" srcOrd="5" destOrd="0" presId="urn:microsoft.com/office/officeart/2005/8/layout/hList1"/>
    <dgm:cxn modelId="{D2A65C2A-D9D4-4BA3-8A38-87B69AB45708}" type="presParOf" srcId="{376EB7F1-2661-4BCE-B3CD-1C5769F08C1F}" destId="{176E057E-FE82-4367-8D7D-257BED746C87}" srcOrd="6" destOrd="0" presId="urn:microsoft.com/office/officeart/2005/8/layout/hList1"/>
    <dgm:cxn modelId="{87D3B5D4-B68B-4AE0-93F0-2C0F537D2736}" type="presParOf" srcId="{176E057E-FE82-4367-8D7D-257BED746C87}" destId="{7293D164-4BE0-408B-B916-1FDDECA22CF9}" srcOrd="0" destOrd="0" presId="urn:microsoft.com/office/officeart/2005/8/layout/hList1"/>
    <dgm:cxn modelId="{4EE45894-4DE5-4B15-BB47-B44790E70AB6}" type="presParOf" srcId="{176E057E-FE82-4367-8D7D-257BED746C87}" destId="{AC962754-EA85-4416-856A-A0381CAEE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4421E7-4AF8-4752-935A-8E4BEDEAD4AD}"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F2822B69-74D8-431D-81DF-3EF64DB249D3}">
      <dgm:prSet phldrT="[Text]" custT="1"/>
      <dgm:spPr/>
      <dgm:t>
        <a:bodyPr/>
        <a:lstStyle/>
        <a:p>
          <a:r>
            <a:rPr lang="en-US" sz="2000" dirty="0">
              <a:latin typeface="Avenir Next LT Pro" panose="020B0504020202020204" pitchFamily="34" charset="0"/>
              <a:cs typeface="Calibri Light" panose="020F0302020204030204" pitchFamily="34" charset="0"/>
              <a:sym typeface="Helvetica Neue"/>
            </a:rPr>
            <a:t>Assurances of </a:t>
          </a:r>
          <a:r>
            <a:rPr lang="en-US" sz="2000" b="1" dirty="0">
              <a:latin typeface="Avenir Next LT Pro" panose="020B0504020202020204" pitchFamily="34" charset="0"/>
              <a:cs typeface="Calibri Light" panose="020F0302020204030204" pitchFamily="34" charset="0"/>
              <a:sym typeface="Helvetica Neue"/>
            </a:rPr>
            <a:t>human oversight, </a:t>
          </a:r>
          <a:r>
            <a:rPr lang="en-US" sz="2000" b="1" dirty="0">
              <a:solidFill>
                <a:schemeClr val="tx1"/>
              </a:solidFill>
              <a:latin typeface="Avenir Next LT Pro" panose="020B0504020202020204" pitchFamily="34" charset="0"/>
              <a:cs typeface="Calibri Light" panose="020F0302020204030204" pitchFamily="34" charset="0"/>
              <a:sym typeface="Helvetica Neue"/>
            </a:rPr>
            <a:t>auditing/review</a:t>
          </a:r>
          <a:r>
            <a:rPr lang="en-US" sz="2000" dirty="0">
              <a:solidFill>
                <a:schemeClr val="tx1"/>
              </a:solidFill>
              <a:latin typeface="Avenir Next LT Pro" panose="020B0504020202020204" pitchFamily="34" charset="0"/>
              <a:cs typeface="Calibri Light" panose="020F0302020204030204" pitchFamily="34" charset="0"/>
              <a:sym typeface="Helvetica Neue"/>
            </a:rPr>
            <a:t>, robust </a:t>
          </a:r>
          <a:r>
            <a:rPr lang="en-US" sz="2000" b="1" dirty="0">
              <a:solidFill>
                <a:schemeClr val="tx1"/>
              </a:solidFill>
              <a:latin typeface="Avenir Next LT Pro" panose="020B0504020202020204" pitchFamily="34" charset="0"/>
              <a:cs typeface="Calibri Light" panose="020F0302020204030204" pitchFamily="34" charset="0"/>
              <a:sym typeface="Helvetica Neue"/>
            </a:rPr>
            <a:t>testing </a:t>
          </a:r>
          <a:r>
            <a:rPr lang="en-US" sz="2000" dirty="0">
              <a:solidFill>
                <a:schemeClr val="tx1"/>
              </a:solidFill>
              <a:latin typeface="Avenir Next LT Pro" panose="020B0504020202020204" pitchFamily="34" charset="0"/>
              <a:cs typeface="Calibri Light" panose="020F0302020204030204" pitchFamily="34" charset="0"/>
              <a:sym typeface="Helvetica Neue"/>
            </a:rPr>
            <a:t>and </a:t>
          </a:r>
          <a:r>
            <a:rPr lang="en-US" sz="2000" b="1" dirty="0">
              <a:solidFill>
                <a:schemeClr val="tx1"/>
              </a:solidFill>
              <a:latin typeface="Avenir Next LT Pro" panose="020B0504020202020204" pitchFamily="34" charset="0"/>
              <a:cs typeface="Calibri Light" panose="020F0302020204030204" pitchFamily="34" charset="0"/>
              <a:sym typeface="Helvetica Neue"/>
            </a:rPr>
            <a:t>reporting</a:t>
          </a:r>
          <a:endParaRPr lang="en-US" sz="2000" dirty="0"/>
        </a:p>
      </dgm:t>
    </dgm:pt>
    <dgm:pt modelId="{B1AD62D8-9D3C-4D40-9480-F0F821CDBD7E}" type="parTrans" cxnId="{98383A40-1693-4508-AE28-84ABF571DC68}">
      <dgm:prSet/>
      <dgm:spPr/>
      <dgm:t>
        <a:bodyPr/>
        <a:lstStyle/>
        <a:p>
          <a:endParaRPr lang="en-US"/>
        </a:p>
      </dgm:t>
    </dgm:pt>
    <dgm:pt modelId="{346230EF-2220-4DDF-98A9-BD2BB01125F4}" type="sibTrans" cxnId="{98383A40-1693-4508-AE28-84ABF571DC68}">
      <dgm:prSet/>
      <dgm:spPr/>
      <dgm:t>
        <a:bodyPr/>
        <a:lstStyle/>
        <a:p>
          <a:endParaRPr lang="en-US"/>
        </a:p>
      </dgm:t>
    </dgm:pt>
    <dgm:pt modelId="{7C011C28-D373-4545-9759-50C2F93C4503}">
      <dgm:prSet phldrT="[Text]" custT="1"/>
      <dgm:spPr/>
      <dgm:t>
        <a:bodyPr/>
        <a:lstStyle/>
        <a:p>
          <a:r>
            <a:rPr lang="en-US" sz="2000" dirty="0">
              <a:latin typeface="Avenir Next LT Pro" panose="020B0504020202020204" pitchFamily="34" charset="0"/>
              <a:cs typeface="Calibri Light" panose="020F0302020204030204" pitchFamily="34" charset="0"/>
              <a:sym typeface="Helvetica Neue"/>
            </a:rPr>
            <a:t>Implementation of </a:t>
          </a:r>
          <a:r>
            <a:rPr lang="en-US" sz="2000" b="1" dirty="0">
              <a:latin typeface="Avenir Next LT Pro" panose="020B0504020202020204" pitchFamily="34" charset="0"/>
              <a:cs typeface="Calibri Light" panose="020F0302020204030204" pitchFamily="34" charset="0"/>
              <a:sym typeface="Helvetica Neue"/>
            </a:rPr>
            <a:t>robust data privacy </a:t>
          </a:r>
          <a:r>
            <a:rPr lang="en-US" sz="2000" b="0" dirty="0">
              <a:latin typeface="Avenir Next LT Pro" panose="020B0504020202020204" pitchFamily="34" charset="0"/>
              <a:cs typeface="Calibri Light" panose="020F0302020204030204" pitchFamily="34" charset="0"/>
              <a:sym typeface="Helvetica Neue"/>
            </a:rPr>
            <a:t>and </a:t>
          </a:r>
          <a:r>
            <a:rPr lang="en-US" sz="2000" b="1" dirty="0">
              <a:latin typeface="Avenir Next LT Pro" panose="020B0504020202020204" pitchFamily="34" charset="0"/>
              <a:cs typeface="Calibri Light" panose="020F0302020204030204" pitchFamily="34" charset="0"/>
              <a:sym typeface="Helvetica Neue"/>
            </a:rPr>
            <a:t>security measures</a:t>
          </a:r>
          <a:endParaRPr lang="en-US" sz="2000" dirty="0"/>
        </a:p>
      </dgm:t>
    </dgm:pt>
    <dgm:pt modelId="{6AF5F855-BB6F-4DB3-930F-C34158DBE3CB}" type="parTrans" cxnId="{A4B75533-62F5-4422-989F-3C6B296318E7}">
      <dgm:prSet/>
      <dgm:spPr/>
      <dgm:t>
        <a:bodyPr/>
        <a:lstStyle/>
        <a:p>
          <a:endParaRPr lang="en-US"/>
        </a:p>
      </dgm:t>
    </dgm:pt>
    <dgm:pt modelId="{A4D57D94-89BC-4F57-AD72-72E0A10226B0}" type="sibTrans" cxnId="{A4B75533-62F5-4422-989F-3C6B296318E7}">
      <dgm:prSet/>
      <dgm:spPr/>
      <dgm:t>
        <a:bodyPr/>
        <a:lstStyle/>
        <a:p>
          <a:endParaRPr lang="en-US"/>
        </a:p>
      </dgm:t>
    </dgm:pt>
    <dgm:pt modelId="{4E4C4DF1-CBB1-4662-B961-82D32E9FDEAF}">
      <dgm:prSet phldrT="[Text]" phldr="0" custT="1"/>
      <dgm:spPr/>
      <dgm:t>
        <a:bodyPr/>
        <a:lstStyle/>
        <a:p>
          <a:r>
            <a:rPr lang="en-US" sz="2000" dirty="0">
              <a:solidFill>
                <a:schemeClr val="tx1"/>
              </a:solidFill>
              <a:latin typeface="Avenir Next LT Pro" panose="020B0504020202020204" pitchFamily="34" charset="0"/>
              <a:cs typeface="Calibri Light" panose="020F0302020204030204" pitchFamily="34" charset="0"/>
              <a:sym typeface="Helvetica Neue"/>
            </a:rPr>
            <a:t>Ensuring that patients are i</a:t>
          </a:r>
          <a:r>
            <a:rPr lang="en-US" sz="2000" b="1" dirty="0">
              <a:solidFill>
                <a:schemeClr val="tx1"/>
              </a:solidFill>
              <a:latin typeface="Avenir Next LT Pro" panose="020B0504020202020204" pitchFamily="34" charset="0"/>
              <a:cs typeface="Calibri Light" panose="020F0302020204030204" pitchFamily="34" charset="0"/>
              <a:sym typeface="Helvetica Neue"/>
            </a:rPr>
            <a:t>nformed</a:t>
          </a:r>
          <a:r>
            <a:rPr lang="en-US" sz="2000" dirty="0">
              <a:solidFill>
                <a:schemeClr val="tx1"/>
              </a:solidFill>
              <a:latin typeface="Avenir Next LT Pro" panose="020B0504020202020204" pitchFamily="34" charset="0"/>
              <a:cs typeface="Calibri Light" panose="020F0302020204030204" pitchFamily="34" charset="0"/>
              <a:sym typeface="Helvetica Neue"/>
            </a:rPr>
            <a:t> when AI is being used in their healthcare and given the opportunity to </a:t>
          </a:r>
          <a:r>
            <a:rPr lang="en-US" sz="2000" b="1" dirty="0">
              <a:solidFill>
                <a:schemeClr val="tx1"/>
              </a:solidFill>
              <a:latin typeface="Avenir Next LT Pro" panose="020B0504020202020204" pitchFamily="34" charset="0"/>
              <a:cs typeface="Calibri Light" panose="020F0302020204030204" pitchFamily="34" charset="0"/>
              <a:sym typeface="Helvetica Neue"/>
            </a:rPr>
            <a:t>opt in or out.</a:t>
          </a:r>
          <a:endParaRPr lang="en-US" sz="2000" dirty="0">
            <a:latin typeface="Avenir Next LT Pro" panose="020B0504020202020204" pitchFamily="34" charset="0"/>
          </a:endParaRPr>
        </a:p>
      </dgm:t>
    </dgm:pt>
    <dgm:pt modelId="{B2D5503E-DE2D-452C-9053-74E5E2F0A459}" type="parTrans" cxnId="{DDEEE8B8-AFF9-4CF7-A88A-14454CB1D8A8}">
      <dgm:prSet/>
      <dgm:spPr/>
      <dgm:t>
        <a:bodyPr/>
        <a:lstStyle/>
        <a:p>
          <a:endParaRPr lang="en-US"/>
        </a:p>
      </dgm:t>
    </dgm:pt>
    <dgm:pt modelId="{68BF7825-7CFB-4985-A329-1330992ED256}" type="sibTrans" cxnId="{DDEEE8B8-AFF9-4CF7-A88A-14454CB1D8A8}">
      <dgm:prSet/>
      <dgm:spPr/>
      <dgm:t>
        <a:bodyPr/>
        <a:lstStyle/>
        <a:p>
          <a:endParaRPr lang="en-US"/>
        </a:p>
      </dgm:t>
    </dgm:pt>
    <dgm:pt modelId="{9EB5BEFE-4D2B-4C62-B14E-4C0252FE4699}">
      <dgm:prSet phldrT="[Text]" phldr="0" custT="1"/>
      <dgm:spPr/>
      <dgm:t>
        <a:bodyPr/>
        <a:lstStyle/>
        <a:p>
          <a:r>
            <a:rPr lang="en-US" sz="2000" b="1" dirty="0">
              <a:latin typeface="Avenir Next LT Pro" panose="020B0504020202020204" pitchFamily="34" charset="0"/>
              <a:cs typeface="Calibri Light" panose="020F0302020204030204" pitchFamily="34" charset="0"/>
              <a:sym typeface="Helvetica Neue"/>
            </a:rPr>
            <a:t>Involvement of medical professionals </a:t>
          </a:r>
          <a:r>
            <a:rPr lang="en-US" sz="2000" b="0" dirty="0">
              <a:latin typeface="Avenir Next LT Pro" panose="020B0504020202020204" pitchFamily="34" charset="0"/>
              <a:cs typeface="Calibri Light" panose="020F0302020204030204" pitchFamily="34" charset="0"/>
              <a:sym typeface="Helvetica Neue"/>
            </a:rPr>
            <a:t>in systems, processes aided by AI, including a process for complaints/grievances</a:t>
          </a:r>
          <a:endParaRPr lang="en-US" sz="2000" dirty="0"/>
        </a:p>
      </dgm:t>
    </dgm:pt>
    <dgm:pt modelId="{E186E3EB-92CC-49CB-8435-E86BEB1A4856}" type="parTrans" cxnId="{640A25CC-E916-4FD3-B023-F9AF04E2F357}">
      <dgm:prSet/>
      <dgm:spPr/>
      <dgm:t>
        <a:bodyPr/>
        <a:lstStyle/>
        <a:p>
          <a:endParaRPr lang="en-US"/>
        </a:p>
      </dgm:t>
    </dgm:pt>
    <dgm:pt modelId="{E2DDB4EF-B276-42CD-AC1B-A9F2B6BB4083}" type="sibTrans" cxnId="{640A25CC-E916-4FD3-B023-F9AF04E2F357}">
      <dgm:prSet/>
      <dgm:spPr/>
      <dgm:t>
        <a:bodyPr/>
        <a:lstStyle/>
        <a:p>
          <a:endParaRPr lang="en-US"/>
        </a:p>
      </dgm:t>
    </dgm:pt>
    <dgm:pt modelId="{90FEEE2B-CD64-41DE-8DBE-0373E91EE11E}">
      <dgm:prSet phldrT="[Text]" phldr="0" custT="1"/>
      <dgm:spPr/>
      <dgm:t>
        <a:bodyPr/>
        <a:lstStyle/>
        <a:p>
          <a:r>
            <a:rPr lang="en-US" sz="2000" dirty="0">
              <a:latin typeface="Avenir Next LT Pro" panose="020B0504020202020204" pitchFamily="34" charset="0"/>
              <a:cs typeface="Calibri Light" panose="020F0302020204030204" pitchFamily="34" charset="0"/>
              <a:sym typeface="Helvetica Neue"/>
            </a:rPr>
            <a:t>Making sure the technology is </a:t>
          </a:r>
          <a:r>
            <a:rPr lang="en-US" sz="2000" b="1" dirty="0">
              <a:latin typeface="Avenir Next LT Pro" panose="020B0504020202020204" pitchFamily="34" charset="0"/>
              <a:cs typeface="Calibri Light" panose="020F0302020204030204" pitchFamily="34" charset="0"/>
              <a:sym typeface="Helvetica Neue"/>
            </a:rPr>
            <a:t>available to everyone </a:t>
          </a:r>
          <a:endParaRPr lang="en-US" sz="2000" dirty="0"/>
        </a:p>
      </dgm:t>
    </dgm:pt>
    <dgm:pt modelId="{4FF2EE43-9DF8-4030-816E-9914F148E1CF}" type="parTrans" cxnId="{8AF56E34-CE36-4066-8400-9B86D0609F05}">
      <dgm:prSet/>
      <dgm:spPr/>
      <dgm:t>
        <a:bodyPr/>
        <a:lstStyle/>
        <a:p>
          <a:endParaRPr lang="en-US"/>
        </a:p>
      </dgm:t>
    </dgm:pt>
    <dgm:pt modelId="{7404992A-4F02-4CE4-9A0E-DF2860186F09}" type="sibTrans" cxnId="{8AF56E34-CE36-4066-8400-9B86D0609F05}">
      <dgm:prSet/>
      <dgm:spPr/>
      <dgm:t>
        <a:bodyPr/>
        <a:lstStyle/>
        <a:p>
          <a:endParaRPr lang="en-US"/>
        </a:p>
      </dgm:t>
    </dgm:pt>
    <dgm:pt modelId="{A2E4BF96-F4E6-4797-8F74-46DF78FC3A28}" type="pres">
      <dgm:prSet presAssocID="{944421E7-4AF8-4752-935A-8E4BEDEAD4AD}" presName="linear" presStyleCnt="0">
        <dgm:presLayoutVars>
          <dgm:dir/>
          <dgm:animLvl val="lvl"/>
          <dgm:resizeHandles val="exact"/>
        </dgm:presLayoutVars>
      </dgm:prSet>
      <dgm:spPr/>
    </dgm:pt>
    <dgm:pt modelId="{9EAC6491-3E7F-48D8-8518-6ED5C1851A24}" type="pres">
      <dgm:prSet presAssocID="{F2822B69-74D8-431D-81DF-3EF64DB249D3}" presName="parentLin" presStyleCnt="0"/>
      <dgm:spPr/>
    </dgm:pt>
    <dgm:pt modelId="{34A64825-E7A7-4B9F-9A8C-CB844F5270BC}" type="pres">
      <dgm:prSet presAssocID="{F2822B69-74D8-431D-81DF-3EF64DB249D3}" presName="parentLeftMargin" presStyleLbl="node1" presStyleIdx="0" presStyleCnt="5"/>
      <dgm:spPr/>
    </dgm:pt>
    <dgm:pt modelId="{B8BDDCA1-C600-4D50-991F-9A60DD633E8B}" type="pres">
      <dgm:prSet presAssocID="{F2822B69-74D8-431D-81DF-3EF64DB249D3}" presName="parentText" presStyleLbl="node1" presStyleIdx="0" presStyleCnt="5" custScaleX="117469">
        <dgm:presLayoutVars>
          <dgm:chMax val="0"/>
          <dgm:bulletEnabled val="1"/>
        </dgm:presLayoutVars>
      </dgm:prSet>
      <dgm:spPr/>
    </dgm:pt>
    <dgm:pt modelId="{40BF2B5B-F0D7-4957-87E0-6CD36E12FF21}" type="pres">
      <dgm:prSet presAssocID="{F2822B69-74D8-431D-81DF-3EF64DB249D3}" presName="negativeSpace" presStyleCnt="0"/>
      <dgm:spPr/>
    </dgm:pt>
    <dgm:pt modelId="{7EA213AA-F9ED-4530-A1A4-DF4B486FC65E}" type="pres">
      <dgm:prSet presAssocID="{F2822B69-74D8-431D-81DF-3EF64DB249D3}" presName="childText" presStyleLbl="conFgAcc1" presStyleIdx="0" presStyleCnt="5">
        <dgm:presLayoutVars>
          <dgm:bulletEnabled val="1"/>
        </dgm:presLayoutVars>
      </dgm:prSet>
      <dgm:spPr/>
    </dgm:pt>
    <dgm:pt modelId="{E20099CD-B5A6-4D52-9DCF-828A4169FD99}" type="pres">
      <dgm:prSet presAssocID="{346230EF-2220-4DDF-98A9-BD2BB01125F4}" presName="spaceBetweenRectangles" presStyleCnt="0"/>
      <dgm:spPr/>
    </dgm:pt>
    <dgm:pt modelId="{E018B9FB-4CE8-4FF4-A7C3-D6D5F62B947B}" type="pres">
      <dgm:prSet presAssocID="{7C011C28-D373-4545-9759-50C2F93C4503}" presName="parentLin" presStyleCnt="0"/>
      <dgm:spPr/>
    </dgm:pt>
    <dgm:pt modelId="{43DA1838-491D-49B9-80F3-E4370BE2A0F9}" type="pres">
      <dgm:prSet presAssocID="{7C011C28-D373-4545-9759-50C2F93C4503}" presName="parentLeftMargin" presStyleLbl="node1" presStyleIdx="0" presStyleCnt="5"/>
      <dgm:spPr/>
    </dgm:pt>
    <dgm:pt modelId="{BC597089-82FE-4375-A969-3DE9A5A683C1}" type="pres">
      <dgm:prSet presAssocID="{7C011C28-D373-4545-9759-50C2F93C4503}" presName="parentText" presStyleLbl="node1" presStyleIdx="1" presStyleCnt="5" custScaleX="117905">
        <dgm:presLayoutVars>
          <dgm:chMax val="0"/>
          <dgm:bulletEnabled val="1"/>
        </dgm:presLayoutVars>
      </dgm:prSet>
      <dgm:spPr/>
    </dgm:pt>
    <dgm:pt modelId="{7A8040FE-D82D-4764-82A4-C52BA4108BC9}" type="pres">
      <dgm:prSet presAssocID="{7C011C28-D373-4545-9759-50C2F93C4503}" presName="negativeSpace" presStyleCnt="0"/>
      <dgm:spPr/>
    </dgm:pt>
    <dgm:pt modelId="{895F6A93-D32E-4916-BFEA-3460211FA79E}" type="pres">
      <dgm:prSet presAssocID="{7C011C28-D373-4545-9759-50C2F93C4503}" presName="childText" presStyleLbl="conFgAcc1" presStyleIdx="1" presStyleCnt="5">
        <dgm:presLayoutVars>
          <dgm:bulletEnabled val="1"/>
        </dgm:presLayoutVars>
      </dgm:prSet>
      <dgm:spPr/>
    </dgm:pt>
    <dgm:pt modelId="{B5BDBF1A-A9ED-47E5-B9F9-0627211D1F3E}" type="pres">
      <dgm:prSet presAssocID="{A4D57D94-89BC-4F57-AD72-72E0A10226B0}" presName="spaceBetweenRectangles" presStyleCnt="0"/>
      <dgm:spPr/>
    </dgm:pt>
    <dgm:pt modelId="{7DF8143E-E846-4516-9579-9A8D6479277F}" type="pres">
      <dgm:prSet presAssocID="{4E4C4DF1-CBB1-4662-B961-82D32E9FDEAF}" presName="parentLin" presStyleCnt="0"/>
      <dgm:spPr/>
    </dgm:pt>
    <dgm:pt modelId="{B5B03656-9FFE-4A70-9AA9-291DE183A237}" type="pres">
      <dgm:prSet presAssocID="{4E4C4DF1-CBB1-4662-B961-82D32E9FDEAF}" presName="parentLeftMargin" presStyleLbl="node1" presStyleIdx="1" presStyleCnt="5"/>
      <dgm:spPr/>
    </dgm:pt>
    <dgm:pt modelId="{FDD26071-7B6B-4937-A257-ABB6DA54B52F}" type="pres">
      <dgm:prSet presAssocID="{4E4C4DF1-CBB1-4662-B961-82D32E9FDEAF}" presName="parentText" presStyleLbl="node1" presStyleIdx="2" presStyleCnt="5" custScaleX="117905">
        <dgm:presLayoutVars>
          <dgm:chMax val="0"/>
          <dgm:bulletEnabled val="1"/>
        </dgm:presLayoutVars>
      </dgm:prSet>
      <dgm:spPr/>
    </dgm:pt>
    <dgm:pt modelId="{181D4388-142C-4A17-9747-5F752829314A}" type="pres">
      <dgm:prSet presAssocID="{4E4C4DF1-CBB1-4662-B961-82D32E9FDEAF}" presName="negativeSpace" presStyleCnt="0"/>
      <dgm:spPr/>
    </dgm:pt>
    <dgm:pt modelId="{72B88674-10EF-4D21-A8EA-B5FF2FC8893C}" type="pres">
      <dgm:prSet presAssocID="{4E4C4DF1-CBB1-4662-B961-82D32E9FDEAF}" presName="childText" presStyleLbl="conFgAcc1" presStyleIdx="2" presStyleCnt="5">
        <dgm:presLayoutVars>
          <dgm:bulletEnabled val="1"/>
        </dgm:presLayoutVars>
      </dgm:prSet>
      <dgm:spPr/>
    </dgm:pt>
    <dgm:pt modelId="{5EA43DA7-3568-4DEF-AE56-C7DB9F7A8ADD}" type="pres">
      <dgm:prSet presAssocID="{68BF7825-7CFB-4985-A329-1330992ED256}" presName="spaceBetweenRectangles" presStyleCnt="0"/>
      <dgm:spPr/>
    </dgm:pt>
    <dgm:pt modelId="{25D582A7-416C-4DA3-A753-46314FF6A5E0}" type="pres">
      <dgm:prSet presAssocID="{9EB5BEFE-4D2B-4C62-B14E-4C0252FE4699}" presName="parentLin" presStyleCnt="0"/>
      <dgm:spPr/>
    </dgm:pt>
    <dgm:pt modelId="{CCBC7F82-9BE2-4BCF-BEF9-8AB58253C0EB}" type="pres">
      <dgm:prSet presAssocID="{9EB5BEFE-4D2B-4C62-B14E-4C0252FE4699}" presName="parentLeftMargin" presStyleLbl="node1" presStyleIdx="2" presStyleCnt="5"/>
      <dgm:spPr/>
    </dgm:pt>
    <dgm:pt modelId="{909A5B0B-088F-4B1A-A78A-498504C445A5}" type="pres">
      <dgm:prSet presAssocID="{9EB5BEFE-4D2B-4C62-B14E-4C0252FE4699}" presName="parentText" presStyleLbl="node1" presStyleIdx="3" presStyleCnt="5" custScaleX="117548">
        <dgm:presLayoutVars>
          <dgm:chMax val="0"/>
          <dgm:bulletEnabled val="1"/>
        </dgm:presLayoutVars>
      </dgm:prSet>
      <dgm:spPr/>
    </dgm:pt>
    <dgm:pt modelId="{E120A093-D3E9-4046-9D01-CB45E8949C06}" type="pres">
      <dgm:prSet presAssocID="{9EB5BEFE-4D2B-4C62-B14E-4C0252FE4699}" presName="negativeSpace" presStyleCnt="0"/>
      <dgm:spPr/>
    </dgm:pt>
    <dgm:pt modelId="{0E9F74CA-C1EA-4067-8B66-27DC0365845D}" type="pres">
      <dgm:prSet presAssocID="{9EB5BEFE-4D2B-4C62-B14E-4C0252FE4699}" presName="childText" presStyleLbl="conFgAcc1" presStyleIdx="3" presStyleCnt="5">
        <dgm:presLayoutVars>
          <dgm:bulletEnabled val="1"/>
        </dgm:presLayoutVars>
      </dgm:prSet>
      <dgm:spPr/>
    </dgm:pt>
    <dgm:pt modelId="{E00E8113-38C7-4095-B90C-EB32AC228FA3}" type="pres">
      <dgm:prSet presAssocID="{E2DDB4EF-B276-42CD-AC1B-A9F2B6BB4083}" presName="spaceBetweenRectangles" presStyleCnt="0"/>
      <dgm:spPr/>
    </dgm:pt>
    <dgm:pt modelId="{7107C6F7-395C-4701-BE4A-E52C49E32A1A}" type="pres">
      <dgm:prSet presAssocID="{90FEEE2B-CD64-41DE-8DBE-0373E91EE11E}" presName="parentLin" presStyleCnt="0"/>
      <dgm:spPr/>
    </dgm:pt>
    <dgm:pt modelId="{CDD03ACE-6CDF-4853-AD0D-94C353725524}" type="pres">
      <dgm:prSet presAssocID="{90FEEE2B-CD64-41DE-8DBE-0373E91EE11E}" presName="parentLeftMargin" presStyleLbl="node1" presStyleIdx="3" presStyleCnt="5"/>
      <dgm:spPr/>
    </dgm:pt>
    <dgm:pt modelId="{302AC7F7-AE31-41B9-BBD2-962AB2A4D5A6}" type="pres">
      <dgm:prSet presAssocID="{90FEEE2B-CD64-41DE-8DBE-0373E91EE11E}" presName="parentText" presStyleLbl="node1" presStyleIdx="4" presStyleCnt="5" custScaleX="118539">
        <dgm:presLayoutVars>
          <dgm:chMax val="0"/>
          <dgm:bulletEnabled val="1"/>
        </dgm:presLayoutVars>
      </dgm:prSet>
      <dgm:spPr/>
    </dgm:pt>
    <dgm:pt modelId="{38333C7F-868C-401E-B3F2-E3D192C90425}" type="pres">
      <dgm:prSet presAssocID="{90FEEE2B-CD64-41DE-8DBE-0373E91EE11E}" presName="negativeSpace" presStyleCnt="0"/>
      <dgm:spPr/>
    </dgm:pt>
    <dgm:pt modelId="{DED8351C-F5D0-43A5-81B3-F3AF231D1FE7}" type="pres">
      <dgm:prSet presAssocID="{90FEEE2B-CD64-41DE-8DBE-0373E91EE11E}" presName="childText" presStyleLbl="conFgAcc1" presStyleIdx="4" presStyleCnt="5">
        <dgm:presLayoutVars>
          <dgm:bulletEnabled val="1"/>
        </dgm:presLayoutVars>
      </dgm:prSet>
      <dgm:spPr/>
    </dgm:pt>
  </dgm:ptLst>
  <dgm:cxnLst>
    <dgm:cxn modelId="{5E70D510-A4B7-4DCE-80C8-8444B3B5251C}" type="presOf" srcId="{F2822B69-74D8-431D-81DF-3EF64DB249D3}" destId="{B8BDDCA1-C600-4D50-991F-9A60DD633E8B}" srcOrd="1" destOrd="0" presId="urn:microsoft.com/office/officeart/2005/8/layout/list1"/>
    <dgm:cxn modelId="{8522DB13-C896-49B3-8407-8CA3437113C9}" type="presOf" srcId="{9EB5BEFE-4D2B-4C62-B14E-4C0252FE4699}" destId="{CCBC7F82-9BE2-4BCF-BEF9-8AB58253C0EB}" srcOrd="0" destOrd="0" presId="urn:microsoft.com/office/officeart/2005/8/layout/list1"/>
    <dgm:cxn modelId="{A4B75533-62F5-4422-989F-3C6B296318E7}" srcId="{944421E7-4AF8-4752-935A-8E4BEDEAD4AD}" destId="{7C011C28-D373-4545-9759-50C2F93C4503}" srcOrd="1" destOrd="0" parTransId="{6AF5F855-BB6F-4DB3-930F-C34158DBE3CB}" sibTransId="{A4D57D94-89BC-4F57-AD72-72E0A10226B0}"/>
    <dgm:cxn modelId="{8AF56E34-CE36-4066-8400-9B86D0609F05}" srcId="{944421E7-4AF8-4752-935A-8E4BEDEAD4AD}" destId="{90FEEE2B-CD64-41DE-8DBE-0373E91EE11E}" srcOrd="4" destOrd="0" parTransId="{4FF2EE43-9DF8-4030-816E-9914F148E1CF}" sibTransId="{7404992A-4F02-4CE4-9A0E-DF2860186F09}"/>
    <dgm:cxn modelId="{98383A40-1693-4508-AE28-84ABF571DC68}" srcId="{944421E7-4AF8-4752-935A-8E4BEDEAD4AD}" destId="{F2822B69-74D8-431D-81DF-3EF64DB249D3}" srcOrd="0" destOrd="0" parTransId="{B1AD62D8-9D3C-4D40-9480-F0F821CDBD7E}" sibTransId="{346230EF-2220-4DDF-98A9-BD2BB01125F4}"/>
    <dgm:cxn modelId="{A8D5ED4A-0F73-4D83-AB5D-78405D6CA09B}" type="presOf" srcId="{9EB5BEFE-4D2B-4C62-B14E-4C0252FE4699}" destId="{909A5B0B-088F-4B1A-A78A-498504C445A5}" srcOrd="1" destOrd="0" presId="urn:microsoft.com/office/officeart/2005/8/layout/list1"/>
    <dgm:cxn modelId="{5970426C-9AD0-497C-9F9A-8776849E158E}" type="presOf" srcId="{7C011C28-D373-4545-9759-50C2F93C4503}" destId="{BC597089-82FE-4375-A969-3DE9A5A683C1}" srcOrd="1" destOrd="0" presId="urn:microsoft.com/office/officeart/2005/8/layout/list1"/>
    <dgm:cxn modelId="{193DEC6D-8886-4F3D-9071-3C1797B54304}" type="presOf" srcId="{90FEEE2B-CD64-41DE-8DBE-0373E91EE11E}" destId="{302AC7F7-AE31-41B9-BBD2-962AB2A4D5A6}" srcOrd="1" destOrd="0" presId="urn:microsoft.com/office/officeart/2005/8/layout/list1"/>
    <dgm:cxn modelId="{FBDBF157-3694-44AB-A74C-542EF1CC78E3}" type="presOf" srcId="{F2822B69-74D8-431D-81DF-3EF64DB249D3}" destId="{34A64825-E7A7-4B9F-9A8C-CB844F5270BC}" srcOrd="0" destOrd="0" presId="urn:microsoft.com/office/officeart/2005/8/layout/list1"/>
    <dgm:cxn modelId="{B8932397-6010-4461-93F4-953E151AD33D}" type="presOf" srcId="{944421E7-4AF8-4752-935A-8E4BEDEAD4AD}" destId="{A2E4BF96-F4E6-4797-8F74-46DF78FC3A28}" srcOrd="0" destOrd="0" presId="urn:microsoft.com/office/officeart/2005/8/layout/list1"/>
    <dgm:cxn modelId="{07B2109A-F6D0-4E38-A299-5C113D31E151}" type="presOf" srcId="{7C011C28-D373-4545-9759-50C2F93C4503}" destId="{43DA1838-491D-49B9-80F3-E4370BE2A0F9}" srcOrd="0" destOrd="0" presId="urn:microsoft.com/office/officeart/2005/8/layout/list1"/>
    <dgm:cxn modelId="{FDEF63AF-C16C-4A77-A0F1-228DB1C34436}" type="presOf" srcId="{4E4C4DF1-CBB1-4662-B961-82D32E9FDEAF}" destId="{FDD26071-7B6B-4937-A257-ABB6DA54B52F}" srcOrd="1" destOrd="0" presId="urn:microsoft.com/office/officeart/2005/8/layout/list1"/>
    <dgm:cxn modelId="{DDEEE8B8-AFF9-4CF7-A88A-14454CB1D8A8}" srcId="{944421E7-4AF8-4752-935A-8E4BEDEAD4AD}" destId="{4E4C4DF1-CBB1-4662-B961-82D32E9FDEAF}" srcOrd="2" destOrd="0" parTransId="{B2D5503E-DE2D-452C-9053-74E5E2F0A459}" sibTransId="{68BF7825-7CFB-4985-A329-1330992ED256}"/>
    <dgm:cxn modelId="{089367C8-409B-4303-BEF2-7BF1C80F6082}" type="presOf" srcId="{4E4C4DF1-CBB1-4662-B961-82D32E9FDEAF}" destId="{B5B03656-9FFE-4A70-9AA9-291DE183A237}" srcOrd="0" destOrd="0" presId="urn:microsoft.com/office/officeart/2005/8/layout/list1"/>
    <dgm:cxn modelId="{640A25CC-E916-4FD3-B023-F9AF04E2F357}" srcId="{944421E7-4AF8-4752-935A-8E4BEDEAD4AD}" destId="{9EB5BEFE-4D2B-4C62-B14E-4C0252FE4699}" srcOrd="3" destOrd="0" parTransId="{E186E3EB-92CC-49CB-8435-E86BEB1A4856}" sibTransId="{E2DDB4EF-B276-42CD-AC1B-A9F2B6BB4083}"/>
    <dgm:cxn modelId="{E8048EE8-EDF7-48F0-A423-17D2358EB049}" type="presOf" srcId="{90FEEE2B-CD64-41DE-8DBE-0373E91EE11E}" destId="{CDD03ACE-6CDF-4853-AD0D-94C353725524}" srcOrd="0" destOrd="0" presId="urn:microsoft.com/office/officeart/2005/8/layout/list1"/>
    <dgm:cxn modelId="{031DB2C4-AA7A-4F67-82DD-143BF0896A4E}" type="presParOf" srcId="{A2E4BF96-F4E6-4797-8F74-46DF78FC3A28}" destId="{9EAC6491-3E7F-48D8-8518-6ED5C1851A24}" srcOrd="0" destOrd="0" presId="urn:microsoft.com/office/officeart/2005/8/layout/list1"/>
    <dgm:cxn modelId="{0967204F-98C3-4392-8C74-ECB04729D79A}" type="presParOf" srcId="{9EAC6491-3E7F-48D8-8518-6ED5C1851A24}" destId="{34A64825-E7A7-4B9F-9A8C-CB844F5270BC}" srcOrd="0" destOrd="0" presId="urn:microsoft.com/office/officeart/2005/8/layout/list1"/>
    <dgm:cxn modelId="{CB99C6E1-8021-45B8-B920-04AEFB768ACE}" type="presParOf" srcId="{9EAC6491-3E7F-48D8-8518-6ED5C1851A24}" destId="{B8BDDCA1-C600-4D50-991F-9A60DD633E8B}" srcOrd="1" destOrd="0" presId="urn:microsoft.com/office/officeart/2005/8/layout/list1"/>
    <dgm:cxn modelId="{9D1DD689-5DE0-472F-90FA-8EBEE579654D}" type="presParOf" srcId="{A2E4BF96-F4E6-4797-8F74-46DF78FC3A28}" destId="{40BF2B5B-F0D7-4957-87E0-6CD36E12FF21}" srcOrd="1" destOrd="0" presId="urn:microsoft.com/office/officeart/2005/8/layout/list1"/>
    <dgm:cxn modelId="{371C0106-FD71-462F-B079-DDADAC55A0FC}" type="presParOf" srcId="{A2E4BF96-F4E6-4797-8F74-46DF78FC3A28}" destId="{7EA213AA-F9ED-4530-A1A4-DF4B486FC65E}" srcOrd="2" destOrd="0" presId="urn:microsoft.com/office/officeart/2005/8/layout/list1"/>
    <dgm:cxn modelId="{02001571-C051-4AF7-9FDF-A273D08B84A4}" type="presParOf" srcId="{A2E4BF96-F4E6-4797-8F74-46DF78FC3A28}" destId="{E20099CD-B5A6-4D52-9DCF-828A4169FD99}" srcOrd="3" destOrd="0" presId="urn:microsoft.com/office/officeart/2005/8/layout/list1"/>
    <dgm:cxn modelId="{9CAFEDF0-CD03-4A0D-B3B1-77E70FD00809}" type="presParOf" srcId="{A2E4BF96-F4E6-4797-8F74-46DF78FC3A28}" destId="{E018B9FB-4CE8-4FF4-A7C3-D6D5F62B947B}" srcOrd="4" destOrd="0" presId="urn:microsoft.com/office/officeart/2005/8/layout/list1"/>
    <dgm:cxn modelId="{808E78C5-FD16-45D6-BE0D-1F31F749EACB}" type="presParOf" srcId="{E018B9FB-4CE8-4FF4-A7C3-D6D5F62B947B}" destId="{43DA1838-491D-49B9-80F3-E4370BE2A0F9}" srcOrd="0" destOrd="0" presId="urn:microsoft.com/office/officeart/2005/8/layout/list1"/>
    <dgm:cxn modelId="{73348B87-D5E9-438A-8772-08B5690EA4B0}" type="presParOf" srcId="{E018B9FB-4CE8-4FF4-A7C3-D6D5F62B947B}" destId="{BC597089-82FE-4375-A969-3DE9A5A683C1}" srcOrd="1" destOrd="0" presId="urn:microsoft.com/office/officeart/2005/8/layout/list1"/>
    <dgm:cxn modelId="{C2DB6348-C064-42CB-AC5B-CB228DCB496F}" type="presParOf" srcId="{A2E4BF96-F4E6-4797-8F74-46DF78FC3A28}" destId="{7A8040FE-D82D-4764-82A4-C52BA4108BC9}" srcOrd="5" destOrd="0" presId="urn:microsoft.com/office/officeart/2005/8/layout/list1"/>
    <dgm:cxn modelId="{AE6A0A2A-7629-4A38-A549-BF0AD5710211}" type="presParOf" srcId="{A2E4BF96-F4E6-4797-8F74-46DF78FC3A28}" destId="{895F6A93-D32E-4916-BFEA-3460211FA79E}" srcOrd="6" destOrd="0" presId="urn:microsoft.com/office/officeart/2005/8/layout/list1"/>
    <dgm:cxn modelId="{109841B9-8324-487E-A0C9-66EFEF5FC31F}" type="presParOf" srcId="{A2E4BF96-F4E6-4797-8F74-46DF78FC3A28}" destId="{B5BDBF1A-A9ED-47E5-B9F9-0627211D1F3E}" srcOrd="7" destOrd="0" presId="urn:microsoft.com/office/officeart/2005/8/layout/list1"/>
    <dgm:cxn modelId="{FB0CFC11-DA75-4476-A70A-340FA8995448}" type="presParOf" srcId="{A2E4BF96-F4E6-4797-8F74-46DF78FC3A28}" destId="{7DF8143E-E846-4516-9579-9A8D6479277F}" srcOrd="8" destOrd="0" presId="urn:microsoft.com/office/officeart/2005/8/layout/list1"/>
    <dgm:cxn modelId="{9E0F81EC-3445-41FE-91EA-1FF42CC51D15}" type="presParOf" srcId="{7DF8143E-E846-4516-9579-9A8D6479277F}" destId="{B5B03656-9FFE-4A70-9AA9-291DE183A237}" srcOrd="0" destOrd="0" presId="urn:microsoft.com/office/officeart/2005/8/layout/list1"/>
    <dgm:cxn modelId="{5877B7FF-FBF0-4891-98BD-9D2429E37792}" type="presParOf" srcId="{7DF8143E-E846-4516-9579-9A8D6479277F}" destId="{FDD26071-7B6B-4937-A257-ABB6DA54B52F}" srcOrd="1" destOrd="0" presId="urn:microsoft.com/office/officeart/2005/8/layout/list1"/>
    <dgm:cxn modelId="{2305E412-4015-40D4-B001-35754FB5EAB1}" type="presParOf" srcId="{A2E4BF96-F4E6-4797-8F74-46DF78FC3A28}" destId="{181D4388-142C-4A17-9747-5F752829314A}" srcOrd="9" destOrd="0" presId="urn:microsoft.com/office/officeart/2005/8/layout/list1"/>
    <dgm:cxn modelId="{ED5AA506-38F0-40CC-888F-888C9D8E9F92}" type="presParOf" srcId="{A2E4BF96-F4E6-4797-8F74-46DF78FC3A28}" destId="{72B88674-10EF-4D21-A8EA-B5FF2FC8893C}" srcOrd="10" destOrd="0" presId="urn:microsoft.com/office/officeart/2005/8/layout/list1"/>
    <dgm:cxn modelId="{9614D01E-D78C-4612-94C9-C41BD81E63B1}" type="presParOf" srcId="{A2E4BF96-F4E6-4797-8F74-46DF78FC3A28}" destId="{5EA43DA7-3568-4DEF-AE56-C7DB9F7A8ADD}" srcOrd="11" destOrd="0" presId="urn:microsoft.com/office/officeart/2005/8/layout/list1"/>
    <dgm:cxn modelId="{C0366358-979B-4007-86C8-829EE323D0A9}" type="presParOf" srcId="{A2E4BF96-F4E6-4797-8F74-46DF78FC3A28}" destId="{25D582A7-416C-4DA3-A753-46314FF6A5E0}" srcOrd="12" destOrd="0" presId="urn:microsoft.com/office/officeart/2005/8/layout/list1"/>
    <dgm:cxn modelId="{97B9CC81-4B3A-49ED-866B-4590E0C0639F}" type="presParOf" srcId="{25D582A7-416C-4DA3-A753-46314FF6A5E0}" destId="{CCBC7F82-9BE2-4BCF-BEF9-8AB58253C0EB}" srcOrd="0" destOrd="0" presId="urn:microsoft.com/office/officeart/2005/8/layout/list1"/>
    <dgm:cxn modelId="{7DCDEC99-CDEE-4263-9A85-F09AFB09DCB2}" type="presParOf" srcId="{25D582A7-416C-4DA3-A753-46314FF6A5E0}" destId="{909A5B0B-088F-4B1A-A78A-498504C445A5}" srcOrd="1" destOrd="0" presId="urn:microsoft.com/office/officeart/2005/8/layout/list1"/>
    <dgm:cxn modelId="{4C309A48-24E4-4BF6-8F91-B8963CE0A1A2}" type="presParOf" srcId="{A2E4BF96-F4E6-4797-8F74-46DF78FC3A28}" destId="{E120A093-D3E9-4046-9D01-CB45E8949C06}" srcOrd="13" destOrd="0" presId="urn:microsoft.com/office/officeart/2005/8/layout/list1"/>
    <dgm:cxn modelId="{60B0140F-7ED8-425B-BAF0-4234B298A1FE}" type="presParOf" srcId="{A2E4BF96-F4E6-4797-8F74-46DF78FC3A28}" destId="{0E9F74CA-C1EA-4067-8B66-27DC0365845D}" srcOrd="14" destOrd="0" presId="urn:microsoft.com/office/officeart/2005/8/layout/list1"/>
    <dgm:cxn modelId="{A5829DF0-8F3A-4209-8F4A-C150D928580F}" type="presParOf" srcId="{A2E4BF96-F4E6-4797-8F74-46DF78FC3A28}" destId="{E00E8113-38C7-4095-B90C-EB32AC228FA3}" srcOrd="15" destOrd="0" presId="urn:microsoft.com/office/officeart/2005/8/layout/list1"/>
    <dgm:cxn modelId="{665A06C9-B80A-4533-ACF5-90894B7ADF38}" type="presParOf" srcId="{A2E4BF96-F4E6-4797-8F74-46DF78FC3A28}" destId="{7107C6F7-395C-4701-BE4A-E52C49E32A1A}" srcOrd="16" destOrd="0" presId="urn:microsoft.com/office/officeart/2005/8/layout/list1"/>
    <dgm:cxn modelId="{5E43E811-17A6-4C23-9EF1-7D4913E21862}" type="presParOf" srcId="{7107C6F7-395C-4701-BE4A-E52C49E32A1A}" destId="{CDD03ACE-6CDF-4853-AD0D-94C353725524}" srcOrd="0" destOrd="0" presId="urn:microsoft.com/office/officeart/2005/8/layout/list1"/>
    <dgm:cxn modelId="{07C05A60-A83D-4436-8A1E-A726C760EA43}" type="presParOf" srcId="{7107C6F7-395C-4701-BE4A-E52C49E32A1A}" destId="{302AC7F7-AE31-41B9-BBD2-962AB2A4D5A6}" srcOrd="1" destOrd="0" presId="urn:microsoft.com/office/officeart/2005/8/layout/list1"/>
    <dgm:cxn modelId="{2195077A-26AD-4677-9F02-6EEDC4FB91C3}" type="presParOf" srcId="{A2E4BF96-F4E6-4797-8F74-46DF78FC3A28}" destId="{38333C7F-868C-401E-B3F2-E3D192C90425}" srcOrd="17" destOrd="0" presId="urn:microsoft.com/office/officeart/2005/8/layout/list1"/>
    <dgm:cxn modelId="{EB86F773-86AD-4BEC-859B-03BA0F64DB4F}" type="presParOf" srcId="{A2E4BF96-F4E6-4797-8F74-46DF78FC3A28}" destId="{DED8351C-F5D0-43A5-81B3-F3AF231D1FE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E3788-DC46-4F45-AF13-06109C7C25BB}">
      <dsp:nvSpPr>
        <dsp:cNvPr id="0" name=""/>
        <dsp:cNvSpPr/>
      </dsp:nvSpPr>
      <dsp:spPr>
        <a:xfrm>
          <a:off x="-6068459" y="-928513"/>
          <a:ext cx="7223968" cy="7223968"/>
        </a:xfrm>
        <a:prstGeom prst="blockArc">
          <a:avLst>
            <a:gd name="adj1" fmla="val 18900000"/>
            <a:gd name="adj2" fmla="val 2700000"/>
            <a:gd name="adj3" fmla="val 29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A3121-5453-4048-B7FC-9E1C9CC129F8}">
      <dsp:nvSpPr>
        <dsp:cNvPr id="0" name=""/>
        <dsp:cNvSpPr/>
      </dsp:nvSpPr>
      <dsp:spPr>
        <a:xfrm>
          <a:off x="430337" y="282623"/>
          <a:ext cx="9391627" cy="5650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4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venir Next LT Pro" panose="020B0504020202020204" pitchFamily="34" charset="0"/>
              <a:cs typeface="Calibri Light" panose="020F0302020204030204" pitchFamily="34" charset="0"/>
              <a:sym typeface="Helvetica Neue"/>
            </a:rPr>
            <a:t>Consumers want to understand </a:t>
          </a:r>
          <a:r>
            <a:rPr lang="en-US" sz="2000" b="1" kern="1200" dirty="0">
              <a:latin typeface="Avenir Next LT Pro" panose="020B0504020202020204" pitchFamily="34" charset="0"/>
              <a:cs typeface="Calibri Light" panose="020F0302020204030204" pitchFamily="34" charset="0"/>
              <a:sym typeface="Helvetica Neue"/>
            </a:rPr>
            <a:t>how </a:t>
          </a:r>
          <a:r>
            <a:rPr lang="en-US" sz="2000" b="0" kern="1200" dirty="0">
              <a:latin typeface="Avenir Next LT Pro" panose="020B0504020202020204" pitchFamily="34" charset="0"/>
              <a:cs typeface="Calibri Light" panose="020F0302020204030204" pitchFamily="34" charset="0"/>
              <a:sym typeface="Helvetica Neue"/>
            </a:rPr>
            <a:t>AI is being used</a:t>
          </a:r>
          <a:endParaRPr lang="en-US" sz="2000" b="0" kern="1200" dirty="0"/>
        </a:p>
      </dsp:txBody>
      <dsp:txXfrm>
        <a:off x="430337" y="282623"/>
        <a:ext cx="9391627" cy="565031"/>
      </dsp:txXfrm>
    </dsp:sp>
    <dsp:sp modelId="{8AE6743F-FFC1-4549-92C5-37A6B82860FF}">
      <dsp:nvSpPr>
        <dsp:cNvPr id="0" name=""/>
        <dsp:cNvSpPr/>
      </dsp:nvSpPr>
      <dsp:spPr>
        <a:xfrm>
          <a:off x="77192" y="211994"/>
          <a:ext cx="706289" cy="70628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25176-AB92-4CE7-AEA3-9C012930484E}">
      <dsp:nvSpPr>
        <dsp:cNvPr id="0" name=""/>
        <dsp:cNvSpPr/>
      </dsp:nvSpPr>
      <dsp:spPr>
        <a:xfrm>
          <a:off x="895114" y="1130063"/>
          <a:ext cx="8926850" cy="565031"/>
        </a:xfrm>
        <a:prstGeom prst="rect">
          <a:avLst/>
        </a:prstGeom>
        <a:solidFill>
          <a:schemeClr val="accent3">
            <a:hueOff val="-391820"/>
            <a:satOff val="-2520"/>
            <a:lumOff val="-4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4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venir Next LT Pro" panose="020B0504020202020204" pitchFamily="34" charset="0"/>
              <a:cs typeface="Calibri Light" panose="020F0302020204030204" pitchFamily="34" charset="0"/>
              <a:sym typeface="Helvetica Neue"/>
            </a:rPr>
            <a:t>Transparency and control </a:t>
          </a:r>
          <a:r>
            <a:rPr lang="en-US" sz="2000" b="0" kern="1200" dirty="0">
              <a:latin typeface="Avenir Next LT Pro" panose="020B0504020202020204" pitchFamily="34" charset="0"/>
              <a:cs typeface="Calibri Light" panose="020F0302020204030204" pitchFamily="34" charset="0"/>
              <a:sym typeface="Helvetica Neue"/>
            </a:rPr>
            <a:t>build trust</a:t>
          </a:r>
          <a:endParaRPr lang="en-US" sz="2000" b="0" kern="1200" dirty="0"/>
        </a:p>
      </dsp:txBody>
      <dsp:txXfrm>
        <a:off x="895114" y="1130063"/>
        <a:ext cx="8926850" cy="565031"/>
      </dsp:txXfrm>
    </dsp:sp>
    <dsp:sp modelId="{C2AA914F-E3F8-4855-B6D2-3F54E134CA29}">
      <dsp:nvSpPr>
        <dsp:cNvPr id="0" name=""/>
        <dsp:cNvSpPr/>
      </dsp:nvSpPr>
      <dsp:spPr>
        <a:xfrm>
          <a:off x="541969" y="1059434"/>
          <a:ext cx="706289" cy="706289"/>
        </a:xfrm>
        <a:prstGeom prst="ellipse">
          <a:avLst/>
        </a:prstGeom>
        <a:solidFill>
          <a:schemeClr val="lt1">
            <a:hueOff val="0"/>
            <a:satOff val="0"/>
            <a:lumOff val="0"/>
            <a:alphaOff val="0"/>
          </a:schemeClr>
        </a:solidFill>
        <a:ln w="25400" cap="flat" cmpd="sng" algn="ctr">
          <a:solidFill>
            <a:schemeClr val="accent3">
              <a:hueOff val="-391820"/>
              <a:satOff val="-2520"/>
              <a:lumOff val="-4392"/>
              <a:alphaOff val="0"/>
            </a:schemeClr>
          </a:solidFill>
          <a:prstDash val="solid"/>
        </a:ln>
        <a:effectLst/>
      </dsp:spPr>
      <dsp:style>
        <a:lnRef idx="2">
          <a:scrgbClr r="0" g="0" b="0"/>
        </a:lnRef>
        <a:fillRef idx="1">
          <a:scrgbClr r="0" g="0" b="0"/>
        </a:fillRef>
        <a:effectRef idx="0">
          <a:scrgbClr r="0" g="0" b="0"/>
        </a:effectRef>
        <a:fontRef idx="minor"/>
      </dsp:style>
    </dsp:sp>
    <dsp:sp modelId="{7BB98F7C-C7BB-40B8-8F1C-C6A4CAEFC5CC}">
      <dsp:nvSpPr>
        <dsp:cNvPr id="0" name=""/>
        <dsp:cNvSpPr/>
      </dsp:nvSpPr>
      <dsp:spPr>
        <a:xfrm>
          <a:off x="1107645" y="1977503"/>
          <a:ext cx="8714319" cy="565031"/>
        </a:xfrm>
        <a:prstGeom prst="rect">
          <a:avLst/>
        </a:prstGeom>
        <a:solidFill>
          <a:schemeClr val="accent3">
            <a:hueOff val="-783640"/>
            <a:satOff val="-5041"/>
            <a:lumOff val="-8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4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venir Next LT Pro" panose="020B0504020202020204" pitchFamily="34" charset="0"/>
              <a:cs typeface="Calibri Light" panose="020F0302020204030204" pitchFamily="34" charset="0"/>
              <a:sym typeface="Helvetica Neue"/>
            </a:rPr>
            <a:t>Patients and their families want</a:t>
          </a:r>
          <a:r>
            <a:rPr lang="en-US" sz="2000" b="1" kern="1200" dirty="0">
              <a:latin typeface="Avenir Next LT Pro" panose="020B0504020202020204" pitchFamily="34" charset="0"/>
              <a:cs typeface="Calibri Light" panose="020F0302020204030204" pitchFamily="34" charset="0"/>
              <a:sym typeface="Helvetica Neue"/>
            </a:rPr>
            <a:t> human connections </a:t>
          </a:r>
          <a:r>
            <a:rPr lang="en-US" sz="2000" b="0" kern="1200" dirty="0">
              <a:latin typeface="Avenir Next LT Pro" panose="020B0504020202020204" pitchFamily="34" charset="0"/>
              <a:cs typeface="Calibri Light" panose="020F0302020204030204" pitchFamily="34" charset="0"/>
              <a:sym typeface="Helvetica Neue"/>
            </a:rPr>
            <a:t>to remain central </a:t>
          </a:r>
          <a:endParaRPr lang="en-US" sz="2000" b="0" kern="1200" dirty="0"/>
        </a:p>
      </dsp:txBody>
      <dsp:txXfrm>
        <a:off x="1107645" y="1977503"/>
        <a:ext cx="8714319" cy="565031"/>
      </dsp:txXfrm>
    </dsp:sp>
    <dsp:sp modelId="{F2724B82-7967-47D8-8A9B-EF8671A019DC}">
      <dsp:nvSpPr>
        <dsp:cNvPr id="0" name=""/>
        <dsp:cNvSpPr/>
      </dsp:nvSpPr>
      <dsp:spPr>
        <a:xfrm>
          <a:off x="754500" y="1906874"/>
          <a:ext cx="706289" cy="706289"/>
        </a:xfrm>
        <a:prstGeom prst="ellipse">
          <a:avLst/>
        </a:prstGeom>
        <a:solidFill>
          <a:schemeClr val="lt1">
            <a:hueOff val="0"/>
            <a:satOff val="0"/>
            <a:lumOff val="0"/>
            <a:alphaOff val="0"/>
          </a:schemeClr>
        </a:solidFill>
        <a:ln w="25400" cap="flat" cmpd="sng" algn="ctr">
          <a:solidFill>
            <a:schemeClr val="accent3">
              <a:hueOff val="-783640"/>
              <a:satOff val="-5041"/>
              <a:lumOff val="-8784"/>
              <a:alphaOff val="0"/>
            </a:schemeClr>
          </a:solidFill>
          <a:prstDash val="solid"/>
        </a:ln>
        <a:effectLst/>
      </dsp:spPr>
      <dsp:style>
        <a:lnRef idx="2">
          <a:scrgbClr r="0" g="0" b="0"/>
        </a:lnRef>
        <a:fillRef idx="1">
          <a:scrgbClr r="0" g="0" b="0"/>
        </a:fillRef>
        <a:effectRef idx="0">
          <a:scrgbClr r="0" g="0" b="0"/>
        </a:effectRef>
        <a:fontRef idx="minor"/>
      </dsp:style>
    </dsp:sp>
    <dsp:sp modelId="{742616BA-578C-4CCB-87B5-ABD96D3D3F7C}">
      <dsp:nvSpPr>
        <dsp:cNvPr id="0" name=""/>
        <dsp:cNvSpPr/>
      </dsp:nvSpPr>
      <dsp:spPr>
        <a:xfrm>
          <a:off x="1107645" y="2824406"/>
          <a:ext cx="8714319" cy="565031"/>
        </a:xfrm>
        <a:prstGeom prst="rect">
          <a:avLst/>
        </a:prstGeom>
        <a:solidFill>
          <a:schemeClr val="accent3">
            <a:hueOff val="-1175460"/>
            <a:satOff val="-7561"/>
            <a:lumOff val="-13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4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venir Next LT Pro" panose="020B0504020202020204" pitchFamily="34" charset="0"/>
              <a:cs typeface="Calibri Light" panose="020F0302020204030204" pitchFamily="34" charset="0"/>
              <a:sym typeface="Helvetica Neue"/>
            </a:rPr>
            <a:t>Cultural and racial context matter </a:t>
          </a:r>
          <a:r>
            <a:rPr lang="en-US" sz="2000" b="0" kern="1200" dirty="0">
              <a:latin typeface="Avenir Next LT Pro" panose="020B0504020202020204" pitchFamily="34" charset="0"/>
              <a:cs typeface="Calibri Light" panose="020F0302020204030204" pitchFamily="34" charset="0"/>
              <a:sym typeface="Helvetica Neue"/>
            </a:rPr>
            <a:t>for AI adoption</a:t>
          </a:r>
          <a:endParaRPr lang="en-US" sz="2000" b="0" kern="1200" dirty="0"/>
        </a:p>
      </dsp:txBody>
      <dsp:txXfrm>
        <a:off x="1107645" y="2824406"/>
        <a:ext cx="8714319" cy="565031"/>
      </dsp:txXfrm>
    </dsp:sp>
    <dsp:sp modelId="{DCC8D80A-7859-4B8A-A63A-6D7F73B7EA1F}">
      <dsp:nvSpPr>
        <dsp:cNvPr id="0" name=""/>
        <dsp:cNvSpPr/>
      </dsp:nvSpPr>
      <dsp:spPr>
        <a:xfrm>
          <a:off x="754500" y="2753777"/>
          <a:ext cx="706289" cy="706289"/>
        </a:xfrm>
        <a:prstGeom prst="ellipse">
          <a:avLst/>
        </a:prstGeom>
        <a:solidFill>
          <a:schemeClr val="lt1">
            <a:hueOff val="0"/>
            <a:satOff val="0"/>
            <a:lumOff val="0"/>
            <a:alphaOff val="0"/>
          </a:schemeClr>
        </a:solidFill>
        <a:ln w="25400" cap="flat" cmpd="sng" algn="ctr">
          <a:solidFill>
            <a:schemeClr val="accent3">
              <a:hueOff val="-1175460"/>
              <a:satOff val="-7561"/>
              <a:lumOff val="-13176"/>
              <a:alphaOff val="0"/>
            </a:schemeClr>
          </a:solidFill>
          <a:prstDash val="solid"/>
        </a:ln>
        <a:effectLst/>
      </dsp:spPr>
      <dsp:style>
        <a:lnRef idx="2">
          <a:scrgbClr r="0" g="0" b="0"/>
        </a:lnRef>
        <a:fillRef idx="1">
          <a:scrgbClr r="0" g="0" b="0"/>
        </a:fillRef>
        <a:effectRef idx="0">
          <a:scrgbClr r="0" g="0" b="0"/>
        </a:effectRef>
        <a:fontRef idx="minor"/>
      </dsp:style>
    </dsp:sp>
    <dsp:sp modelId="{736DD6FF-5F64-488F-BEDE-835A7A87BE76}">
      <dsp:nvSpPr>
        <dsp:cNvPr id="0" name=""/>
        <dsp:cNvSpPr/>
      </dsp:nvSpPr>
      <dsp:spPr>
        <a:xfrm>
          <a:off x="895114" y="3671846"/>
          <a:ext cx="8926850" cy="565031"/>
        </a:xfrm>
        <a:prstGeom prst="rect">
          <a:avLst/>
        </a:prstGeom>
        <a:solidFill>
          <a:schemeClr val="accent3">
            <a:hueOff val="-1567280"/>
            <a:satOff val="-10082"/>
            <a:lumOff val="-17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494" tIns="50800" rIns="50800" bIns="50800" numCol="1" spcCol="1270" anchor="ctr" anchorCtr="0">
          <a:noAutofit/>
        </a:bodyPr>
        <a:lstStyle/>
        <a:p>
          <a:pPr marL="0" lvl="0" indent="0" algn="l" defTabSz="889000">
            <a:lnSpc>
              <a:spcPct val="90000"/>
            </a:lnSpc>
            <a:spcBef>
              <a:spcPct val="0"/>
            </a:spcBef>
            <a:spcAft>
              <a:spcPct val="35000"/>
            </a:spcAft>
            <a:buNone/>
          </a:pPr>
          <a:r>
            <a:rPr lang="fr-FR" sz="2000" b="0" kern="1200" dirty="0">
              <a:latin typeface="Avenir Next LT Pro" panose="020B0504020202020204" pitchFamily="34" charset="0"/>
              <a:cs typeface="Calibri Light" panose="020F0302020204030204" pitchFamily="34" charset="0"/>
              <a:sym typeface="Helvetica Neue"/>
            </a:rPr>
            <a:t>The</a:t>
          </a:r>
          <a:r>
            <a:rPr lang="fr-FR" sz="2000" b="1" kern="1200" dirty="0">
              <a:latin typeface="Avenir Next LT Pro" panose="020B0504020202020204" pitchFamily="34" charset="0"/>
              <a:cs typeface="Calibri Light" panose="020F0302020204030204" pitchFamily="34" charset="0"/>
              <a:sym typeface="Helvetica Neue"/>
            </a:rPr>
            <a:t> digital </a:t>
          </a:r>
          <a:r>
            <a:rPr lang="fr-FR" sz="2000" b="1" kern="1200" dirty="0" err="1">
              <a:latin typeface="Avenir Next LT Pro" panose="020B0504020202020204" pitchFamily="34" charset="0"/>
              <a:cs typeface="Calibri Light" panose="020F0302020204030204" pitchFamily="34" charset="0"/>
              <a:sym typeface="Helvetica Neue"/>
            </a:rPr>
            <a:t>divide</a:t>
          </a:r>
          <a:r>
            <a:rPr lang="fr-FR" sz="2000" b="1" kern="1200" dirty="0">
              <a:latin typeface="Avenir Next LT Pro" panose="020B0504020202020204" pitchFamily="34" charset="0"/>
              <a:cs typeface="Calibri Light" panose="020F0302020204030204" pitchFamily="34" charset="0"/>
              <a:sym typeface="Helvetica Neue"/>
            </a:rPr>
            <a:t> </a:t>
          </a:r>
          <a:r>
            <a:rPr lang="fr-FR" sz="2000" b="0" kern="1200" dirty="0">
              <a:latin typeface="Avenir Next LT Pro" panose="020B0504020202020204" pitchFamily="34" charset="0"/>
              <a:cs typeface="Calibri Light" panose="020F0302020204030204" pitchFamily="34" charset="0"/>
              <a:sym typeface="Helvetica Neue"/>
            </a:rPr>
            <a:t>affects perceptions of AI</a:t>
          </a:r>
          <a:endParaRPr lang="en-US" sz="2000" b="0" kern="1200" dirty="0"/>
        </a:p>
      </dsp:txBody>
      <dsp:txXfrm>
        <a:off x="895114" y="3671846"/>
        <a:ext cx="8926850" cy="565031"/>
      </dsp:txXfrm>
    </dsp:sp>
    <dsp:sp modelId="{6500A44F-B1F0-4236-B27A-1D390FDD7842}">
      <dsp:nvSpPr>
        <dsp:cNvPr id="0" name=""/>
        <dsp:cNvSpPr/>
      </dsp:nvSpPr>
      <dsp:spPr>
        <a:xfrm>
          <a:off x="541969" y="3601217"/>
          <a:ext cx="706289" cy="706289"/>
        </a:xfrm>
        <a:prstGeom prst="ellipse">
          <a:avLst/>
        </a:prstGeom>
        <a:solidFill>
          <a:schemeClr val="lt1">
            <a:hueOff val="0"/>
            <a:satOff val="0"/>
            <a:lumOff val="0"/>
            <a:alphaOff val="0"/>
          </a:schemeClr>
        </a:solidFill>
        <a:ln w="25400" cap="flat" cmpd="sng" algn="ctr">
          <a:solidFill>
            <a:schemeClr val="accent3">
              <a:hueOff val="-1567280"/>
              <a:satOff val="-10082"/>
              <a:lumOff val="-17568"/>
              <a:alphaOff val="0"/>
            </a:schemeClr>
          </a:solidFill>
          <a:prstDash val="solid"/>
        </a:ln>
        <a:effectLst/>
      </dsp:spPr>
      <dsp:style>
        <a:lnRef idx="2">
          <a:scrgbClr r="0" g="0" b="0"/>
        </a:lnRef>
        <a:fillRef idx="1">
          <a:scrgbClr r="0" g="0" b="0"/>
        </a:fillRef>
        <a:effectRef idx="0">
          <a:scrgbClr r="0" g="0" b="0"/>
        </a:effectRef>
        <a:fontRef idx="minor"/>
      </dsp:style>
    </dsp:sp>
    <dsp:sp modelId="{B9DA4814-288C-4F9A-844D-C4E05547EBB5}">
      <dsp:nvSpPr>
        <dsp:cNvPr id="0" name=""/>
        <dsp:cNvSpPr/>
      </dsp:nvSpPr>
      <dsp:spPr>
        <a:xfrm>
          <a:off x="430337" y="4519286"/>
          <a:ext cx="9391627" cy="565031"/>
        </a:xfrm>
        <a:prstGeom prst="rect">
          <a:avLst/>
        </a:prstGeom>
        <a:solidFill>
          <a:schemeClr val="accent3">
            <a:hueOff val="-1959100"/>
            <a:satOff val="-12602"/>
            <a:lumOff val="-2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494"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latin typeface="Avenir Next LT Pro" panose="020B0504020202020204" pitchFamily="34" charset="0"/>
              <a:cs typeface="Calibri Light" panose="020F0302020204030204" pitchFamily="34" charset="0"/>
              <a:sym typeface="Helvetica Neue"/>
            </a:rPr>
            <a:t>Administrative </a:t>
          </a:r>
          <a:r>
            <a:rPr lang="fr-FR" sz="2000" b="0" kern="1200" dirty="0">
              <a:latin typeface="Avenir Next LT Pro" panose="020B0504020202020204" pitchFamily="34" charset="0"/>
              <a:cs typeface="Calibri Light" panose="020F0302020204030204" pitchFamily="34" charset="0"/>
              <a:sym typeface="Helvetica Neue"/>
            </a:rPr>
            <a:t>AI applications receive the </a:t>
          </a:r>
          <a:r>
            <a:rPr lang="fr-FR" sz="2000" b="0" kern="1200" dirty="0" err="1">
              <a:latin typeface="Avenir Next LT Pro" panose="020B0504020202020204" pitchFamily="34" charset="0"/>
              <a:cs typeface="Calibri Light" panose="020F0302020204030204" pitchFamily="34" charset="0"/>
              <a:sym typeface="Helvetica Neue"/>
            </a:rPr>
            <a:t>most</a:t>
          </a:r>
          <a:r>
            <a:rPr lang="fr-FR" sz="2000" b="0" kern="1200" dirty="0">
              <a:latin typeface="Avenir Next LT Pro" panose="020B0504020202020204" pitchFamily="34" charset="0"/>
              <a:cs typeface="Calibri Light" panose="020F0302020204030204" pitchFamily="34" charset="0"/>
              <a:sym typeface="Helvetica Neue"/>
            </a:rPr>
            <a:t> support</a:t>
          </a:r>
          <a:endParaRPr lang="en-US" sz="2000" b="0" kern="1200" dirty="0"/>
        </a:p>
      </dsp:txBody>
      <dsp:txXfrm>
        <a:off x="430337" y="4519286"/>
        <a:ext cx="9391627" cy="565031"/>
      </dsp:txXfrm>
    </dsp:sp>
    <dsp:sp modelId="{C2A90109-2B79-4E44-863D-3B02957921E5}">
      <dsp:nvSpPr>
        <dsp:cNvPr id="0" name=""/>
        <dsp:cNvSpPr/>
      </dsp:nvSpPr>
      <dsp:spPr>
        <a:xfrm>
          <a:off x="77192" y="4448657"/>
          <a:ext cx="706289" cy="706289"/>
        </a:xfrm>
        <a:prstGeom prst="ellipse">
          <a:avLst/>
        </a:prstGeom>
        <a:solidFill>
          <a:schemeClr val="lt1">
            <a:hueOff val="0"/>
            <a:satOff val="0"/>
            <a:lumOff val="0"/>
            <a:alphaOff val="0"/>
          </a:schemeClr>
        </a:solidFill>
        <a:ln w="25400" cap="flat" cmpd="sng" algn="ctr">
          <a:solidFill>
            <a:schemeClr val="accent3">
              <a:hueOff val="-1959100"/>
              <a:satOff val="-12602"/>
              <a:lumOff val="-219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58229-733B-4723-9965-24EFA467CA14}">
      <dsp:nvSpPr>
        <dsp:cNvPr id="0" name=""/>
        <dsp:cNvSpPr/>
      </dsp:nvSpPr>
      <dsp:spPr>
        <a:xfrm>
          <a:off x="3959092" y="2956"/>
          <a:ext cx="5938638" cy="932925"/>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900"/>
            </a:spcAft>
            <a:buChar char="•"/>
          </a:pPr>
          <a:r>
            <a:rPr lang="en-US" sz="2000" b="0" kern="1200" dirty="0">
              <a:latin typeface="Avenir Next LT Pro" panose="020B0504020202020204" pitchFamily="34" charset="0"/>
              <a:cs typeface="Calibri Light" panose="020F0302020204030204" pitchFamily="34" charset="0"/>
              <a:sym typeface="Helvetica Neue"/>
            </a:rPr>
            <a:t>Respect, dignity, independence</a:t>
          </a:r>
          <a:endParaRPr lang="en-US" sz="2000" b="0" kern="1200" dirty="0">
            <a:latin typeface="Avenir Next LT Pro" panose="020B0504020202020204" pitchFamily="34" charset="0"/>
          </a:endParaRPr>
        </a:p>
        <a:p>
          <a:pPr marL="228600" lvl="1" indent="-228600" algn="l" defTabSz="889000">
            <a:lnSpc>
              <a:spcPct val="90000"/>
            </a:lnSpc>
            <a:spcBef>
              <a:spcPct val="0"/>
            </a:spcBef>
            <a:spcAft>
              <a:spcPts val="900"/>
            </a:spcAft>
            <a:buChar char="•"/>
          </a:pPr>
          <a:r>
            <a:rPr lang="en-US" sz="2000" b="0" kern="1200" dirty="0">
              <a:latin typeface="Avenir Next LT Pro" panose="020B0504020202020204" pitchFamily="34" charset="0"/>
              <a:cs typeface="Calibri Light" panose="020F0302020204030204" pitchFamily="34" charset="0"/>
              <a:sym typeface="Helvetica Neue"/>
            </a:rPr>
            <a:t>Family-centered care</a:t>
          </a:r>
          <a:endParaRPr lang="en-US" sz="2000" b="0" kern="1200" dirty="0">
            <a:latin typeface="Avenir Next LT Pro" panose="020B0504020202020204" pitchFamily="34" charset="0"/>
          </a:endParaRPr>
        </a:p>
      </dsp:txBody>
      <dsp:txXfrm>
        <a:off x="3959092" y="119572"/>
        <a:ext cx="5588791" cy="699693"/>
      </dsp:txXfrm>
    </dsp:sp>
    <dsp:sp modelId="{102A7F80-FC03-4E65-9F6B-A96E34263B20}">
      <dsp:nvSpPr>
        <dsp:cNvPr id="0" name=""/>
        <dsp:cNvSpPr/>
      </dsp:nvSpPr>
      <dsp:spPr>
        <a:xfrm>
          <a:off x="0" y="2956"/>
          <a:ext cx="3959092" cy="9329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LT Pro" panose="020B0504020202020204" pitchFamily="34" charset="0"/>
              <a:cs typeface="Calibri Light" panose="020F0302020204030204" pitchFamily="34" charset="0"/>
              <a:sym typeface="Helvetica Neue"/>
            </a:rPr>
            <a:t>AANHPI</a:t>
          </a:r>
          <a:endParaRPr lang="en-US" sz="2400" b="0" kern="1200" dirty="0"/>
        </a:p>
      </dsp:txBody>
      <dsp:txXfrm>
        <a:off x="45542" y="48498"/>
        <a:ext cx="3868008" cy="841841"/>
      </dsp:txXfrm>
    </dsp:sp>
    <dsp:sp modelId="{CFAC5093-0CF9-4FBE-92F4-F8591DAB30CD}">
      <dsp:nvSpPr>
        <dsp:cNvPr id="0" name=""/>
        <dsp:cNvSpPr/>
      </dsp:nvSpPr>
      <dsp:spPr>
        <a:xfrm>
          <a:off x="3959092" y="1029174"/>
          <a:ext cx="5938638" cy="932925"/>
        </a:xfrm>
        <a:prstGeom prst="rightArrow">
          <a:avLst>
            <a:gd name="adj1" fmla="val 75000"/>
            <a:gd name="adj2" fmla="val 50000"/>
          </a:avLst>
        </a:prstGeom>
        <a:solidFill>
          <a:schemeClr val="accent3">
            <a:tint val="40000"/>
            <a:alpha val="90000"/>
            <a:hueOff val="-303042"/>
            <a:satOff val="-16489"/>
            <a:lumOff val="-1563"/>
            <a:alphaOff val="0"/>
          </a:schemeClr>
        </a:solidFill>
        <a:ln w="25400" cap="flat" cmpd="sng" algn="ctr">
          <a:solidFill>
            <a:schemeClr val="accent3">
              <a:tint val="40000"/>
              <a:alpha val="90000"/>
              <a:hueOff val="-303042"/>
              <a:satOff val="-16489"/>
              <a:lumOff val="-1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900"/>
            </a:spcAft>
            <a:buChar char="•"/>
          </a:pPr>
          <a:r>
            <a:rPr lang="en-US" sz="2000" b="0" kern="1200" dirty="0">
              <a:latin typeface="Avenir Next LT Pro" panose="020B0504020202020204" pitchFamily="34" charset="0"/>
              <a:cs typeface="Calibri Light" panose="020F0302020204030204" pitchFamily="34" charset="0"/>
              <a:sym typeface="Helvetica Neue"/>
            </a:rPr>
            <a:t>Empathy, connection</a:t>
          </a:r>
          <a:endParaRPr lang="en-US" sz="2000" b="0" kern="1200" dirty="0"/>
        </a:p>
        <a:p>
          <a:pPr marL="228600" lvl="1" indent="-228600" algn="l" defTabSz="889000">
            <a:lnSpc>
              <a:spcPct val="90000"/>
            </a:lnSpc>
            <a:spcBef>
              <a:spcPct val="0"/>
            </a:spcBef>
            <a:spcAft>
              <a:spcPts val="900"/>
            </a:spcAft>
            <a:buChar char="•"/>
          </a:pPr>
          <a:r>
            <a:rPr lang="en-US" sz="2000" b="0" kern="1200" dirty="0">
              <a:latin typeface="Avenir Next LT Pro" panose="020B0504020202020204" pitchFamily="34" charset="0"/>
            </a:rPr>
            <a:t>Prefer in-person visits with trusted provider</a:t>
          </a:r>
        </a:p>
      </dsp:txBody>
      <dsp:txXfrm>
        <a:off x="3959092" y="1145790"/>
        <a:ext cx="5588791" cy="699693"/>
      </dsp:txXfrm>
    </dsp:sp>
    <dsp:sp modelId="{6A71C1B2-D5B2-4255-9C31-6330CE41C20D}">
      <dsp:nvSpPr>
        <dsp:cNvPr id="0" name=""/>
        <dsp:cNvSpPr/>
      </dsp:nvSpPr>
      <dsp:spPr>
        <a:xfrm>
          <a:off x="0" y="1029174"/>
          <a:ext cx="3959092" cy="932925"/>
        </a:xfrm>
        <a:prstGeom prst="roundRect">
          <a:avLst/>
        </a:prstGeom>
        <a:solidFill>
          <a:schemeClr val="accent3">
            <a:hueOff val="-489775"/>
            <a:satOff val="-3151"/>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LT Pro" panose="020B0504020202020204" pitchFamily="34" charset="0"/>
              <a:cs typeface="Calibri Light" panose="020F0302020204030204" pitchFamily="34" charset="0"/>
              <a:sym typeface="Helvetica Neue"/>
            </a:rPr>
            <a:t>Hispanic/Latino</a:t>
          </a:r>
          <a:endParaRPr lang="en-US" sz="2400" b="0" kern="1200" dirty="0"/>
        </a:p>
      </dsp:txBody>
      <dsp:txXfrm>
        <a:off x="45542" y="1074716"/>
        <a:ext cx="3868008" cy="841841"/>
      </dsp:txXfrm>
    </dsp:sp>
    <dsp:sp modelId="{39E07882-D2AD-49DB-BED0-D24876652DB1}">
      <dsp:nvSpPr>
        <dsp:cNvPr id="0" name=""/>
        <dsp:cNvSpPr/>
      </dsp:nvSpPr>
      <dsp:spPr>
        <a:xfrm>
          <a:off x="3960058" y="2055392"/>
          <a:ext cx="5932838" cy="1095422"/>
        </a:xfrm>
        <a:prstGeom prst="rightArrow">
          <a:avLst>
            <a:gd name="adj1" fmla="val 75000"/>
            <a:gd name="adj2" fmla="val 50000"/>
          </a:avLst>
        </a:prstGeom>
        <a:solidFill>
          <a:schemeClr val="accent3">
            <a:tint val="40000"/>
            <a:alpha val="90000"/>
            <a:hueOff val="-606084"/>
            <a:satOff val="-32978"/>
            <a:lumOff val="-3126"/>
            <a:alphaOff val="0"/>
          </a:schemeClr>
        </a:solidFill>
        <a:ln w="25400" cap="flat" cmpd="sng" algn="ctr">
          <a:solidFill>
            <a:schemeClr val="accent3">
              <a:tint val="40000"/>
              <a:alpha val="90000"/>
              <a:hueOff val="-606084"/>
              <a:satOff val="-32978"/>
              <a:lumOff val="-3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Avenir Next LT Pro" panose="020B0504020202020204" pitchFamily="34" charset="0"/>
              <a:cs typeface="Calibri Light" panose="020F0302020204030204" pitchFamily="34" charset="0"/>
              <a:sym typeface="Helvetica Neue"/>
            </a:rPr>
            <a:t>Overall distrust of health care system</a:t>
          </a:r>
          <a:endParaRPr lang="en-US" sz="1800" b="0" kern="1200" dirty="0"/>
        </a:p>
        <a:p>
          <a:pPr marL="171450" lvl="1" indent="-171450" algn="l" defTabSz="800100">
            <a:lnSpc>
              <a:spcPct val="90000"/>
            </a:lnSpc>
            <a:spcBef>
              <a:spcPct val="0"/>
            </a:spcBef>
            <a:spcAft>
              <a:spcPct val="15000"/>
            </a:spcAft>
            <a:buChar char="•"/>
          </a:pPr>
          <a:r>
            <a:rPr lang="en-US" sz="1800" b="0" kern="1200" dirty="0">
              <a:latin typeface="Avenir Next LT Pro" panose="020B0504020202020204" pitchFamily="34" charset="0"/>
              <a:cs typeface="Calibri Light" panose="020F0302020204030204" pitchFamily="34" charset="0"/>
              <a:sym typeface="Helvetica Neue"/>
            </a:rPr>
            <a:t>Experience with not being listened to, dismissed, misdiagnosed or undiagnosed</a:t>
          </a:r>
          <a:endParaRPr lang="en-US" sz="1800" b="0" kern="1200" dirty="0"/>
        </a:p>
      </dsp:txBody>
      <dsp:txXfrm>
        <a:off x="3960058" y="2192320"/>
        <a:ext cx="5522055" cy="821566"/>
      </dsp:txXfrm>
    </dsp:sp>
    <dsp:sp modelId="{6FEDA61C-1CE5-4197-AADC-0D6C9F003FEC}">
      <dsp:nvSpPr>
        <dsp:cNvPr id="0" name=""/>
        <dsp:cNvSpPr/>
      </dsp:nvSpPr>
      <dsp:spPr>
        <a:xfrm>
          <a:off x="4832" y="2136641"/>
          <a:ext cx="3955225" cy="932925"/>
        </a:xfrm>
        <a:prstGeom prst="roundRect">
          <a:avLst/>
        </a:prstGeom>
        <a:solidFill>
          <a:schemeClr val="accent3">
            <a:hueOff val="-979550"/>
            <a:satOff val="-6301"/>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LT Pro" panose="020B0504020202020204" pitchFamily="34" charset="0"/>
              <a:cs typeface="Calibri Light" panose="020F0302020204030204" pitchFamily="34" charset="0"/>
              <a:sym typeface="Helvetica Neue"/>
            </a:rPr>
            <a:t>African American</a:t>
          </a:r>
          <a:endParaRPr lang="en-US" sz="2400" b="0" kern="1200" dirty="0"/>
        </a:p>
      </dsp:txBody>
      <dsp:txXfrm>
        <a:off x="50374" y="2182183"/>
        <a:ext cx="3864141" cy="841841"/>
      </dsp:txXfrm>
    </dsp:sp>
    <dsp:sp modelId="{EAC67379-16A6-470F-9EA7-E2CA77EF77D2}">
      <dsp:nvSpPr>
        <dsp:cNvPr id="0" name=""/>
        <dsp:cNvSpPr/>
      </dsp:nvSpPr>
      <dsp:spPr>
        <a:xfrm>
          <a:off x="3960058" y="3244107"/>
          <a:ext cx="5932838" cy="1093658"/>
        </a:xfrm>
        <a:prstGeom prst="rightArrow">
          <a:avLst>
            <a:gd name="adj1" fmla="val 75000"/>
            <a:gd name="adj2" fmla="val 50000"/>
          </a:avLst>
        </a:prstGeom>
        <a:solidFill>
          <a:schemeClr val="accent3">
            <a:tint val="40000"/>
            <a:alpha val="90000"/>
            <a:hueOff val="-909127"/>
            <a:satOff val="-49466"/>
            <a:lumOff val="-4688"/>
            <a:alphaOff val="0"/>
          </a:schemeClr>
        </a:solidFill>
        <a:ln w="25400" cap="flat" cmpd="sng" algn="ctr">
          <a:solidFill>
            <a:schemeClr val="accent3">
              <a:tint val="40000"/>
              <a:alpha val="90000"/>
              <a:hueOff val="-909127"/>
              <a:satOff val="-49466"/>
              <a:lumOff val="-4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Avenir Next LT Pro" panose="020B0504020202020204" pitchFamily="34" charset="0"/>
              <a:cs typeface="Calibri Light" panose="020F0302020204030204" pitchFamily="34" charset="0"/>
              <a:sym typeface="Helvetica Neue"/>
            </a:rPr>
            <a:t>Less technologically savvy</a:t>
          </a:r>
          <a:endParaRPr lang="en-US" sz="1800" b="0" kern="1200" dirty="0">
            <a:latin typeface="Avenir Next LT Pro" panose="020B0504020202020204" pitchFamily="34" charset="0"/>
          </a:endParaRPr>
        </a:p>
        <a:p>
          <a:pPr marL="171450" lvl="1" indent="-171450" algn="l" defTabSz="800100">
            <a:lnSpc>
              <a:spcPct val="90000"/>
            </a:lnSpc>
            <a:spcBef>
              <a:spcPct val="0"/>
            </a:spcBef>
            <a:spcAft>
              <a:spcPct val="15000"/>
            </a:spcAft>
            <a:buChar char="•"/>
          </a:pPr>
          <a:r>
            <a:rPr lang="en-US" sz="1800" b="0" kern="1200" dirty="0">
              <a:latin typeface="Avenir Next LT Pro" panose="020B0504020202020204" pitchFamily="34" charset="0"/>
            </a:rPr>
            <a:t>Fear of being “left behind”</a:t>
          </a:r>
        </a:p>
        <a:p>
          <a:pPr marL="171450" lvl="1" indent="-171450" algn="l" defTabSz="800100">
            <a:lnSpc>
              <a:spcPct val="90000"/>
            </a:lnSpc>
            <a:spcBef>
              <a:spcPct val="0"/>
            </a:spcBef>
            <a:spcAft>
              <a:spcPct val="15000"/>
            </a:spcAft>
            <a:buChar char="•"/>
          </a:pPr>
          <a:r>
            <a:rPr lang="en-US" sz="1800" b="0" kern="1200" dirty="0">
              <a:latin typeface="Avenir Next LT Pro" panose="020B0504020202020204" pitchFamily="34" charset="0"/>
            </a:rPr>
            <a:t>Need patience, reassurance and clarity</a:t>
          </a:r>
        </a:p>
      </dsp:txBody>
      <dsp:txXfrm>
        <a:off x="3960058" y="3380814"/>
        <a:ext cx="5522716" cy="820244"/>
      </dsp:txXfrm>
    </dsp:sp>
    <dsp:sp modelId="{042F5DCC-94DD-4720-8606-A7C1F25B04D3}">
      <dsp:nvSpPr>
        <dsp:cNvPr id="0" name=""/>
        <dsp:cNvSpPr/>
      </dsp:nvSpPr>
      <dsp:spPr>
        <a:xfrm>
          <a:off x="4832" y="3324474"/>
          <a:ext cx="3955225" cy="932925"/>
        </a:xfrm>
        <a:prstGeom prst="roundRect">
          <a:avLst/>
        </a:prstGeom>
        <a:solidFill>
          <a:schemeClr val="accent3">
            <a:hueOff val="-1469325"/>
            <a:satOff val="-9452"/>
            <a:lumOff val="-1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kern="1200" dirty="0" err="1">
              <a:latin typeface="Avenir Next LT Pro" panose="020B0504020202020204" pitchFamily="34" charset="0"/>
              <a:cs typeface="Calibri Light" panose="020F0302020204030204" pitchFamily="34" charset="0"/>
              <a:sym typeface="Helvetica Neue"/>
            </a:rPr>
            <a:t>Older</a:t>
          </a:r>
          <a:r>
            <a:rPr lang="fr-FR" sz="2400" b="0" kern="1200" dirty="0">
              <a:latin typeface="Avenir Next LT Pro" panose="020B0504020202020204" pitchFamily="34" charset="0"/>
              <a:cs typeface="Calibri Light" panose="020F0302020204030204" pitchFamily="34" charset="0"/>
              <a:sym typeface="Helvetica Neue"/>
            </a:rPr>
            <a:t> Americans</a:t>
          </a:r>
          <a:endParaRPr lang="en-US" sz="2400" b="0" kern="1200" dirty="0"/>
        </a:p>
      </dsp:txBody>
      <dsp:txXfrm>
        <a:off x="50374" y="3370016"/>
        <a:ext cx="3864141" cy="841841"/>
      </dsp:txXfrm>
    </dsp:sp>
    <dsp:sp modelId="{8CACAD38-F744-4116-95B5-DC4D102D0755}">
      <dsp:nvSpPr>
        <dsp:cNvPr id="0" name=""/>
        <dsp:cNvSpPr/>
      </dsp:nvSpPr>
      <dsp:spPr>
        <a:xfrm>
          <a:off x="3959092" y="4431058"/>
          <a:ext cx="5938638" cy="932925"/>
        </a:xfrm>
        <a:prstGeom prst="rightArrow">
          <a:avLst>
            <a:gd name="adj1" fmla="val 75000"/>
            <a:gd name="adj2" fmla="val 50000"/>
          </a:avLst>
        </a:prstGeom>
        <a:solidFill>
          <a:schemeClr val="accent3">
            <a:tint val="40000"/>
            <a:alpha val="90000"/>
            <a:hueOff val="-1212169"/>
            <a:satOff val="-65955"/>
            <a:lumOff val="-6251"/>
            <a:alphaOff val="0"/>
          </a:schemeClr>
        </a:solidFill>
        <a:ln w="25400" cap="flat" cmpd="sng" algn="ctr">
          <a:solidFill>
            <a:schemeClr val="accent3">
              <a:tint val="40000"/>
              <a:alpha val="90000"/>
              <a:hueOff val="-1212169"/>
              <a:satOff val="-65955"/>
              <a:lumOff val="-6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900"/>
            </a:spcAft>
            <a:buChar char="•"/>
          </a:pPr>
          <a:r>
            <a:rPr lang="en-US" sz="2000" b="0" kern="1200" dirty="0">
              <a:latin typeface="Avenir Next LT Pro" panose="020B0504020202020204" pitchFamily="34" charset="0"/>
            </a:rPr>
            <a:t>Shame, discomfort, fear of misunderstanding</a:t>
          </a:r>
        </a:p>
        <a:p>
          <a:pPr marL="228600" lvl="1" indent="-228600" algn="l" defTabSz="889000">
            <a:lnSpc>
              <a:spcPct val="90000"/>
            </a:lnSpc>
            <a:spcBef>
              <a:spcPct val="0"/>
            </a:spcBef>
            <a:spcAft>
              <a:spcPts val="900"/>
            </a:spcAft>
            <a:buChar char="•"/>
          </a:pPr>
          <a:r>
            <a:rPr lang="en-US" sz="2000" b="0" kern="1200" dirty="0">
              <a:latin typeface="Avenir Next LT Pro" panose="020B0504020202020204" pitchFamily="34" charset="0"/>
            </a:rPr>
            <a:t>Don’t feel “seen”</a:t>
          </a:r>
        </a:p>
      </dsp:txBody>
      <dsp:txXfrm>
        <a:off x="3959092" y="4547674"/>
        <a:ext cx="5588791" cy="699693"/>
      </dsp:txXfrm>
    </dsp:sp>
    <dsp:sp modelId="{DC967FD8-A432-4A1F-BF24-7D81FAFAB534}">
      <dsp:nvSpPr>
        <dsp:cNvPr id="0" name=""/>
        <dsp:cNvSpPr/>
      </dsp:nvSpPr>
      <dsp:spPr>
        <a:xfrm>
          <a:off x="0" y="4431058"/>
          <a:ext cx="3959092" cy="932925"/>
        </a:xfrm>
        <a:prstGeom prst="roundRect">
          <a:avLst/>
        </a:prstGeom>
        <a:solidFill>
          <a:schemeClr val="accent3">
            <a:hueOff val="-1959100"/>
            <a:satOff val="-12602"/>
            <a:lumOff val="-2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kern="1200" dirty="0" err="1">
              <a:latin typeface="Avenir Next LT Pro" panose="020B0504020202020204" pitchFamily="34" charset="0"/>
              <a:cs typeface="Calibri Light" panose="020F0302020204030204" pitchFamily="34" charset="0"/>
              <a:sym typeface="Helvetica Neue"/>
            </a:rPr>
            <a:t>Prefer</a:t>
          </a:r>
          <a:r>
            <a:rPr lang="fr-FR" sz="2400" b="0" kern="1200" dirty="0">
              <a:latin typeface="Avenir Next LT Pro" panose="020B0504020202020204" pitchFamily="34" charset="0"/>
              <a:cs typeface="Calibri Light" panose="020F0302020204030204" pitchFamily="34" charset="0"/>
              <a:sym typeface="Helvetica Neue"/>
            </a:rPr>
            <a:t> </a:t>
          </a:r>
          <a:r>
            <a:rPr lang="fr-FR" sz="2400" b="0" kern="1200" dirty="0" err="1">
              <a:latin typeface="Avenir Next LT Pro" panose="020B0504020202020204" pitchFamily="34" charset="0"/>
              <a:cs typeface="Calibri Light" panose="020F0302020204030204" pitchFamily="34" charset="0"/>
              <a:sym typeface="Helvetica Neue"/>
            </a:rPr>
            <a:t>language</a:t>
          </a:r>
          <a:r>
            <a:rPr lang="fr-FR" sz="2400" b="0" kern="1200" dirty="0">
              <a:latin typeface="Avenir Next LT Pro" panose="020B0504020202020204" pitchFamily="34" charset="0"/>
              <a:cs typeface="Calibri Light" panose="020F0302020204030204" pitchFamily="34" charset="0"/>
              <a:sym typeface="Helvetica Neue"/>
            </a:rPr>
            <a:t> </a:t>
          </a:r>
          <a:r>
            <a:rPr lang="fr-FR" sz="2400" b="0" kern="1200" dirty="0" err="1">
              <a:latin typeface="Avenir Next LT Pro" panose="020B0504020202020204" pitchFamily="34" charset="0"/>
              <a:cs typeface="Calibri Light" panose="020F0302020204030204" pitchFamily="34" charset="0"/>
              <a:sym typeface="Helvetica Neue"/>
            </a:rPr>
            <a:t>other</a:t>
          </a:r>
          <a:r>
            <a:rPr lang="fr-FR" sz="2400" b="0" kern="1200" dirty="0">
              <a:latin typeface="Avenir Next LT Pro" panose="020B0504020202020204" pitchFamily="34" charset="0"/>
              <a:cs typeface="Calibri Light" panose="020F0302020204030204" pitchFamily="34" charset="0"/>
              <a:sym typeface="Helvetica Neue"/>
            </a:rPr>
            <a:t> </a:t>
          </a:r>
          <a:r>
            <a:rPr lang="fr-FR" sz="2400" b="0" kern="1200" dirty="0" err="1">
              <a:latin typeface="Avenir Next LT Pro" panose="020B0504020202020204" pitchFamily="34" charset="0"/>
              <a:cs typeface="Calibri Light" panose="020F0302020204030204" pitchFamily="34" charset="0"/>
              <a:sym typeface="Helvetica Neue"/>
            </a:rPr>
            <a:t>than</a:t>
          </a:r>
          <a:r>
            <a:rPr lang="fr-FR" sz="2400" b="0" kern="1200" dirty="0">
              <a:latin typeface="Avenir Next LT Pro" panose="020B0504020202020204" pitchFamily="34" charset="0"/>
              <a:cs typeface="Calibri Light" panose="020F0302020204030204" pitchFamily="34" charset="0"/>
              <a:sym typeface="Helvetica Neue"/>
            </a:rPr>
            <a:t> English</a:t>
          </a:r>
          <a:endParaRPr lang="en-US" sz="2400" b="0" kern="1200" dirty="0"/>
        </a:p>
      </dsp:txBody>
      <dsp:txXfrm>
        <a:off x="45542" y="4476600"/>
        <a:ext cx="3868008" cy="841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8B03-F360-4FED-9329-F39E2E6D4E66}">
      <dsp:nvSpPr>
        <dsp:cNvPr id="0" name=""/>
        <dsp:cNvSpPr/>
      </dsp:nvSpPr>
      <dsp:spPr>
        <a:xfrm>
          <a:off x="4196" y="559481"/>
          <a:ext cx="2523144" cy="100925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Improved Efficiency</a:t>
          </a:r>
        </a:p>
      </dsp:txBody>
      <dsp:txXfrm>
        <a:off x="4196" y="559481"/>
        <a:ext cx="2523144" cy="1009257"/>
      </dsp:txXfrm>
    </dsp:sp>
    <dsp:sp modelId="{948BCA02-0117-44DE-9913-9405CAE29192}">
      <dsp:nvSpPr>
        <dsp:cNvPr id="0" name=""/>
        <dsp:cNvSpPr/>
      </dsp:nvSpPr>
      <dsp:spPr>
        <a:xfrm>
          <a:off x="4196" y="1568739"/>
          <a:ext cx="2523144" cy="339007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More complete, accurate records</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Shorter wait times; increased availability of appointments</a:t>
          </a:r>
        </a:p>
      </dsp:txBody>
      <dsp:txXfrm>
        <a:off x="4196" y="1568739"/>
        <a:ext cx="2523144" cy="3390074"/>
      </dsp:txXfrm>
    </dsp:sp>
    <dsp:sp modelId="{82F80258-1F85-4569-A83E-8160E492FC7B}">
      <dsp:nvSpPr>
        <dsp:cNvPr id="0" name=""/>
        <dsp:cNvSpPr/>
      </dsp:nvSpPr>
      <dsp:spPr>
        <a:xfrm>
          <a:off x="2880580" y="559481"/>
          <a:ext cx="2523144" cy="1009257"/>
        </a:xfrm>
        <a:prstGeom prst="rect">
          <a:avLst/>
        </a:prstGeom>
        <a:solidFill>
          <a:schemeClr val="accent3">
            <a:hueOff val="-653033"/>
            <a:satOff val="-4201"/>
            <a:lumOff val="-7320"/>
            <a:alphaOff val="0"/>
          </a:schemeClr>
        </a:solidFill>
        <a:ln w="25400" cap="flat" cmpd="sng" algn="ctr">
          <a:solidFill>
            <a:schemeClr val="accent3">
              <a:hueOff val="-653033"/>
              <a:satOff val="-4201"/>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venir Next LT Pro" panose="020B0504020202020204" pitchFamily="34" charset="0"/>
            </a:rPr>
            <a:t>Improved Accuracy in Diagnosis + Treatment </a:t>
          </a:r>
        </a:p>
      </dsp:txBody>
      <dsp:txXfrm>
        <a:off x="2880580" y="559481"/>
        <a:ext cx="2523144" cy="1009257"/>
      </dsp:txXfrm>
    </dsp:sp>
    <dsp:sp modelId="{E0E3721C-63E8-49F0-9A94-E33257FE1B39}">
      <dsp:nvSpPr>
        <dsp:cNvPr id="0" name=""/>
        <dsp:cNvSpPr/>
      </dsp:nvSpPr>
      <dsp:spPr>
        <a:xfrm>
          <a:off x="2880580" y="1568739"/>
          <a:ext cx="2523144" cy="3390074"/>
        </a:xfrm>
        <a:prstGeom prst="rect">
          <a:avLst/>
        </a:prstGeom>
        <a:solidFill>
          <a:schemeClr val="accent3">
            <a:tint val="40000"/>
            <a:alpha val="90000"/>
            <a:hueOff val="-404056"/>
            <a:satOff val="-21985"/>
            <a:lumOff val="-2084"/>
            <a:alphaOff val="0"/>
          </a:schemeClr>
        </a:solidFill>
        <a:ln w="25400" cap="flat" cmpd="sng" algn="ctr">
          <a:solidFill>
            <a:schemeClr val="accent3">
              <a:tint val="40000"/>
              <a:alpha val="90000"/>
              <a:hueOff val="-404056"/>
              <a:satOff val="-21985"/>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Reduce human error</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Allow doctors to focus more on patients</a:t>
          </a:r>
        </a:p>
      </dsp:txBody>
      <dsp:txXfrm>
        <a:off x="2880580" y="1568739"/>
        <a:ext cx="2523144" cy="3390074"/>
      </dsp:txXfrm>
    </dsp:sp>
    <dsp:sp modelId="{13F6C0EF-7848-435B-80BC-EFF34E3383AA}">
      <dsp:nvSpPr>
        <dsp:cNvPr id="0" name=""/>
        <dsp:cNvSpPr/>
      </dsp:nvSpPr>
      <dsp:spPr>
        <a:xfrm>
          <a:off x="5756965" y="559481"/>
          <a:ext cx="2523144" cy="1009257"/>
        </a:xfrm>
        <a:prstGeom prst="rect">
          <a:avLst/>
        </a:prstGeom>
        <a:solidFill>
          <a:schemeClr val="accent3">
            <a:hueOff val="-1306067"/>
            <a:satOff val="-8401"/>
            <a:lumOff val="-14640"/>
            <a:alphaOff val="0"/>
          </a:schemeClr>
        </a:solidFill>
        <a:ln w="25400" cap="flat" cmpd="sng" algn="ctr">
          <a:solidFill>
            <a:schemeClr val="accent3">
              <a:hueOff val="-1306067"/>
              <a:satOff val="-8401"/>
              <a:lumOff val="-146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Improved Communications</a:t>
          </a:r>
        </a:p>
      </dsp:txBody>
      <dsp:txXfrm>
        <a:off x="5756965" y="559481"/>
        <a:ext cx="2523144" cy="1009257"/>
      </dsp:txXfrm>
    </dsp:sp>
    <dsp:sp modelId="{B4F4A8FC-4779-4F0E-9425-B2ACF8DA8165}">
      <dsp:nvSpPr>
        <dsp:cNvPr id="0" name=""/>
        <dsp:cNvSpPr/>
      </dsp:nvSpPr>
      <dsp:spPr>
        <a:xfrm>
          <a:off x="5756965" y="1568739"/>
          <a:ext cx="2523144" cy="3390074"/>
        </a:xfrm>
        <a:prstGeom prst="rect">
          <a:avLst/>
        </a:prstGeom>
        <a:solidFill>
          <a:schemeClr val="accent3">
            <a:tint val="40000"/>
            <a:alpha val="90000"/>
            <a:hueOff val="-808113"/>
            <a:satOff val="-43970"/>
            <a:lumOff val="-4167"/>
            <a:alphaOff val="0"/>
          </a:schemeClr>
        </a:solidFill>
        <a:ln w="25400" cap="flat" cmpd="sng" algn="ctr">
          <a:solidFill>
            <a:schemeClr val="accent3">
              <a:tint val="40000"/>
              <a:alpha val="90000"/>
              <a:hueOff val="-808113"/>
              <a:satOff val="-43970"/>
              <a:lumOff val="-4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Translation tools allow patients to speak more freely</a:t>
          </a:r>
          <a:endParaRPr lang="en-US" sz="2000" b="1" kern="1200" dirty="0">
            <a:latin typeface="Avenir Next LT Pro" panose="020B0504020202020204" pitchFamily="34" charset="0"/>
          </a:endParaRPr>
        </a:p>
        <a:p>
          <a:pPr marL="171450" lvl="1" indent="-171450" algn="l" defTabSz="844550">
            <a:lnSpc>
              <a:spcPct val="90000"/>
            </a:lnSpc>
            <a:spcBef>
              <a:spcPct val="0"/>
            </a:spcBef>
            <a:spcAft>
              <a:spcPct val="15000"/>
            </a:spcAft>
            <a:buChar char="•"/>
          </a:pPr>
          <a:r>
            <a:rPr lang="en-US" sz="1900" kern="1200" baseline="0" dirty="0">
              <a:latin typeface="Avenir Next LT Pro" panose="020B0504020202020204" pitchFamily="34" charset="0"/>
            </a:rPr>
            <a:t>Reduced risk of misunderstanding, misdiagnosis</a:t>
          </a:r>
          <a:endParaRPr lang="en-US" sz="1900" b="1" kern="1200" baseline="0" dirty="0">
            <a:latin typeface="Avenir Next LT Pro" panose="020B0504020202020204" pitchFamily="34" charset="0"/>
          </a:endParaRPr>
        </a:p>
      </dsp:txBody>
      <dsp:txXfrm>
        <a:off x="5756965" y="1568739"/>
        <a:ext cx="2523144" cy="3390074"/>
      </dsp:txXfrm>
    </dsp:sp>
    <dsp:sp modelId="{7293D164-4BE0-408B-B916-1FDDECA22CF9}">
      <dsp:nvSpPr>
        <dsp:cNvPr id="0" name=""/>
        <dsp:cNvSpPr/>
      </dsp:nvSpPr>
      <dsp:spPr>
        <a:xfrm>
          <a:off x="8633350" y="559481"/>
          <a:ext cx="2523144" cy="1009257"/>
        </a:xfrm>
        <a:prstGeom prst="rect">
          <a:avLst/>
        </a:prstGeom>
        <a:solidFill>
          <a:schemeClr val="accent3">
            <a:hueOff val="-1959100"/>
            <a:satOff val="-12602"/>
            <a:lumOff val="-21960"/>
            <a:alphaOff val="0"/>
          </a:schemeClr>
        </a:solidFill>
        <a:ln w="25400" cap="flat" cmpd="sng" algn="ctr">
          <a:solidFill>
            <a:schemeClr val="accent3">
              <a:hueOff val="-1959100"/>
              <a:satOff val="-12602"/>
              <a:lumOff val="-2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Potential Cost Savings</a:t>
          </a:r>
        </a:p>
      </dsp:txBody>
      <dsp:txXfrm>
        <a:off x="8633350" y="559481"/>
        <a:ext cx="2523144" cy="1009257"/>
      </dsp:txXfrm>
    </dsp:sp>
    <dsp:sp modelId="{AC962754-EA85-4416-856A-A0381CAEEA14}">
      <dsp:nvSpPr>
        <dsp:cNvPr id="0" name=""/>
        <dsp:cNvSpPr/>
      </dsp:nvSpPr>
      <dsp:spPr>
        <a:xfrm>
          <a:off x="8633350" y="1568739"/>
          <a:ext cx="2523144" cy="3390074"/>
        </a:xfrm>
        <a:prstGeom prst="rect">
          <a:avLst/>
        </a:prstGeom>
        <a:solidFill>
          <a:schemeClr val="accent3">
            <a:tint val="40000"/>
            <a:alpha val="90000"/>
            <a:hueOff val="-1212169"/>
            <a:satOff val="-65955"/>
            <a:lumOff val="-6251"/>
            <a:alphaOff val="0"/>
          </a:schemeClr>
        </a:solidFill>
        <a:ln w="25400" cap="flat" cmpd="sng" algn="ctr">
          <a:solidFill>
            <a:schemeClr val="accent3">
              <a:tint val="40000"/>
              <a:alpha val="90000"/>
              <a:hueOff val="-1212169"/>
              <a:satOff val="-65955"/>
              <a:lumOff val="-6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Administrative tools can streamline the complex insurance process</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Other cost savings (efficiency) could be passed on to patients</a:t>
          </a:r>
        </a:p>
      </dsp:txBody>
      <dsp:txXfrm>
        <a:off x="8633350" y="1568739"/>
        <a:ext cx="2523144" cy="3390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8B03-F360-4FED-9329-F39E2E6D4E66}">
      <dsp:nvSpPr>
        <dsp:cNvPr id="0" name=""/>
        <dsp:cNvSpPr/>
      </dsp:nvSpPr>
      <dsp:spPr>
        <a:xfrm>
          <a:off x="4196" y="431624"/>
          <a:ext cx="2523144" cy="100925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Fears over Data Security/Privacy </a:t>
          </a:r>
        </a:p>
      </dsp:txBody>
      <dsp:txXfrm>
        <a:off x="4196" y="431624"/>
        <a:ext cx="2523144" cy="1009257"/>
      </dsp:txXfrm>
    </dsp:sp>
    <dsp:sp modelId="{948BCA02-0117-44DE-9913-9405CAE29192}">
      <dsp:nvSpPr>
        <dsp:cNvPr id="0" name=""/>
        <dsp:cNvSpPr/>
      </dsp:nvSpPr>
      <dsp:spPr>
        <a:xfrm>
          <a:off x="4196" y="1440881"/>
          <a:ext cx="2523144" cy="364579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Concerns over who has access to AI-generated data</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Fears about data storage and security</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Apprehension over continuity  of HIPAA protections </a:t>
          </a:r>
        </a:p>
      </dsp:txBody>
      <dsp:txXfrm>
        <a:off x="4196" y="1440881"/>
        <a:ext cx="2523144" cy="3645790"/>
      </dsp:txXfrm>
    </dsp:sp>
    <dsp:sp modelId="{82F80258-1F85-4569-A83E-8160E492FC7B}">
      <dsp:nvSpPr>
        <dsp:cNvPr id="0" name=""/>
        <dsp:cNvSpPr/>
      </dsp:nvSpPr>
      <dsp:spPr>
        <a:xfrm>
          <a:off x="2880580" y="431624"/>
          <a:ext cx="2523144" cy="1009257"/>
        </a:xfrm>
        <a:prstGeom prst="rect">
          <a:avLst/>
        </a:prstGeom>
        <a:solidFill>
          <a:schemeClr val="accent5">
            <a:hueOff val="-3653708"/>
            <a:satOff val="-11893"/>
            <a:lumOff val="14053"/>
            <a:alphaOff val="0"/>
          </a:schemeClr>
        </a:solidFill>
        <a:ln w="25400" cap="flat" cmpd="sng" algn="ctr">
          <a:solidFill>
            <a:schemeClr val="accent5">
              <a:hueOff val="-3653708"/>
              <a:satOff val="-11893"/>
              <a:lumOff val="140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Inaccuracy in Diagnosis + Treatment</a:t>
          </a:r>
        </a:p>
      </dsp:txBody>
      <dsp:txXfrm>
        <a:off x="2880580" y="431624"/>
        <a:ext cx="2523144" cy="1009257"/>
      </dsp:txXfrm>
    </dsp:sp>
    <dsp:sp modelId="{E0E3721C-63E8-49F0-9A94-E33257FE1B39}">
      <dsp:nvSpPr>
        <dsp:cNvPr id="0" name=""/>
        <dsp:cNvSpPr/>
      </dsp:nvSpPr>
      <dsp:spPr>
        <a:xfrm>
          <a:off x="2880580" y="1440881"/>
          <a:ext cx="2523144" cy="3645790"/>
        </a:xfrm>
        <a:prstGeom prst="rect">
          <a:avLst/>
        </a:prstGeom>
        <a:solidFill>
          <a:schemeClr val="accent5">
            <a:tint val="40000"/>
            <a:alpha val="90000"/>
            <a:hueOff val="-3713619"/>
            <a:satOff val="10367"/>
            <a:lumOff val="2135"/>
            <a:alphaOff val="0"/>
          </a:schemeClr>
        </a:solidFill>
        <a:ln w="25400" cap="flat" cmpd="sng" algn="ctr">
          <a:solidFill>
            <a:schemeClr val="accent5">
              <a:tint val="40000"/>
              <a:alpha val="90000"/>
              <a:hueOff val="-3713619"/>
              <a:satOff val="10367"/>
              <a:lumOff val="2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Uncertainty over reliability, accuracy of AI tools; potential for misdiagnosis, treatment errors  </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Concerns that “robots” could replace actual practitioners (no human oversight)</a:t>
          </a:r>
        </a:p>
      </dsp:txBody>
      <dsp:txXfrm>
        <a:off x="2880580" y="1440881"/>
        <a:ext cx="2523144" cy="3645790"/>
      </dsp:txXfrm>
    </dsp:sp>
    <dsp:sp modelId="{13F6C0EF-7848-435B-80BC-EFF34E3383AA}">
      <dsp:nvSpPr>
        <dsp:cNvPr id="0" name=""/>
        <dsp:cNvSpPr/>
      </dsp:nvSpPr>
      <dsp:spPr>
        <a:xfrm>
          <a:off x="5756965" y="431624"/>
          <a:ext cx="2523144" cy="1009257"/>
        </a:xfrm>
        <a:prstGeom prst="rect">
          <a:avLst/>
        </a:prstGeom>
        <a:solidFill>
          <a:schemeClr val="accent5">
            <a:hueOff val="-7307415"/>
            <a:satOff val="-23785"/>
            <a:lumOff val="28106"/>
            <a:alphaOff val="0"/>
          </a:schemeClr>
        </a:solidFill>
        <a:ln w="25400" cap="flat" cmpd="sng" algn="ctr">
          <a:solidFill>
            <a:schemeClr val="accent5">
              <a:hueOff val="-7307415"/>
              <a:satOff val="-23785"/>
              <a:lumOff val="281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Reduced Communications</a:t>
          </a:r>
        </a:p>
      </dsp:txBody>
      <dsp:txXfrm>
        <a:off x="5756965" y="431624"/>
        <a:ext cx="2523144" cy="1009257"/>
      </dsp:txXfrm>
    </dsp:sp>
    <dsp:sp modelId="{B4F4A8FC-4779-4F0E-9425-B2ACF8DA8165}">
      <dsp:nvSpPr>
        <dsp:cNvPr id="0" name=""/>
        <dsp:cNvSpPr/>
      </dsp:nvSpPr>
      <dsp:spPr>
        <a:xfrm>
          <a:off x="5756965" y="1398226"/>
          <a:ext cx="2523144" cy="3645790"/>
        </a:xfrm>
        <a:prstGeom prst="rect">
          <a:avLst/>
        </a:prstGeom>
        <a:solidFill>
          <a:schemeClr val="accent5">
            <a:tint val="40000"/>
            <a:alpha val="90000"/>
            <a:hueOff val="-7427238"/>
            <a:satOff val="20733"/>
            <a:lumOff val="4270"/>
            <a:alphaOff val="0"/>
          </a:schemeClr>
        </a:solidFill>
        <a:ln w="25400" cap="flat" cmpd="sng" algn="ctr">
          <a:solidFill>
            <a:schemeClr val="accent5">
              <a:tint val="40000"/>
              <a:alpha val="90000"/>
              <a:hueOff val="-7427238"/>
              <a:satOff val="20733"/>
              <a:lumOff val="42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baseline="0" dirty="0">
              <a:effectLst/>
              <a:latin typeface="Avenir Next LT Pro" panose="020B0504020202020204" pitchFamily="34" charset="0"/>
            </a:rPr>
            <a:t>Preference for human interaction in  health-related situations</a:t>
          </a:r>
          <a:endParaRPr lang="en-US" sz="1900" b="1" kern="1200" baseline="0" dirty="0">
            <a:latin typeface="Avenir Next LT Pro" panose="020B0504020202020204" pitchFamily="34" charset="0"/>
          </a:endParaRPr>
        </a:p>
        <a:p>
          <a:pPr marL="171450" lvl="1" indent="-171450" algn="l" defTabSz="844550">
            <a:lnSpc>
              <a:spcPct val="90000"/>
            </a:lnSpc>
            <a:spcBef>
              <a:spcPct val="0"/>
            </a:spcBef>
            <a:spcAft>
              <a:spcPct val="15000"/>
            </a:spcAft>
            <a:buChar char="•"/>
          </a:pPr>
          <a:r>
            <a:rPr lang="en-US" sz="1900" kern="1200" baseline="0" dirty="0">
              <a:effectLst/>
              <a:latin typeface="Avenir Next LT Pro" panose="020B0504020202020204" pitchFamily="34" charset="0"/>
            </a:rPr>
            <a:t>Translation tools can’t capture nuances</a:t>
          </a:r>
          <a:endParaRPr lang="en-US" sz="1900" b="1" kern="1200" baseline="0" dirty="0">
            <a:latin typeface="Avenir Next LT Pro" panose="020B0504020202020204" pitchFamily="34" charset="0"/>
          </a:endParaRPr>
        </a:p>
        <a:p>
          <a:pPr marL="171450" lvl="1" indent="-171450" algn="l" defTabSz="844550">
            <a:lnSpc>
              <a:spcPct val="90000"/>
            </a:lnSpc>
            <a:spcBef>
              <a:spcPct val="0"/>
            </a:spcBef>
            <a:spcAft>
              <a:spcPct val="15000"/>
            </a:spcAft>
            <a:buChar char="•"/>
          </a:pPr>
          <a:r>
            <a:rPr lang="en-US" sz="1900" b="0" kern="1200" baseline="0" dirty="0">
              <a:latin typeface="Avenir Next LT Pro" panose="020B0504020202020204" pitchFamily="34" charset="0"/>
            </a:rPr>
            <a:t>Risk that doctors could become overly reliant on AI and less engaged with patients</a:t>
          </a:r>
        </a:p>
      </dsp:txBody>
      <dsp:txXfrm>
        <a:off x="5756965" y="1398226"/>
        <a:ext cx="2523144" cy="3645790"/>
      </dsp:txXfrm>
    </dsp:sp>
    <dsp:sp modelId="{7293D164-4BE0-408B-B916-1FDDECA22CF9}">
      <dsp:nvSpPr>
        <dsp:cNvPr id="0" name=""/>
        <dsp:cNvSpPr/>
      </dsp:nvSpPr>
      <dsp:spPr>
        <a:xfrm>
          <a:off x="8633350" y="431624"/>
          <a:ext cx="2523144" cy="1009257"/>
        </a:xfrm>
        <a:prstGeom prst="rect">
          <a:avLst/>
        </a:prstGeom>
        <a:solidFill>
          <a:schemeClr val="accent5">
            <a:hueOff val="-10961123"/>
            <a:satOff val="-35678"/>
            <a:lumOff val="42159"/>
            <a:alphaOff val="0"/>
          </a:schemeClr>
        </a:solidFill>
        <a:ln w="25400" cap="flat" cmpd="sng" algn="ctr">
          <a:solidFill>
            <a:schemeClr val="accent5">
              <a:hueOff val="-10961123"/>
              <a:satOff val="-35678"/>
              <a:lumOff val="421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Next LT Pro" panose="020B0504020202020204" pitchFamily="34" charset="0"/>
            </a:rPr>
            <a:t>Reduced Quality of Care</a:t>
          </a:r>
        </a:p>
      </dsp:txBody>
      <dsp:txXfrm>
        <a:off x="8633350" y="431624"/>
        <a:ext cx="2523144" cy="1009257"/>
      </dsp:txXfrm>
    </dsp:sp>
    <dsp:sp modelId="{AC962754-EA85-4416-856A-A0381CAEEA14}">
      <dsp:nvSpPr>
        <dsp:cNvPr id="0" name=""/>
        <dsp:cNvSpPr/>
      </dsp:nvSpPr>
      <dsp:spPr>
        <a:xfrm>
          <a:off x="8633350" y="1440881"/>
          <a:ext cx="2523144" cy="3645790"/>
        </a:xfrm>
        <a:prstGeom prst="rect">
          <a:avLst/>
        </a:prstGeom>
        <a:solidFill>
          <a:schemeClr val="accent5">
            <a:tint val="40000"/>
            <a:alpha val="90000"/>
            <a:hueOff val="-11140857"/>
            <a:satOff val="31100"/>
            <a:lumOff val="6405"/>
            <a:alphaOff val="0"/>
          </a:schemeClr>
        </a:solidFill>
        <a:ln w="25400" cap="flat" cmpd="sng" algn="ctr">
          <a:solidFill>
            <a:schemeClr val="accent5">
              <a:tint val="40000"/>
              <a:alpha val="90000"/>
              <a:hueOff val="-11140857"/>
              <a:satOff val="31100"/>
              <a:lumOff val="6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Fears of magnified inaccuracy/bias in development, implementation of AI tools</a:t>
          </a:r>
        </a:p>
        <a:p>
          <a:pPr marL="228600" lvl="1" indent="-228600" algn="l" defTabSz="889000">
            <a:lnSpc>
              <a:spcPct val="90000"/>
            </a:lnSpc>
            <a:spcBef>
              <a:spcPct val="0"/>
            </a:spcBef>
            <a:spcAft>
              <a:spcPct val="15000"/>
            </a:spcAft>
            <a:buChar char="•"/>
          </a:pPr>
          <a:r>
            <a:rPr lang="en-US" sz="2000" kern="1200" dirty="0">
              <a:latin typeface="Avenir Next LT Pro" panose="020B0504020202020204" pitchFamily="34" charset="0"/>
            </a:rPr>
            <a:t>Skepticism that any cost savings would only further enrich insurance companies</a:t>
          </a:r>
        </a:p>
      </dsp:txBody>
      <dsp:txXfrm>
        <a:off x="8633350" y="1440881"/>
        <a:ext cx="2523144" cy="3645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213AA-F9ED-4530-A1A4-DF4B486FC65E}">
      <dsp:nvSpPr>
        <dsp:cNvPr id="0" name=""/>
        <dsp:cNvSpPr/>
      </dsp:nvSpPr>
      <dsp:spPr>
        <a:xfrm>
          <a:off x="0" y="389824"/>
          <a:ext cx="10038271" cy="5796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DDCA1-C600-4D50-991F-9A60DD633E8B}">
      <dsp:nvSpPr>
        <dsp:cNvPr id="0" name=""/>
        <dsp:cNvSpPr/>
      </dsp:nvSpPr>
      <dsp:spPr>
        <a:xfrm>
          <a:off x="501913" y="50344"/>
          <a:ext cx="8254299" cy="678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596" tIns="0" rIns="26559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cs typeface="Calibri Light" panose="020F0302020204030204" pitchFamily="34" charset="0"/>
              <a:sym typeface="Helvetica Neue"/>
            </a:rPr>
            <a:t>Assurances of </a:t>
          </a:r>
          <a:r>
            <a:rPr lang="en-US" sz="2000" b="1" kern="1200" dirty="0">
              <a:latin typeface="Avenir Next LT Pro" panose="020B0504020202020204" pitchFamily="34" charset="0"/>
              <a:cs typeface="Calibri Light" panose="020F0302020204030204" pitchFamily="34" charset="0"/>
              <a:sym typeface="Helvetica Neue"/>
            </a:rPr>
            <a:t>human oversight, </a:t>
          </a:r>
          <a:r>
            <a:rPr lang="en-US" sz="2000" b="1" kern="1200" dirty="0">
              <a:solidFill>
                <a:schemeClr val="tx1"/>
              </a:solidFill>
              <a:latin typeface="Avenir Next LT Pro" panose="020B0504020202020204" pitchFamily="34" charset="0"/>
              <a:cs typeface="Calibri Light" panose="020F0302020204030204" pitchFamily="34" charset="0"/>
              <a:sym typeface="Helvetica Neue"/>
            </a:rPr>
            <a:t>auditing/review</a:t>
          </a:r>
          <a:r>
            <a:rPr lang="en-US" sz="2000" kern="1200" dirty="0">
              <a:solidFill>
                <a:schemeClr val="tx1"/>
              </a:solidFill>
              <a:latin typeface="Avenir Next LT Pro" panose="020B0504020202020204" pitchFamily="34" charset="0"/>
              <a:cs typeface="Calibri Light" panose="020F0302020204030204" pitchFamily="34" charset="0"/>
              <a:sym typeface="Helvetica Neue"/>
            </a:rPr>
            <a:t>, robust </a:t>
          </a:r>
          <a:r>
            <a:rPr lang="en-US" sz="2000" b="1" kern="1200" dirty="0">
              <a:solidFill>
                <a:schemeClr val="tx1"/>
              </a:solidFill>
              <a:latin typeface="Avenir Next LT Pro" panose="020B0504020202020204" pitchFamily="34" charset="0"/>
              <a:cs typeface="Calibri Light" panose="020F0302020204030204" pitchFamily="34" charset="0"/>
              <a:sym typeface="Helvetica Neue"/>
            </a:rPr>
            <a:t>testing </a:t>
          </a:r>
          <a:r>
            <a:rPr lang="en-US" sz="2000" kern="1200" dirty="0">
              <a:solidFill>
                <a:schemeClr val="tx1"/>
              </a:solidFill>
              <a:latin typeface="Avenir Next LT Pro" panose="020B0504020202020204" pitchFamily="34" charset="0"/>
              <a:cs typeface="Calibri Light" panose="020F0302020204030204" pitchFamily="34" charset="0"/>
              <a:sym typeface="Helvetica Neue"/>
            </a:rPr>
            <a:t>and </a:t>
          </a:r>
          <a:r>
            <a:rPr lang="en-US" sz="2000" b="1" kern="1200" dirty="0">
              <a:solidFill>
                <a:schemeClr val="tx1"/>
              </a:solidFill>
              <a:latin typeface="Avenir Next LT Pro" panose="020B0504020202020204" pitchFamily="34" charset="0"/>
              <a:cs typeface="Calibri Light" panose="020F0302020204030204" pitchFamily="34" charset="0"/>
              <a:sym typeface="Helvetica Neue"/>
            </a:rPr>
            <a:t>reporting</a:t>
          </a:r>
          <a:endParaRPr lang="en-US" sz="2000" kern="1200" dirty="0"/>
        </a:p>
      </dsp:txBody>
      <dsp:txXfrm>
        <a:off x="535057" y="83488"/>
        <a:ext cx="8188011" cy="612672"/>
      </dsp:txXfrm>
    </dsp:sp>
    <dsp:sp modelId="{895F6A93-D32E-4916-BFEA-3460211FA79E}">
      <dsp:nvSpPr>
        <dsp:cNvPr id="0" name=""/>
        <dsp:cNvSpPr/>
      </dsp:nvSpPr>
      <dsp:spPr>
        <a:xfrm>
          <a:off x="0" y="1433104"/>
          <a:ext cx="10038271" cy="5796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97089-82FE-4375-A969-3DE9A5A683C1}">
      <dsp:nvSpPr>
        <dsp:cNvPr id="0" name=""/>
        <dsp:cNvSpPr/>
      </dsp:nvSpPr>
      <dsp:spPr>
        <a:xfrm>
          <a:off x="501913" y="1093624"/>
          <a:ext cx="8284936" cy="678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596" tIns="0" rIns="26559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cs typeface="Calibri Light" panose="020F0302020204030204" pitchFamily="34" charset="0"/>
              <a:sym typeface="Helvetica Neue"/>
            </a:rPr>
            <a:t>Implementation of </a:t>
          </a:r>
          <a:r>
            <a:rPr lang="en-US" sz="2000" b="1" kern="1200" dirty="0">
              <a:latin typeface="Avenir Next LT Pro" panose="020B0504020202020204" pitchFamily="34" charset="0"/>
              <a:cs typeface="Calibri Light" panose="020F0302020204030204" pitchFamily="34" charset="0"/>
              <a:sym typeface="Helvetica Neue"/>
            </a:rPr>
            <a:t>robust data privacy </a:t>
          </a:r>
          <a:r>
            <a:rPr lang="en-US" sz="2000" b="0" kern="1200" dirty="0">
              <a:latin typeface="Avenir Next LT Pro" panose="020B0504020202020204" pitchFamily="34" charset="0"/>
              <a:cs typeface="Calibri Light" panose="020F0302020204030204" pitchFamily="34" charset="0"/>
              <a:sym typeface="Helvetica Neue"/>
            </a:rPr>
            <a:t>and </a:t>
          </a:r>
          <a:r>
            <a:rPr lang="en-US" sz="2000" b="1" kern="1200" dirty="0">
              <a:latin typeface="Avenir Next LT Pro" panose="020B0504020202020204" pitchFamily="34" charset="0"/>
              <a:cs typeface="Calibri Light" panose="020F0302020204030204" pitchFamily="34" charset="0"/>
              <a:sym typeface="Helvetica Neue"/>
            </a:rPr>
            <a:t>security measures</a:t>
          </a:r>
          <a:endParaRPr lang="en-US" sz="2000" kern="1200" dirty="0"/>
        </a:p>
      </dsp:txBody>
      <dsp:txXfrm>
        <a:off x="535057" y="1126768"/>
        <a:ext cx="8218648" cy="612672"/>
      </dsp:txXfrm>
    </dsp:sp>
    <dsp:sp modelId="{72B88674-10EF-4D21-A8EA-B5FF2FC8893C}">
      <dsp:nvSpPr>
        <dsp:cNvPr id="0" name=""/>
        <dsp:cNvSpPr/>
      </dsp:nvSpPr>
      <dsp:spPr>
        <a:xfrm>
          <a:off x="0" y="2476384"/>
          <a:ext cx="10038271" cy="5796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26071-7B6B-4937-A257-ABB6DA54B52F}">
      <dsp:nvSpPr>
        <dsp:cNvPr id="0" name=""/>
        <dsp:cNvSpPr/>
      </dsp:nvSpPr>
      <dsp:spPr>
        <a:xfrm>
          <a:off x="501913" y="2136904"/>
          <a:ext cx="8284936" cy="678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596" tIns="0" rIns="265596"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venir Next LT Pro" panose="020B0504020202020204" pitchFamily="34" charset="0"/>
              <a:cs typeface="Calibri Light" panose="020F0302020204030204" pitchFamily="34" charset="0"/>
              <a:sym typeface="Helvetica Neue"/>
            </a:rPr>
            <a:t>Ensuring that patients are i</a:t>
          </a:r>
          <a:r>
            <a:rPr lang="en-US" sz="2000" b="1" kern="1200" dirty="0">
              <a:solidFill>
                <a:schemeClr val="tx1"/>
              </a:solidFill>
              <a:latin typeface="Avenir Next LT Pro" panose="020B0504020202020204" pitchFamily="34" charset="0"/>
              <a:cs typeface="Calibri Light" panose="020F0302020204030204" pitchFamily="34" charset="0"/>
              <a:sym typeface="Helvetica Neue"/>
            </a:rPr>
            <a:t>nformed</a:t>
          </a:r>
          <a:r>
            <a:rPr lang="en-US" sz="2000" kern="1200" dirty="0">
              <a:solidFill>
                <a:schemeClr val="tx1"/>
              </a:solidFill>
              <a:latin typeface="Avenir Next LT Pro" panose="020B0504020202020204" pitchFamily="34" charset="0"/>
              <a:cs typeface="Calibri Light" panose="020F0302020204030204" pitchFamily="34" charset="0"/>
              <a:sym typeface="Helvetica Neue"/>
            </a:rPr>
            <a:t> when AI is being used in their healthcare and given the opportunity to </a:t>
          </a:r>
          <a:r>
            <a:rPr lang="en-US" sz="2000" b="1" kern="1200" dirty="0">
              <a:solidFill>
                <a:schemeClr val="tx1"/>
              </a:solidFill>
              <a:latin typeface="Avenir Next LT Pro" panose="020B0504020202020204" pitchFamily="34" charset="0"/>
              <a:cs typeface="Calibri Light" panose="020F0302020204030204" pitchFamily="34" charset="0"/>
              <a:sym typeface="Helvetica Neue"/>
            </a:rPr>
            <a:t>opt in or out.</a:t>
          </a:r>
          <a:endParaRPr lang="en-US" sz="2000" kern="1200" dirty="0">
            <a:latin typeface="Avenir Next LT Pro" panose="020B0504020202020204" pitchFamily="34" charset="0"/>
          </a:endParaRPr>
        </a:p>
      </dsp:txBody>
      <dsp:txXfrm>
        <a:off x="535057" y="2170048"/>
        <a:ext cx="8218648" cy="612672"/>
      </dsp:txXfrm>
    </dsp:sp>
    <dsp:sp modelId="{0E9F74CA-C1EA-4067-8B66-27DC0365845D}">
      <dsp:nvSpPr>
        <dsp:cNvPr id="0" name=""/>
        <dsp:cNvSpPr/>
      </dsp:nvSpPr>
      <dsp:spPr>
        <a:xfrm>
          <a:off x="0" y="3519664"/>
          <a:ext cx="10038271" cy="5796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A5B0B-088F-4B1A-A78A-498504C445A5}">
      <dsp:nvSpPr>
        <dsp:cNvPr id="0" name=""/>
        <dsp:cNvSpPr/>
      </dsp:nvSpPr>
      <dsp:spPr>
        <a:xfrm>
          <a:off x="501913" y="3180184"/>
          <a:ext cx="8259850" cy="678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596" tIns="0" rIns="265596"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venir Next LT Pro" panose="020B0504020202020204" pitchFamily="34" charset="0"/>
              <a:cs typeface="Calibri Light" panose="020F0302020204030204" pitchFamily="34" charset="0"/>
              <a:sym typeface="Helvetica Neue"/>
            </a:rPr>
            <a:t>Involvement of medical professionals </a:t>
          </a:r>
          <a:r>
            <a:rPr lang="en-US" sz="2000" b="0" kern="1200" dirty="0">
              <a:latin typeface="Avenir Next LT Pro" panose="020B0504020202020204" pitchFamily="34" charset="0"/>
              <a:cs typeface="Calibri Light" panose="020F0302020204030204" pitchFamily="34" charset="0"/>
              <a:sym typeface="Helvetica Neue"/>
            </a:rPr>
            <a:t>in systems, processes aided by AI, including a process for complaints/grievances</a:t>
          </a:r>
          <a:endParaRPr lang="en-US" sz="2000" kern="1200" dirty="0"/>
        </a:p>
      </dsp:txBody>
      <dsp:txXfrm>
        <a:off x="535057" y="3213328"/>
        <a:ext cx="8193562" cy="612672"/>
      </dsp:txXfrm>
    </dsp:sp>
    <dsp:sp modelId="{DED8351C-F5D0-43A5-81B3-F3AF231D1FE7}">
      <dsp:nvSpPr>
        <dsp:cNvPr id="0" name=""/>
        <dsp:cNvSpPr/>
      </dsp:nvSpPr>
      <dsp:spPr>
        <a:xfrm>
          <a:off x="0" y="4562944"/>
          <a:ext cx="10038271" cy="5796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AC7F7-AE31-41B9-BBD2-962AB2A4D5A6}">
      <dsp:nvSpPr>
        <dsp:cNvPr id="0" name=""/>
        <dsp:cNvSpPr/>
      </dsp:nvSpPr>
      <dsp:spPr>
        <a:xfrm>
          <a:off x="501913" y="4223464"/>
          <a:ext cx="8329486" cy="678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596" tIns="0" rIns="26559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cs typeface="Calibri Light" panose="020F0302020204030204" pitchFamily="34" charset="0"/>
              <a:sym typeface="Helvetica Neue"/>
            </a:rPr>
            <a:t>Making sure the technology is </a:t>
          </a:r>
          <a:r>
            <a:rPr lang="en-US" sz="2000" b="1" kern="1200" dirty="0">
              <a:latin typeface="Avenir Next LT Pro" panose="020B0504020202020204" pitchFamily="34" charset="0"/>
              <a:cs typeface="Calibri Light" panose="020F0302020204030204" pitchFamily="34" charset="0"/>
              <a:sym typeface="Helvetica Neue"/>
            </a:rPr>
            <a:t>available to everyone </a:t>
          </a:r>
          <a:endParaRPr lang="en-US" sz="2000" kern="1200" dirty="0"/>
        </a:p>
      </dsp:txBody>
      <dsp:txXfrm>
        <a:off x="535057" y="4256608"/>
        <a:ext cx="8263198" cy="612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8790C-F9DD-423C-B355-BA6DF2A590AC}"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9235A-35D5-45D3-B02D-3E96DDABEE04}" type="slidenum">
              <a:rPr lang="en-US" smtClean="0"/>
              <a:t>‹#›</a:t>
            </a:fld>
            <a:endParaRPr lang="en-US"/>
          </a:p>
        </p:txBody>
      </p:sp>
    </p:spTree>
    <p:extLst>
      <p:ext uri="{BB962C8B-B14F-4D97-AF65-F5344CB8AC3E}">
        <p14:creationId xmlns:p14="http://schemas.microsoft.com/office/powerpoint/2010/main" val="314319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17550"/>
            <a:ext cx="6372225" cy="358457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4192" tIns="47096" rIns="94192" bIns="47096"/>
          <a:lstStyle/>
          <a:p>
            <a:fld id="{2B24EA27-A160-49F5-A606-3AF68EBEF712}" type="slidenum">
              <a:rPr lang="en-US" smtClean="0"/>
              <a:pPr/>
              <a:t>2</a:t>
            </a:fld>
            <a:endParaRPr lang="en-US" dirty="0"/>
          </a:p>
        </p:txBody>
      </p:sp>
    </p:spTree>
    <p:extLst>
      <p:ext uri="{BB962C8B-B14F-4D97-AF65-F5344CB8AC3E}">
        <p14:creationId xmlns:p14="http://schemas.microsoft.com/office/powerpoint/2010/main" val="209126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1A84-E24D-5043-79CD-9D01CCBB5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261DB-8218-BACF-2B9B-01A36951AB46}"/>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6D20D2F0-F016-1968-5B5A-DAE99EBAB8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5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632C-A5DF-868C-CF47-D3FDC20EF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3EDD2-21C6-0E8A-58AC-CF72E55D659F}"/>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5F4F121C-8232-F0D8-63E1-0C20F12C74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632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A6335-3376-6277-C183-09EDB9CEB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B3ED0-F103-B5EB-5421-BCF2EDF0164E}"/>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6F66B30B-5A1A-359E-B4EB-EE1FA7C0CD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684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5C01-F522-F538-C793-C43A0ACA3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5D95A-F861-DBD8-6E1D-43B7982AA74B}"/>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560F4315-A736-B8B2-2A29-C4AE2FFB006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978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655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txBody>
          <a:bodyPr/>
          <a:lstStyle/>
          <a:p>
            <a:endParaRPr lang="en-US"/>
          </a:p>
        </p:txBody>
      </p:sp>
      <p:sp>
        <p:nvSpPr>
          <p:cNvPr id="3" name="Notes Placeholder 2"/>
          <p:cNvSpPr>
            <a:spLocks noGrp="1"/>
          </p:cNvSpPr>
          <p:nvPr>
            <p:ph type="body" idx="1"/>
          </p:nvPr>
        </p:nvSpPr>
        <p:spPr/>
        <p:txBody>
          <a:bodyPr/>
          <a:lstStyle/>
          <a:p>
            <a:pPr defTabSz="941923">
              <a:spcBef>
                <a:spcPts val="412"/>
              </a:spcBef>
              <a:defRPr/>
            </a:pPr>
            <a:r>
              <a:rPr lang="en-US" dirty="0"/>
              <a:t>Doctors can spend less time typing into computers and more time engaged in dialogue with patients</a:t>
            </a:r>
          </a:p>
          <a:p>
            <a:endParaRPr lang="en-US" dirty="0"/>
          </a:p>
        </p:txBody>
      </p:sp>
    </p:spTree>
    <p:extLst>
      <p:ext uri="{BB962C8B-B14F-4D97-AF65-F5344CB8AC3E}">
        <p14:creationId xmlns:p14="http://schemas.microsoft.com/office/powerpoint/2010/main" val="322574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633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20D6-EC1D-D5EC-8544-9E8A8397B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D6410-4BCC-8292-02DF-29C60982FFC8}"/>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B530A789-702A-C10A-7C68-8991EE29F5F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056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8E57E-B7B1-D508-FB86-616971E74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EDDEB-14B9-84B2-B2C3-31FEFEC30F6E}"/>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459D734D-246E-CEF6-58A5-A116A387A218}"/>
              </a:ext>
            </a:extLst>
          </p:cNvPr>
          <p:cNvSpPr>
            <a:spLocks noGrp="1"/>
          </p:cNvSpPr>
          <p:nvPr>
            <p:ph type="body" idx="1"/>
          </p:nvPr>
        </p:nvSpPr>
        <p:spPr/>
        <p:txBody>
          <a:bodyPr/>
          <a:lstStyle/>
          <a:p>
            <a:pPr hangingPunct="1">
              <a:lnSpc>
                <a:spcPct val="120000"/>
              </a:lnSpc>
              <a:defRPr sz="1800"/>
            </a:pPr>
            <a:r>
              <a:rPr lang="en-US" dirty="0">
                <a:solidFill>
                  <a:schemeClr val="tx1"/>
                </a:solidFill>
              </a:rPr>
              <a:t>Risk of unchecked influence and societal impact.; need for caution integrating AI into daily life.</a:t>
            </a:r>
          </a:p>
          <a:p>
            <a:endParaRPr lang="en-US" dirty="0"/>
          </a:p>
        </p:txBody>
      </p:sp>
    </p:spTree>
    <p:extLst>
      <p:ext uri="{BB962C8B-B14F-4D97-AF65-F5344CB8AC3E}">
        <p14:creationId xmlns:p14="http://schemas.microsoft.com/office/powerpoint/2010/main" val="13475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EA331-4795-2D14-A1CF-34EDD898E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D0935-8323-23C0-4930-46CD7E50F7F9}"/>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EEC21C4B-62DB-E726-023D-1AF4E5433A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844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8A66-7EC3-31CD-D183-B382E1498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ECBA4-15F7-9176-7437-0ACAC9AF9F0C}"/>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34A19F89-CB86-5A14-F676-6DE5AB1915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42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E1CC2-8B7F-8233-8AE3-F76834AFB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60EE8-773B-B4BA-6CA0-2E6A92ECE4F6}"/>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5CE8A37A-A466-8E47-D016-B9502284A6B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484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effectLst/>
                <a:latin typeface="+mn-lt"/>
                <a:ea typeface="+mn-ea"/>
                <a:cs typeface="+mn-cs"/>
                <a:sym typeface="Calibri"/>
              </a:rPr>
              <a:t> Preferences and concerns on AI largely reflect their experiences in the healthcare system</a:t>
            </a:r>
            <a:endParaRPr lang="en-US" dirty="0"/>
          </a:p>
        </p:txBody>
      </p:sp>
    </p:spTree>
    <p:extLst>
      <p:ext uri="{BB962C8B-B14F-4D97-AF65-F5344CB8AC3E}">
        <p14:creationId xmlns:p14="http://schemas.microsoft.com/office/powerpoint/2010/main" val="313552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107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1AAD-70C6-6DB0-69D1-6123FFE9B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19C32-E655-C2C3-6697-B3B455CB6105}"/>
              </a:ext>
            </a:extLst>
          </p:cNvPr>
          <p:cNvSpPr>
            <a:spLocks noGrp="1" noRot="1" noChangeAspect="1"/>
          </p:cNvSpPr>
          <p:nvPr>
            <p:ph type="sldImg"/>
          </p:nvPr>
        </p:nvSpPr>
        <p:spPr>
          <a:xfrm>
            <a:off x="420688" y="703263"/>
            <a:ext cx="6257925" cy="3519487"/>
          </a:xfrm>
        </p:spPr>
        <p:txBody>
          <a:bodyPr/>
          <a:lstStyle/>
          <a:p>
            <a:endParaRPr lang="en-US"/>
          </a:p>
        </p:txBody>
      </p:sp>
      <p:sp>
        <p:nvSpPr>
          <p:cNvPr id="3" name="Notes Placeholder 2">
            <a:extLst>
              <a:ext uri="{FF2B5EF4-FFF2-40B4-BE49-F238E27FC236}">
                <a16:creationId xmlns:a16="http://schemas.microsoft.com/office/drawing/2014/main" id="{EC174905-C285-348E-CB20-08982A6077FE}"/>
              </a:ext>
            </a:extLst>
          </p:cNvPr>
          <p:cNvSpPr>
            <a:spLocks noGrp="1"/>
          </p:cNvSpPr>
          <p:nvPr>
            <p:ph type="body" idx="1"/>
          </p:nvPr>
        </p:nvSpPr>
        <p:spPr/>
        <p:txBody>
          <a:bodyPr/>
          <a:lstStyle/>
          <a:p>
            <a:pPr>
              <a:lnSpc>
                <a:spcPct val="120000"/>
              </a:lnSpc>
              <a:spcAft>
                <a:spcPts val="1854"/>
              </a:spcAft>
              <a:defRPr sz="1800"/>
            </a:pPr>
            <a:r>
              <a:rPr lang="en-US" sz="1900" dirty="0">
                <a:solidFill>
                  <a:schemeClr val="tx1"/>
                </a:solidFill>
              </a:rPr>
              <a:t>Respondents were presented with a variety of real-life situations depicting </a:t>
            </a:r>
            <a:r>
              <a:rPr lang="en-US" sz="1900" b="1" dirty="0">
                <a:solidFill>
                  <a:schemeClr val="tx1"/>
                </a:solidFill>
              </a:rPr>
              <a:t>current applications and potential future scenarios </a:t>
            </a:r>
            <a:r>
              <a:rPr lang="en-US" sz="1900" dirty="0">
                <a:solidFill>
                  <a:schemeClr val="tx1"/>
                </a:solidFill>
              </a:rPr>
              <a:t>where AI could be used in a healthcare setting.  Despite the visual and a brief explanation, most scenarios </a:t>
            </a:r>
            <a:r>
              <a:rPr lang="en-US" sz="1900" b="1" dirty="0">
                <a:solidFill>
                  <a:schemeClr val="tx1"/>
                </a:solidFill>
              </a:rPr>
              <a:t>had to be explained in detail </a:t>
            </a:r>
            <a:r>
              <a:rPr lang="en-US" sz="1900" dirty="0">
                <a:solidFill>
                  <a:schemeClr val="tx1"/>
                </a:solidFill>
              </a:rPr>
              <a:t>before the majority of respondents were able to understand.  Most wanted to know </a:t>
            </a:r>
            <a:r>
              <a:rPr lang="en-US" sz="1900" b="1" dirty="0">
                <a:solidFill>
                  <a:schemeClr val="tx1"/>
                </a:solidFill>
              </a:rPr>
              <a:t>how the application worked</a:t>
            </a:r>
            <a:r>
              <a:rPr lang="en-US" sz="1900" dirty="0">
                <a:solidFill>
                  <a:schemeClr val="tx1"/>
                </a:solidFill>
              </a:rPr>
              <a:t>, </a:t>
            </a:r>
            <a:r>
              <a:rPr lang="en-US" sz="1900" b="1" dirty="0">
                <a:solidFill>
                  <a:schemeClr val="tx1"/>
                </a:solidFill>
              </a:rPr>
              <a:t>what the “robot” did </a:t>
            </a:r>
            <a:r>
              <a:rPr lang="en-US" sz="1900" dirty="0">
                <a:solidFill>
                  <a:schemeClr val="tx1"/>
                </a:solidFill>
              </a:rPr>
              <a:t>and </a:t>
            </a:r>
            <a:r>
              <a:rPr lang="en-US" sz="1900" b="1" dirty="0">
                <a:solidFill>
                  <a:schemeClr val="tx1"/>
                </a:solidFill>
              </a:rPr>
              <a:t>how the doctor was involved</a:t>
            </a:r>
            <a:r>
              <a:rPr lang="en-US" sz="1900" dirty="0">
                <a:solidFill>
                  <a:schemeClr val="tx1"/>
                </a:solidFill>
              </a:rPr>
              <a:t>.  Common reactions across the board were an </a:t>
            </a:r>
            <a:r>
              <a:rPr lang="en-US" sz="1900" b="1" dirty="0">
                <a:solidFill>
                  <a:schemeClr val="tx1"/>
                </a:solidFill>
              </a:rPr>
              <a:t>immediate interest in possible benefits </a:t>
            </a:r>
            <a:r>
              <a:rPr lang="en-US" sz="1900" dirty="0">
                <a:solidFill>
                  <a:schemeClr val="tx1"/>
                </a:solidFill>
              </a:rPr>
              <a:t>for patients and a </a:t>
            </a:r>
            <a:r>
              <a:rPr lang="en-US" sz="1900" b="1" dirty="0">
                <a:solidFill>
                  <a:schemeClr val="tx1"/>
                </a:solidFill>
              </a:rPr>
              <a:t>strong skepticism/suspicion </a:t>
            </a:r>
            <a:r>
              <a:rPr lang="en-US" sz="1900" dirty="0">
                <a:solidFill>
                  <a:schemeClr val="tx1"/>
                </a:solidFill>
              </a:rPr>
              <a:t>that these applications might cause patients to be “screwed by the system.”</a:t>
            </a:r>
          </a:p>
          <a:p>
            <a:endParaRPr lang="en-US" dirty="0"/>
          </a:p>
        </p:txBody>
      </p:sp>
    </p:spTree>
    <p:extLst>
      <p:ext uri="{BB962C8B-B14F-4D97-AF65-F5344CB8AC3E}">
        <p14:creationId xmlns:p14="http://schemas.microsoft.com/office/powerpoint/2010/main" val="1068675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B991-C519-3361-4F50-4F46C14A9C88}"/>
              </a:ext>
            </a:extLst>
          </p:cNvPr>
          <p:cNvSpPr>
            <a:spLocks noGrp="1"/>
          </p:cNvSpPr>
          <p:nvPr>
            <p:ph type="ctrTitle"/>
          </p:nvPr>
        </p:nvSpPr>
        <p:spPr>
          <a:xfrm>
            <a:off x="1524000" y="1206846"/>
            <a:ext cx="9144000" cy="2387600"/>
          </a:xfrm>
        </p:spPr>
        <p:txBody>
          <a:bodyPr anchor="b">
            <a:normAutofit/>
          </a:bodyPr>
          <a:lstStyle>
            <a:lvl1pPr algn="l">
              <a:defRPr sz="4000"/>
            </a:lvl1pPr>
          </a:lstStyle>
          <a:p>
            <a:r>
              <a:rPr lang="en-US" dirty="0"/>
              <a:t>Click to edit Master title style</a:t>
            </a:r>
          </a:p>
        </p:txBody>
      </p:sp>
      <p:sp>
        <p:nvSpPr>
          <p:cNvPr id="8" name="Rectangle 7">
            <a:extLst>
              <a:ext uri="{FF2B5EF4-FFF2-40B4-BE49-F238E27FC236}">
                <a16:creationId xmlns:a16="http://schemas.microsoft.com/office/drawing/2014/main" id="{86EFB3B2-BD99-A186-9EBF-F818DA090E90}"/>
              </a:ext>
            </a:extLst>
          </p:cNvPr>
          <p:cNvSpPr/>
          <p:nvPr userDrawn="1"/>
        </p:nvSpPr>
        <p:spPr>
          <a:xfrm>
            <a:off x="0" y="4338430"/>
            <a:ext cx="12192000" cy="2519570"/>
          </a:xfrm>
          <a:prstGeom prst="rect">
            <a:avLst/>
          </a:prstGeom>
          <a:solidFill>
            <a:srgbClr val="225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7A774F5-B51D-A297-361D-57D8538B5016}"/>
              </a:ext>
            </a:extLst>
          </p:cNvPr>
          <p:cNvSpPr>
            <a:spLocks noGrp="1"/>
          </p:cNvSpPr>
          <p:nvPr>
            <p:ph type="subTitle" idx="1"/>
          </p:nvPr>
        </p:nvSpPr>
        <p:spPr>
          <a:xfrm>
            <a:off x="1524000" y="461086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logo with text on it&#10;&#10;AI-generated content may be incorrect.">
            <a:extLst>
              <a:ext uri="{FF2B5EF4-FFF2-40B4-BE49-F238E27FC236}">
                <a16:creationId xmlns:a16="http://schemas.microsoft.com/office/drawing/2014/main" id="{EB04D622-ACAD-9AD6-41DA-34A9EAE7E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7239" y="40691"/>
            <a:ext cx="2509630" cy="1399007"/>
          </a:xfrm>
          <a:prstGeom prst="rect">
            <a:avLst/>
          </a:prstGeom>
        </p:spPr>
      </p:pic>
    </p:spTree>
    <p:extLst>
      <p:ext uri="{BB962C8B-B14F-4D97-AF65-F5344CB8AC3E}">
        <p14:creationId xmlns:p14="http://schemas.microsoft.com/office/powerpoint/2010/main" val="3962662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0280-9098-D051-6A13-8A9BCFAB3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60543-CB0D-06C9-7A2C-82789B2E5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98F8D-7877-CA10-BC1E-7AAE7BBFC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CEE7EEF-5285-F42D-6BA8-22734959E46D}"/>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8" name="Date Placeholder 3">
            <a:extLst>
              <a:ext uri="{FF2B5EF4-FFF2-40B4-BE49-F238E27FC236}">
                <a16:creationId xmlns:a16="http://schemas.microsoft.com/office/drawing/2014/main" id="{F613D6D4-CA90-D455-A93D-12B88CD4A5DE}"/>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235110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2DC072A-2381-A259-5972-C65386867A1D}"/>
              </a:ext>
            </a:extLst>
          </p:cNvPr>
          <p:cNvSpPr/>
          <p:nvPr userDrawn="1"/>
        </p:nvSpPr>
        <p:spPr>
          <a:xfrm>
            <a:off x="-205740" y="-57150"/>
            <a:ext cx="9406890" cy="7120890"/>
          </a:xfrm>
          <a:custGeom>
            <a:avLst/>
            <a:gdLst>
              <a:gd name="connsiteX0" fmla="*/ 148590 w 9406890"/>
              <a:gd name="connsiteY0" fmla="*/ 0 h 7120890"/>
              <a:gd name="connsiteX1" fmla="*/ 9395460 w 9406890"/>
              <a:gd name="connsiteY1" fmla="*/ 0 h 7120890"/>
              <a:gd name="connsiteX2" fmla="*/ 7726680 w 9406890"/>
              <a:gd name="connsiteY2" fmla="*/ 1303020 h 7120890"/>
              <a:gd name="connsiteX3" fmla="*/ 7132320 w 9406890"/>
              <a:gd name="connsiteY3" fmla="*/ 2251710 h 7120890"/>
              <a:gd name="connsiteX4" fmla="*/ 6823710 w 9406890"/>
              <a:gd name="connsiteY4" fmla="*/ 3429000 h 7120890"/>
              <a:gd name="connsiteX5" fmla="*/ 6995160 w 9406890"/>
              <a:gd name="connsiteY5" fmla="*/ 4617720 h 7120890"/>
              <a:gd name="connsiteX6" fmla="*/ 8332470 w 9406890"/>
              <a:gd name="connsiteY6" fmla="*/ 5977890 h 7120890"/>
              <a:gd name="connsiteX7" fmla="*/ 9395460 w 9406890"/>
              <a:gd name="connsiteY7" fmla="*/ 6686550 h 7120890"/>
              <a:gd name="connsiteX8" fmla="*/ 9406890 w 9406890"/>
              <a:gd name="connsiteY8" fmla="*/ 7120890 h 7120890"/>
              <a:gd name="connsiteX9" fmla="*/ 0 w 9406890"/>
              <a:gd name="connsiteY9" fmla="*/ 7063740 h 7120890"/>
              <a:gd name="connsiteX10" fmla="*/ 148590 w 9406890"/>
              <a:gd name="connsiteY10" fmla="*/ 0 h 712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06890" h="7120890">
                <a:moveTo>
                  <a:pt x="148590" y="0"/>
                </a:moveTo>
                <a:lnTo>
                  <a:pt x="9395460" y="0"/>
                </a:lnTo>
                <a:lnTo>
                  <a:pt x="7726680" y="1303020"/>
                </a:lnTo>
                <a:lnTo>
                  <a:pt x="7132320" y="2251710"/>
                </a:lnTo>
                <a:lnTo>
                  <a:pt x="6823710" y="3429000"/>
                </a:lnTo>
                <a:lnTo>
                  <a:pt x="6995160" y="4617720"/>
                </a:lnTo>
                <a:lnTo>
                  <a:pt x="8332470" y="5977890"/>
                </a:lnTo>
                <a:lnTo>
                  <a:pt x="9395460" y="6686550"/>
                </a:lnTo>
                <a:lnTo>
                  <a:pt x="9406890" y="7120890"/>
                </a:lnTo>
                <a:lnTo>
                  <a:pt x="0" y="7063740"/>
                </a:lnTo>
                <a:lnTo>
                  <a:pt x="148590" y="0"/>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pic>
        <p:nvPicPr>
          <p:cNvPr id="3" name="Picture 2" descr="Icon&#10;&#10;Description automatically generated">
            <a:extLst>
              <a:ext uri="{FF2B5EF4-FFF2-40B4-BE49-F238E27FC236}">
                <a16:creationId xmlns:a16="http://schemas.microsoft.com/office/drawing/2014/main" id="{5BDC2869-0C19-1203-3521-2FF390300C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8" r="24394" b="10148"/>
          <a:stretch/>
        </p:blipFill>
        <p:spPr>
          <a:xfrm>
            <a:off x="5828467" y="-57150"/>
            <a:ext cx="6363533" cy="7120890"/>
          </a:xfrm>
          <a:prstGeom prst="rect">
            <a:avLst/>
          </a:prstGeom>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6" name="Freeform 5">
            <a:extLst>
              <a:ext uri="{FF2B5EF4-FFF2-40B4-BE49-F238E27FC236}">
                <a16:creationId xmlns:a16="http://schemas.microsoft.com/office/drawing/2014/main" id="{C32DD8A0-6151-DABF-2C49-27E43FDA3959}"/>
              </a:ext>
            </a:extLst>
          </p:cNvPr>
          <p:cNvSpPr/>
          <p:nvPr userDrawn="1"/>
        </p:nvSpPr>
        <p:spPr>
          <a:xfrm>
            <a:off x="11770085" y="6711606"/>
            <a:ext cx="148646" cy="117115"/>
          </a:xfrm>
          <a:custGeom>
            <a:avLst/>
            <a:gdLst>
              <a:gd name="connsiteX0" fmla="*/ 18017 w 148646"/>
              <a:gd name="connsiteY0" fmla="*/ 0 h 117115"/>
              <a:gd name="connsiteX1" fmla="*/ 148646 w 148646"/>
              <a:gd name="connsiteY1" fmla="*/ 117115 h 117115"/>
              <a:gd name="connsiteX2" fmla="*/ 0 w 148646"/>
              <a:gd name="connsiteY2" fmla="*/ 117115 h 117115"/>
              <a:gd name="connsiteX3" fmla="*/ 18017 w 148646"/>
              <a:gd name="connsiteY3" fmla="*/ 0 h 117115"/>
            </a:gdLst>
            <a:ahLst/>
            <a:cxnLst>
              <a:cxn ang="0">
                <a:pos x="connsiteX0" y="connsiteY0"/>
              </a:cxn>
              <a:cxn ang="0">
                <a:pos x="connsiteX1" y="connsiteY1"/>
              </a:cxn>
              <a:cxn ang="0">
                <a:pos x="connsiteX2" y="connsiteY2"/>
              </a:cxn>
              <a:cxn ang="0">
                <a:pos x="connsiteX3" y="connsiteY3"/>
              </a:cxn>
            </a:cxnLst>
            <a:rect l="l" t="t" r="r" b="b"/>
            <a:pathLst>
              <a:path w="148646" h="117115">
                <a:moveTo>
                  <a:pt x="18017" y="0"/>
                </a:moveTo>
                <a:lnTo>
                  <a:pt x="148646" y="117115"/>
                </a:lnTo>
                <a:lnTo>
                  <a:pt x="0" y="117115"/>
                </a:lnTo>
                <a:lnTo>
                  <a:pt x="18017" y="0"/>
                </a:lnTo>
                <a:close/>
              </a:path>
            </a:pathLst>
          </a:cu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C20D22-5AB6-6963-D2E7-4186A0A5D1C0}"/>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71731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43875D1-60C7-4DE3-F061-A608859EB29E}"/>
              </a:ext>
            </a:extLst>
          </p:cNvPr>
          <p:cNvSpPr/>
          <p:nvPr userDrawn="1"/>
        </p:nvSpPr>
        <p:spPr>
          <a:xfrm>
            <a:off x="1371600" y="-166255"/>
            <a:ext cx="10910455" cy="7190510"/>
          </a:xfrm>
          <a:custGeom>
            <a:avLst/>
            <a:gdLst>
              <a:gd name="connsiteX0" fmla="*/ 0 w 10910455"/>
              <a:gd name="connsiteY0" fmla="*/ 0 h 7190510"/>
              <a:gd name="connsiteX1" fmla="*/ 10910455 w 10910455"/>
              <a:gd name="connsiteY1" fmla="*/ 0 h 7190510"/>
              <a:gd name="connsiteX2" fmla="*/ 10910455 w 10910455"/>
              <a:gd name="connsiteY2" fmla="*/ 7190510 h 7190510"/>
              <a:gd name="connsiteX3" fmla="*/ 2265218 w 10910455"/>
              <a:gd name="connsiteY3" fmla="*/ 7190510 h 7190510"/>
              <a:gd name="connsiteX4" fmla="*/ 1454727 w 10910455"/>
              <a:gd name="connsiteY4" fmla="*/ 5943600 h 7190510"/>
              <a:gd name="connsiteX5" fmla="*/ 2369127 w 10910455"/>
              <a:gd name="connsiteY5" fmla="*/ 4073237 h 7190510"/>
              <a:gd name="connsiteX6" fmla="*/ 2473036 w 10910455"/>
              <a:gd name="connsiteY6" fmla="*/ 2722419 h 7190510"/>
              <a:gd name="connsiteX7" fmla="*/ 1163782 w 10910455"/>
              <a:gd name="connsiteY7" fmla="*/ 1059873 h 7190510"/>
              <a:gd name="connsiteX8" fmla="*/ 20782 w 10910455"/>
              <a:gd name="connsiteY8" fmla="*/ 207819 h 7190510"/>
              <a:gd name="connsiteX9" fmla="*/ 789709 w 10910455"/>
              <a:gd name="connsiteY9" fmla="*/ 207819 h 7190510"/>
              <a:gd name="connsiteX10" fmla="*/ 789709 w 10910455"/>
              <a:gd name="connsiteY10" fmla="*/ 0 h 7190510"/>
              <a:gd name="connsiteX11" fmla="*/ 1205345 w 10910455"/>
              <a:gd name="connsiteY11" fmla="*/ 0 h 7190510"/>
              <a:gd name="connsiteX12" fmla="*/ 1704109 w 10910455"/>
              <a:gd name="connsiteY12" fmla="*/ 20782 h 7190510"/>
              <a:gd name="connsiteX13" fmla="*/ 727364 w 10910455"/>
              <a:gd name="connsiteY13" fmla="*/ 41564 h 71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0455" h="7190510">
                <a:moveTo>
                  <a:pt x="0" y="0"/>
                </a:moveTo>
                <a:lnTo>
                  <a:pt x="10910455" y="0"/>
                </a:lnTo>
                <a:lnTo>
                  <a:pt x="10910455" y="7190510"/>
                </a:lnTo>
                <a:lnTo>
                  <a:pt x="2265218" y="7190510"/>
                </a:lnTo>
                <a:lnTo>
                  <a:pt x="1454727" y="5943600"/>
                </a:lnTo>
                <a:lnTo>
                  <a:pt x="2369127" y="4073237"/>
                </a:lnTo>
                <a:lnTo>
                  <a:pt x="2473036" y="2722419"/>
                </a:lnTo>
                <a:lnTo>
                  <a:pt x="1163782" y="1059873"/>
                </a:lnTo>
                <a:lnTo>
                  <a:pt x="20782" y="207819"/>
                </a:lnTo>
                <a:lnTo>
                  <a:pt x="789709" y="207819"/>
                </a:lnTo>
                <a:lnTo>
                  <a:pt x="789709" y="0"/>
                </a:lnTo>
                <a:lnTo>
                  <a:pt x="1205345" y="0"/>
                </a:lnTo>
                <a:lnTo>
                  <a:pt x="1704109" y="20782"/>
                </a:lnTo>
                <a:lnTo>
                  <a:pt x="727364" y="41564"/>
                </a:lnTo>
              </a:path>
            </a:pathLst>
          </a:cu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 name="Title 1">
            <a:extLst>
              <a:ext uri="{FF2B5EF4-FFF2-40B4-BE49-F238E27FC236}">
                <a16:creationId xmlns:a16="http://schemas.microsoft.com/office/drawing/2014/main" id="{599708D6-62D0-5AAD-73B7-BD8B681D8F2A}"/>
              </a:ext>
            </a:extLst>
          </p:cNvPr>
          <p:cNvSpPr>
            <a:spLocks noGrp="1"/>
          </p:cNvSpPr>
          <p:nvPr>
            <p:ph type="title"/>
          </p:nvPr>
        </p:nvSpPr>
        <p:spPr>
          <a:xfrm>
            <a:off x="5500688" y="2268537"/>
            <a:ext cx="5924550" cy="2320926"/>
          </a:xfrm>
          <a:prstGeom prst="rect">
            <a:avLst/>
          </a:prstGeom>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6DBF569-2ED2-7893-F731-F1BEE6DDC8DD}"/>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A878AB21-B578-6E30-766D-F5CB3C02C184}"/>
              </a:ext>
            </a:extLst>
          </p:cNvPr>
          <p:cNvSpPr/>
          <p:nvPr userDrawn="1"/>
        </p:nvSpPr>
        <p:spPr>
          <a:xfrm>
            <a:off x="1" y="623455"/>
            <a:ext cx="3179618" cy="3740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pic>
        <p:nvPicPr>
          <p:cNvPr id="10" name="Picture 9" descr="Icon&#10;&#10;Description automatically generated">
            <a:extLst>
              <a:ext uri="{FF2B5EF4-FFF2-40B4-BE49-F238E27FC236}">
                <a16:creationId xmlns:a16="http://schemas.microsoft.com/office/drawing/2014/main" id="{1C3399CB-01A5-1429-A7D9-CA4F6EF216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746" t="8038" b="14481"/>
          <a:stretch/>
        </p:blipFill>
        <p:spPr>
          <a:xfrm>
            <a:off x="0" y="-166255"/>
            <a:ext cx="5777344" cy="7190510"/>
          </a:xfrm>
          <a:prstGeom prst="rect">
            <a:avLst/>
          </a:prstGeom>
        </p:spPr>
      </p:pic>
    </p:spTree>
    <p:extLst>
      <p:ext uri="{BB962C8B-B14F-4D97-AF65-F5344CB8AC3E}">
        <p14:creationId xmlns:p14="http://schemas.microsoft.com/office/powerpoint/2010/main" val="17189806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ED9C06-9125-BF8C-D8A5-AEB69CE43D8C}"/>
              </a:ext>
            </a:extLst>
          </p:cNvPr>
          <p:cNvSpPr/>
          <p:nvPr userDrawn="1"/>
        </p:nvSpPr>
        <p:spPr>
          <a:xfrm>
            <a:off x="0" y="623455"/>
            <a:ext cx="3179618" cy="3740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sp>
        <p:nvSpPr>
          <p:cNvPr id="4" name="Freeform 3">
            <a:extLst>
              <a:ext uri="{FF2B5EF4-FFF2-40B4-BE49-F238E27FC236}">
                <a16:creationId xmlns:a16="http://schemas.microsoft.com/office/drawing/2014/main" id="{917B8329-A108-5600-F300-41677517C751}"/>
              </a:ext>
            </a:extLst>
          </p:cNvPr>
          <p:cNvSpPr/>
          <p:nvPr userDrawn="1"/>
        </p:nvSpPr>
        <p:spPr>
          <a:xfrm>
            <a:off x="1371600" y="-166255"/>
            <a:ext cx="10910455" cy="7190510"/>
          </a:xfrm>
          <a:custGeom>
            <a:avLst/>
            <a:gdLst>
              <a:gd name="connsiteX0" fmla="*/ 0 w 10910455"/>
              <a:gd name="connsiteY0" fmla="*/ 0 h 7190510"/>
              <a:gd name="connsiteX1" fmla="*/ 10910455 w 10910455"/>
              <a:gd name="connsiteY1" fmla="*/ 0 h 7190510"/>
              <a:gd name="connsiteX2" fmla="*/ 10910455 w 10910455"/>
              <a:gd name="connsiteY2" fmla="*/ 7190510 h 7190510"/>
              <a:gd name="connsiteX3" fmla="*/ 2265218 w 10910455"/>
              <a:gd name="connsiteY3" fmla="*/ 7190510 h 7190510"/>
              <a:gd name="connsiteX4" fmla="*/ 1454727 w 10910455"/>
              <a:gd name="connsiteY4" fmla="*/ 5943600 h 7190510"/>
              <a:gd name="connsiteX5" fmla="*/ 2369127 w 10910455"/>
              <a:gd name="connsiteY5" fmla="*/ 4073237 h 7190510"/>
              <a:gd name="connsiteX6" fmla="*/ 2473036 w 10910455"/>
              <a:gd name="connsiteY6" fmla="*/ 2722419 h 7190510"/>
              <a:gd name="connsiteX7" fmla="*/ 1163782 w 10910455"/>
              <a:gd name="connsiteY7" fmla="*/ 1059873 h 7190510"/>
              <a:gd name="connsiteX8" fmla="*/ 20782 w 10910455"/>
              <a:gd name="connsiteY8" fmla="*/ 207819 h 7190510"/>
              <a:gd name="connsiteX9" fmla="*/ 789709 w 10910455"/>
              <a:gd name="connsiteY9" fmla="*/ 207819 h 7190510"/>
              <a:gd name="connsiteX10" fmla="*/ 789709 w 10910455"/>
              <a:gd name="connsiteY10" fmla="*/ 0 h 7190510"/>
              <a:gd name="connsiteX11" fmla="*/ 1205345 w 10910455"/>
              <a:gd name="connsiteY11" fmla="*/ 0 h 7190510"/>
              <a:gd name="connsiteX12" fmla="*/ 1704109 w 10910455"/>
              <a:gd name="connsiteY12" fmla="*/ 20782 h 7190510"/>
              <a:gd name="connsiteX13" fmla="*/ 727364 w 10910455"/>
              <a:gd name="connsiteY13" fmla="*/ 41564 h 71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0455" h="7190510">
                <a:moveTo>
                  <a:pt x="0" y="0"/>
                </a:moveTo>
                <a:lnTo>
                  <a:pt x="10910455" y="0"/>
                </a:lnTo>
                <a:lnTo>
                  <a:pt x="10910455" y="7190510"/>
                </a:lnTo>
                <a:lnTo>
                  <a:pt x="2265218" y="7190510"/>
                </a:lnTo>
                <a:lnTo>
                  <a:pt x="1454727" y="5943600"/>
                </a:lnTo>
                <a:lnTo>
                  <a:pt x="2369127" y="4073237"/>
                </a:lnTo>
                <a:lnTo>
                  <a:pt x="2473036" y="2722419"/>
                </a:lnTo>
                <a:lnTo>
                  <a:pt x="1163782" y="1059873"/>
                </a:lnTo>
                <a:lnTo>
                  <a:pt x="20782" y="207819"/>
                </a:lnTo>
                <a:lnTo>
                  <a:pt x="789709" y="207819"/>
                </a:lnTo>
                <a:lnTo>
                  <a:pt x="789709" y="0"/>
                </a:lnTo>
                <a:lnTo>
                  <a:pt x="1205345" y="0"/>
                </a:lnTo>
                <a:lnTo>
                  <a:pt x="1704109" y="20782"/>
                </a:lnTo>
                <a:lnTo>
                  <a:pt x="727364" y="41564"/>
                </a:lnTo>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pic>
        <p:nvPicPr>
          <p:cNvPr id="7" name="Picture 6" descr="Icon&#10;&#10;Description automatically generated">
            <a:extLst>
              <a:ext uri="{FF2B5EF4-FFF2-40B4-BE49-F238E27FC236}">
                <a16:creationId xmlns:a16="http://schemas.microsoft.com/office/drawing/2014/main" id="{AFE8C271-FFFD-0990-81F1-6D93CB1891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364" t="7883" r="-1351" b="14189"/>
          <a:stretch/>
        </p:blipFill>
        <p:spPr>
          <a:xfrm>
            <a:off x="0" y="-166255"/>
            <a:ext cx="5811982" cy="7190510"/>
          </a:xfrm>
          <a:prstGeom prst="rect">
            <a:avLst/>
          </a:prstGeom>
        </p:spPr>
      </p:pic>
      <p:sp>
        <p:nvSpPr>
          <p:cNvPr id="2" name="Title 1">
            <a:extLst>
              <a:ext uri="{FF2B5EF4-FFF2-40B4-BE49-F238E27FC236}">
                <a16:creationId xmlns:a16="http://schemas.microsoft.com/office/drawing/2014/main" id="{599708D6-62D0-5AAD-73B7-BD8B681D8F2A}"/>
              </a:ext>
            </a:extLst>
          </p:cNvPr>
          <p:cNvSpPr>
            <a:spLocks noGrp="1"/>
          </p:cNvSpPr>
          <p:nvPr>
            <p:ph type="title"/>
          </p:nvPr>
        </p:nvSpPr>
        <p:spPr>
          <a:xfrm>
            <a:off x="5500688" y="2268537"/>
            <a:ext cx="5924550" cy="2320926"/>
          </a:xfrm>
          <a:prstGeom prst="rect">
            <a:avLst/>
          </a:prstGeo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DBF569-2ED2-7893-F731-F1BEE6DDC8DD}"/>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313257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C68CD4-5B19-0E21-2DA5-3ABB339C4A9D}"/>
              </a:ext>
            </a:extLst>
          </p:cNvPr>
          <p:cNvSpPr/>
          <p:nvPr userDrawn="1"/>
        </p:nvSpPr>
        <p:spPr>
          <a:xfrm>
            <a:off x="0" y="623455"/>
            <a:ext cx="3179618" cy="3740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sp>
        <p:nvSpPr>
          <p:cNvPr id="4" name="Freeform 3">
            <a:extLst>
              <a:ext uri="{FF2B5EF4-FFF2-40B4-BE49-F238E27FC236}">
                <a16:creationId xmlns:a16="http://schemas.microsoft.com/office/drawing/2014/main" id="{3039777C-EDE3-22A6-2C61-BB126A745674}"/>
              </a:ext>
            </a:extLst>
          </p:cNvPr>
          <p:cNvSpPr/>
          <p:nvPr userDrawn="1"/>
        </p:nvSpPr>
        <p:spPr>
          <a:xfrm>
            <a:off x="1371600" y="-166255"/>
            <a:ext cx="10910455" cy="7190510"/>
          </a:xfrm>
          <a:custGeom>
            <a:avLst/>
            <a:gdLst>
              <a:gd name="connsiteX0" fmla="*/ 0 w 10910455"/>
              <a:gd name="connsiteY0" fmla="*/ 0 h 7190510"/>
              <a:gd name="connsiteX1" fmla="*/ 10910455 w 10910455"/>
              <a:gd name="connsiteY1" fmla="*/ 0 h 7190510"/>
              <a:gd name="connsiteX2" fmla="*/ 10910455 w 10910455"/>
              <a:gd name="connsiteY2" fmla="*/ 7190510 h 7190510"/>
              <a:gd name="connsiteX3" fmla="*/ 2265218 w 10910455"/>
              <a:gd name="connsiteY3" fmla="*/ 7190510 h 7190510"/>
              <a:gd name="connsiteX4" fmla="*/ 1454727 w 10910455"/>
              <a:gd name="connsiteY4" fmla="*/ 5943600 h 7190510"/>
              <a:gd name="connsiteX5" fmla="*/ 2369127 w 10910455"/>
              <a:gd name="connsiteY5" fmla="*/ 4073237 h 7190510"/>
              <a:gd name="connsiteX6" fmla="*/ 2473036 w 10910455"/>
              <a:gd name="connsiteY6" fmla="*/ 2722419 h 7190510"/>
              <a:gd name="connsiteX7" fmla="*/ 1163782 w 10910455"/>
              <a:gd name="connsiteY7" fmla="*/ 1059873 h 7190510"/>
              <a:gd name="connsiteX8" fmla="*/ 20782 w 10910455"/>
              <a:gd name="connsiteY8" fmla="*/ 207819 h 7190510"/>
              <a:gd name="connsiteX9" fmla="*/ 789709 w 10910455"/>
              <a:gd name="connsiteY9" fmla="*/ 207819 h 7190510"/>
              <a:gd name="connsiteX10" fmla="*/ 789709 w 10910455"/>
              <a:gd name="connsiteY10" fmla="*/ 0 h 7190510"/>
              <a:gd name="connsiteX11" fmla="*/ 1205345 w 10910455"/>
              <a:gd name="connsiteY11" fmla="*/ 0 h 7190510"/>
              <a:gd name="connsiteX12" fmla="*/ 1704109 w 10910455"/>
              <a:gd name="connsiteY12" fmla="*/ 20782 h 7190510"/>
              <a:gd name="connsiteX13" fmla="*/ 727364 w 10910455"/>
              <a:gd name="connsiteY13" fmla="*/ 41564 h 71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0455" h="7190510">
                <a:moveTo>
                  <a:pt x="0" y="0"/>
                </a:moveTo>
                <a:lnTo>
                  <a:pt x="10910455" y="0"/>
                </a:lnTo>
                <a:lnTo>
                  <a:pt x="10910455" y="7190510"/>
                </a:lnTo>
                <a:lnTo>
                  <a:pt x="2265218" y="7190510"/>
                </a:lnTo>
                <a:lnTo>
                  <a:pt x="1454727" y="5943600"/>
                </a:lnTo>
                <a:lnTo>
                  <a:pt x="2369127" y="4073237"/>
                </a:lnTo>
                <a:lnTo>
                  <a:pt x="2473036" y="2722419"/>
                </a:lnTo>
                <a:lnTo>
                  <a:pt x="1163782" y="1059873"/>
                </a:lnTo>
                <a:lnTo>
                  <a:pt x="20782" y="207819"/>
                </a:lnTo>
                <a:lnTo>
                  <a:pt x="789709" y="207819"/>
                </a:lnTo>
                <a:lnTo>
                  <a:pt x="789709" y="0"/>
                </a:lnTo>
                <a:lnTo>
                  <a:pt x="1205345" y="0"/>
                </a:lnTo>
                <a:lnTo>
                  <a:pt x="1704109" y="20782"/>
                </a:lnTo>
                <a:lnTo>
                  <a:pt x="727364" y="41564"/>
                </a:lnTo>
              </a:path>
            </a:pathLst>
          </a:cu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pic>
        <p:nvPicPr>
          <p:cNvPr id="5" name="Picture 4" descr="Icon&#10;&#10;Description automatically generated">
            <a:extLst>
              <a:ext uri="{FF2B5EF4-FFF2-40B4-BE49-F238E27FC236}">
                <a16:creationId xmlns:a16="http://schemas.microsoft.com/office/drawing/2014/main" id="{7BA238FC-3629-F7DA-57B0-5065E44F25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746" t="8038" b="14481"/>
          <a:stretch/>
        </p:blipFill>
        <p:spPr>
          <a:xfrm>
            <a:off x="0" y="-166255"/>
            <a:ext cx="5777344" cy="7190510"/>
          </a:xfrm>
          <a:prstGeom prst="rect">
            <a:avLst/>
          </a:prstGeom>
        </p:spPr>
      </p:pic>
      <p:sp>
        <p:nvSpPr>
          <p:cNvPr id="2" name="Title 1">
            <a:extLst>
              <a:ext uri="{FF2B5EF4-FFF2-40B4-BE49-F238E27FC236}">
                <a16:creationId xmlns:a16="http://schemas.microsoft.com/office/drawing/2014/main" id="{599708D6-62D0-5AAD-73B7-BD8B681D8F2A}"/>
              </a:ext>
            </a:extLst>
          </p:cNvPr>
          <p:cNvSpPr>
            <a:spLocks noGrp="1"/>
          </p:cNvSpPr>
          <p:nvPr>
            <p:ph type="title"/>
          </p:nvPr>
        </p:nvSpPr>
        <p:spPr>
          <a:xfrm>
            <a:off x="5500688" y="2268537"/>
            <a:ext cx="5924550" cy="2320926"/>
          </a:xfrm>
          <a:prstGeom prst="rect">
            <a:avLst/>
          </a:prstGeom>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6DBF569-2ED2-7893-F731-F1BEE6DDC8DD}"/>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213506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2CFBDA-0231-4DA6-9260-5FEB3BA0A0B7}"/>
              </a:ext>
            </a:extLst>
          </p:cNvPr>
          <p:cNvSpPr/>
          <p:nvPr userDrawn="1"/>
        </p:nvSpPr>
        <p:spPr>
          <a:xfrm>
            <a:off x="-1" y="623455"/>
            <a:ext cx="3179618" cy="3740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sp>
        <p:nvSpPr>
          <p:cNvPr id="4" name="Freeform 3">
            <a:extLst>
              <a:ext uri="{FF2B5EF4-FFF2-40B4-BE49-F238E27FC236}">
                <a16:creationId xmlns:a16="http://schemas.microsoft.com/office/drawing/2014/main" id="{BE978520-DC53-1947-4DE7-C67862E31EC4}"/>
              </a:ext>
            </a:extLst>
          </p:cNvPr>
          <p:cNvSpPr/>
          <p:nvPr userDrawn="1"/>
        </p:nvSpPr>
        <p:spPr>
          <a:xfrm>
            <a:off x="1371600" y="-166255"/>
            <a:ext cx="10910455" cy="7190510"/>
          </a:xfrm>
          <a:custGeom>
            <a:avLst/>
            <a:gdLst>
              <a:gd name="connsiteX0" fmla="*/ 0 w 10910455"/>
              <a:gd name="connsiteY0" fmla="*/ 0 h 7190510"/>
              <a:gd name="connsiteX1" fmla="*/ 10910455 w 10910455"/>
              <a:gd name="connsiteY1" fmla="*/ 0 h 7190510"/>
              <a:gd name="connsiteX2" fmla="*/ 10910455 w 10910455"/>
              <a:gd name="connsiteY2" fmla="*/ 7190510 h 7190510"/>
              <a:gd name="connsiteX3" fmla="*/ 2265218 w 10910455"/>
              <a:gd name="connsiteY3" fmla="*/ 7190510 h 7190510"/>
              <a:gd name="connsiteX4" fmla="*/ 1454727 w 10910455"/>
              <a:gd name="connsiteY4" fmla="*/ 5943600 h 7190510"/>
              <a:gd name="connsiteX5" fmla="*/ 2369127 w 10910455"/>
              <a:gd name="connsiteY5" fmla="*/ 4073237 h 7190510"/>
              <a:gd name="connsiteX6" fmla="*/ 2473036 w 10910455"/>
              <a:gd name="connsiteY6" fmla="*/ 2722419 h 7190510"/>
              <a:gd name="connsiteX7" fmla="*/ 1163782 w 10910455"/>
              <a:gd name="connsiteY7" fmla="*/ 1059873 h 7190510"/>
              <a:gd name="connsiteX8" fmla="*/ 20782 w 10910455"/>
              <a:gd name="connsiteY8" fmla="*/ 207819 h 7190510"/>
              <a:gd name="connsiteX9" fmla="*/ 789709 w 10910455"/>
              <a:gd name="connsiteY9" fmla="*/ 207819 h 7190510"/>
              <a:gd name="connsiteX10" fmla="*/ 789709 w 10910455"/>
              <a:gd name="connsiteY10" fmla="*/ 0 h 7190510"/>
              <a:gd name="connsiteX11" fmla="*/ 1205345 w 10910455"/>
              <a:gd name="connsiteY11" fmla="*/ 0 h 7190510"/>
              <a:gd name="connsiteX12" fmla="*/ 1704109 w 10910455"/>
              <a:gd name="connsiteY12" fmla="*/ 20782 h 7190510"/>
              <a:gd name="connsiteX13" fmla="*/ 727364 w 10910455"/>
              <a:gd name="connsiteY13" fmla="*/ 41564 h 71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0455" h="7190510">
                <a:moveTo>
                  <a:pt x="0" y="0"/>
                </a:moveTo>
                <a:lnTo>
                  <a:pt x="10910455" y="0"/>
                </a:lnTo>
                <a:lnTo>
                  <a:pt x="10910455" y="7190510"/>
                </a:lnTo>
                <a:lnTo>
                  <a:pt x="2265218" y="7190510"/>
                </a:lnTo>
                <a:lnTo>
                  <a:pt x="1454727" y="5943600"/>
                </a:lnTo>
                <a:lnTo>
                  <a:pt x="2369127" y="4073237"/>
                </a:lnTo>
                <a:lnTo>
                  <a:pt x="2473036" y="2722419"/>
                </a:lnTo>
                <a:lnTo>
                  <a:pt x="1163782" y="1059873"/>
                </a:lnTo>
                <a:lnTo>
                  <a:pt x="20782" y="207819"/>
                </a:lnTo>
                <a:lnTo>
                  <a:pt x="789709" y="207819"/>
                </a:lnTo>
                <a:lnTo>
                  <a:pt x="789709" y="0"/>
                </a:lnTo>
                <a:lnTo>
                  <a:pt x="1205345" y="0"/>
                </a:lnTo>
                <a:lnTo>
                  <a:pt x="1704109" y="20782"/>
                </a:lnTo>
                <a:lnTo>
                  <a:pt x="727364" y="41564"/>
                </a:lnTo>
              </a:path>
            </a:pathLst>
          </a:cu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pic>
        <p:nvPicPr>
          <p:cNvPr id="7" name="Picture 6" descr="Icon&#10;&#10;Description automatically generated">
            <a:extLst>
              <a:ext uri="{FF2B5EF4-FFF2-40B4-BE49-F238E27FC236}">
                <a16:creationId xmlns:a16="http://schemas.microsoft.com/office/drawing/2014/main" id="{4AF50531-B1BB-F4AD-FD9C-35B04DDF57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608" t="8106" r="1511" b="14661"/>
          <a:stretch/>
        </p:blipFill>
        <p:spPr>
          <a:xfrm>
            <a:off x="-1" y="-166255"/>
            <a:ext cx="5761359" cy="7190510"/>
          </a:xfrm>
          <a:prstGeom prst="rect">
            <a:avLst/>
          </a:prstGeom>
        </p:spPr>
      </p:pic>
      <p:sp>
        <p:nvSpPr>
          <p:cNvPr id="2" name="Title 1">
            <a:extLst>
              <a:ext uri="{FF2B5EF4-FFF2-40B4-BE49-F238E27FC236}">
                <a16:creationId xmlns:a16="http://schemas.microsoft.com/office/drawing/2014/main" id="{599708D6-62D0-5AAD-73B7-BD8B681D8F2A}"/>
              </a:ext>
            </a:extLst>
          </p:cNvPr>
          <p:cNvSpPr>
            <a:spLocks noGrp="1"/>
          </p:cNvSpPr>
          <p:nvPr>
            <p:ph type="title"/>
          </p:nvPr>
        </p:nvSpPr>
        <p:spPr>
          <a:xfrm>
            <a:off x="5500688" y="2268537"/>
            <a:ext cx="5924550" cy="2320926"/>
          </a:xfrm>
          <a:prstGeom prst="rect">
            <a:avLst/>
          </a:prstGeom>
        </p:spPr>
        <p:txBody>
          <a:bodyPr/>
          <a:lstStyle>
            <a:lvl1pPr>
              <a:defRPr>
                <a:solidFill>
                  <a:schemeClr val="accent4"/>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6DBF569-2ED2-7893-F731-F1BEE6DDC8DD}"/>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781875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C11C37-F413-681F-8253-0FE24920C3E8}"/>
              </a:ext>
            </a:extLst>
          </p:cNvPr>
          <p:cNvSpPr/>
          <p:nvPr userDrawn="1"/>
        </p:nvSpPr>
        <p:spPr>
          <a:xfrm>
            <a:off x="0" y="623455"/>
            <a:ext cx="3179618" cy="3740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sp>
        <p:nvSpPr>
          <p:cNvPr id="4" name="Freeform 3">
            <a:extLst>
              <a:ext uri="{FF2B5EF4-FFF2-40B4-BE49-F238E27FC236}">
                <a16:creationId xmlns:a16="http://schemas.microsoft.com/office/drawing/2014/main" id="{92BA696E-171B-5966-DA75-8F9437EC3568}"/>
              </a:ext>
            </a:extLst>
          </p:cNvPr>
          <p:cNvSpPr/>
          <p:nvPr userDrawn="1"/>
        </p:nvSpPr>
        <p:spPr>
          <a:xfrm>
            <a:off x="1371600" y="-166255"/>
            <a:ext cx="10910455" cy="7190510"/>
          </a:xfrm>
          <a:custGeom>
            <a:avLst/>
            <a:gdLst>
              <a:gd name="connsiteX0" fmla="*/ 0 w 10910455"/>
              <a:gd name="connsiteY0" fmla="*/ 0 h 7190510"/>
              <a:gd name="connsiteX1" fmla="*/ 10910455 w 10910455"/>
              <a:gd name="connsiteY1" fmla="*/ 0 h 7190510"/>
              <a:gd name="connsiteX2" fmla="*/ 10910455 w 10910455"/>
              <a:gd name="connsiteY2" fmla="*/ 7190510 h 7190510"/>
              <a:gd name="connsiteX3" fmla="*/ 2265218 w 10910455"/>
              <a:gd name="connsiteY3" fmla="*/ 7190510 h 7190510"/>
              <a:gd name="connsiteX4" fmla="*/ 1454727 w 10910455"/>
              <a:gd name="connsiteY4" fmla="*/ 5943600 h 7190510"/>
              <a:gd name="connsiteX5" fmla="*/ 2369127 w 10910455"/>
              <a:gd name="connsiteY5" fmla="*/ 4073237 h 7190510"/>
              <a:gd name="connsiteX6" fmla="*/ 2473036 w 10910455"/>
              <a:gd name="connsiteY6" fmla="*/ 2722419 h 7190510"/>
              <a:gd name="connsiteX7" fmla="*/ 1163782 w 10910455"/>
              <a:gd name="connsiteY7" fmla="*/ 1059873 h 7190510"/>
              <a:gd name="connsiteX8" fmla="*/ 20782 w 10910455"/>
              <a:gd name="connsiteY8" fmla="*/ 207819 h 7190510"/>
              <a:gd name="connsiteX9" fmla="*/ 789709 w 10910455"/>
              <a:gd name="connsiteY9" fmla="*/ 207819 h 7190510"/>
              <a:gd name="connsiteX10" fmla="*/ 789709 w 10910455"/>
              <a:gd name="connsiteY10" fmla="*/ 0 h 7190510"/>
              <a:gd name="connsiteX11" fmla="*/ 1205345 w 10910455"/>
              <a:gd name="connsiteY11" fmla="*/ 0 h 7190510"/>
              <a:gd name="connsiteX12" fmla="*/ 1704109 w 10910455"/>
              <a:gd name="connsiteY12" fmla="*/ 20782 h 7190510"/>
              <a:gd name="connsiteX13" fmla="*/ 727364 w 10910455"/>
              <a:gd name="connsiteY13" fmla="*/ 41564 h 71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0455" h="7190510">
                <a:moveTo>
                  <a:pt x="0" y="0"/>
                </a:moveTo>
                <a:lnTo>
                  <a:pt x="10910455" y="0"/>
                </a:lnTo>
                <a:lnTo>
                  <a:pt x="10910455" y="7190510"/>
                </a:lnTo>
                <a:lnTo>
                  <a:pt x="2265218" y="7190510"/>
                </a:lnTo>
                <a:lnTo>
                  <a:pt x="1454727" y="5943600"/>
                </a:lnTo>
                <a:lnTo>
                  <a:pt x="2369127" y="4073237"/>
                </a:lnTo>
                <a:lnTo>
                  <a:pt x="2473036" y="2722419"/>
                </a:lnTo>
                <a:lnTo>
                  <a:pt x="1163782" y="1059873"/>
                </a:lnTo>
                <a:lnTo>
                  <a:pt x="20782" y="207819"/>
                </a:lnTo>
                <a:lnTo>
                  <a:pt x="789709" y="207819"/>
                </a:lnTo>
                <a:lnTo>
                  <a:pt x="789709" y="0"/>
                </a:lnTo>
                <a:lnTo>
                  <a:pt x="1205345" y="0"/>
                </a:lnTo>
                <a:lnTo>
                  <a:pt x="1704109" y="20782"/>
                </a:lnTo>
                <a:lnTo>
                  <a:pt x="727364" y="41564"/>
                </a:lnTo>
              </a:path>
            </a:pathLst>
          </a:cu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 name="Title 1">
            <a:extLst>
              <a:ext uri="{FF2B5EF4-FFF2-40B4-BE49-F238E27FC236}">
                <a16:creationId xmlns:a16="http://schemas.microsoft.com/office/drawing/2014/main" id="{599708D6-62D0-5AAD-73B7-BD8B681D8F2A}"/>
              </a:ext>
            </a:extLst>
          </p:cNvPr>
          <p:cNvSpPr>
            <a:spLocks noGrp="1"/>
          </p:cNvSpPr>
          <p:nvPr>
            <p:ph type="title"/>
          </p:nvPr>
        </p:nvSpPr>
        <p:spPr>
          <a:xfrm>
            <a:off x="5500688" y="2268537"/>
            <a:ext cx="5924550" cy="2320926"/>
          </a:xfrm>
          <a:prstGeom prst="rect">
            <a:avLst/>
          </a:prstGeom>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6DBF569-2ED2-7893-F731-F1BEE6DDC8DD}"/>
              </a:ext>
            </a:extLst>
          </p:cNvPr>
          <p:cNvSpPr>
            <a:spLocks noGrp="1"/>
          </p:cNvSpPr>
          <p:nvPr>
            <p:ph type="sldNum" sz="quarter" idx="10"/>
          </p:nvPr>
        </p:nvSpPr>
        <p:spPr/>
        <p:txBody>
          <a:bodyPr/>
          <a:lstStyle/>
          <a:p>
            <a:fld id="{86CB4B4D-7CA3-9044-876B-883B54F8677D}" type="slidenum">
              <a:rPr lang="en-US" smtClean="0"/>
              <a:pPr/>
              <a:t>‹#›</a:t>
            </a:fld>
            <a:endParaRPr lang="en-US" dirty="0"/>
          </a:p>
        </p:txBody>
      </p:sp>
      <p:pic>
        <p:nvPicPr>
          <p:cNvPr id="5" name="Picture 4" descr="Icon&#10;&#10;Description automatically generated">
            <a:extLst>
              <a:ext uri="{FF2B5EF4-FFF2-40B4-BE49-F238E27FC236}">
                <a16:creationId xmlns:a16="http://schemas.microsoft.com/office/drawing/2014/main" id="{9345692F-725F-4DCB-432B-805028756D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704" t="7831" r="-1269" b="14765"/>
          <a:stretch/>
        </p:blipFill>
        <p:spPr>
          <a:xfrm>
            <a:off x="0" y="-166255"/>
            <a:ext cx="5811982" cy="7190510"/>
          </a:xfrm>
          <a:prstGeom prst="rect">
            <a:avLst/>
          </a:prstGeom>
        </p:spPr>
      </p:pic>
    </p:spTree>
    <p:extLst>
      <p:ext uri="{BB962C8B-B14F-4D97-AF65-F5344CB8AC3E}">
        <p14:creationId xmlns:p14="http://schemas.microsoft.com/office/powerpoint/2010/main" val="27328191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6B944-A998-FF9D-3B27-3036AC3849F5}"/>
              </a:ext>
            </a:extLst>
          </p:cNvPr>
          <p:cNvSpPr/>
          <p:nvPr userDrawn="1"/>
        </p:nvSpPr>
        <p:spPr>
          <a:xfrm>
            <a:off x="-1" y="623455"/>
            <a:ext cx="3179618" cy="3740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sp>
        <p:nvSpPr>
          <p:cNvPr id="7" name="Freeform 6">
            <a:extLst>
              <a:ext uri="{FF2B5EF4-FFF2-40B4-BE49-F238E27FC236}">
                <a16:creationId xmlns:a16="http://schemas.microsoft.com/office/drawing/2014/main" id="{80A6580E-70D7-F2BE-6253-E85939D90F19}"/>
              </a:ext>
            </a:extLst>
          </p:cNvPr>
          <p:cNvSpPr/>
          <p:nvPr userDrawn="1"/>
        </p:nvSpPr>
        <p:spPr>
          <a:xfrm>
            <a:off x="1371600" y="-166255"/>
            <a:ext cx="10910455" cy="7190510"/>
          </a:xfrm>
          <a:custGeom>
            <a:avLst/>
            <a:gdLst>
              <a:gd name="connsiteX0" fmla="*/ 0 w 10910455"/>
              <a:gd name="connsiteY0" fmla="*/ 0 h 7190510"/>
              <a:gd name="connsiteX1" fmla="*/ 10910455 w 10910455"/>
              <a:gd name="connsiteY1" fmla="*/ 0 h 7190510"/>
              <a:gd name="connsiteX2" fmla="*/ 10910455 w 10910455"/>
              <a:gd name="connsiteY2" fmla="*/ 7190510 h 7190510"/>
              <a:gd name="connsiteX3" fmla="*/ 2265218 w 10910455"/>
              <a:gd name="connsiteY3" fmla="*/ 7190510 h 7190510"/>
              <a:gd name="connsiteX4" fmla="*/ 1454727 w 10910455"/>
              <a:gd name="connsiteY4" fmla="*/ 5943600 h 7190510"/>
              <a:gd name="connsiteX5" fmla="*/ 2369127 w 10910455"/>
              <a:gd name="connsiteY5" fmla="*/ 4073237 h 7190510"/>
              <a:gd name="connsiteX6" fmla="*/ 2473036 w 10910455"/>
              <a:gd name="connsiteY6" fmla="*/ 2722419 h 7190510"/>
              <a:gd name="connsiteX7" fmla="*/ 1163782 w 10910455"/>
              <a:gd name="connsiteY7" fmla="*/ 1059873 h 7190510"/>
              <a:gd name="connsiteX8" fmla="*/ 20782 w 10910455"/>
              <a:gd name="connsiteY8" fmla="*/ 207819 h 7190510"/>
              <a:gd name="connsiteX9" fmla="*/ 789709 w 10910455"/>
              <a:gd name="connsiteY9" fmla="*/ 207819 h 7190510"/>
              <a:gd name="connsiteX10" fmla="*/ 789709 w 10910455"/>
              <a:gd name="connsiteY10" fmla="*/ 0 h 7190510"/>
              <a:gd name="connsiteX11" fmla="*/ 1205345 w 10910455"/>
              <a:gd name="connsiteY11" fmla="*/ 0 h 7190510"/>
              <a:gd name="connsiteX12" fmla="*/ 1704109 w 10910455"/>
              <a:gd name="connsiteY12" fmla="*/ 20782 h 7190510"/>
              <a:gd name="connsiteX13" fmla="*/ 727364 w 10910455"/>
              <a:gd name="connsiteY13" fmla="*/ 41564 h 719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0455" h="7190510">
                <a:moveTo>
                  <a:pt x="0" y="0"/>
                </a:moveTo>
                <a:lnTo>
                  <a:pt x="10910455" y="0"/>
                </a:lnTo>
                <a:lnTo>
                  <a:pt x="10910455" y="7190510"/>
                </a:lnTo>
                <a:lnTo>
                  <a:pt x="2265218" y="7190510"/>
                </a:lnTo>
                <a:lnTo>
                  <a:pt x="1454727" y="5943600"/>
                </a:lnTo>
                <a:lnTo>
                  <a:pt x="2369127" y="4073237"/>
                </a:lnTo>
                <a:lnTo>
                  <a:pt x="2473036" y="2722419"/>
                </a:lnTo>
                <a:lnTo>
                  <a:pt x="1163782" y="1059873"/>
                </a:lnTo>
                <a:lnTo>
                  <a:pt x="20782" y="207819"/>
                </a:lnTo>
                <a:lnTo>
                  <a:pt x="789709" y="207819"/>
                </a:lnTo>
                <a:lnTo>
                  <a:pt x="789709" y="0"/>
                </a:lnTo>
                <a:lnTo>
                  <a:pt x="1205345" y="0"/>
                </a:lnTo>
                <a:lnTo>
                  <a:pt x="1704109" y="20782"/>
                </a:lnTo>
                <a:lnTo>
                  <a:pt x="727364" y="41564"/>
                </a:lnTo>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 name="Title 1">
            <a:extLst>
              <a:ext uri="{FF2B5EF4-FFF2-40B4-BE49-F238E27FC236}">
                <a16:creationId xmlns:a16="http://schemas.microsoft.com/office/drawing/2014/main" id="{599708D6-62D0-5AAD-73B7-BD8B681D8F2A}"/>
              </a:ext>
            </a:extLst>
          </p:cNvPr>
          <p:cNvSpPr>
            <a:spLocks noGrp="1"/>
          </p:cNvSpPr>
          <p:nvPr>
            <p:ph type="title"/>
          </p:nvPr>
        </p:nvSpPr>
        <p:spPr>
          <a:xfrm>
            <a:off x="5500688" y="2268537"/>
            <a:ext cx="5924550" cy="2320926"/>
          </a:xfrm>
          <a:prstGeom prst="rect">
            <a:avLst/>
          </a:prstGeom>
        </p:spPr>
        <p:txBody>
          <a:bodyPr/>
          <a:lstStyle>
            <a:lvl1pPr>
              <a:defRPr>
                <a:solidFill>
                  <a:schemeClr val="accent6"/>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6DBF569-2ED2-7893-F731-F1BEE6DDC8DD}"/>
              </a:ext>
            </a:extLst>
          </p:cNvPr>
          <p:cNvSpPr>
            <a:spLocks noGrp="1"/>
          </p:cNvSpPr>
          <p:nvPr>
            <p:ph type="sldNum" sz="quarter" idx="10"/>
          </p:nvPr>
        </p:nvSpPr>
        <p:spPr/>
        <p:txBody>
          <a:bodyPr/>
          <a:lstStyle/>
          <a:p>
            <a:fld id="{86CB4B4D-7CA3-9044-876B-883B54F8677D}" type="slidenum">
              <a:rPr lang="en-US" smtClean="0"/>
              <a:pPr/>
              <a:t>‹#›</a:t>
            </a:fld>
            <a:endParaRPr lang="en-US" dirty="0"/>
          </a:p>
        </p:txBody>
      </p:sp>
      <p:pic>
        <p:nvPicPr>
          <p:cNvPr id="6" name="Picture 5" descr="Icon&#10;&#10;Description automatically generated">
            <a:extLst>
              <a:ext uri="{FF2B5EF4-FFF2-40B4-BE49-F238E27FC236}">
                <a16:creationId xmlns:a16="http://schemas.microsoft.com/office/drawing/2014/main" id="{35545059-2EB3-81DC-FC42-7590B0F27E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776" t="7831" r="-1" b="14765"/>
          <a:stretch/>
        </p:blipFill>
        <p:spPr>
          <a:xfrm>
            <a:off x="-1" y="-166255"/>
            <a:ext cx="5687289" cy="7190510"/>
          </a:xfrm>
          <a:prstGeom prst="rect">
            <a:avLst/>
          </a:prstGeom>
        </p:spPr>
      </p:pic>
    </p:spTree>
    <p:extLst>
      <p:ext uri="{BB962C8B-B14F-4D97-AF65-F5344CB8AC3E}">
        <p14:creationId xmlns:p14="http://schemas.microsoft.com/office/powerpoint/2010/main" val="20807949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3000"/>
              <a:t>Click to edit Master title style</a:t>
            </a:r>
          </a:p>
        </p:txBody>
      </p:sp>
      <p:sp>
        <p:nvSpPr>
          <p:cNvPr id="14" name="Shape 14"/>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2972909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B907-6EB6-0FDE-36FE-0ECFF1BA4AE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57E1F0E-A84D-34C4-90D6-7EB606CEC08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6AA8BD-D6B6-908D-A1E4-1A920118A9F4}"/>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8" name="Date Placeholder 3">
            <a:extLst>
              <a:ext uri="{FF2B5EF4-FFF2-40B4-BE49-F238E27FC236}">
                <a16:creationId xmlns:a16="http://schemas.microsoft.com/office/drawing/2014/main" id="{F58F04A7-C20F-6778-E6EA-2E831EB222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3265988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D43DDF7-92F5-6D4A-B60D-4E3D1A674057}"/>
              </a:ext>
            </a:extLst>
          </p:cNvPr>
          <p:cNvSpPr txBox="1"/>
          <p:nvPr userDrawn="1"/>
        </p:nvSpPr>
        <p:spPr>
          <a:xfrm>
            <a:off x="8335963" y="908050"/>
            <a:ext cx="0" cy="0"/>
          </a:xfrm>
          <a:prstGeom prst="rect">
            <a:avLst/>
          </a:prstGeom>
          <a:effectLst>
            <a:outerShdw blurRad="241300" dist="50800" dir="5400000" sx="44000" sy="44000" algn="tl" rotWithShape="0">
              <a:schemeClr val="tx2">
                <a:lumMod val="50000"/>
                <a:alpha val="20000"/>
              </a:schemeClr>
            </a:outerShdw>
          </a:effectLst>
        </p:spPr>
        <p:txBody>
          <a:bodyPr wrap="none">
            <a:normAutofit fontScale="25000" lnSpcReduction="20000"/>
          </a:bodyPr>
          <a:lstStyle/>
          <a:p>
            <a:pPr eaLnBrk="1" fontAlgn="auto" hangingPunct="1">
              <a:spcBef>
                <a:spcPts val="0"/>
              </a:spcBef>
              <a:spcAft>
                <a:spcPts val="0"/>
              </a:spcAft>
              <a:defRPr/>
            </a:pPr>
            <a:endParaRPr lang="en-US" dirty="0">
              <a:latin typeface="Korolev Condensed Medium" panose="02000000000000000000" pitchFamily="2" charset="0"/>
            </a:endParaRPr>
          </a:p>
        </p:txBody>
      </p:sp>
      <p:sp>
        <p:nvSpPr>
          <p:cNvPr id="18" name="Content Placeholder 2">
            <a:extLst>
              <a:ext uri="{FF2B5EF4-FFF2-40B4-BE49-F238E27FC236}">
                <a16:creationId xmlns:a16="http://schemas.microsoft.com/office/drawing/2014/main" id="{C273D1A8-4029-A341-AD5A-27EE8240F2FF}"/>
              </a:ext>
            </a:extLst>
          </p:cNvPr>
          <p:cNvSpPr>
            <a:spLocks noGrp="1"/>
          </p:cNvSpPr>
          <p:nvPr>
            <p:ph idx="1" hasCustomPrompt="1"/>
          </p:nvPr>
        </p:nvSpPr>
        <p:spPr>
          <a:xfrm>
            <a:off x="492216" y="1247835"/>
            <a:ext cx="10431308" cy="1421671"/>
          </a:xfrm>
        </p:spPr>
        <p:txBody>
          <a:bodyPr lIns="0" tIns="0" rIns="0" bIns="0">
            <a:spAutoFit/>
          </a:bodyPr>
          <a:lstStyle>
            <a:lvl1pPr marL="0" indent="0">
              <a:buNone/>
              <a:defRPr sz="2000" b="0" i="0">
                <a:solidFill>
                  <a:schemeClr val="tx1">
                    <a:lumMod val="75000"/>
                    <a:lumOff val="25000"/>
                  </a:schemeClr>
                </a:solidFill>
                <a:effectLst/>
                <a:latin typeface="Avenir Medium" panose="02000503020000020003" pitchFamily="2" charset="0"/>
                <a:cs typeface="Calibri Light" panose="020F0302020204030204" pitchFamily="34" charset="0"/>
              </a:defRPr>
            </a:lvl1pPr>
            <a:lvl2pPr marL="411480" indent="-137160">
              <a:defRPr sz="1000" b="0" i="0">
                <a:solidFill>
                  <a:schemeClr val="tx1">
                    <a:lumMod val="75000"/>
                    <a:lumOff val="25000"/>
                  </a:schemeClr>
                </a:solidFill>
                <a:effectLst/>
                <a:latin typeface="Avenir Book" panose="02000503020000020003" pitchFamily="2" charset="0"/>
                <a:cs typeface="Calibri Light" panose="020F0302020204030204" pitchFamily="34" charset="0"/>
              </a:defRPr>
            </a:lvl2pPr>
            <a:lvl3pPr marL="685800" indent="-137160">
              <a:defRPr sz="900" b="0" i="0">
                <a:solidFill>
                  <a:schemeClr val="tx1">
                    <a:lumMod val="75000"/>
                    <a:lumOff val="25000"/>
                  </a:schemeClr>
                </a:solidFill>
                <a:effectLst/>
                <a:latin typeface="Avenir Book" panose="02000503020000020003" pitchFamily="2" charset="0"/>
                <a:cs typeface="Calibri Light" panose="020F0302020204030204" pitchFamily="34" charset="0"/>
              </a:defRPr>
            </a:lvl3pPr>
            <a:lvl4pPr marL="960120" indent="-137160">
              <a:defRPr sz="800" b="0" i="0">
                <a:solidFill>
                  <a:schemeClr val="tx1">
                    <a:lumMod val="75000"/>
                    <a:lumOff val="25000"/>
                  </a:schemeClr>
                </a:solidFill>
                <a:effectLst/>
                <a:latin typeface="Avenir Book" panose="02000503020000020003" pitchFamily="2" charset="0"/>
                <a:cs typeface="Calibri Light" panose="020F0302020204030204" pitchFamily="34" charset="0"/>
              </a:defRPr>
            </a:lvl4pPr>
            <a:lvl5pPr marL="1234440" indent="-137160">
              <a:defRPr sz="800" b="0" i="0">
                <a:solidFill>
                  <a:schemeClr val="tx1">
                    <a:lumMod val="75000"/>
                    <a:lumOff val="25000"/>
                  </a:schemeClr>
                </a:solidFill>
                <a:effectLst/>
                <a:latin typeface="Avenir Book" panose="02000503020000020003" pitchFamily="2"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1D049591-AC25-E64F-A038-0FCCA27DA7E0}"/>
              </a:ext>
            </a:extLst>
          </p:cNvPr>
          <p:cNvSpPr>
            <a:spLocks noGrp="1"/>
          </p:cNvSpPr>
          <p:nvPr>
            <p:ph type="title"/>
          </p:nvPr>
        </p:nvSpPr>
        <p:spPr>
          <a:xfrm>
            <a:off x="492216" y="222925"/>
            <a:ext cx="10520412" cy="782320"/>
          </a:xfrm>
        </p:spPr>
        <p:txBody>
          <a:bodyPr lIns="0" tIns="0" rIns="0" bIns="0" anchor="b" anchorCtr="0">
            <a:normAutofit/>
          </a:bodyPr>
          <a:lstStyle>
            <a:lvl1pPr algn="l">
              <a:defRPr sz="3400" b="1" i="0" spc="0">
                <a:solidFill>
                  <a:schemeClr val="tx1">
                    <a:lumMod val="75000"/>
                    <a:lumOff val="25000"/>
                  </a:schemeClr>
                </a:solidFill>
                <a:effectLst/>
                <a:latin typeface="Avenir Black" panose="02000503020000020003" pitchFamily="2"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12AB6F2C-0332-5C4F-A93D-186D6FFEE9B3}"/>
              </a:ext>
            </a:extLst>
          </p:cNvPr>
          <p:cNvSpPr>
            <a:spLocks noGrp="1"/>
          </p:cNvSpPr>
          <p:nvPr>
            <p:ph type="sldNum" sz="quarter" idx="4"/>
          </p:nvPr>
        </p:nvSpPr>
        <p:spPr>
          <a:xfrm>
            <a:off x="11366500" y="6492875"/>
            <a:ext cx="8255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chemeClr val="bg1"/>
                </a:solidFill>
              </a:defRPr>
            </a:lvl1pPr>
          </a:lstStyle>
          <a:p>
            <a:fld id="{D03E3139-6EF4-4439-935F-6B72124A0020}" type="slidenum">
              <a:rPr lang="en-US" altLang="en-US" smtClean="0"/>
              <a:pPr/>
              <a:t>‹#›</a:t>
            </a:fld>
            <a:endParaRPr lang="en-US" altLang="en-US" dirty="0"/>
          </a:p>
        </p:txBody>
      </p:sp>
    </p:spTree>
    <p:extLst>
      <p:ext uri="{BB962C8B-B14F-4D97-AF65-F5344CB8AC3E}">
        <p14:creationId xmlns:p14="http://schemas.microsoft.com/office/powerpoint/2010/main" val="225336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2F5C-16EE-7213-453A-34CD2F1AF49E}"/>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BA31C9EF-0122-0B5B-9C0E-035E7764EA1A}"/>
              </a:ext>
            </a:extLst>
          </p:cNvPr>
          <p:cNvSpPr>
            <a:spLocks noGrp="1"/>
          </p:cNvSpPr>
          <p:nvPr>
            <p:ph type="body" idx="1"/>
          </p:nvPr>
        </p:nvSpPr>
        <p:spPr>
          <a:xfrm>
            <a:off x="831850" y="4589463"/>
            <a:ext cx="10515600" cy="1500187"/>
          </a:xfrm>
        </p:spPr>
        <p:txBody>
          <a:bodyPr/>
          <a:lstStyle>
            <a:lvl1pPr marL="0" indent="0">
              <a:buNone/>
              <a:defRPr sz="2400">
                <a:solidFill>
                  <a:srgbClr val="282828"/>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E37EA1D-D248-8B85-F06F-F4CCD96C0022}"/>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7" name="Date Placeholder 3">
            <a:extLst>
              <a:ext uri="{FF2B5EF4-FFF2-40B4-BE49-F238E27FC236}">
                <a16:creationId xmlns:a16="http://schemas.microsoft.com/office/drawing/2014/main" id="{230101BD-2232-A70D-0D12-0553CF925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40246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EADB-327C-2F21-E1AF-B478E475FBB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249E5C6-BBB3-857D-3258-3EB869B64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ED21F-5B9C-6140-16EB-F6494533CD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5BD150-7F4E-E4E5-BB05-00FD36628015}"/>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8" name="Date Placeholder 3">
            <a:extLst>
              <a:ext uri="{FF2B5EF4-FFF2-40B4-BE49-F238E27FC236}">
                <a16:creationId xmlns:a16="http://schemas.microsoft.com/office/drawing/2014/main" id="{E458C1CB-2AF9-3BA2-FB65-DE664C990021}"/>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20631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EB89-2915-5FB8-7276-14CBBB5A83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EB680-9E72-42D1-6039-AEFDA0EC6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24577-C446-7088-E3AA-C57B7BF3C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39863-DC73-2831-A072-C16ED1BE1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B2B29-43D2-5D4B-6595-19F530EE8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756B1B3-35EF-42A8-D87A-485694E60BB8}"/>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10" name="Date Placeholder 3">
            <a:extLst>
              <a:ext uri="{FF2B5EF4-FFF2-40B4-BE49-F238E27FC236}">
                <a16:creationId xmlns:a16="http://schemas.microsoft.com/office/drawing/2014/main" id="{EF9FFE36-AB91-F6A0-6FAA-F25F9F5E80ED}"/>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299346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26BC-02BD-EE18-A622-4EAFE54FB572}"/>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F209A0E-203B-4458-1195-145D057FA86C}"/>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6" name="Date Placeholder 3">
            <a:extLst>
              <a:ext uri="{FF2B5EF4-FFF2-40B4-BE49-F238E27FC236}">
                <a16:creationId xmlns:a16="http://schemas.microsoft.com/office/drawing/2014/main" id="{265D7F6D-5F99-984A-23E9-4D4400D0B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311385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91E399-8089-7EB5-C05E-B2A1E7C7F8AC}"/>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5" name="Date Placeholder 3">
            <a:extLst>
              <a:ext uri="{FF2B5EF4-FFF2-40B4-BE49-F238E27FC236}">
                <a16:creationId xmlns:a16="http://schemas.microsoft.com/office/drawing/2014/main" id="{9A4E2C9F-138E-2CA2-79A1-55F799054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227804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292A17-36D7-FEF3-AEB0-F3DFBFD221A7}"/>
              </a:ext>
            </a:extLst>
          </p:cNvPr>
          <p:cNvSpPr/>
          <p:nvPr userDrawn="1"/>
        </p:nvSpPr>
        <p:spPr>
          <a:xfrm>
            <a:off x="0" y="0"/>
            <a:ext cx="12192000" cy="6858000"/>
          </a:xfrm>
          <a:prstGeom prst="rect">
            <a:avLst/>
          </a:prstGeom>
          <a:solidFill>
            <a:srgbClr val="F27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7814A-3EDD-755B-D6F0-3B63DAD6E126}"/>
              </a:ext>
            </a:extLst>
          </p:cNvPr>
          <p:cNvSpPr>
            <a:spLocks noGrp="1"/>
          </p:cNvSpPr>
          <p:nvPr>
            <p:ph type="title"/>
          </p:nvPr>
        </p:nvSpPr>
        <p:spPr>
          <a:xfrm>
            <a:off x="838200" y="2621295"/>
            <a:ext cx="10515600" cy="1325563"/>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10E1C25-4DA1-78F8-FD9E-2C83BDC1D72D}"/>
              </a:ext>
            </a:extLst>
          </p:cNvPr>
          <p:cNvSpPr>
            <a:spLocks noGrp="1"/>
          </p:cNvSpPr>
          <p:nvPr>
            <p:ph type="dt" sz="half" idx="10"/>
          </p:nvPr>
        </p:nvSpPr>
        <p:spPr/>
        <p:txBody>
          <a:bodyPr/>
          <a:lstStyle>
            <a:lvl1pPr>
              <a:defRPr>
                <a:solidFill>
                  <a:schemeClr val="bg1"/>
                </a:solidFill>
              </a:defRPr>
            </a:lvl1pPr>
          </a:lstStyle>
          <a:p>
            <a:r>
              <a:rPr lang="en-US" dirty="0"/>
              <a:t>California Health Care Foundation</a:t>
            </a:r>
          </a:p>
        </p:txBody>
      </p:sp>
    </p:spTree>
    <p:extLst>
      <p:ext uri="{BB962C8B-B14F-4D97-AF65-F5344CB8AC3E}">
        <p14:creationId xmlns:p14="http://schemas.microsoft.com/office/powerpoint/2010/main" val="404016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4C2C-4246-F37E-2B77-919D36542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7E580-8C1E-FECD-FC90-DF47280DE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A2D2B-03D9-26F3-4B19-4C7A9B6D1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A9FF1D6-0BB3-044A-7F7F-6C2AC06FD7B2}"/>
              </a:ext>
            </a:extLst>
          </p:cNvPr>
          <p:cNvSpPr>
            <a:spLocks noGrp="1"/>
          </p:cNvSpPr>
          <p:nvPr>
            <p:ph type="sldNum" sz="quarter" idx="12"/>
          </p:nvPr>
        </p:nvSpPr>
        <p:spPr/>
        <p:txBody>
          <a:bodyPr/>
          <a:lstStyle/>
          <a:p>
            <a:fld id="{9D83D212-53E4-4D3F-ABC5-01501A23D377}" type="slidenum">
              <a:rPr lang="en-US" smtClean="0"/>
              <a:t>‹#›</a:t>
            </a:fld>
            <a:endParaRPr lang="en-US"/>
          </a:p>
        </p:txBody>
      </p:sp>
      <p:sp>
        <p:nvSpPr>
          <p:cNvPr id="8" name="Date Placeholder 3">
            <a:extLst>
              <a:ext uri="{FF2B5EF4-FFF2-40B4-BE49-F238E27FC236}">
                <a16:creationId xmlns:a16="http://schemas.microsoft.com/office/drawing/2014/main" id="{3B750B00-C5BF-135C-0283-04EBFC988AD0}"/>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Tree>
    <p:extLst>
      <p:ext uri="{BB962C8B-B14F-4D97-AF65-F5344CB8AC3E}">
        <p14:creationId xmlns:p14="http://schemas.microsoft.com/office/powerpoint/2010/main" val="331637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D5B56-1B30-7221-29AE-D6B62CF87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0DA347-9E79-B984-3B3A-7FD0296DE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DBA32-FBB8-9C0A-51F5-DDA7E2502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r>
              <a:rPr lang="en-US" dirty="0"/>
              <a:t>California Health Care Foundation</a:t>
            </a:r>
          </a:p>
        </p:txBody>
      </p:sp>
      <p:sp>
        <p:nvSpPr>
          <p:cNvPr id="6" name="Slide Number Placeholder 5">
            <a:extLst>
              <a:ext uri="{FF2B5EF4-FFF2-40B4-BE49-F238E27FC236}">
                <a16:creationId xmlns:a16="http://schemas.microsoft.com/office/drawing/2014/main" id="{49D98312-6B85-95EB-F53F-A8E1FF1A4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stStyle>
          <a:p>
            <a:fld id="{9D83D212-53E4-4D3F-ABC5-01501A23D377}" type="slidenum">
              <a:rPr lang="en-US" smtClean="0"/>
              <a:pPr/>
              <a:t>‹#›</a:t>
            </a:fld>
            <a:endParaRPr lang="en-US" dirty="0"/>
          </a:p>
        </p:txBody>
      </p:sp>
    </p:spTree>
    <p:extLst>
      <p:ext uri="{BB962C8B-B14F-4D97-AF65-F5344CB8AC3E}">
        <p14:creationId xmlns:p14="http://schemas.microsoft.com/office/powerpoint/2010/main" val="126947555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 id="2147483664" r:id="rId5"/>
    <p:sldLayoutId id="2147483665" r:id="rId6"/>
    <p:sldLayoutId id="2147483666" r:id="rId7"/>
    <p:sldLayoutId id="2147483669" r:id="rId8"/>
    <p:sldLayoutId id="2147483667" r:id="rId9"/>
    <p:sldLayoutId id="2147483668" r:id="rId10"/>
  </p:sldLayoutIdLst>
  <p:txStyles>
    <p:titleStyle>
      <a:lvl1pPr algn="l" defTabSz="914400" rtl="0" eaLnBrk="1" latinLnBrk="0" hangingPunct="1">
        <a:lnSpc>
          <a:spcPct val="90000"/>
        </a:lnSpc>
        <a:spcBef>
          <a:spcPct val="0"/>
        </a:spcBef>
        <a:buNone/>
        <a:defRPr sz="3600" kern="1200">
          <a:solidFill>
            <a:srgbClr val="22537C"/>
          </a:solidFill>
          <a:latin typeface="Roboto Flex ExtraBold" panose="02000000000000000000" pitchFamily="2" charset="0"/>
          <a:ea typeface="Roboto Flex ExtraBol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828"/>
          </a:solidFill>
          <a:latin typeface="Roboto Flex Medium" panose="02000000000000000000" pitchFamily="2" charset="0"/>
          <a:ea typeface="Roboto Flex Medium"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2828"/>
          </a:solidFill>
          <a:latin typeface="Roboto Flex Medium" panose="02000000000000000000" pitchFamily="2" charset="0"/>
          <a:ea typeface="Roboto Flex Medium"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2828"/>
          </a:solidFill>
          <a:latin typeface="Roboto Flex Medium" panose="02000000000000000000" pitchFamily="2" charset="0"/>
          <a:ea typeface="Roboto Flex Medium"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Roboto Flex Medium" panose="02000000000000000000" pitchFamily="2" charset="0"/>
          <a:ea typeface="Roboto Flex Medium"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Roboto Flex Medium" panose="02000000000000000000" pitchFamily="2" charset="0"/>
          <a:ea typeface="Roboto Flex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4C89691-8DB6-6D6F-7393-DC1B1EF46602}"/>
              </a:ext>
            </a:extLst>
          </p:cNvPr>
          <p:cNvSpPr/>
          <p:nvPr userDrawn="1"/>
        </p:nvSpPr>
        <p:spPr>
          <a:xfrm rot="16200000">
            <a:off x="11895441" y="6494294"/>
            <a:ext cx="226232" cy="366886"/>
          </a:xfrm>
          <a:prstGeom prst="rect">
            <a:avLst/>
          </a:prstGeom>
          <a:solidFill>
            <a:schemeClr val="accent2"/>
          </a:solidFill>
          <a:ln w="12700">
            <a:miter lim="400000"/>
          </a:ln>
        </p:spPr>
        <p:txBody>
          <a:bodyPr lIns="45719" rIns="45719" anchor="ctr"/>
          <a:lstStyle/>
          <a:p>
            <a:pPr algn="ctr">
              <a:defRPr>
                <a:solidFill>
                  <a:srgbClr val="FFFFFF"/>
                </a:solidFill>
              </a:defRPr>
            </a:pPr>
            <a:endParaRPr dirty="0"/>
          </a:p>
        </p:txBody>
      </p:sp>
      <p:sp>
        <p:nvSpPr>
          <p:cNvPr id="5" name="Slide Number"/>
          <p:cNvSpPr txBox="1">
            <a:spLocks noGrp="1"/>
          </p:cNvSpPr>
          <p:nvPr>
            <p:ph type="sldNum" sz="quarter" idx="2"/>
          </p:nvPr>
        </p:nvSpPr>
        <p:spPr>
          <a:xfrm>
            <a:off x="11825113" y="6560022"/>
            <a:ext cx="233395" cy="230832"/>
          </a:xfrm>
          <a:prstGeom prst="rect">
            <a:avLst/>
          </a:prstGeom>
          <a:ln w="12700">
            <a:miter lim="400000"/>
          </a:ln>
        </p:spPr>
        <p:txBody>
          <a:bodyPr wrap="none" lIns="45719" rIns="45719" anchor="ctr">
            <a:spAutoFit/>
          </a:bodyPr>
          <a:lstStyle>
            <a:lvl1pPr algn="ctr">
              <a:defRPr sz="900">
                <a:solidFill>
                  <a:schemeClr val="tx1"/>
                </a:solidFill>
              </a:defRPr>
            </a:lvl1pPr>
          </a:lstStyle>
          <a:p>
            <a:fld id="{86CB4B4D-7CA3-9044-876B-883B54F8677D}" type="slidenum">
              <a:rPr lang="en-US" smtClean="0"/>
              <a:pPr/>
              <a:t>‹#›</a:t>
            </a:fld>
            <a:endParaRPr lang="en-US" dirty="0"/>
          </a:p>
        </p:txBody>
      </p:sp>
      <p:grpSp>
        <p:nvGrpSpPr>
          <p:cNvPr id="11" name="Group 10">
            <a:extLst>
              <a:ext uri="{FF2B5EF4-FFF2-40B4-BE49-F238E27FC236}">
                <a16:creationId xmlns:a16="http://schemas.microsoft.com/office/drawing/2014/main" id="{4F595AB8-FD17-4AA0-2444-9BABD4E7C797}"/>
              </a:ext>
            </a:extLst>
          </p:cNvPr>
          <p:cNvGrpSpPr/>
          <p:nvPr userDrawn="1"/>
        </p:nvGrpSpPr>
        <p:grpSpPr>
          <a:xfrm rot="16200000">
            <a:off x="4346744" y="-3556880"/>
            <a:ext cx="45719" cy="8759089"/>
            <a:chOff x="0" y="4805680"/>
            <a:chExt cx="471170" cy="1605280"/>
          </a:xfrm>
        </p:grpSpPr>
        <p:sp>
          <p:nvSpPr>
            <p:cNvPr id="2" name="Rectangle 8"/>
            <p:cNvSpPr/>
            <p:nvPr/>
          </p:nvSpPr>
          <p:spPr>
            <a:xfrm>
              <a:off x="0" y="5293360"/>
              <a:ext cx="471170" cy="467360"/>
            </a:xfrm>
            <a:prstGeom prst="rect">
              <a:avLst/>
            </a:prstGeom>
            <a:solidFill>
              <a:schemeClr val="accent2"/>
            </a:solidFill>
            <a:ln w="12700">
              <a:miter lim="400000"/>
            </a:ln>
          </p:spPr>
          <p:txBody>
            <a:bodyPr lIns="45719" rIns="45719" anchor="ctr"/>
            <a:lstStyle/>
            <a:p>
              <a:pPr algn="ctr">
                <a:defRPr>
                  <a:solidFill>
                    <a:srgbClr val="FFFFFF"/>
                  </a:solidFill>
                </a:defRPr>
              </a:pPr>
              <a:endParaRPr dirty="0"/>
            </a:p>
          </p:txBody>
        </p:sp>
        <p:sp>
          <p:nvSpPr>
            <p:cNvPr id="8" name="Rectangle 8">
              <a:extLst>
                <a:ext uri="{FF2B5EF4-FFF2-40B4-BE49-F238E27FC236}">
                  <a16:creationId xmlns:a16="http://schemas.microsoft.com/office/drawing/2014/main" id="{266650BF-708F-0EDE-6D34-958E504EC205}"/>
                </a:ext>
              </a:extLst>
            </p:cNvPr>
            <p:cNvSpPr/>
            <p:nvPr userDrawn="1"/>
          </p:nvSpPr>
          <p:spPr>
            <a:xfrm>
              <a:off x="0" y="4998720"/>
              <a:ext cx="471170" cy="294640"/>
            </a:xfrm>
            <a:prstGeom prst="rect">
              <a:avLst/>
            </a:prstGeom>
            <a:solidFill>
              <a:schemeClr val="accent3"/>
            </a:solidFill>
            <a:ln w="12700">
              <a:miter lim="400000"/>
            </a:ln>
          </p:spPr>
          <p:txBody>
            <a:bodyPr lIns="45719" rIns="45719" anchor="ctr"/>
            <a:lstStyle/>
            <a:p>
              <a:pPr algn="ctr">
                <a:defRPr>
                  <a:solidFill>
                    <a:srgbClr val="FFFFFF"/>
                  </a:solidFill>
                </a:defRPr>
              </a:pPr>
              <a:endParaRPr dirty="0"/>
            </a:p>
          </p:txBody>
        </p:sp>
        <p:sp>
          <p:nvSpPr>
            <p:cNvPr id="9" name="Rectangle 8">
              <a:extLst>
                <a:ext uri="{FF2B5EF4-FFF2-40B4-BE49-F238E27FC236}">
                  <a16:creationId xmlns:a16="http://schemas.microsoft.com/office/drawing/2014/main" id="{C345228F-C97C-564A-D952-7F78B2709CFF}"/>
                </a:ext>
              </a:extLst>
            </p:cNvPr>
            <p:cNvSpPr/>
            <p:nvPr userDrawn="1"/>
          </p:nvSpPr>
          <p:spPr>
            <a:xfrm>
              <a:off x="0" y="4805680"/>
              <a:ext cx="471170" cy="193040"/>
            </a:xfrm>
            <a:prstGeom prst="rect">
              <a:avLst/>
            </a:prstGeom>
            <a:solidFill>
              <a:schemeClr val="accent4"/>
            </a:solidFill>
            <a:ln w="12700">
              <a:miter lim="400000"/>
            </a:ln>
          </p:spPr>
          <p:txBody>
            <a:bodyPr lIns="45719" rIns="45719" anchor="ctr"/>
            <a:lstStyle/>
            <a:p>
              <a:pPr algn="ctr">
                <a:defRPr>
                  <a:solidFill>
                    <a:srgbClr val="FFFFFF"/>
                  </a:solidFill>
                </a:defRPr>
              </a:pPr>
              <a:endParaRPr dirty="0"/>
            </a:p>
          </p:txBody>
        </p:sp>
        <p:sp>
          <p:nvSpPr>
            <p:cNvPr id="10" name="Rectangle 8">
              <a:extLst>
                <a:ext uri="{FF2B5EF4-FFF2-40B4-BE49-F238E27FC236}">
                  <a16:creationId xmlns:a16="http://schemas.microsoft.com/office/drawing/2014/main" id="{E1F91F57-99E7-15DC-2248-AC00EE81533B}"/>
                </a:ext>
              </a:extLst>
            </p:cNvPr>
            <p:cNvSpPr/>
            <p:nvPr userDrawn="1"/>
          </p:nvSpPr>
          <p:spPr>
            <a:xfrm>
              <a:off x="0" y="5760720"/>
              <a:ext cx="471170" cy="650240"/>
            </a:xfrm>
            <a:prstGeom prst="rect">
              <a:avLst/>
            </a:prstGeom>
            <a:solidFill>
              <a:schemeClr val="accent1"/>
            </a:solidFill>
            <a:ln w="12700">
              <a:miter lim="400000"/>
            </a:ln>
          </p:spPr>
          <p:txBody>
            <a:bodyPr lIns="45719" rIns="45719" anchor="ctr"/>
            <a:lstStyle/>
            <a:p>
              <a:pPr algn="ctr">
                <a:defRPr>
                  <a:solidFill>
                    <a:srgbClr val="FFFFFF"/>
                  </a:solidFill>
                </a:defRPr>
              </a:pPr>
              <a:endParaRPr dirty="0"/>
            </a:p>
          </p:txBody>
        </p:sp>
      </p:grpSp>
      <p:pic>
        <p:nvPicPr>
          <p:cNvPr id="4" name="Picture 3" descr="Logo&#10;&#10;Description automatically generated">
            <a:extLst>
              <a:ext uri="{FF2B5EF4-FFF2-40B4-BE49-F238E27FC236}">
                <a16:creationId xmlns:a16="http://schemas.microsoft.com/office/drawing/2014/main" id="{6C626CBC-20ED-FE5D-D7C9-9D5EFE5FC8C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06023" y="100771"/>
            <a:ext cx="2117050" cy="5530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hf hdr="0" ftr="0" dt="0"/>
  <p:txStyles>
    <p:titleStyle>
      <a:lvl1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p:titleStyle>
    <p:bodyStyle>
      <a:lvl1pPr marL="228600" marR="0" indent="-2286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1pPr>
      <a:lvl2pPr marL="7112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2pPr>
      <a:lvl3pPr marL="1200150" marR="0" indent="-28575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3pPr>
      <a:lvl4pPr marL="1698171" marR="0" indent="-326571"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4pPr>
      <a:lvl5pPr marL="2155371" marR="0" indent="-326571"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5pPr>
      <a:lvl6pPr marL="25400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6pPr>
      <a:lvl7pPr marL="29972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7pPr>
      <a:lvl8pPr marL="34544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8pPr>
      <a:lvl9pPr marL="39116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9pPr>
    </p:bodyStyle>
    <p:otherStyle>
      <a:lvl1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1pPr>
      <a:lvl2pPr marL="0" marR="0" indent="4572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2pPr>
      <a:lvl3pPr marL="0" marR="0" indent="9144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3pPr>
      <a:lvl4pPr marL="0" marR="0" indent="13716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4pPr>
      <a:lvl5pPr marL="0" marR="0" indent="18288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5pPr>
      <a:lvl6pPr marL="0" marR="0" indent="22860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6pPr>
      <a:lvl7pPr marL="0" marR="0" indent="27432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7pPr>
      <a:lvl8pPr marL="0" marR="0" indent="32004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8pPr>
      <a:lvl9pPr marL="0" marR="0" indent="36576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9.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e@visionstrategyandinsights.com" TargetMode="External"/><Relationship Id="rId2" Type="http://schemas.openxmlformats.org/officeDocument/2006/relationships/hyperlink" Target="mailto:michele@cultureiq.group" TargetMode="Externa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mailto:thomas@sengoinsights.com" TargetMode="External"/><Relationship Id="rId4" Type="http://schemas.openxmlformats.org/officeDocument/2006/relationships/hyperlink" Target="mailto:ana@@cultureiq.grou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9D8D84-DDAD-00E7-ABA9-1DDB0D4F91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216722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FDA3-DCEC-E368-7AD3-99C47B71F346}"/>
            </a:ext>
          </a:extLst>
        </p:cNvPr>
        <p:cNvGrpSpPr/>
        <p:nvPr/>
      </p:nvGrpSpPr>
      <p:grpSpPr>
        <a:xfrm>
          <a:off x="0" y="0"/>
          <a:ext cx="0" cy="0"/>
          <a:chOff x="0" y="0"/>
          <a:chExt cx="0" cy="0"/>
        </a:xfrm>
      </p:grpSpPr>
      <p:sp>
        <p:nvSpPr>
          <p:cNvPr id="102" name="Shape 102">
            <a:extLst>
              <a:ext uri="{FF2B5EF4-FFF2-40B4-BE49-F238E27FC236}">
                <a16:creationId xmlns:a16="http://schemas.microsoft.com/office/drawing/2014/main" id="{3082A21E-1DE0-4E0B-FB59-51122964436F}"/>
              </a:ext>
            </a:extLst>
          </p:cNvPr>
          <p:cNvSpPr>
            <a:spLocks noGrp="1"/>
          </p:cNvSpPr>
          <p:nvPr>
            <p:ph type="body" idx="1"/>
          </p:nvPr>
        </p:nvSpPr>
        <p:spPr>
          <a:xfrm>
            <a:off x="616451" y="1369028"/>
            <a:ext cx="10882442" cy="5103688"/>
          </a:xfrm>
          <a:prstGeom prst="rect">
            <a:avLst/>
          </a:prstGeom>
        </p:spPr>
        <p:txBody>
          <a:bodyPr lIns="0" tIns="0" rIns="0" bIns="0">
            <a:noAutofit/>
          </a:bodyPr>
          <a:lstStyle/>
          <a:p>
            <a:pPr>
              <a:lnSpc>
                <a:spcPct val="120000"/>
              </a:lnSpc>
              <a:spcAft>
                <a:spcPts val="1800"/>
              </a:spcAft>
              <a:defRPr sz="1800"/>
            </a:pPr>
            <a:r>
              <a:rPr lang="en-US" sz="1800" dirty="0">
                <a:solidFill>
                  <a:schemeClr val="tx1"/>
                </a:solidFill>
              </a:rPr>
              <a:t>Some respondents were </a:t>
            </a:r>
            <a:r>
              <a:rPr lang="en-US" sz="1800" b="1" dirty="0">
                <a:solidFill>
                  <a:schemeClr val="tx1"/>
                </a:solidFill>
              </a:rPr>
              <a:t>optimistic</a:t>
            </a:r>
            <a:r>
              <a:rPr lang="en-US" sz="1800" dirty="0">
                <a:solidFill>
                  <a:schemeClr val="tx1"/>
                </a:solidFill>
              </a:rPr>
              <a:t> about the ways AI might be able to  </a:t>
            </a:r>
            <a:r>
              <a:rPr lang="en-US" sz="1800" b="1" dirty="0">
                <a:solidFill>
                  <a:schemeClr val="tx1"/>
                </a:solidFill>
              </a:rPr>
              <a:t>help improve healthcare outcomes</a:t>
            </a:r>
            <a:r>
              <a:rPr lang="en-US" sz="1800" dirty="0">
                <a:solidFill>
                  <a:schemeClr val="tx1"/>
                </a:solidFill>
              </a:rPr>
              <a:t>, with more accurate diagnoses, more precise surgeries, or better customer service. </a:t>
            </a:r>
          </a:p>
          <a:p>
            <a:pPr>
              <a:lnSpc>
                <a:spcPct val="120000"/>
              </a:lnSpc>
              <a:spcAft>
                <a:spcPts val="1800"/>
              </a:spcAft>
              <a:defRPr sz="1800"/>
            </a:pPr>
            <a:r>
              <a:rPr lang="en-US" sz="1800" dirty="0">
                <a:solidFill>
                  <a:schemeClr val="tx1"/>
                </a:solidFill>
              </a:rPr>
              <a:t>However, the prevailing sentiment was that AI should be used </a:t>
            </a:r>
            <a:r>
              <a:rPr lang="en-US" sz="1800" b="1" dirty="0">
                <a:solidFill>
                  <a:schemeClr val="tx1"/>
                </a:solidFill>
              </a:rPr>
              <a:t>as a tool to help doctors, not to replace the human interaction and experience </a:t>
            </a:r>
            <a:r>
              <a:rPr lang="en-US" sz="1800" dirty="0">
                <a:solidFill>
                  <a:schemeClr val="tx1"/>
                </a:solidFill>
              </a:rPr>
              <a:t>a doctor represents. Concerns were also raised regarding </a:t>
            </a:r>
            <a:r>
              <a:rPr lang="en-US" sz="1800" b="1" dirty="0">
                <a:solidFill>
                  <a:schemeClr val="tx1"/>
                </a:solidFill>
              </a:rPr>
              <a:t>data privacy and security, </a:t>
            </a:r>
            <a:r>
              <a:rPr lang="en-US" sz="1800" dirty="0">
                <a:solidFill>
                  <a:schemeClr val="tx1"/>
                </a:solidFill>
              </a:rPr>
              <a:t>a loss of genuine </a:t>
            </a:r>
            <a:r>
              <a:rPr lang="en-US" sz="1800" b="1" dirty="0">
                <a:solidFill>
                  <a:schemeClr val="tx1"/>
                </a:solidFill>
              </a:rPr>
              <a:t>human interaction</a:t>
            </a:r>
            <a:r>
              <a:rPr lang="en-US" sz="1800" dirty="0">
                <a:solidFill>
                  <a:schemeClr val="tx1"/>
                </a:solidFill>
              </a:rPr>
              <a:t>, and the potential for </a:t>
            </a:r>
            <a:r>
              <a:rPr lang="en-US" sz="1800" b="1" dirty="0">
                <a:solidFill>
                  <a:schemeClr val="tx1"/>
                </a:solidFill>
              </a:rPr>
              <a:t>over-reliance</a:t>
            </a:r>
            <a:r>
              <a:rPr lang="en-US" sz="1800" dirty="0">
                <a:solidFill>
                  <a:schemeClr val="tx1"/>
                </a:solidFill>
              </a:rPr>
              <a:t> on AI by doctors and other medical professionals. </a:t>
            </a:r>
          </a:p>
          <a:p>
            <a:pPr>
              <a:lnSpc>
                <a:spcPct val="120000"/>
              </a:lnSpc>
              <a:spcAft>
                <a:spcPts val="1800"/>
              </a:spcAft>
              <a:defRPr sz="1800"/>
            </a:pPr>
            <a:r>
              <a:rPr lang="en-US" sz="1800" dirty="0">
                <a:solidFill>
                  <a:schemeClr val="tx1"/>
                </a:solidFill>
              </a:rPr>
              <a:t>There was some </a:t>
            </a:r>
            <a:r>
              <a:rPr lang="en-US" sz="1800" b="1" dirty="0">
                <a:solidFill>
                  <a:schemeClr val="tx1"/>
                </a:solidFill>
              </a:rPr>
              <a:t>uncertainty (and apprehension) </a:t>
            </a:r>
            <a:r>
              <a:rPr lang="en-US" sz="1800" dirty="0">
                <a:solidFill>
                  <a:schemeClr val="tx1"/>
                </a:solidFill>
              </a:rPr>
              <a:t>about whether AI was already being used without their awareness </a:t>
            </a:r>
          </a:p>
        </p:txBody>
      </p:sp>
      <p:sp>
        <p:nvSpPr>
          <p:cNvPr id="105" name="Shape 105">
            <a:extLst>
              <a:ext uri="{FF2B5EF4-FFF2-40B4-BE49-F238E27FC236}">
                <a16:creationId xmlns:a16="http://schemas.microsoft.com/office/drawing/2014/main" id="{3873B820-AB14-5AFE-FDAD-DEDFA9ABC3F2}"/>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10</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5C004179-2101-DC90-3CAE-7B84C00D33F4}"/>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694D68E4-0595-FDD8-00E7-C7FA3FABC3F9}"/>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Perception of AI in Healthcare</a:t>
            </a:r>
          </a:p>
        </p:txBody>
      </p:sp>
    </p:spTree>
    <p:extLst>
      <p:ext uri="{BB962C8B-B14F-4D97-AF65-F5344CB8AC3E}">
        <p14:creationId xmlns:p14="http://schemas.microsoft.com/office/powerpoint/2010/main" val="36589880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7FE7-970D-EE9C-27B6-47D070CB62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EDA70-1380-38D7-BA48-E1F3BD3D2D18}"/>
              </a:ext>
            </a:extLst>
          </p:cNvPr>
          <p:cNvSpPr>
            <a:spLocks noGrp="1"/>
          </p:cNvSpPr>
          <p:nvPr>
            <p:ph type="sldNum" sz="quarter" idx="4"/>
          </p:nvPr>
        </p:nvSpPr>
        <p:spPr>
          <a:xfrm>
            <a:off x="11366500" y="6482936"/>
            <a:ext cx="825500" cy="365125"/>
          </a:xfrm>
        </p:spPr>
        <p:txBody>
          <a:bodyPr/>
          <a:lstStyle/>
          <a:p>
            <a:fld id="{D03E3139-6EF4-4439-935F-6B72124A0020}" type="slidenum">
              <a:rPr lang="en-US" altLang="en-US" smtClean="0"/>
              <a:pPr/>
              <a:t>11</a:t>
            </a:fld>
            <a:endParaRPr lang="en-US" altLang="en-US" dirty="0"/>
          </a:p>
        </p:txBody>
      </p:sp>
      <p:sp>
        <p:nvSpPr>
          <p:cNvPr id="4" name="Title 2">
            <a:extLst>
              <a:ext uri="{FF2B5EF4-FFF2-40B4-BE49-F238E27FC236}">
                <a16:creationId xmlns:a16="http://schemas.microsoft.com/office/drawing/2014/main" id="{EFC8F0C6-8CB2-D004-6463-6EEEA633223E}"/>
              </a:ext>
            </a:extLst>
          </p:cNvPr>
          <p:cNvSpPr txBox="1">
            <a:spLocks/>
          </p:cNvSpPr>
          <p:nvPr/>
        </p:nvSpPr>
        <p:spPr>
          <a:xfrm>
            <a:off x="195703" y="140723"/>
            <a:ext cx="9525239"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Cultural Insights Around Healthcare</a:t>
            </a:r>
          </a:p>
        </p:txBody>
      </p:sp>
      <p:sp>
        <p:nvSpPr>
          <p:cNvPr id="5" name="Shape 105">
            <a:extLst>
              <a:ext uri="{FF2B5EF4-FFF2-40B4-BE49-F238E27FC236}">
                <a16:creationId xmlns:a16="http://schemas.microsoft.com/office/drawing/2014/main" id="{47D88DE2-6A70-A521-025F-0C88DA7EEC57}"/>
              </a:ext>
            </a:extLst>
          </p:cNvPr>
          <p:cNvSpPr txBox="1">
            <a:spLocks/>
          </p:cNvSpPr>
          <p:nvPr/>
        </p:nvSpPr>
        <p:spPr>
          <a:xfrm>
            <a:off x="11239072" y="6492875"/>
            <a:ext cx="838200" cy="365125"/>
          </a:xfrm>
          <a:prstGeom prst="rect">
            <a:avLst/>
          </a:prstGeom>
          <a:extLst>
            <a:ext uri="{C572A759-6A51-4108-AA02-DFA0A04FC94B}">
              <ma14:wrappingTextBoxFlag xmlns:ma14="http://schemas.microsoft.com/office/mac/drawingml/2011/main" xmlns="" val="1"/>
            </a:ext>
          </a:extLst>
        </p:spPr>
        <p:txBody>
          <a:bodyPr wrap="none" lIns="0" tIns="0" rIns="0" bIns="0" anchor="ctr">
            <a:norm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80808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9pPr>
          </a:lstStyle>
          <a:p>
            <a:pPr algn="r">
              <a:defRPr sz="1800" b="0">
                <a:solidFill>
                  <a:srgbClr val="000000"/>
                </a:solidFill>
              </a:defRPr>
            </a:pPr>
            <a:fld id="{86CB4B4D-7CA3-9044-876B-883B54F8677D}" type="slidenum">
              <a:rPr lang="en-US" sz="900" b="0" smtClean="0">
                <a:solidFill>
                  <a:srgbClr val="000000"/>
                </a:solidFill>
                <a:latin typeface="Tw Cen MT" panose="020B0602020104020603" pitchFamily="34" charset="0"/>
              </a:rPr>
              <a:pPr algn="r">
                <a:defRPr sz="1800" b="0">
                  <a:solidFill>
                    <a:srgbClr val="000000"/>
                  </a:solidFill>
                </a:defRPr>
              </a:pPr>
              <a:t>11</a:t>
            </a:fld>
            <a:endParaRPr lang="en-US" sz="900" b="0" dirty="0">
              <a:solidFill>
                <a:srgbClr val="000000"/>
              </a:solidFill>
              <a:latin typeface="Tw Cen MT" panose="020B0602020104020603" pitchFamily="34" charset="0"/>
            </a:endParaRPr>
          </a:p>
        </p:txBody>
      </p:sp>
      <p:graphicFrame>
        <p:nvGraphicFramePr>
          <p:cNvPr id="6" name="Diagram 5">
            <a:extLst>
              <a:ext uri="{FF2B5EF4-FFF2-40B4-BE49-F238E27FC236}">
                <a16:creationId xmlns:a16="http://schemas.microsoft.com/office/drawing/2014/main" id="{09B2CD64-0E4E-1D02-ABE3-644F89FC44E1}"/>
              </a:ext>
            </a:extLst>
          </p:cNvPr>
          <p:cNvGraphicFramePr/>
          <p:nvPr/>
        </p:nvGraphicFramePr>
        <p:xfrm>
          <a:off x="702930" y="1181444"/>
          <a:ext cx="9897730" cy="5366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54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B881718-B91A-DE09-FAAD-129EFDAF26D6}"/>
              </a:ext>
            </a:extLst>
          </p:cNvPr>
          <p:cNvSpPr txBox="1">
            <a:spLocks/>
          </p:cNvSpPr>
          <p:nvPr/>
        </p:nvSpPr>
        <p:spPr>
          <a:xfrm>
            <a:off x="5596245" y="2531776"/>
            <a:ext cx="5924550" cy="2320926"/>
          </a:xfrm>
          <a:prstGeom prst="rect">
            <a:avLst/>
          </a:prstGeom>
        </p:spPr>
        <p:txBody>
          <a:bodyPr/>
          <a:lstStyle>
            <a:lvl1pPr marL="0" marR="0" indent="0" algn="ctr" defTabSz="914400" rtl="0" latinLnBrk="0">
              <a:lnSpc>
                <a:spcPct val="80000"/>
              </a:lnSpc>
              <a:spcBef>
                <a:spcPts val="0"/>
              </a:spcBef>
              <a:spcAft>
                <a:spcPts val="0"/>
              </a:spcAft>
              <a:buClrTx/>
              <a:buSzTx/>
              <a:buFontTx/>
              <a:buNone/>
              <a:tabLst/>
              <a:defRPr sz="6000" b="0" i="0" u="none" strike="noStrike" cap="all" spc="300" baseline="0">
                <a:solidFill>
                  <a:schemeClr val="accent2"/>
                </a:solidFill>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hangingPunct="1">
              <a:lnSpc>
                <a:spcPct val="100000"/>
              </a:lnSpc>
            </a:pPr>
            <a:r>
              <a:rPr lang="en-US" sz="4400" dirty="0">
                <a:solidFill>
                  <a:schemeClr val="tx1"/>
                </a:solidFill>
              </a:rPr>
              <a:t>REACTION TO                    SCENARIOS</a:t>
            </a:r>
          </a:p>
        </p:txBody>
      </p:sp>
      <p:sp>
        <p:nvSpPr>
          <p:cNvPr id="5" name="Title 2">
            <a:extLst>
              <a:ext uri="{FF2B5EF4-FFF2-40B4-BE49-F238E27FC236}">
                <a16:creationId xmlns:a16="http://schemas.microsoft.com/office/drawing/2014/main" id="{E5FCCE72-C866-47FA-CED7-98C542394C62}"/>
              </a:ext>
            </a:extLst>
          </p:cNvPr>
          <p:cNvSpPr txBox="1">
            <a:spLocks/>
          </p:cNvSpPr>
          <p:nvPr/>
        </p:nvSpPr>
        <p:spPr>
          <a:xfrm>
            <a:off x="180709" y="2446247"/>
            <a:ext cx="2796407" cy="2320926"/>
          </a:xfrm>
          <a:prstGeom prst="rect">
            <a:avLst/>
          </a:prstGeom>
        </p:spPr>
        <p:txBody>
          <a:bodyPr/>
          <a:lstStyle>
            <a:lvl1pPr marL="0" marR="0" indent="0" algn="ctr" defTabSz="914400" rtl="0" latinLnBrk="0">
              <a:lnSpc>
                <a:spcPct val="80000"/>
              </a:lnSpc>
              <a:spcBef>
                <a:spcPts val="0"/>
              </a:spcBef>
              <a:spcAft>
                <a:spcPts val="0"/>
              </a:spcAft>
              <a:buClrTx/>
              <a:buSzTx/>
              <a:buFontTx/>
              <a:buNone/>
              <a:tabLst/>
              <a:defRPr sz="6000" b="0" i="0" u="none" strike="noStrike" cap="all" spc="300" baseline="0">
                <a:solidFill>
                  <a:schemeClr val="accent2"/>
                </a:solidFill>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hangingPunct="1">
              <a:lnSpc>
                <a:spcPct val="100000"/>
              </a:lnSpc>
            </a:pPr>
            <a:r>
              <a:rPr lang="en-US" sz="4400" dirty="0">
                <a:solidFill>
                  <a:schemeClr val="accent6">
                    <a:lumMod val="75000"/>
                  </a:schemeClr>
                </a:solidFill>
              </a:rPr>
              <a:t>DETAILED </a:t>
            </a:r>
            <a:br>
              <a:rPr lang="en-US" sz="4400" dirty="0">
                <a:solidFill>
                  <a:schemeClr val="accent6">
                    <a:lumMod val="75000"/>
                  </a:schemeClr>
                </a:solidFill>
              </a:rPr>
            </a:br>
            <a:r>
              <a:rPr lang="en-US" sz="4400" dirty="0">
                <a:solidFill>
                  <a:schemeClr val="accent6">
                    <a:lumMod val="75000"/>
                  </a:schemeClr>
                </a:solidFill>
              </a:rPr>
              <a:t>FINDINGS</a:t>
            </a:r>
          </a:p>
        </p:txBody>
      </p:sp>
    </p:spTree>
    <p:extLst>
      <p:ext uri="{BB962C8B-B14F-4D97-AF65-F5344CB8AC3E}">
        <p14:creationId xmlns:p14="http://schemas.microsoft.com/office/powerpoint/2010/main" val="6397989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50937-08B9-1DA7-7AA5-ECC9DEFA0007}"/>
            </a:ext>
          </a:extLst>
        </p:cNvPr>
        <p:cNvGrpSpPr/>
        <p:nvPr/>
      </p:nvGrpSpPr>
      <p:grpSpPr>
        <a:xfrm>
          <a:off x="0" y="0"/>
          <a:ext cx="0" cy="0"/>
          <a:chOff x="0" y="0"/>
          <a:chExt cx="0" cy="0"/>
        </a:xfrm>
      </p:grpSpPr>
      <p:sp>
        <p:nvSpPr>
          <p:cNvPr id="105" name="Shape 105">
            <a:extLst>
              <a:ext uri="{FF2B5EF4-FFF2-40B4-BE49-F238E27FC236}">
                <a16:creationId xmlns:a16="http://schemas.microsoft.com/office/drawing/2014/main" id="{3F2016AD-1404-8ED0-E0E3-035E25F977B0}"/>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ma14="http://schemas.microsoft.com/office/mac/drawingml/2011/main" xmlns=""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13</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ED26FB38-21DC-7074-2CF0-3CB886EF600A}"/>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CB38CABB-BB14-53C1-7737-FD7E6BEDA9AC}"/>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AI in Healthcare Scenarios</a:t>
            </a:r>
          </a:p>
        </p:txBody>
      </p:sp>
      <p:pic>
        <p:nvPicPr>
          <p:cNvPr id="14338" name="Picture 2" descr="01968ce5-c6db-490a-a976-99c75e31afec">
            <a:extLst>
              <a:ext uri="{FF2B5EF4-FFF2-40B4-BE49-F238E27FC236}">
                <a16:creationId xmlns:a16="http://schemas.microsoft.com/office/drawing/2014/main" id="{FB6AF53D-83D9-2362-66DF-074CDEADB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87" r="18654" b="31059"/>
          <a:stretch>
            <a:fillRect/>
          </a:stretch>
        </p:blipFill>
        <p:spPr bwMode="auto">
          <a:xfrm>
            <a:off x="574640" y="1515649"/>
            <a:ext cx="4706450" cy="41049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C13DEA0-BBE6-00F5-7BF0-438714718920}"/>
              </a:ext>
            </a:extLst>
          </p:cNvPr>
          <p:cNvSpPr txBox="1"/>
          <p:nvPr/>
        </p:nvSpPr>
        <p:spPr>
          <a:xfrm>
            <a:off x="5820427" y="1232179"/>
            <a:ext cx="3764071" cy="4415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nSpc>
                <a:spcPct val="200000"/>
              </a:lnSpc>
              <a:buFont typeface="Arial" panose="020B0604020202020204" pitchFamily="34" charset="0"/>
              <a:buChar char="•"/>
            </a:pPr>
            <a:r>
              <a:rPr lang="en-US" sz="2400" b="1" dirty="0">
                <a:solidFill>
                  <a:schemeClr val="tx1"/>
                </a:solidFill>
                <a:latin typeface="Avenir Next LT Pro Demi" panose="020B0704020202020204" pitchFamily="34" charset="0"/>
              </a:rPr>
              <a:t>Interpretation Services</a:t>
            </a:r>
          </a:p>
          <a:p>
            <a:pPr marL="285750" indent="-285750">
              <a:lnSpc>
                <a:spcPct val="200000"/>
              </a:lnSpc>
              <a:buFont typeface="Arial" panose="020B0604020202020204" pitchFamily="34" charset="0"/>
              <a:buChar char="•"/>
            </a:pPr>
            <a:r>
              <a:rPr lang="en-US" sz="2400" b="1" dirty="0">
                <a:solidFill>
                  <a:schemeClr val="tx1"/>
                </a:solidFill>
                <a:latin typeface="Avenir Next LT Pro Demi" panose="020B0704020202020204" pitchFamily="34" charset="0"/>
              </a:rPr>
              <a:t>Scribing</a:t>
            </a:r>
          </a:p>
          <a:p>
            <a:pPr marL="285750" indent="-285750">
              <a:lnSpc>
                <a:spcPct val="200000"/>
              </a:lnSpc>
              <a:buFont typeface="Arial" panose="020B0604020202020204" pitchFamily="34" charset="0"/>
              <a:buChar char="•"/>
            </a:pPr>
            <a:r>
              <a:rPr lang="en-US" sz="2400" b="1" dirty="0">
                <a:solidFill>
                  <a:schemeClr val="tx1"/>
                </a:solidFill>
                <a:latin typeface="Avenir Next LT Pro Demi" panose="020B0704020202020204" pitchFamily="34" charset="0"/>
              </a:rPr>
              <a:t>AI-Powered Screenings</a:t>
            </a:r>
          </a:p>
          <a:p>
            <a:pPr marL="285750" indent="-285750">
              <a:lnSpc>
                <a:spcPct val="200000"/>
              </a:lnSpc>
              <a:buFont typeface="Arial" panose="020B0604020202020204" pitchFamily="34" charset="0"/>
              <a:buChar char="•"/>
            </a:pPr>
            <a:r>
              <a:rPr lang="en-US" sz="2400" b="1" dirty="0">
                <a:solidFill>
                  <a:schemeClr val="tx1"/>
                </a:solidFill>
                <a:latin typeface="Avenir Next LT Pro Demi" panose="020B0704020202020204" pitchFamily="34" charset="0"/>
              </a:rPr>
              <a:t>AI Front Desk &amp; Triage</a:t>
            </a:r>
          </a:p>
          <a:p>
            <a:pPr marL="285750" indent="-285750">
              <a:lnSpc>
                <a:spcPct val="200000"/>
              </a:lnSpc>
              <a:buFont typeface="Arial" panose="020B0604020202020204" pitchFamily="34" charset="0"/>
              <a:buChar char="•"/>
            </a:pPr>
            <a:r>
              <a:rPr lang="en-US" sz="2400" b="1" dirty="0">
                <a:solidFill>
                  <a:schemeClr val="tx1"/>
                </a:solidFill>
                <a:latin typeface="Avenir Next LT Pro Demi" panose="020B0704020202020204" pitchFamily="34" charset="0"/>
              </a:rPr>
              <a:t>Prior Authorization</a:t>
            </a:r>
          </a:p>
          <a:p>
            <a:pPr marL="285750" indent="-285750">
              <a:lnSpc>
                <a:spcPct val="200000"/>
              </a:lnSpc>
              <a:buFont typeface="Arial" panose="020B0604020202020204" pitchFamily="34" charset="0"/>
              <a:buChar char="•"/>
            </a:pPr>
            <a:r>
              <a:rPr lang="en-US" sz="2400" b="1" dirty="0">
                <a:solidFill>
                  <a:schemeClr val="tx1"/>
                </a:solidFill>
                <a:latin typeface="Avenir Next LT Pro Demi" panose="020B0704020202020204" pitchFamily="34" charset="0"/>
              </a:rPr>
              <a:t>Predictive Analytics</a:t>
            </a:r>
            <a:endParaRPr lang="en-US" b="1" dirty="0">
              <a:solidFill>
                <a:schemeClr val="tx1"/>
              </a:solidFill>
              <a:latin typeface="Avenir Next LT Pro Demi" panose="020B0704020202020204" pitchFamily="34" charset="0"/>
            </a:endParaRPr>
          </a:p>
        </p:txBody>
      </p:sp>
    </p:spTree>
    <p:extLst>
      <p:ext uri="{BB962C8B-B14F-4D97-AF65-F5344CB8AC3E}">
        <p14:creationId xmlns:p14="http://schemas.microsoft.com/office/powerpoint/2010/main" val="16174466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3CE2-EEA6-A7F4-98CB-6603272C193B}"/>
            </a:ext>
          </a:extLst>
        </p:cNvPr>
        <p:cNvGrpSpPr/>
        <p:nvPr/>
      </p:nvGrpSpPr>
      <p:grpSpPr>
        <a:xfrm>
          <a:off x="0" y="0"/>
          <a:ext cx="0" cy="0"/>
          <a:chOff x="0" y="0"/>
          <a:chExt cx="0" cy="0"/>
        </a:xfrm>
      </p:grpSpPr>
      <p:sp>
        <p:nvSpPr>
          <p:cNvPr id="105" name="Shape 105">
            <a:extLst>
              <a:ext uri="{FF2B5EF4-FFF2-40B4-BE49-F238E27FC236}">
                <a16:creationId xmlns:a16="http://schemas.microsoft.com/office/drawing/2014/main" id="{3C4B79C0-D418-DFD9-D742-B8A2A0855B7B}"/>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14</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6F7DCC37-BA85-0630-423B-52867A94A3C0}"/>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2F1A8199-8A10-3AFF-AB41-B6F40C7DC92D}"/>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Positive Reactions   </a:t>
            </a:r>
          </a:p>
        </p:txBody>
      </p:sp>
      <p:graphicFrame>
        <p:nvGraphicFramePr>
          <p:cNvPr id="3" name="Diagram 2">
            <a:extLst>
              <a:ext uri="{FF2B5EF4-FFF2-40B4-BE49-F238E27FC236}">
                <a16:creationId xmlns:a16="http://schemas.microsoft.com/office/drawing/2014/main" id="{71EC42AE-873D-4B52-6E49-46B7707CD202}"/>
              </a:ext>
            </a:extLst>
          </p:cNvPr>
          <p:cNvGraphicFramePr/>
          <p:nvPr/>
        </p:nvGraphicFramePr>
        <p:xfrm>
          <a:off x="588723" y="974579"/>
          <a:ext cx="11160691" cy="5518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6199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1CE33-2E07-3509-7266-6C295C4A9AAC}"/>
            </a:ext>
          </a:extLst>
        </p:cNvPr>
        <p:cNvGrpSpPr/>
        <p:nvPr/>
      </p:nvGrpSpPr>
      <p:grpSpPr>
        <a:xfrm>
          <a:off x="0" y="0"/>
          <a:ext cx="0" cy="0"/>
          <a:chOff x="0" y="0"/>
          <a:chExt cx="0" cy="0"/>
        </a:xfrm>
      </p:grpSpPr>
      <p:sp>
        <p:nvSpPr>
          <p:cNvPr id="105" name="Shape 105">
            <a:extLst>
              <a:ext uri="{FF2B5EF4-FFF2-40B4-BE49-F238E27FC236}">
                <a16:creationId xmlns:a16="http://schemas.microsoft.com/office/drawing/2014/main" id="{FA17FAC4-4C8F-AD2D-B45B-F68CF1BA2865}"/>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ma14="http://schemas.microsoft.com/office/mac/drawingml/2011/main" xmlns=""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15</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3CE1B4BA-B88F-3B0A-80EE-11F63839115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ADEFC384-7324-20ED-07AB-6F356131D9B9}"/>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Negative Reactions   </a:t>
            </a:r>
          </a:p>
        </p:txBody>
      </p:sp>
      <p:graphicFrame>
        <p:nvGraphicFramePr>
          <p:cNvPr id="3" name="Diagram 2">
            <a:extLst>
              <a:ext uri="{FF2B5EF4-FFF2-40B4-BE49-F238E27FC236}">
                <a16:creationId xmlns:a16="http://schemas.microsoft.com/office/drawing/2014/main" id="{2E8E01D9-D55D-A22D-0CE3-D468CDA4CEE2}"/>
              </a:ext>
            </a:extLst>
          </p:cNvPr>
          <p:cNvGraphicFramePr/>
          <p:nvPr/>
        </p:nvGraphicFramePr>
        <p:xfrm>
          <a:off x="515654" y="1030366"/>
          <a:ext cx="11160691" cy="5518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5948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9A479-6A89-8AF2-6EDC-43EDB40C0F74}"/>
            </a:ext>
          </a:extLst>
        </p:cNvPr>
        <p:cNvGrpSpPr/>
        <p:nvPr/>
      </p:nvGrpSpPr>
      <p:grpSpPr>
        <a:xfrm>
          <a:off x="0" y="0"/>
          <a:ext cx="0" cy="0"/>
          <a:chOff x="0" y="0"/>
          <a:chExt cx="0" cy="0"/>
        </a:xfrm>
      </p:grpSpPr>
      <p:sp>
        <p:nvSpPr>
          <p:cNvPr id="105" name="Shape 105">
            <a:extLst>
              <a:ext uri="{FF2B5EF4-FFF2-40B4-BE49-F238E27FC236}">
                <a16:creationId xmlns:a16="http://schemas.microsoft.com/office/drawing/2014/main" id="{771E7FF2-5423-AD04-4C56-5CD0D72FE964}"/>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16</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3C6FF087-784D-E733-FF64-B2B74152B0BD}"/>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BE5B25BD-A606-2057-C2D1-128A3E11A85C}"/>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Ways to Improve Acceptance</a:t>
            </a:r>
          </a:p>
        </p:txBody>
      </p:sp>
      <p:graphicFrame>
        <p:nvGraphicFramePr>
          <p:cNvPr id="4" name="Diagram 3">
            <a:extLst>
              <a:ext uri="{FF2B5EF4-FFF2-40B4-BE49-F238E27FC236}">
                <a16:creationId xmlns:a16="http://schemas.microsoft.com/office/drawing/2014/main" id="{2262A5A2-3FB3-B255-EB68-27D91870EFCF}"/>
              </a:ext>
            </a:extLst>
          </p:cNvPr>
          <p:cNvGraphicFramePr/>
          <p:nvPr/>
        </p:nvGraphicFramePr>
        <p:xfrm>
          <a:off x="1048865" y="1299986"/>
          <a:ext cx="10038271" cy="519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6593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7459-1458-47E6-FFF5-232436147A97}"/>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8F9FEF59-FEC2-56A3-A5EF-3983B7848C24}"/>
              </a:ext>
            </a:extLst>
          </p:cNvPr>
          <p:cNvSpPr txBox="1">
            <a:spLocks/>
          </p:cNvSpPr>
          <p:nvPr/>
        </p:nvSpPr>
        <p:spPr>
          <a:xfrm>
            <a:off x="5433406" y="2444093"/>
            <a:ext cx="5924550" cy="2320926"/>
          </a:xfrm>
          <a:prstGeom prst="rect">
            <a:avLst/>
          </a:prstGeom>
        </p:spPr>
        <p:txBody>
          <a:bodyPr/>
          <a:lstStyle>
            <a:lvl1pPr marL="0" marR="0" indent="0" algn="ctr" defTabSz="914400" rtl="0" latinLnBrk="0">
              <a:lnSpc>
                <a:spcPct val="80000"/>
              </a:lnSpc>
              <a:spcBef>
                <a:spcPts val="0"/>
              </a:spcBef>
              <a:spcAft>
                <a:spcPts val="0"/>
              </a:spcAft>
              <a:buClrTx/>
              <a:buSzTx/>
              <a:buFontTx/>
              <a:buNone/>
              <a:tabLst/>
              <a:defRPr sz="6000" b="0" i="0" u="none" strike="noStrike" cap="all" spc="300" baseline="0">
                <a:solidFill>
                  <a:schemeClr val="accent2"/>
                </a:solidFill>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hangingPunct="1">
              <a:lnSpc>
                <a:spcPct val="100000"/>
              </a:lnSpc>
            </a:pPr>
            <a:r>
              <a:rPr lang="en-US" sz="4400" dirty="0">
                <a:solidFill>
                  <a:schemeClr val="tx1"/>
                </a:solidFill>
              </a:rPr>
              <a:t>RECOMMENDATIONS</a:t>
            </a:r>
          </a:p>
        </p:txBody>
      </p:sp>
    </p:spTree>
    <p:extLst>
      <p:ext uri="{BB962C8B-B14F-4D97-AF65-F5344CB8AC3E}">
        <p14:creationId xmlns:p14="http://schemas.microsoft.com/office/powerpoint/2010/main" val="21087424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sldNum" sz="quarter" idx="2"/>
          </p:nvPr>
        </p:nvSpPr>
        <p:spPr>
          <a:xfrm>
            <a:off x="11239072" y="6492875"/>
            <a:ext cx="838200" cy="365125"/>
          </a:xfrm>
          <a:prstGeom prst="rect">
            <a:avLst/>
          </a:prstGeom>
          <a:extLst>
            <a:ext uri="{C572A759-6A51-4108-AA02-DFA0A04FC94B}">
              <ma14:wrappingTextBoxFlag xmlns:ma14="http://schemas.microsoft.com/office/mac/drawingml/2011/main" xmlns=""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18</a:t>
            </a:fld>
            <a:endParaRPr sz="900" dirty="0">
              <a:latin typeface="Tw Cen MT" panose="020B0602020104020603" pitchFamily="34" charset="0"/>
            </a:endParaRPr>
          </a:p>
        </p:txBody>
      </p:sp>
      <p:sp>
        <p:nvSpPr>
          <p:cNvPr id="2" name="AutoShape 2" descr="Image result for fabuloso floor clean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BE16FE27-CE05-38FD-B0C3-6960F8411F1A}"/>
              </a:ext>
            </a:extLst>
          </p:cNvPr>
          <p:cNvSpPr txBox="1">
            <a:spLocks/>
          </p:cNvSpPr>
          <p:nvPr/>
        </p:nvSpPr>
        <p:spPr>
          <a:xfrm>
            <a:off x="195704" y="161988"/>
            <a:ext cx="8636820"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Patient Education</a:t>
            </a:r>
          </a:p>
        </p:txBody>
      </p:sp>
      <p:sp>
        <p:nvSpPr>
          <p:cNvPr id="3" name="Shape 102">
            <a:extLst>
              <a:ext uri="{FF2B5EF4-FFF2-40B4-BE49-F238E27FC236}">
                <a16:creationId xmlns:a16="http://schemas.microsoft.com/office/drawing/2014/main" id="{40226565-7E45-B146-F10E-D7299CC24617}"/>
              </a:ext>
            </a:extLst>
          </p:cNvPr>
          <p:cNvSpPr>
            <a:spLocks noGrp="1"/>
          </p:cNvSpPr>
          <p:nvPr>
            <p:ph type="body" idx="1"/>
          </p:nvPr>
        </p:nvSpPr>
        <p:spPr>
          <a:xfrm>
            <a:off x="616450" y="1281346"/>
            <a:ext cx="10622622" cy="5103688"/>
          </a:xfrm>
          <a:prstGeom prst="rect">
            <a:avLst/>
          </a:prstGeom>
        </p:spPr>
        <p:txBody>
          <a:bodyPr lIns="0" tIns="0" rIns="0" bIns="0">
            <a:noAutofit/>
          </a:bodyPr>
          <a:lstStyle/>
          <a:p>
            <a:pPr marL="0" indent="0">
              <a:lnSpc>
                <a:spcPct val="120000"/>
              </a:lnSpc>
              <a:spcAft>
                <a:spcPts val="1800"/>
              </a:spcAft>
              <a:buNone/>
              <a:defRPr sz="1800"/>
            </a:pPr>
            <a:r>
              <a:rPr lang="en-US" sz="2200" dirty="0">
                <a:solidFill>
                  <a:schemeClr val="tx1"/>
                </a:solidFill>
              </a:rPr>
              <a:t>Patient education is key to introducing AI applications in a healthcare setting.         No matter how familiar respondents were with the general concept of AI, they struggled to understand how each application worked in real life, especially </a:t>
            </a:r>
            <a:r>
              <a:rPr lang="en-US" sz="2200" u="sng" dirty="0">
                <a:solidFill>
                  <a:schemeClr val="tx1"/>
                </a:solidFill>
              </a:rPr>
              <a:t>how the doctor interacts with the technology </a:t>
            </a:r>
            <a:r>
              <a:rPr lang="en-US" sz="2200" dirty="0">
                <a:solidFill>
                  <a:schemeClr val="tx1"/>
                </a:solidFill>
              </a:rPr>
              <a:t>and </a:t>
            </a:r>
            <a:r>
              <a:rPr lang="en-US" sz="2200" u="sng" dirty="0">
                <a:solidFill>
                  <a:schemeClr val="tx1"/>
                </a:solidFill>
              </a:rPr>
              <a:t>how the patient might benefit </a:t>
            </a:r>
            <a:r>
              <a:rPr lang="en-US" sz="2200" dirty="0">
                <a:solidFill>
                  <a:schemeClr val="tx1"/>
                </a:solidFill>
              </a:rPr>
              <a:t>from it.  </a:t>
            </a:r>
          </a:p>
          <a:p>
            <a:pPr>
              <a:lnSpc>
                <a:spcPct val="120000"/>
              </a:lnSpc>
              <a:spcAft>
                <a:spcPts val="1200"/>
              </a:spcAft>
              <a:buFont typeface="Wingdings" panose="05000000000000000000" pitchFamily="2" charset="2"/>
              <a:buChar char="Ø"/>
              <a:defRPr sz="1800"/>
            </a:pPr>
            <a:r>
              <a:rPr lang="en-US" sz="2200" b="1" dirty="0">
                <a:solidFill>
                  <a:schemeClr val="tx1"/>
                </a:solidFill>
              </a:rPr>
              <a:t>We recommend creating patient education materials such as videos, interactive tools (with Q &amp; A), brochures with graphics/illustrations, emails, etc. featuring AI tools being used in settings familiar to patients.</a:t>
            </a:r>
          </a:p>
          <a:p>
            <a:pPr>
              <a:lnSpc>
                <a:spcPct val="120000"/>
              </a:lnSpc>
              <a:spcAft>
                <a:spcPts val="1800"/>
              </a:spcAft>
              <a:buFont typeface="Wingdings" panose="05000000000000000000" pitchFamily="2" charset="2"/>
              <a:buChar char="Ø"/>
              <a:defRPr sz="1800"/>
            </a:pPr>
            <a:r>
              <a:rPr lang="en-US" sz="2200" b="1" dirty="0">
                <a:solidFill>
                  <a:schemeClr val="tx1"/>
                </a:solidFill>
              </a:rPr>
              <a:t>Include a thorough explanation of how the application works and how it empowers providers rather than replaces them.  Point out where in the process the human involvement/oversight occurs and emphasize where the patient can save time or get better results.</a:t>
            </a:r>
          </a:p>
        </p:txBody>
      </p:sp>
    </p:spTree>
    <p:extLst>
      <p:ext uri="{BB962C8B-B14F-4D97-AF65-F5344CB8AC3E}">
        <p14:creationId xmlns:p14="http://schemas.microsoft.com/office/powerpoint/2010/main" val="40225996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19</a:t>
            </a:fld>
            <a:endParaRPr sz="900" dirty="0">
              <a:latin typeface="Tw Cen MT" panose="020B0602020104020603" pitchFamily="34" charset="0"/>
            </a:endParaRPr>
          </a:p>
        </p:txBody>
      </p:sp>
      <p:sp>
        <p:nvSpPr>
          <p:cNvPr id="2" name="AutoShape 2" descr="Image result for fabuloso floor clean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BE16FE27-CE05-38FD-B0C3-6960F8411F1A}"/>
              </a:ext>
            </a:extLst>
          </p:cNvPr>
          <p:cNvSpPr txBox="1">
            <a:spLocks/>
          </p:cNvSpPr>
          <p:nvPr/>
        </p:nvSpPr>
        <p:spPr>
          <a:xfrm>
            <a:off x="195704" y="161988"/>
            <a:ext cx="8636820"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Building Trust</a:t>
            </a:r>
          </a:p>
        </p:txBody>
      </p:sp>
      <p:sp>
        <p:nvSpPr>
          <p:cNvPr id="3" name="Shape 102">
            <a:extLst>
              <a:ext uri="{FF2B5EF4-FFF2-40B4-BE49-F238E27FC236}">
                <a16:creationId xmlns:a16="http://schemas.microsoft.com/office/drawing/2014/main" id="{3537C755-ACBB-572D-0465-112A3CDAE4FD}"/>
              </a:ext>
            </a:extLst>
          </p:cNvPr>
          <p:cNvSpPr>
            <a:spLocks noGrp="1"/>
          </p:cNvSpPr>
          <p:nvPr>
            <p:ph type="body" idx="1"/>
          </p:nvPr>
        </p:nvSpPr>
        <p:spPr>
          <a:xfrm>
            <a:off x="616450" y="1281346"/>
            <a:ext cx="10622622" cy="5103688"/>
          </a:xfrm>
          <a:prstGeom prst="rect">
            <a:avLst/>
          </a:prstGeom>
        </p:spPr>
        <p:txBody>
          <a:bodyPr lIns="0" tIns="0" rIns="0" bIns="0">
            <a:noAutofit/>
          </a:bodyPr>
          <a:lstStyle/>
          <a:p>
            <a:pPr marL="0" indent="0">
              <a:lnSpc>
                <a:spcPct val="120000"/>
              </a:lnSpc>
              <a:spcAft>
                <a:spcPts val="1200"/>
              </a:spcAft>
              <a:buNone/>
              <a:defRPr sz="1800"/>
            </a:pPr>
            <a:r>
              <a:rPr lang="en-US" sz="2200" dirty="0">
                <a:solidFill>
                  <a:schemeClr val="tx1"/>
                </a:solidFill>
              </a:rPr>
              <a:t>Respondents across groups shared a </a:t>
            </a:r>
            <a:r>
              <a:rPr lang="en-US" sz="2200" u="sng" dirty="0">
                <a:solidFill>
                  <a:schemeClr val="tx1"/>
                </a:solidFill>
              </a:rPr>
              <a:t>human-centered vision of healthcare </a:t>
            </a:r>
            <a:r>
              <a:rPr lang="en-US" sz="2200" dirty="0">
                <a:solidFill>
                  <a:schemeClr val="tx1"/>
                </a:solidFill>
              </a:rPr>
              <a:t>— where providers and patients have a strong personal connection and clear interactions.  </a:t>
            </a:r>
          </a:p>
          <a:p>
            <a:pPr marL="0" indent="0">
              <a:lnSpc>
                <a:spcPct val="120000"/>
              </a:lnSpc>
              <a:spcAft>
                <a:spcPts val="1800"/>
              </a:spcAft>
              <a:buNone/>
              <a:defRPr sz="1800"/>
            </a:pPr>
            <a:r>
              <a:rPr lang="en-US" sz="2200" dirty="0">
                <a:solidFill>
                  <a:schemeClr val="tx1"/>
                </a:solidFill>
              </a:rPr>
              <a:t>They tended to </a:t>
            </a:r>
            <a:r>
              <a:rPr lang="en-US" sz="2200" u="sng" dirty="0">
                <a:solidFill>
                  <a:schemeClr val="tx1"/>
                </a:solidFill>
              </a:rPr>
              <a:t>embrace the potential of AI most </a:t>
            </a:r>
            <a:r>
              <a:rPr lang="en-US" sz="2200" dirty="0">
                <a:solidFill>
                  <a:schemeClr val="tx1"/>
                </a:solidFill>
              </a:rPr>
              <a:t>when it was seen as serving practical needs: simplifying administrative work, providing translation, and speeding up insurance hurdles.  It is also important to note that the concerns raised were not in opposition to AI itself, but rather about </a:t>
            </a:r>
            <a:r>
              <a:rPr lang="en-US" sz="2200" u="sng" dirty="0">
                <a:solidFill>
                  <a:schemeClr val="tx1"/>
                </a:solidFill>
              </a:rPr>
              <a:t>misuse, depersonalization, and lack of transparency.</a:t>
            </a:r>
          </a:p>
          <a:p>
            <a:pPr>
              <a:lnSpc>
                <a:spcPct val="120000"/>
              </a:lnSpc>
              <a:spcAft>
                <a:spcPts val="1200"/>
              </a:spcAft>
              <a:buFont typeface="Wingdings" panose="05000000000000000000" pitchFamily="2" charset="2"/>
              <a:buChar char="Ø"/>
              <a:defRPr sz="1800"/>
            </a:pPr>
            <a:r>
              <a:rPr lang="en-US" sz="2200" b="1" dirty="0">
                <a:solidFill>
                  <a:schemeClr val="tx1"/>
                </a:solidFill>
              </a:rPr>
              <a:t>Communications about AI tools should center on the human benefits: how they support the doctor-patient relationship, help physicians and techs do their jobs better, reduce patient wait times and improve outcomes.</a:t>
            </a:r>
          </a:p>
        </p:txBody>
      </p:sp>
    </p:spTree>
    <p:extLst>
      <p:ext uri="{BB962C8B-B14F-4D97-AF65-F5344CB8AC3E}">
        <p14:creationId xmlns:p14="http://schemas.microsoft.com/office/powerpoint/2010/main" val="27390453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3A7"/>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67450" y="2011363"/>
            <a:ext cx="5924550" cy="2320925"/>
          </a:xfrm>
          <a:prstGeom prst="rect">
            <a:avLst/>
          </a:prstGeom>
        </p:spPr>
        <p:txBody>
          <a:bodyPr/>
          <a:lstStyle/>
          <a:p>
            <a:r>
              <a:rPr lang="en-US" dirty="0"/>
              <a:t> </a:t>
            </a:r>
          </a:p>
        </p:txBody>
      </p:sp>
      <p:sp>
        <p:nvSpPr>
          <p:cNvPr id="3" name="Content Placeholder 2"/>
          <p:cNvSpPr>
            <a:spLocks noGrp="1"/>
          </p:cNvSpPr>
          <p:nvPr>
            <p:ph idx="4294967295"/>
          </p:nvPr>
        </p:nvSpPr>
        <p:spPr>
          <a:xfrm>
            <a:off x="508802" y="1137907"/>
            <a:ext cx="5415749" cy="3689273"/>
          </a:xfrm>
          <a:prstGeom prst="rect">
            <a:avLst/>
          </a:prstGeom>
        </p:spPr>
        <p:txBody>
          <a:bodyPr>
            <a:normAutofit/>
          </a:bodyPr>
          <a:lstStyle/>
          <a:p>
            <a:pPr marL="0" indent="0">
              <a:lnSpc>
                <a:spcPct val="120000"/>
              </a:lnSpc>
              <a:spcBef>
                <a:spcPts val="3000"/>
              </a:spcBef>
              <a:buNone/>
            </a:pPr>
            <a:r>
              <a:rPr lang="en-US" altLang="en-US" sz="3600" b="1" dirty="0">
                <a:solidFill>
                  <a:srgbClr val="000000"/>
                </a:solidFill>
                <a:latin typeface="Avenir Next LT Pro Demi" panose="020B0704020202020204" pitchFamily="34" charset="0"/>
                <a:sym typeface="Tw Cen MT"/>
              </a:rPr>
              <a:t>ARTIFICIAL INTELLIGENCE              IN HEALTH CARE</a:t>
            </a:r>
          </a:p>
          <a:p>
            <a:pPr marL="0" indent="0">
              <a:lnSpc>
                <a:spcPct val="120000"/>
              </a:lnSpc>
              <a:spcBef>
                <a:spcPts val="3000"/>
              </a:spcBef>
              <a:buNone/>
            </a:pPr>
            <a:r>
              <a:rPr lang="en-US" altLang="en-US" sz="3600" b="1" dirty="0">
                <a:solidFill>
                  <a:srgbClr val="000000"/>
                </a:solidFill>
                <a:latin typeface="Avenir Next LT Pro Demi" panose="020B0704020202020204" pitchFamily="34" charset="0"/>
                <a:sym typeface="Tw Cen MT"/>
              </a:rPr>
              <a:t>Patient Research Study</a:t>
            </a:r>
          </a:p>
          <a:p>
            <a:pPr marL="0" indent="0">
              <a:lnSpc>
                <a:spcPct val="120000"/>
              </a:lnSpc>
              <a:spcBef>
                <a:spcPts val="3000"/>
              </a:spcBef>
              <a:buNone/>
            </a:pPr>
            <a:endParaRPr lang="en-US" altLang="en-US" sz="3500" b="1" dirty="0">
              <a:solidFill>
                <a:srgbClr val="000000"/>
              </a:solidFill>
              <a:latin typeface="Avenir Black"/>
              <a:sym typeface="Tw Cen MT"/>
            </a:endParaRPr>
          </a:p>
          <a:p>
            <a:pPr marL="0" indent="0">
              <a:buNone/>
            </a:pPr>
            <a:endParaRPr lang="en-US" sz="4800" b="1" dirty="0">
              <a:solidFill>
                <a:srgbClr val="000000"/>
              </a:solidFill>
            </a:endParaRPr>
          </a:p>
        </p:txBody>
      </p:sp>
      <p:pic>
        <p:nvPicPr>
          <p:cNvPr id="16" name="Picture 15" descr="A close up of a logo&#10;&#10;Description automatically generated">
            <a:extLst>
              <a:ext uri="{FF2B5EF4-FFF2-40B4-BE49-F238E27FC236}">
                <a16:creationId xmlns:a16="http://schemas.microsoft.com/office/drawing/2014/main" id="{9F01F45E-0248-4173-9F96-1557366625E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451717" y="5365889"/>
            <a:ext cx="1106341" cy="1106341"/>
          </a:xfrm>
          <a:prstGeom prst="rect">
            <a:avLst/>
          </a:prstGeom>
        </p:spPr>
      </p:pic>
      <p:pic>
        <p:nvPicPr>
          <p:cNvPr id="10" name="Picture 9">
            <a:extLst>
              <a:ext uri="{FF2B5EF4-FFF2-40B4-BE49-F238E27FC236}">
                <a16:creationId xmlns:a16="http://schemas.microsoft.com/office/drawing/2014/main" id="{E13F9CC3-1246-BE25-F583-684430FA59EB}"/>
              </a:ext>
            </a:extLst>
          </p:cNvPr>
          <p:cNvPicPr>
            <a:picLocks noChangeAspect="1"/>
          </p:cNvPicPr>
          <p:nvPr/>
        </p:nvPicPr>
        <p:blipFill>
          <a:blip r:embed="rId5">
            <a:extLst>
              <a:ext uri="{28A0092B-C50C-407E-A947-70E740481C1C}">
                <a14:useLocalDpi xmlns:a14="http://schemas.microsoft.com/office/drawing/2010/main" val="0"/>
              </a:ext>
            </a:extLst>
          </a:blip>
          <a:srcRect l="21976" t="-463" r="10786" b="463"/>
          <a:stretch>
            <a:fillRect/>
          </a:stretch>
        </p:blipFill>
        <p:spPr>
          <a:xfrm>
            <a:off x="7152363" y="935182"/>
            <a:ext cx="4984220" cy="4941846"/>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pic>
        <p:nvPicPr>
          <p:cNvPr id="8" name="Picture 7" descr="Logo&#10;&#10;Description automatically generated">
            <a:extLst>
              <a:ext uri="{FF2B5EF4-FFF2-40B4-BE49-F238E27FC236}">
                <a16:creationId xmlns:a16="http://schemas.microsoft.com/office/drawing/2014/main" id="{FC21F37A-11EC-4055-DE16-F4DCC8F9C3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0952" y="5547225"/>
            <a:ext cx="3068811" cy="801629"/>
          </a:xfrm>
          <a:prstGeom prst="rect">
            <a:avLst/>
          </a:prstGeom>
        </p:spPr>
      </p:pic>
      <p:sp>
        <p:nvSpPr>
          <p:cNvPr id="6" name="Right Triangle 5">
            <a:extLst>
              <a:ext uri="{FF2B5EF4-FFF2-40B4-BE49-F238E27FC236}">
                <a16:creationId xmlns:a16="http://schemas.microsoft.com/office/drawing/2014/main" id="{BBC9F61C-BC79-55CB-0FC2-DA5141FB7B61}"/>
              </a:ext>
            </a:extLst>
          </p:cNvPr>
          <p:cNvSpPr/>
          <p:nvPr/>
        </p:nvSpPr>
        <p:spPr>
          <a:xfrm>
            <a:off x="11711836" y="6688899"/>
            <a:ext cx="237994" cy="169101"/>
          </a:xfrm>
          <a:prstGeom prst="rtTriangle">
            <a:avLst/>
          </a:prstGeom>
          <a:solidFill>
            <a:schemeClr val="accent2"/>
          </a:solid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2"/>
              </a:solidFill>
              <a:effectLst/>
              <a:uFillTx/>
              <a:latin typeface="Tw Cen MT"/>
              <a:ea typeface="Tw Cen MT"/>
              <a:cs typeface="Tw Cen MT"/>
              <a:sym typeface="Tw Cen MT"/>
            </a:endParaRPr>
          </a:p>
        </p:txBody>
      </p:sp>
    </p:spTree>
    <p:extLst>
      <p:ext uri="{BB962C8B-B14F-4D97-AF65-F5344CB8AC3E}">
        <p14:creationId xmlns:p14="http://schemas.microsoft.com/office/powerpoint/2010/main" val="452779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20</a:t>
            </a:fld>
            <a:endParaRPr sz="900" dirty="0">
              <a:latin typeface="Tw Cen MT" panose="020B0602020104020603" pitchFamily="34" charset="0"/>
            </a:endParaRPr>
          </a:p>
        </p:txBody>
      </p:sp>
      <p:sp>
        <p:nvSpPr>
          <p:cNvPr id="2" name="AutoShape 2" descr="Image result for fabuloso floor clean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BE16FE27-CE05-38FD-B0C3-6960F8411F1A}"/>
              </a:ext>
            </a:extLst>
          </p:cNvPr>
          <p:cNvSpPr txBox="1">
            <a:spLocks/>
          </p:cNvSpPr>
          <p:nvPr/>
        </p:nvSpPr>
        <p:spPr>
          <a:xfrm>
            <a:off x="195704" y="161988"/>
            <a:ext cx="8636820"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Informed Consent</a:t>
            </a:r>
          </a:p>
        </p:txBody>
      </p:sp>
      <p:sp>
        <p:nvSpPr>
          <p:cNvPr id="3" name="Shape 102">
            <a:extLst>
              <a:ext uri="{FF2B5EF4-FFF2-40B4-BE49-F238E27FC236}">
                <a16:creationId xmlns:a16="http://schemas.microsoft.com/office/drawing/2014/main" id="{1A0CD6AF-7137-C101-2B7A-C27061E6681A}"/>
              </a:ext>
            </a:extLst>
          </p:cNvPr>
          <p:cNvSpPr>
            <a:spLocks noGrp="1"/>
          </p:cNvSpPr>
          <p:nvPr>
            <p:ph type="body" idx="1"/>
          </p:nvPr>
        </p:nvSpPr>
        <p:spPr>
          <a:xfrm>
            <a:off x="616450" y="1281346"/>
            <a:ext cx="10622622" cy="5103688"/>
          </a:xfrm>
          <a:prstGeom prst="rect">
            <a:avLst/>
          </a:prstGeom>
        </p:spPr>
        <p:txBody>
          <a:bodyPr lIns="0" tIns="0" rIns="0" bIns="0">
            <a:noAutofit/>
          </a:bodyPr>
          <a:lstStyle/>
          <a:p>
            <a:pPr marL="0" indent="0">
              <a:lnSpc>
                <a:spcPct val="120000"/>
              </a:lnSpc>
              <a:spcAft>
                <a:spcPts val="1800"/>
              </a:spcAft>
              <a:buNone/>
              <a:defRPr sz="1800"/>
            </a:pPr>
            <a:r>
              <a:rPr lang="en-US" sz="2200" dirty="0">
                <a:solidFill>
                  <a:schemeClr val="tx1"/>
                </a:solidFill>
              </a:rPr>
              <a:t>These respondents also </a:t>
            </a:r>
            <a:r>
              <a:rPr lang="en-US" sz="2200" u="sng" dirty="0">
                <a:solidFill>
                  <a:schemeClr val="tx1"/>
                </a:solidFill>
              </a:rPr>
              <a:t>wanted to be informed</a:t>
            </a:r>
            <a:r>
              <a:rPr lang="en-US" sz="2200" dirty="0">
                <a:solidFill>
                  <a:schemeClr val="tx1"/>
                </a:solidFill>
              </a:rPr>
              <a:t> </a:t>
            </a:r>
            <a:r>
              <a:rPr lang="en-US" sz="2200" u="sng" dirty="0">
                <a:solidFill>
                  <a:schemeClr val="tx1"/>
                </a:solidFill>
              </a:rPr>
              <a:t>(</a:t>
            </a:r>
            <a:r>
              <a:rPr lang="en-US" sz="2200" dirty="0">
                <a:solidFill>
                  <a:schemeClr val="tx1"/>
                </a:solidFill>
              </a:rPr>
              <a:t>in advance or at the visit) when AI was in use, what data was involved, and what precautions were being taken (by humans) to protect their data. Most </a:t>
            </a:r>
            <a:r>
              <a:rPr lang="en-US" sz="2200" u="sng" dirty="0">
                <a:solidFill>
                  <a:schemeClr val="tx1"/>
                </a:solidFill>
              </a:rPr>
              <a:t>wanted to be able to “opt out” </a:t>
            </a:r>
            <a:r>
              <a:rPr lang="en-US" sz="2200" dirty="0">
                <a:solidFill>
                  <a:schemeClr val="tx1"/>
                </a:solidFill>
              </a:rPr>
              <a:t>of the use of AI in their health care, even as many said they probably would not exercise that option.</a:t>
            </a:r>
          </a:p>
          <a:p>
            <a:pPr>
              <a:lnSpc>
                <a:spcPct val="120000"/>
              </a:lnSpc>
              <a:spcAft>
                <a:spcPts val="1200"/>
              </a:spcAft>
              <a:buFont typeface="Wingdings" panose="05000000000000000000" pitchFamily="2" charset="2"/>
              <a:buChar char="Ø"/>
              <a:defRPr sz="1800"/>
            </a:pPr>
            <a:r>
              <a:rPr lang="en-US" sz="2200" b="1" dirty="0">
                <a:solidFill>
                  <a:schemeClr val="tx1"/>
                </a:solidFill>
              </a:rPr>
              <a:t>While it may not always be practical or applicable to provide informed consent for the use of AI, we do recommend that wherever possible, the explanation of the tool include an “opt out” feature, or at least a paragraph describing a process for doing so.</a:t>
            </a:r>
          </a:p>
          <a:p>
            <a:pPr>
              <a:lnSpc>
                <a:spcPct val="120000"/>
              </a:lnSpc>
              <a:spcAft>
                <a:spcPts val="1200"/>
              </a:spcAft>
              <a:buFont typeface="Wingdings" panose="05000000000000000000" pitchFamily="2" charset="2"/>
              <a:buChar char="Ø"/>
              <a:defRPr sz="1800"/>
            </a:pPr>
            <a:r>
              <a:rPr lang="en-US" sz="2200" b="1" dirty="0">
                <a:solidFill>
                  <a:schemeClr val="tx1"/>
                </a:solidFill>
              </a:rPr>
              <a:t>Similarly, addressing data security, data privacy and oversight practices in the application description/demo will help increase trust in these tools.</a:t>
            </a:r>
          </a:p>
        </p:txBody>
      </p:sp>
    </p:spTree>
    <p:extLst>
      <p:ext uri="{BB962C8B-B14F-4D97-AF65-F5344CB8AC3E}">
        <p14:creationId xmlns:p14="http://schemas.microsoft.com/office/powerpoint/2010/main" val="30065577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28EBC-6E38-9159-89A7-6FE35B1D6D57}"/>
              </a:ext>
            </a:extLst>
          </p:cNvPr>
          <p:cNvSpPr>
            <a:spLocks noGrp="1"/>
          </p:cNvSpPr>
          <p:nvPr>
            <p:ph type="sldNum" sz="quarter" idx="10"/>
          </p:nvPr>
        </p:nvSpPr>
        <p:spPr/>
        <p:txBody>
          <a:bodyPr/>
          <a:lstStyle/>
          <a:p>
            <a:fld id="{86CB4B4D-7CA3-9044-876B-883B54F8677D}" type="slidenum">
              <a:rPr lang="en-US" smtClean="0"/>
              <a:pPr/>
              <a:t>21</a:t>
            </a:fld>
            <a:endParaRPr lang="en-US" dirty="0"/>
          </a:p>
        </p:txBody>
      </p:sp>
      <p:sp>
        <p:nvSpPr>
          <p:cNvPr id="3" name="TextBox 3">
            <a:extLst>
              <a:ext uri="{FF2B5EF4-FFF2-40B4-BE49-F238E27FC236}">
                <a16:creationId xmlns:a16="http://schemas.microsoft.com/office/drawing/2014/main" id="{1F4D0447-4D22-5E87-1472-B57E42B418B2}"/>
              </a:ext>
            </a:extLst>
          </p:cNvPr>
          <p:cNvSpPr txBox="1"/>
          <p:nvPr/>
        </p:nvSpPr>
        <p:spPr>
          <a:xfrm>
            <a:off x="5899160" y="2934917"/>
            <a:ext cx="5108064" cy="2374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a:defRPr sz="2000">
                <a:solidFill>
                  <a:srgbClr val="000000"/>
                </a:solidFill>
                <a:latin typeface="Avenir"/>
                <a:ea typeface="Avenir"/>
                <a:cs typeface="Avenir"/>
                <a:sym typeface="Avenir Roman"/>
              </a:defRPr>
            </a:pPr>
            <a:r>
              <a:rPr lang="de-DE" b="1" dirty="0">
                <a:solidFill>
                  <a:schemeClr val="tx1"/>
                </a:solidFill>
                <a:latin typeface="Avenir Medium" panose="02000503020000020003" pitchFamily="2" charset="0"/>
              </a:rPr>
              <a:t>MICHELE CORDOBA</a:t>
            </a:r>
            <a:endParaRPr lang="de-DE" sz="2800" b="1" dirty="0">
              <a:solidFill>
                <a:schemeClr val="tx1"/>
              </a:solidFill>
              <a:latin typeface="Avenir Medium" panose="02000503020000020003" pitchFamily="2" charset="0"/>
              <a:ea typeface="+mn-ea"/>
              <a:cs typeface="+mn-cs"/>
              <a:sym typeface="Calibri"/>
            </a:endParaRPr>
          </a:p>
          <a:p>
            <a:pPr>
              <a:defRPr sz="2000">
                <a:solidFill>
                  <a:srgbClr val="000000"/>
                </a:solidFill>
                <a:latin typeface="Avenir"/>
                <a:ea typeface="Avenir"/>
                <a:cs typeface="Avenir"/>
                <a:sym typeface="Avenir Roman"/>
              </a:defRPr>
            </a:pPr>
            <a:r>
              <a:rPr lang="de-DE" u="sng" dirty="0">
                <a:solidFill>
                  <a:schemeClr val="tx1"/>
                </a:solidFill>
                <a:uFill>
                  <a:solidFill>
                    <a:srgbClr val="2998E3"/>
                  </a:solidFill>
                </a:uFill>
                <a:latin typeface="Avenir" panose="02000503020000020003" pitchFamily="2" charset="0"/>
                <a:hlinkClick r:id="rId2"/>
              </a:rPr>
              <a:t>michele@cultureiq.group</a:t>
            </a:r>
            <a:endParaRPr lang="de-DE" u="sng" dirty="0">
              <a:solidFill>
                <a:schemeClr val="tx1"/>
              </a:solidFill>
              <a:uFill>
                <a:solidFill>
                  <a:srgbClr val="2998E3"/>
                </a:solidFill>
              </a:uFill>
              <a:latin typeface="Avenir" panose="02000503020000020003" pitchFamily="2" charset="0"/>
              <a:hlinkClick r:id="rId3">
                <a:extLst>
                  <a:ext uri="{A12FA001-AC4F-418D-AE19-62706E023703}">
                    <ahyp:hlinkClr xmlns:ahyp="http://schemas.microsoft.com/office/drawing/2018/hyperlinkcolor" val="tx"/>
                  </a:ext>
                </a:extLst>
              </a:hlinkClick>
            </a:endParaRPr>
          </a:p>
          <a:p>
            <a:pPr>
              <a:defRPr sz="2000">
                <a:solidFill>
                  <a:srgbClr val="000000"/>
                </a:solidFill>
                <a:latin typeface="Avenir"/>
                <a:ea typeface="Avenir"/>
                <a:cs typeface="Avenir"/>
                <a:sym typeface="Avenir Roman"/>
              </a:defRPr>
            </a:pPr>
            <a:r>
              <a:rPr lang="de-DE" dirty="0">
                <a:solidFill>
                  <a:schemeClr val="tx1"/>
                </a:solidFill>
                <a:latin typeface="Avenir" panose="02000503020000020003" pitchFamily="2" charset="0"/>
              </a:rPr>
              <a:t>818-261-8340</a:t>
            </a:r>
          </a:p>
          <a:p>
            <a:pPr>
              <a:defRPr sz="2000">
                <a:solidFill>
                  <a:srgbClr val="000000"/>
                </a:solidFill>
                <a:latin typeface="Avenir"/>
                <a:ea typeface="Avenir"/>
                <a:cs typeface="Avenir"/>
                <a:sym typeface="Avenir Roman"/>
              </a:defRPr>
            </a:pPr>
            <a:endParaRPr lang="en-US" b="1" dirty="0">
              <a:solidFill>
                <a:schemeClr val="tx1"/>
              </a:solidFill>
              <a:latin typeface="Avenir Medium" panose="02000503020000020003" pitchFamily="2" charset="0"/>
            </a:endParaRPr>
          </a:p>
          <a:p>
            <a:pPr>
              <a:defRPr sz="2000">
                <a:solidFill>
                  <a:srgbClr val="000000"/>
                </a:solidFill>
                <a:latin typeface="Avenir"/>
                <a:ea typeface="Avenir"/>
                <a:cs typeface="Avenir"/>
                <a:sym typeface="Avenir Roman"/>
              </a:defRPr>
            </a:pPr>
            <a:r>
              <a:rPr lang="en-US" b="1" dirty="0">
                <a:solidFill>
                  <a:schemeClr val="tx1"/>
                </a:solidFill>
                <a:latin typeface="Avenir Medium" panose="02000503020000020003" pitchFamily="2" charset="0"/>
              </a:rPr>
              <a:t>ANA FERNÁNDEZ ROCKWELL</a:t>
            </a:r>
            <a:endParaRPr lang="en-US" sz="2800" b="1" dirty="0">
              <a:solidFill>
                <a:schemeClr val="tx1"/>
              </a:solidFill>
              <a:latin typeface="Avenir Medium" panose="02000503020000020003" pitchFamily="2" charset="0"/>
              <a:ea typeface="+mn-ea"/>
              <a:cs typeface="+mn-cs"/>
              <a:sym typeface="Calibri"/>
            </a:endParaRPr>
          </a:p>
          <a:p>
            <a:pPr>
              <a:defRPr sz="2000">
                <a:solidFill>
                  <a:srgbClr val="000000"/>
                </a:solidFill>
                <a:latin typeface="Avenir"/>
                <a:ea typeface="Avenir"/>
                <a:cs typeface="Avenir"/>
                <a:sym typeface="Avenir Roman"/>
              </a:defRPr>
            </a:pPr>
            <a:r>
              <a:rPr u="sng" dirty="0">
                <a:solidFill>
                  <a:schemeClr val="tx1"/>
                </a:solidFill>
                <a:uFill>
                  <a:solidFill>
                    <a:srgbClr val="2998E3"/>
                  </a:solidFill>
                </a:uFill>
                <a:latin typeface="Avenir" panose="02000503020000020003" pitchFamily="2" charset="0"/>
                <a:hlinkClick r:id="rId4"/>
              </a:rPr>
              <a:t>ana</a:t>
            </a:r>
            <a:r>
              <a:rPr lang="en-US" u="sng" dirty="0">
                <a:solidFill>
                  <a:schemeClr val="tx1"/>
                </a:solidFill>
                <a:uFill>
                  <a:solidFill>
                    <a:srgbClr val="2998E3"/>
                  </a:solidFill>
                </a:uFill>
                <a:latin typeface="Avenir" panose="02000503020000020003" pitchFamily="2" charset="0"/>
                <a:hlinkClick r:id="rId4"/>
              </a:rPr>
              <a:t>@cultureiq.group</a:t>
            </a:r>
            <a:endParaRPr lang="en-US" u="sng" dirty="0">
              <a:solidFill>
                <a:schemeClr val="tx1"/>
              </a:solidFill>
              <a:uFill>
                <a:solidFill>
                  <a:srgbClr val="2998E3"/>
                </a:solidFill>
              </a:uFill>
              <a:latin typeface="Avenir" panose="02000503020000020003" pitchFamily="2" charset="0"/>
              <a:hlinkClick r:id="rId3">
                <a:extLst>
                  <a:ext uri="{A12FA001-AC4F-418D-AE19-62706E023703}">
                    <ahyp:hlinkClr xmlns:ahyp="http://schemas.microsoft.com/office/drawing/2018/hyperlinkcolor" val="tx"/>
                  </a:ext>
                </a:extLst>
              </a:hlinkClick>
            </a:endParaRPr>
          </a:p>
          <a:p>
            <a:pPr>
              <a:defRPr sz="2000">
                <a:solidFill>
                  <a:srgbClr val="000000"/>
                </a:solidFill>
                <a:latin typeface="Avenir"/>
                <a:ea typeface="Avenir"/>
                <a:cs typeface="Avenir"/>
                <a:sym typeface="Avenir Roman"/>
              </a:defRPr>
            </a:pPr>
            <a:r>
              <a:rPr dirty="0">
                <a:solidFill>
                  <a:schemeClr val="tx1"/>
                </a:solidFill>
                <a:latin typeface="Avenir" panose="02000503020000020003" pitchFamily="2" charset="0"/>
              </a:rPr>
              <a:t>305-934-9501</a:t>
            </a:r>
            <a:endParaRPr lang="en-US" dirty="0">
              <a:solidFill>
                <a:schemeClr val="tx1"/>
              </a:solidFill>
              <a:latin typeface="Avenir" panose="02000503020000020003" pitchFamily="2" charset="0"/>
            </a:endParaRPr>
          </a:p>
          <a:p>
            <a:pPr>
              <a:defRPr sz="2000">
                <a:solidFill>
                  <a:srgbClr val="000000"/>
                </a:solidFill>
                <a:latin typeface="Avenir"/>
                <a:ea typeface="Avenir"/>
                <a:cs typeface="Avenir"/>
                <a:sym typeface="Avenir Roman"/>
              </a:defRPr>
            </a:pPr>
            <a:endParaRPr lang="en-US" dirty="0">
              <a:solidFill>
                <a:schemeClr val="tx1"/>
              </a:solidFill>
              <a:latin typeface="Avenir" panose="02000503020000020003" pitchFamily="2" charset="0"/>
            </a:endParaRPr>
          </a:p>
          <a:p>
            <a:pPr>
              <a:defRPr sz="2000">
                <a:solidFill>
                  <a:srgbClr val="000000"/>
                </a:solidFill>
                <a:latin typeface="Avenir"/>
                <a:ea typeface="Avenir"/>
                <a:cs typeface="Avenir"/>
                <a:sym typeface="Avenir Roman"/>
              </a:defRPr>
            </a:pPr>
            <a:r>
              <a:rPr lang="pt-BR" b="1" dirty="0">
                <a:solidFill>
                  <a:schemeClr val="tx1"/>
                </a:solidFill>
                <a:latin typeface="Avenir Medium" panose="02000503020000020003" pitchFamily="2" charset="0"/>
              </a:rPr>
              <a:t>THOMAS TSENG</a:t>
            </a:r>
            <a:endParaRPr lang="pt-BR" sz="2800" b="1" dirty="0">
              <a:solidFill>
                <a:schemeClr val="tx1"/>
              </a:solidFill>
              <a:latin typeface="Avenir Medium" panose="02000503020000020003" pitchFamily="2" charset="0"/>
              <a:ea typeface="+mn-ea"/>
              <a:cs typeface="+mn-cs"/>
              <a:sym typeface="Calibri"/>
            </a:endParaRPr>
          </a:p>
          <a:p>
            <a:pPr>
              <a:defRPr sz="2000">
                <a:solidFill>
                  <a:srgbClr val="000000"/>
                </a:solidFill>
                <a:latin typeface="Avenir"/>
                <a:ea typeface="Avenir"/>
                <a:cs typeface="Avenir"/>
                <a:sym typeface="Avenir Roman"/>
              </a:defRPr>
            </a:pPr>
            <a:r>
              <a:rPr lang="pt-BR" u="sng" dirty="0">
                <a:solidFill>
                  <a:schemeClr val="tx1"/>
                </a:solidFill>
                <a:uFill>
                  <a:solidFill>
                    <a:srgbClr val="2998E3"/>
                  </a:solidFill>
                </a:uFill>
                <a:latin typeface="Avenir" panose="02000503020000020003" pitchFamily="2" charset="0"/>
                <a:hlinkClick r:id="rId5"/>
              </a:rPr>
              <a:t>thomas@sengoinsights.com</a:t>
            </a:r>
            <a:r>
              <a:rPr lang="pt-BR" u="sng" dirty="0">
                <a:solidFill>
                  <a:schemeClr val="tx1"/>
                </a:solidFill>
                <a:uFill>
                  <a:solidFill>
                    <a:srgbClr val="2998E3"/>
                  </a:solidFill>
                </a:uFill>
                <a:latin typeface="Avenir" panose="02000503020000020003" pitchFamily="2" charset="0"/>
              </a:rPr>
              <a:t> </a:t>
            </a:r>
            <a:endParaRPr lang="pt-BR" u="sng" dirty="0">
              <a:solidFill>
                <a:schemeClr val="tx1"/>
              </a:solidFill>
              <a:uFill>
                <a:solidFill>
                  <a:srgbClr val="2998E3"/>
                </a:solidFill>
              </a:uFill>
              <a:latin typeface="Avenir" panose="02000503020000020003" pitchFamily="2" charset="0"/>
              <a:hlinkClick r:id="rId3">
                <a:extLst>
                  <a:ext uri="{A12FA001-AC4F-418D-AE19-62706E023703}">
                    <ahyp:hlinkClr xmlns:ahyp="http://schemas.microsoft.com/office/drawing/2018/hyperlinkcolor" val="tx"/>
                  </a:ext>
                </a:extLst>
              </a:hlinkClick>
            </a:endParaRPr>
          </a:p>
          <a:p>
            <a:pPr>
              <a:defRPr sz="2000">
                <a:solidFill>
                  <a:srgbClr val="000000"/>
                </a:solidFill>
                <a:latin typeface="Avenir"/>
                <a:ea typeface="Avenir"/>
                <a:cs typeface="Avenir"/>
                <a:sym typeface="Avenir Roman"/>
              </a:defRPr>
            </a:pPr>
            <a:r>
              <a:rPr lang="pt-BR" dirty="0">
                <a:solidFill>
                  <a:schemeClr val="tx1"/>
                </a:solidFill>
                <a:latin typeface="Avenir" panose="02000503020000020003" pitchFamily="2" charset="0"/>
              </a:rPr>
              <a:t>323-528-0334</a:t>
            </a:r>
          </a:p>
          <a:p>
            <a:pPr>
              <a:defRPr sz="2000">
                <a:solidFill>
                  <a:srgbClr val="000000"/>
                </a:solidFill>
                <a:latin typeface="Avenir"/>
                <a:ea typeface="Avenir"/>
                <a:cs typeface="Avenir"/>
                <a:sym typeface="Avenir Roman"/>
              </a:defRPr>
            </a:pPr>
            <a:endParaRPr lang="en-US" dirty="0">
              <a:solidFill>
                <a:schemeClr val="tx1"/>
              </a:solidFill>
              <a:latin typeface="Avenir" panose="02000503020000020003" pitchFamily="2" charset="0"/>
            </a:endParaRPr>
          </a:p>
          <a:p>
            <a:pPr>
              <a:defRPr sz="2000">
                <a:solidFill>
                  <a:srgbClr val="000000"/>
                </a:solidFill>
                <a:latin typeface="Avenir"/>
                <a:ea typeface="Avenir"/>
                <a:cs typeface="Avenir"/>
                <a:sym typeface="Avenir Roman"/>
              </a:defRPr>
            </a:pPr>
            <a:endParaRPr lang="en-US" sz="2800" dirty="0">
              <a:solidFill>
                <a:schemeClr val="tx1"/>
              </a:solidFill>
              <a:latin typeface="Avenir" panose="02000503020000020003" pitchFamily="2" charset="0"/>
              <a:ea typeface="+mn-ea"/>
              <a:cs typeface="+mn-cs"/>
              <a:sym typeface="Calibri"/>
            </a:endParaRPr>
          </a:p>
          <a:p>
            <a:pPr>
              <a:defRPr sz="2000">
                <a:solidFill>
                  <a:srgbClr val="000000"/>
                </a:solidFill>
                <a:latin typeface="Avenir"/>
                <a:ea typeface="Avenir"/>
                <a:cs typeface="Avenir"/>
                <a:sym typeface="Avenir Roman"/>
              </a:defRPr>
            </a:pPr>
            <a:endParaRPr sz="2800" dirty="0">
              <a:solidFill>
                <a:schemeClr val="tx1"/>
              </a:solidFill>
              <a:latin typeface="Avenir" panose="02000503020000020003" pitchFamily="2" charset="0"/>
              <a:ea typeface="+mn-ea"/>
              <a:cs typeface="+mn-cs"/>
              <a:sym typeface="Calibri"/>
            </a:endParaRPr>
          </a:p>
          <a:p>
            <a:pPr>
              <a:defRPr sz="2000">
                <a:solidFill>
                  <a:srgbClr val="000000"/>
                </a:solidFill>
                <a:latin typeface="Avenir"/>
                <a:ea typeface="Avenir"/>
                <a:cs typeface="Avenir"/>
                <a:sym typeface="Avenir Roman"/>
              </a:defRPr>
            </a:pPr>
            <a:endParaRPr dirty="0">
              <a:solidFill>
                <a:schemeClr val="accent1"/>
              </a:solidFill>
              <a:latin typeface="Avenir Medium" panose="02000503020000020003" pitchFamily="2" charset="0"/>
              <a:ea typeface="+mn-ea"/>
              <a:cs typeface="+mn-cs"/>
              <a:sym typeface="Calibri"/>
            </a:endParaRPr>
          </a:p>
        </p:txBody>
      </p:sp>
      <p:sp>
        <p:nvSpPr>
          <p:cNvPr id="7" name="Title 2">
            <a:extLst>
              <a:ext uri="{FF2B5EF4-FFF2-40B4-BE49-F238E27FC236}">
                <a16:creationId xmlns:a16="http://schemas.microsoft.com/office/drawing/2014/main" id="{5404A7D3-6C6C-D34B-93FD-974C6B3E8586}"/>
              </a:ext>
            </a:extLst>
          </p:cNvPr>
          <p:cNvSpPr txBox="1">
            <a:spLocks/>
          </p:cNvSpPr>
          <p:nvPr/>
        </p:nvSpPr>
        <p:spPr>
          <a:xfrm>
            <a:off x="0" y="1798959"/>
            <a:ext cx="5372100" cy="1719751"/>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hangingPunct="1"/>
            <a:r>
              <a:rPr lang="en-US" sz="6600" dirty="0">
                <a:solidFill>
                  <a:schemeClr val="accent1"/>
                </a:solidFill>
                <a:effectLst/>
              </a:rPr>
              <a:t>thank </a:t>
            </a:r>
          </a:p>
          <a:p>
            <a:pPr hangingPunct="1"/>
            <a:r>
              <a:rPr lang="en-US" sz="6600" dirty="0">
                <a:solidFill>
                  <a:schemeClr val="accent1"/>
                </a:solidFill>
                <a:effectLst/>
              </a:rPr>
              <a:t>you!</a:t>
            </a:r>
          </a:p>
        </p:txBody>
      </p:sp>
      <p:pic>
        <p:nvPicPr>
          <p:cNvPr id="9" name="Picture 8" descr="Logo&#10;&#10;Description automatically generated">
            <a:extLst>
              <a:ext uri="{FF2B5EF4-FFF2-40B4-BE49-F238E27FC236}">
                <a16:creationId xmlns:a16="http://schemas.microsoft.com/office/drawing/2014/main" id="{5158A4FD-CB85-184A-1834-84BD936F74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159" y="1532746"/>
            <a:ext cx="4059229" cy="1061851"/>
          </a:xfrm>
          <a:prstGeom prst="rect">
            <a:avLst/>
          </a:prstGeom>
        </p:spPr>
      </p:pic>
      <p:sp>
        <p:nvSpPr>
          <p:cNvPr id="10" name="Rectangle 9">
            <a:extLst>
              <a:ext uri="{FF2B5EF4-FFF2-40B4-BE49-F238E27FC236}">
                <a16:creationId xmlns:a16="http://schemas.microsoft.com/office/drawing/2014/main" id="{0D9CC4AA-FA78-443B-4645-5391F3C97773}"/>
              </a:ext>
            </a:extLst>
          </p:cNvPr>
          <p:cNvSpPr/>
          <p:nvPr/>
        </p:nvSpPr>
        <p:spPr>
          <a:xfrm>
            <a:off x="9829800" y="0"/>
            <a:ext cx="2362200" cy="7572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2"/>
              </a:solidFill>
              <a:effectLst/>
              <a:uFillTx/>
              <a:latin typeface="Tw Cen MT"/>
              <a:ea typeface="Tw Cen MT"/>
              <a:cs typeface="Tw Cen MT"/>
              <a:sym typeface="Tw Cen MT"/>
            </a:endParaRPr>
          </a:p>
        </p:txBody>
      </p:sp>
      <p:cxnSp>
        <p:nvCxnSpPr>
          <p:cNvPr id="12" name="Straight Connector 11">
            <a:extLst>
              <a:ext uri="{FF2B5EF4-FFF2-40B4-BE49-F238E27FC236}">
                <a16:creationId xmlns:a16="http://schemas.microsoft.com/office/drawing/2014/main" id="{E7CB2218-6BF3-BD76-8E0C-901EC47D4FE0}"/>
              </a:ext>
            </a:extLst>
          </p:cNvPr>
          <p:cNvCxnSpPr>
            <a:cxnSpLocks/>
          </p:cNvCxnSpPr>
          <p:nvPr/>
        </p:nvCxnSpPr>
        <p:spPr>
          <a:xfrm>
            <a:off x="5372100" y="1514475"/>
            <a:ext cx="0" cy="3978570"/>
          </a:xfrm>
          <a:prstGeom prst="line">
            <a:avLst/>
          </a:prstGeom>
          <a:ln>
            <a:solidFill>
              <a:schemeClr val="tx1">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015881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622-92C2-5A3B-E2F7-4E94C3F0C13D}"/>
              </a:ext>
            </a:extLst>
          </p:cNvPr>
          <p:cNvSpPr>
            <a:spLocks noGrp="1"/>
          </p:cNvSpPr>
          <p:nvPr>
            <p:ph type="ctrTitle"/>
          </p:nvPr>
        </p:nvSpPr>
        <p:spPr>
          <a:xfrm>
            <a:off x="1524000" y="1225880"/>
            <a:ext cx="9144000" cy="2387600"/>
          </a:xfrm>
        </p:spPr>
        <p:txBody>
          <a:bodyPr anchor="b">
            <a:normAutofit/>
          </a:bodyPr>
          <a:lstStyle/>
          <a:p>
            <a:r>
              <a:rPr lang="en-US" dirty="0"/>
              <a:t>Thank you!</a:t>
            </a:r>
          </a:p>
        </p:txBody>
      </p:sp>
      <p:sp>
        <p:nvSpPr>
          <p:cNvPr id="11" name="Subtitle 10">
            <a:extLst>
              <a:ext uri="{FF2B5EF4-FFF2-40B4-BE49-F238E27FC236}">
                <a16:creationId xmlns:a16="http://schemas.microsoft.com/office/drawing/2014/main" id="{898F7597-62EB-B1B5-C508-2018AED78B4C}"/>
              </a:ext>
            </a:extLst>
          </p:cNvPr>
          <p:cNvSpPr>
            <a:spLocks noGrp="1"/>
          </p:cNvSpPr>
          <p:nvPr>
            <p:ph type="subTitle" idx="1"/>
          </p:nvPr>
        </p:nvSpPr>
        <p:spPr/>
        <p:txBody>
          <a:bodyPr/>
          <a:lstStyle/>
          <a:p>
            <a:r>
              <a:rPr lang="en-US" dirty="0"/>
              <a:t>Please take the evaluation survey when this webinar concludes. Your feedback is very important to us.</a:t>
            </a:r>
          </a:p>
        </p:txBody>
      </p:sp>
    </p:spTree>
    <p:extLst>
      <p:ext uri="{BB962C8B-B14F-4D97-AF65-F5344CB8AC3E}">
        <p14:creationId xmlns:p14="http://schemas.microsoft.com/office/powerpoint/2010/main" val="55280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98C38-B5D5-F3ED-BAF1-A4D13C7786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CFA3D-BFB7-F964-263F-D827C0128F79}"/>
              </a:ext>
            </a:extLst>
          </p:cNvPr>
          <p:cNvSpPr>
            <a:spLocks noGrp="1"/>
          </p:cNvSpPr>
          <p:nvPr>
            <p:ph type="sldNum" sz="quarter" idx="4"/>
          </p:nvPr>
        </p:nvSpPr>
        <p:spPr>
          <a:xfrm>
            <a:off x="11366500" y="6482936"/>
            <a:ext cx="825500" cy="365125"/>
          </a:xfrm>
        </p:spPr>
        <p:txBody>
          <a:bodyPr/>
          <a:lstStyle/>
          <a:p>
            <a:fld id="{D03E3139-6EF4-4439-935F-6B72124A0020}" type="slidenum">
              <a:rPr lang="en-US" altLang="en-US" smtClean="0"/>
              <a:pPr/>
              <a:t>3</a:t>
            </a:fld>
            <a:endParaRPr lang="en-US" altLang="en-US" dirty="0"/>
          </a:p>
        </p:txBody>
      </p:sp>
      <p:sp>
        <p:nvSpPr>
          <p:cNvPr id="4" name="Title 2">
            <a:extLst>
              <a:ext uri="{FF2B5EF4-FFF2-40B4-BE49-F238E27FC236}">
                <a16:creationId xmlns:a16="http://schemas.microsoft.com/office/drawing/2014/main" id="{DC700541-6952-EDA5-7ECF-F039BBD6DAFC}"/>
              </a:ext>
            </a:extLst>
          </p:cNvPr>
          <p:cNvSpPr txBox="1">
            <a:spLocks/>
          </p:cNvSpPr>
          <p:nvPr/>
        </p:nvSpPr>
        <p:spPr>
          <a:xfrm>
            <a:off x="195703" y="140723"/>
            <a:ext cx="9525239"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Key Takeaways</a:t>
            </a:r>
          </a:p>
        </p:txBody>
      </p:sp>
      <p:sp>
        <p:nvSpPr>
          <p:cNvPr id="5" name="Shape 105">
            <a:extLst>
              <a:ext uri="{FF2B5EF4-FFF2-40B4-BE49-F238E27FC236}">
                <a16:creationId xmlns:a16="http://schemas.microsoft.com/office/drawing/2014/main" id="{2FDF77C0-C1AB-FFA6-6FEF-98C92D79A3A3}"/>
              </a:ext>
            </a:extLst>
          </p:cNvPr>
          <p:cNvSpPr txBox="1">
            <a:spLocks/>
          </p:cNvSpPr>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80808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lvl9pPr>
          </a:lstStyle>
          <a:p>
            <a:pPr algn="r">
              <a:defRPr sz="1800" b="0">
                <a:solidFill>
                  <a:srgbClr val="000000"/>
                </a:solidFill>
              </a:defRPr>
            </a:pPr>
            <a:fld id="{86CB4B4D-7CA3-9044-876B-883B54F8677D}" type="slidenum">
              <a:rPr lang="en-US" sz="900" b="0" smtClean="0">
                <a:solidFill>
                  <a:srgbClr val="000000"/>
                </a:solidFill>
                <a:latin typeface="Tw Cen MT" panose="020B0602020104020603" pitchFamily="34" charset="0"/>
              </a:rPr>
              <a:pPr algn="r">
                <a:defRPr sz="1800" b="0">
                  <a:solidFill>
                    <a:srgbClr val="000000"/>
                  </a:solidFill>
                </a:defRPr>
              </a:pPr>
              <a:t>3</a:t>
            </a:fld>
            <a:endParaRPr lang="en-US" sz="900" b="0" dirty="0">
              <a:solidFill>
                <a:srgbClr val="000000"/>
              </a:solidFill>
              <a:latin typeface="Tw Cen MT" panose="020B0602020104020603" pitchFamily="34" charset="0"/>
            </a:endParaRPr>
          </a:p>
        </p:txBody>
      </p:sp>
      <p:graphicFrame>
        <p:nvGraphicFramePr>
          <p:cNvPr id="6" name="Diagram 5">
            <a:extLst>
              <a:ext uri="{FF2B5EF4-FFF2-40B4-BE49-F238E27FC236}">
                <a16:creationId xmlns:a16="http://schemas.microsoft.com/office/drawing/2014/main" id="{A530B5A4-7BFC-191C-8AA8-CF3BDD082633}"/>
              </a:ext>
            </a:extLst>
          </p:cNvPr>
          <p:cNvGraphicFramePr/>
          <p:nvPr/>
        </p:nvGraphicFramePr>
        <p:xfrm>
          <a:off x="702930" y="1181444"/>
          <a:ext cx="9897730" cy="536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84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01EB-8EDE-E1CC-B9B1-77B76C55752A}"/>
              </a:ext>
            </a:extLst>
          </p:cNvPr>
          <p:cNvSpPr>
            <a:spLocks noGrp="1"/>
          </p:cNvSpPr>
          <p:nvPr>
            <p:ph type="title"/>
          </p:nvPr>
        </p:nvSpPr>
        <p:spPr/>
        <p:txBody>
          <a:bodyPr/>
          <a:lstStyle/>
          <a:p>
            <a:r>
              <a:rPr lang="en-US" sz="4400" dirty="0">
                <a:solidFill>
                  <a:schemeClr val="tx1"/>
                </a:solidFill>
              </a:rPr>
              <a:t>Awareness + Understanding </a:t>
            </a:r>
            <a:br>
              <a:rPr lang="en-US" sz="4400" dirty="0">
                <a:solidFill>
                  <a:schemeClr val="tx1"/>
                </a:solidFill>
              </a:rPr>
            </a:br>
            <a:r>
              <a:rPr lang="en-US" sz="4400" dirty="0">
                <a:solidFill>
                  <a:schemeClr val="tx1"/>
                </a:solidFill>
              </a:rPr>
              <a:t>of ai</a:t>
            </a:r>
            <a:endParaRPr lang="en-US" sz="4400" dirty="0"/>
          </a:p>
        </p:txBody>
      </p:sp>
      <p:sp>
        <p:nvSpPr>
          <p:cNvPr id="3" name="Slide Number Placeholder 2">
            <a:extLst>
              <a:ext uri="{FF2B5EF4-FFF2-40B4-BE49-F238E27FC236}">
                <a16:creationId xmlns:a16="http://schemas.microsoft.com/office/drawing/2014/main" id="{4ACFCA3A-9222-555D-B4CE-F396FC462EFE}"/>
              </a:ext>
            </a:extLst>
          </p:cNvPr>
          <p:cNvSpPr>
            <a:spLocks noGrp="1"/>
          </p:cNvSpPr>
          <p:nvPr>
            <p:ph type="sldNum" sz="quarter" idx="10"/>
          </p:nvPr>
        </p:nvSpPr>
        <p:spPr/>
        <p:txBody>
          <a:bodyPr/>
          <a:lstStyle/>
          <a:p>
            <a:fld id="{86CB4B4D-7CA3-9044-876B-883B54F8677D}" type="slidenum">
              <a:rPr lang="en-US" smtClean="0"/>
              <a:pPr/>
              <a:t>4</a:t>
            </a:fld>
            <a:endParaRPr lang="en-US" dirty="0"/>
          </a:p>
        </p:txBody>
      </p:sp>
      <p:sp>
        <p:nvSpPr>
          <p:cNvPr id="4" name="Title 2">
            <a:extLst>
              <a:ext uri="{FF2B5EF4-FFF2-40B4-BE49-F238E27FC236}">
                <a16:creationId xmlns:a16="http://schemas.microsoft.com/office/drawing/2014/main" id="{FFCA73F1-8DF0-549F-F1C7-84AD60514F66}"/>
              </a:ext>
            </a:extLst>
          </p:cNvPr>
          <p:cNvSpPr txBox="1">
            <a:spLocks/>
          </p:cNvSpPr>
          <p:nvPr/>
        </p:nvSpPr>
        <p:spPr>
          <a:xfrm>
            <a:off x="180709" y="2446247"/>
            <a:ext cx="2796407" cy="2320926"/>
          </a:xfrm>
          <a:prstGeom prst="rect">
            <a:avLst/>
          </a:prstGeom>
        </p:spPr>
        <p:txBody>
          <a:bodyPr lIns="91440" tIns="45720" rIns="91440" bIns="45720" anchor="t"/>
          <a:lstStyle>
            <a:lvl1pPr marL="0" marR="0" indent="0" algn="ctr" defTabSz="914400" rtl="0" latinLnBrk="0">
              <a:lnSpc>
                <a:spcPct val="80000"/>
              </a:lnSpc>
              <a:spcBef>
                <a:spcPts val="0"/>
              </a:spcBef>
              <a:spcAft>
                <a:spcPts val="0"/>
              </a:spcAft>
              <a:buClrTx/>
              <a:buSzTx/>
              <a:buFontTx/>
              <a:buNone/>
              <a:tabLst/>
              <a:defRPr sz="6000" b="0" i="0" u="none" strike="noStrike" cap="all" spc="300" baseline="0">
                <a:solidFill>
                  <a:schemeClr val="accent2"/>
                </a:solidFill>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hangingPunct="1">
              <a:lnSpc>
                <a:spcPct val="100000"/>
              </a:lnSpc>
            </a:pPr>
            <a:r>
              <a:rPr lang="en-US" sz="4000" dirty="0">
                <a:solidFill>
                  <a:schemeClr val="accent6">
                    <a:lumMod val="75000"/>
                  </a:schemeClr>
                </a:solidFill>
              </a:rPr>
              <a:t>DETAILED </a:t>
            </a:r>
            <a:br>
              <a:rPr lang="en-US" sz="4000" dirty="0"/>
            </a:br>
            <a:r>
              <a:rPr lang="en-US" sz="4000" dirty="0">
                <a:solidFill>
                  <a:schemeClr val="accent6">
                    <a:lumMod val="75000"/>
                  </a:schemeClr>
                </a:solidFill>
              </a:rPr>
              <a:t>FINDINGS</a:t>
            </a:r>
          </a:p>
        </p:txBody>
      </p:sp>
    </p:spTree>
    <p:extLst>
      <p:ext uri="{BB962C8B-B14F-4D97-AF65-F5344CB8AC3E}">
        <p14:creationId xmlns:p14="http://schemas.microsoft.com/office/powerpoint/2010/main" val="16188197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B0A75-48F3-EB36-00C4-3EAA7D50C512}"/>
            </a:ext>
          </a:extLst>
        </p:cNvPr>
        <p:cNvGrpSpPr/>
        <p:nvPr/>
      </p:nvGrpSpPr>
      <p:grpSpPr>
        <a:xfrm>
          <a:off x="0" y="0"/>
          <a:ext cx="0" cy="0"/>
          <a:chOff x="0" y="0"/>
          <a:chExt cx="0" cy="0"/>
        </a:xfrm>
      </p:grpSpPr>
      <p:sp>
        <p:nvSpPr>
          <p:cNvPr id="102" name="Shape 102">
            <a:extLst>
              <a:ext uri="{FF2B5EF4-FFF2-40B4-BE49-F238E27FC236}">
                <a16:creationId xmlns:a16="http://schemas.microsoft.com/office/drawing/2014/main" id="{FFFF85BD-F8BB-1EE8-697B-EF389CE409E7}"/>
              </a:ext>
            </a:extLst>
          </p:cNvPr>
          <p:cNvSpPr>
            <a:spLocks noGrp="1"/>
          </p:cNvSpPr>
          <p:nvPr>
            <p:ph type="body" idx="1"/>
          </p:nvPr>
        </p:nvSpPr>
        <p:spPr>
          <a:xfrm>
            <a:off x="616450" y="1369028"/>
            <a:ext cx="10622622" cy="5103688"/>
          </a:xfrm>
          <a:prstGeom prst="rect">
            <a:avLst/>
          </a:prstGeom>
        </p:spPr>
        <p:txBody>
          <a:bodyPr lIns="0" tIns="0" rIns="0" bIns="0">
            <a:noAutofit/>
          </a:bodyPr>
          <a:lstStyle/>
          <a:p>
            <a:pPr>
              <a:lnSpc>
                <a:spcPct val="120000"/>
              </a:lnSpc>
              <a:spcAft>
                <a:spcPts val="1800"/>
              </a:spcAft>
              <a:defRPr sz="1800"/>
            </a:pPr>
            <a:r>
              <a:rPr lang="en-US" dirty="0">
                <a:solidFill>
                  <a:schemeClr val="tx1"/>
                </a:solidFill>
              </a:rPr>
              <a:t>Most respondents across groups had </a:t>
            </a:r>
            <a:r>
              <a:rPr lang="en-US" b="1" dirty="0">
                <a:solidFill>
                  <a:schemeClr val="tx1"/>
                </a:solidFill>
              </a:rPr>
              <a:t>some familiarity with AI; </a:t>
            </a:r>
            <a:r>
              <a:rPr lang="en-US" dirty="0">
                <a:solidFill>
                  <a:schemeClr val="tx1"/>
                </a:solidFill>
              </a:rPr>
              <a:t>either they had heard the term, had seen something about what it is and how it works, or had used it themselves.</a:t>
            </a:r>
            <a:endParaRPr lang="en-US" b="1" dirty="0">
              <a:solidFill>
                <a:schemeClr val="tx1"/>
              </a:solidFill>
            </a:endParaRPr>
          </a:p>
          <a:p>
            <a:pPr>
              <a:lnSpc>
                <a:spcPct val="120000"/>
              </a:lnSpc>
              <a:spcAft>
                <a:spcPts val="1800"/>
              </a:spcAft>
              <a:defRPr sz="1800"/>
            </a:pPr>
            <a:r>
              <a:rPr lang="en-US" dirty="0">
                <a:solidFill>
                  <a:schemeClr val="tx1"/>
                </a:solidFill>
              </a:rPr>
              <a:t>Initial exposure to AI often came through </a:t>
            </a:r>
            <a:r>
              <a:rPr lang="en-US" b="1" dirty="0">
                <a:solidFill>
                  <a:schemeClr val="tx1"/>
                </a:solidFill>
              </a:rPr>
              <a:t>work, school, </a:t>
            </a:r>
            <a:r>
              <a:rPr lang="en-US" dirty="0">
                <a:solidFill>
                  <a:schemeClr val="tx1"/>
                </a:solidFill>
              </a:rPr>
              <a:t>or </a:t>
            </a:r>
            <a:r>
              <a:rPr lang="en-US" b="1" dirty="0">
                <a:solidFill>
                  <a:schemeClr val="tx1"/>
                </a:solidFill>
              </a:rPr>
              <a:t>social media</a:t>
            </a:r>
            <a:r>
              <a:rPr lang="en-US" dirty="0">
                <a:solidFill>
                  <a:schemeClr val="tx1"/>
                </a:solidFill>
              </a:rPr>
              <a:t>. Most who were familiar with AI had </a:t>
            </a:r>
            <a:r>
              <a:rPr lang="en-US" b="1" dirty="0">
                <a:solidFill>
                  <a:schemeClr val="tx1"/>
                </a:solidFill>
              </a:rPr>
              <a:t>Siri or Alexa </a:t>
            </a:r>
            <a:r>
              <a:rPr lang="en-US" dirty="0">
                <a:solidFill>
                  <a:schemeClr val="tx1"/>
                </a:solidFill>
              </a:rPr>
              <a:t>at home or had used </a:t>
            </a:r>
            <a:r>
              <a:rPr lang="en-US" b="1" dirty="0">
                <a:solidFill>
                  <a:schemeClr val="tx1"/>
                </a:solidFill>
              </a:rPr>
              <a:t>ChatGPT</a:t>
            </a:r>
            <a:r>
              <a:rPr lang="en-US" dirty="0">
                <a:solidFill>
                  <a:schemeClr val="tx1"/>
                </a:solidFill>
              </a:rPr>
              <a:t> or other AI tools for school (essays), work (emails, resumes), or personal research.</a:t>
            </a:r>
          </a:p>
          <a:p>
            <a:pPr>
              <a:lnSpc>
                <a:spcPct val="120000"/>
              </a:lnSpc>
              <a:spcAft>
                <a:spcPts val="1800"/>
              </a:spcAft>
              <a:defRPr sz="1800"/>
            </a:pPr>
            <a:r>
              <a:rPr lang="en-US" b="1" dirty="0">
                <a:solidFill>
                  <a:schemeClr val="tx1"/>
                </a:solidFill>
              </a:rPr>
              <a:t>Awareness was lowest </a:t>
            </a:r>
            <a:r>
              <a:rPr lang="en-US" dirty="0">
                <a:solidFill>
                  <a:schemeClr val="tx1"/>
                </a:solidFill>
              </a:rPr>
              <a:t>among older adults, respondents with lower incomes, and non-English speakers.</a:t>
            </a:r>
          </a:p>
          <a:p>
            <a:pPr>
              <a:lnSpc>
                <a:spcPct val="120000"/>
              </a:lnSpc>
              <a:spcAft>
                <a:spcPts val="1800"/>
              </a:spcAft>
              <a:defRPr sz="1800"/>
            </a:pPr>
            <a:r>
              <a:rPr lang="en-US" dirty="0">
                <a:solidFill>
                  <a:schemeClr val="tx1"/>
                </a:solidFill>
              </a:rPr>
              <a:t>Many noted </a:t>
            </a:r>
            <a:r>
              <a:rPr lang="en-US" b="1" dirty="0">
                <a:solidFill>
                  <a:schemeClr val="tx1"/>
                </a:solidFill>
              </a:rPr>
              <a:t>increased mentions of AI </a:t>
            </a:r>
            <a:r>
              <a:rPr lang="en-US" dirty="0">
                <a:solidFill>
                  <a:schemeClr val="tx1"/>
                </a:solidFill>
              </a:rPr>
              <a:t>in news, movies, and other entertainment programming over recent years.</a:t>
            </a:r>
          </a:p>
        </p:txBody>
      </p:sp>
      <p:sp>
        <p:nvSpPr>
          <p:cNvPr id="105" name="Shape 105">
            <a:extLst>
              <a:ext uri="{FF2B5EF4-FFF2-40B4-BE49-F238E27FC236}">
                <a16:creationId xmlns:a16="http://schemas.microsoft.com/office/drawing/2014/main" id="{0CD51254-CB11-C540-E6D4-4D7AC2842D96}"/>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ma14="http://schemas.microsoft.com/office/mac/drawingml/2011/main" xmlns=""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5</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359A3324-4E99-55A1-C6C9-486428379D7D}"/>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AB8B0334-554A-38DC-AA52-26EF50B8B41B}"/>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General Awareness of AI</a:t>
            </a:r>
          </a:p>
        </p:txBody>
      </p:sp>
    </p:spTree>
    <p:extLst>
      <p:ext uri="{BB962C8B-B14F-4D97-AF65-F5344CB8AC3E}">
        <p14:creationId xmlns:p14="http://schemas.microsoft.com/office/powerpoint/2010/main" val="21520684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849E-E48F-67E3-8FED-E4933D04049A}"/>
            </a:ext>
          </a:extLst>
        </p:cNvPr>
        <p:cNvGrpSpPr/>
        <p:nvPr/>
      </p:nvGrpSpPr>
      <p:grpSpPr>
        <a:xfrm>
          <a:off x="0" y="0"/>
          <a:ext cx="0" cy="0"/>
          <a:chOff x="0" y="0"/>
          <a:chExt cx="0" cy="0"/>
        </a:xfrm>
      </p:grpSpPr>
      <p:sp>
        <p:nvSpPr>
          <p:cNvPr id="102" name="Shape 102">
            <a:extLst>
              <a:ext uri="{FF2B5EF4-FFF2-40B4-BE49-F238E27FC236}">
                <a16:creationId xmlns:a16="http://schemas.microsoft.com/office/drawing/2014/main" id="{3B62F2CC-5DC3-1FEE-2403-C0AAF1C47A09}"/>
              </a:ext>
            </a:extLst>
          </p:cNvPr>
          <p:cNvSpPr>
            <a:spLocks noGrp="1"/>
          </p:cNvSpPr>
          <p:nvPr>
            <p:ph type="body" idx="1"/>
          </p:nvPr>
        </p:nvSpPr>
        <p:spPr>
          <a:xfrm>
            <a:off x="616450" y="3172429"/>
            <a:ext cx="5008173" cy="1501172"/>
          </a:xfrm>
          <a:prstGeom prst="rect">
            <a:avLst/>
          </a:prstGeom>
        </p:spPr>
        <p:txBody>
          <a:bodyPr lIns="0" tIns="0" rIns="0" bIns="0">
            <a:noAutofit/>
          </a:bodyPr>
          <a:lstStyle/>
          <a:p>
            <a:pPr>
              <a:lnSpc>
                <a:spcPct val="120000"/>
              </a:lnSpc>
              <a:defRPr sz="1800"/>
            </a:pPr>
            <a:r>
              <a:rPr lang="en-US" sz="1800" dirty="0">
                <a:solidFill>
                  <a:schemeClr val="tx1"/>
                </a:solidFill>
              </a:rPr>
              <a:t>Valuable source of information (research)</a:t>
            </a:r>
          </a:p>
          <a:p>
            <a:pPr>
              <a:lnSpc>
                <a:spcPct val="120000"/>
              </a:lnSpc>
              <a:defRPr sz="1800"/>
            </a:pPr>
            <a:r>
              <a:rPr lang="en-US" sz="1800" dirty="0">
                <a:solidFill>
                  <a:schemeClr val="tx1"/>
                </a:solidFill>
              </a:rPr>
              <a:t>Ability to summarize and synthesize large amounts of data</a:t>
            </a:r>
          </a:p>
          <a:p>
            <a:pPr>
              <a:lnSpc>
                <a:spcPct val="120000"/>
              </a:lnSpc>
              <a:defRPr sz="1800"/>
            </a:pPr>
            <a:r>
              <a:rPr lang="en-US" sz="1800" dirty="0">
                <a:solidFill>
                  <a:schemeClr val="tx1"/>
                </a:solidFill>
              </a:rPr>
              <a:t>Can use it to generate content (emails, reports)</a:t>
            </a:r>
          </a:p>
          <a:p>
            <a:pPr>
              <a:lnSpc>
                <a:spcPct val="120000"/>
              </a:lnSpc>
              <a:defRPr sz="1800"/>
            </a:pPr>
            <a:r>
              <a:rPr lang="en-US" sz="1800" dirty="0">
                <a:solidFill>
                  <a:schemeClr val="tx1"/>
                </a:solidFill>
              </a:rPr>
              <a:t>Makes common tasks more efficient</a:t>
            </a:r>
          </a:p>
        </p:txBody>
      </p:sp>
      <p:sp>
        <p:nvSpPr>
          <p:cNvPr id="105" name="Shape 105">
            <a:extLst>
              <a:ext uri="{FF2B5EF4-FFF2-40B4-BE49-F238E27FC236}">
                <a16:creationId xmlns:a16="http://schemas.microsoft.com/office/drawing/2014/main" id="{62C1B59D-936D-7024-37B2-EDF51BF61958}"/>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6</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A484E1A4-CC0C-14DD-9A30-CCD8D477301B}"/>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3DD49B4B-4789-8768-2B92-F8F3D858836D}"/>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Benefits and Drawbacks of AI in General</a:t>
            </a:r>
          </a:p>
        </p:txBody>
      </p:sp>
      <p:sp>
        <p:nvSpPr>
          <p:cNvPr id="4" name="Shape 102">
            <a:extLst>
              <a:ext uri="{FF2B5EF4-FFF2-40B4-BE49-F238E27FC236}">
                <a16:creationId xmlns:a16="http://schemas.microsoft.com/office/drawing/2014/main" id="{8D9E7EEA-B6F8-214E-462E-F1B4EF962822}"/>
              </a:ext>
            </a:extLst>
          </p:cNvPr>
          <p:cNvSpPr txBox="1">
            <a:spLocks/>
          </p:cNvSpPr>
          <p:nvPr/>
        </p:nvSpPr>
        <p:spPr>
          <a:xfrm>
            <a:off x="6305050" y="3159729"/>
            <a:ext cx="5270500" cy="1348772"/>
          </a:xfrm>
          <a:prstGeom prst="rect">
            <a:avLst/>
          </a:prstGeom>
        </p:spPr>
        <p:txBody>
          <a:bodyPr lIns="0" tIns="0" rIns="0" bIns="0">
            <a:noAutofit/>
          </a:bodyPr>
          <a:lstStyle>
            <a:lvl1pPr marL="228600" marR="0" indent="-2286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1pPr>
            <a:lvl2pPr marL="7112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2pPr>
            <a:lvl3pPr marL="1200150" marR="0" indent="-28575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3pPr>
            <a:lvl4pPr marL="1698171" marR="0" indent="-326571"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4pPr>
            <a:lvl5pPr marL="2155371" marR="0" indent="-326571"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5pPr>
            <a:lvl6pPr marL="25400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6pPr>
            <a:lvl7pPr marL="29972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7pPr>
            <a:lvl8pPr marL="34544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8pPr>
            <a:lvl9pPr marL="3911600" marR="0" indent="-254000" algn="l" defTabSz="914400" rtl="0" latinLnBrk="0">
              <a:lnSpc>
                <a:spcPct val="90000"/>
              </a:lnSpc>
              <a:spcBef>
                <a:spcPts val="1200"/>
              </a:spcBef>
              <a:spcAft>
                <a:spcPts val="0"/>
              </a:spcAft>
              <a:buClrTx/>
              <a:buSzPct val="100000"/>
              <a:buFont typeface="Arial"/>
              <a:buChar char="•"/>
              <a:tabLst/>
              <a:defRPr sz="2000" b="0" i="0" u="none" strike="noStrike" cap="none" spc="0" baseline="0">
                <a:solidFill>
                  <a:srgbClr val="6E706E"/>
                </a:solidFill>
                <a:uFillTx/>
                <a:latin typeface="Avenir Next LT Pro"/>
                <a:ea typeface="Avenir Next LT Pro"/>
                <a:cs typeface="Avenir Next LT Pro"/>
                <a:sym typeface="Avenir Next LT Pro"/>
              </a:defRPr>
            </a:lvl9pPr>
          </a:lstStyle>
          <a:p>
            <a:pPr hangingPunct="1">
              <a:lnSpc>
                <a:spcPct val="120000"/>
              </a:lnSpc>
              <a:defRPr sz="1800"/>
            </a:pPr>
            <a:r>
              <a:rPr lang="en-US" sz="1800" dirty="0">
                <a:solidFill>
                  <a:schemeClr val="tx1"/>
                </a:solidFill>
              </a:rPr>
              <a:t>Concern over jobs being eliminated</a:t>
            </a:r>
          </a:p>
          <a:p>
            <a:pPr hangingPunct="1">
              <a:lnSpc>
                <a:spcPct val="120000"/>
              </a:lnSpc>
              <a:defRPr sz="1800"/>
            </a:pPr>
            <a:r>
              <a:rPr lang="en-US" sz="1800" dirty="0">
                <a:solidFill>
                  <a:schemeClr val="tx1"/>
                </a:solidFill>
              </a:rPr>
              <a:t>Fear of potential biases based on quality of training/input used</a:t>
            </a:r>
          </a:p>
          <a:p>
            <a:pPr hangingPunct="1">
              <a:lnSpc>
                <a:spcPct val="120000"/>
              </a:lnSpc>
              <a:defRPr sz="1800"/>
            </a:pPr>
            <a:r>
              <a:rPr lang="en-US" sz="1800" dirty="0">
                <a:solidFill>
                  <a:schemeClr val="tx1"/>
                </a:solidFill>
              </a:rPr>
              <a:t>Real-life  experiences needed to process information, reason, and make decisions</a:t>
            </a:r>
          </a:p>
          <a:p>
            <a:pPr hangingPunct="1">
              <a:lnSpc>
                <a:spcPct val="120000"/>
              </a:lnSpc>
              <a:defRPr sz="1800"/>
            </a:pPr>
            <a:r>
              <a:rPr lang="en-US" sz="1800" dirty="0">
                <a:solidFill>
                  <a:schemeClr val="tx1"/>
                </a:solidFill>
              </a:rPr>
              <a:t>Could eventually surpass human capabilities and replace them. </a:t>
            </a:r>
          </a:p>
        </p:txBody>
      </p:sp>
      <p:pic>
        <p:nvPicPr>
          <p:cNvPr id="4098" name="Picture 2" descr="Pros And Cons Icon Images – Browse 3 ...">
            <a:extLst>
              <a:ext uri="{FF2B5EF4-FFF2-40B4-BE49-F238E27FC236}">
                <a16:creationId xmlns:a16="http://schemas.microsoft.com/office/drawing/2014/main" id="{6515C8FE-F4FA-84B0-1597-C11271798B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67" t="5822" r="36666" b="50000"/>
          <a:stretch>
            <a:fillRect/>
          </a:stretch>
        </p:blipFill>
        <p:spPr bwMode="auto">
          <a:xfrm>
            <a:off x="2498974" y="2019308"/>
            <a:ext cx="685801" cy="7826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s And Cons Icon Images – Browse 3 ...">
            <a:extLst>
              <a:ext uri="{FF2B5EF4-FFF2-40B4-BE49-F238E27FC236}">
                <a16:creationId xmlns:a16="http://schemas.microsoft.com/office/drawing/2014/main" id="{FE87D3E7-9D14-2BEC-1C8C-096DCF84BF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11" t="50147" r="34224"/>
          <a:stretch>
            <a:fillRect/>
          </a:stretch>
        </p:blipFill>
        <p:spPr bwMode="auto">
          <a:xfrm>
            <a:off x="8208308" y="2022114"/>
            <a:ext cx="798919" cy="8832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96632B-FCBF-E88F-37A6-5981A4CCE103}"/>
              </a:ext>
            </a:extLst>
          </p:cNvPr>
          <p:cNvSpPr txBox="1"/>
          <p:nvPr/>
        </p:nvSpPr>
        <p:spPr>
          <a:xfrm>
            <a:off x="400692" y="1163170"/>
            <a:ext cx="11082471" cy="1348772"/>
          </a:xfrm>
          <a:prstGeom prst="rect">
            <a:avLst/>
          </a:prstGeom>
          <a:effectLst>
            <a:outerShdw blurRad="241300" dist="50800" dir="5400000" sx="44000" sy="44000" algn="tl" rotWithShape="0">
              <a:schemeClr val="tx2">
                <a:lumMod val="50000"/>
                <a:alpha val="20000"/>
              </a:schemeClr>
            </a:outerShdw>
          </a:effectLst>
        </p:spPr>
        <p:txBody>
          <a:bodyPr vert="horz" wrap="square" lIns="91440" tIns="45720" rIns="91440" bIns="45720" rtlCol="0">
            <a:noAutofit/>
          </a:bodyPr>
          <a:lstStyle/>
          <a:p>
            <a:pPr>
              <a:lnSpc>
                <a:spcPct val="120000"/>
              </a:lnSpc>
              <a:spcBef>
                <a:spcPts val="600"/>
              </a:spcBef>
              <a:spcAft>
                <a:spcPts val="1200"/>
              </a:spcAft>
            </a:pPr>
            <a:r>
              <a:rPr lang="en-US" dirty="0">
                <a:solidFill>
                  <a:schemeClr val="tx1"/>
                </a:solidFill>
                <a:latin typeface="Avenir Next LT Pro" panose="020B0504020202020204" pitchFamily="34" charset="0"/>
                <a:cs typeface="Calibri Light" panose="020F0302020204030204" pitchFamily="34" charset="0"/>
                <a:sym typeface="Helvetica Neue"/>
              </a:rPr>
              <a:t>Respondents across groups expressed </a:t>
            </a:r>
            <a:r>
              <a:rPr lang="en-US" b="1" dirty="0">
                <a:solidFill>
                  <a:schemeClr val="tx1"/>
                </a:solidFill>
                <a:latin typeface="Avenir Next LT Pro" panose="020B0504020202020204" pitchFamily="34" charset="0"/>
                <a:cs typeface="Calibri Light" panose="020F0302020204030204" pitchFamily="34" charset="0"/>
                <a:sym typeface="Helvetica Neue"/>
              </a:rPr>
              <a:t>the need for balance </a:t>
            </a:r>
            <a:r>
              <a:rPr lang="en-US" dirty="0">
                <a:solidFill>
                  <a:schemeClr val="tx1"/>
                </a:solidFill>
                <a:latin typeface="Avenir Next LT Pro" panose="020B0504020202020204" pitchFamily="34" charset="0"/>
                <a:cs typeface="Calibri Light" panose="020F0302020204030204" pitchFamily="34" charset="0"/>
                <a:sym typeface="Helvetica Neue"/>
              </a:rPr>
              <a:t>so the benefits of AI could be enjoyed but the greatest risks could be diminished or avoided.</a:t>
            </a:r>
          </a:p>
          <a:p>
            <a:pPr>
              <a:lnSpc>
                <a:spcPct val="120000"/>
              </a:lnSpc>
              <a:spcBef>
                <a:spcPts val="600"/>
              </a:spcBef>
              <a:spcAft>
                <a:spcPts val="1200"/>
              </a:spcAft>
            </a:pPr>
            <a:endParaRPr lang="en-US" dirty="0">
              <a:solidFill>
                <a:schemeClr val="tx1"/>
              </a:solidFill>
              <a:latin typeface="Avenir Next LT Pro" panose="020B0504020202020204" pitchFamily="34" charset="0"/>
              <a:cs typeface="Calibri Light" panose="020F0302020204030204" pitchFamily="34" charset="0"/>
              <a:sym typeface="Helvetica Neue"/>
            </a:endParaRPr>
          </a:p>
          <a:p>
            <a:pPr>
              <a:lnSpc>
                <a:spcPct val="120000"/>
              </a:lnSpc>
              <a:spcBef>
                <a:spcPts val="600"/>
              </a:spcBef>
            </a:pPr>
            <a:endParaRPr lang="en-US" dirty="0">
              <a:solidFill>
                <a:schemeClr val="tx1"/>
              </a:solidFill>
              <a:latin typeface="Avenir Next LT Pro" panose="020B0504020202020204" pitchFamily="34" charset="0"/>
              <a:cs typeface="Calibri Light" panose="020F0302020204030204" pitchFamily="34" charset="0"/>
              <a:sym typeface="Helvetica Neue"/>
            </a:endParaRPr>
          </a:p>
        </p:txBody>
      </p:sp>
    </p:spTree>
    <p:extLst>
      <p:ext uri="{BB962C8B-B14F-4D97-AF65-F5344CB8AC3E}">
        <p14:creationId xmlns:p14="http://schemas.microsoft.com/office/powerpoint/2010/main" val="39194263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0D6C-691E-FD8A-D357-007C87C9A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3BEF1-A15E-C76A-89B7-614808514C55}"/>
              </a:ext>
            </a:extLst>
          </p:cNvPr>
          <p:cNvSpPr>
            <a:spLocks noGrp="1"/>
          </p:cNvSpPr>
          <p:nvPr>
            <p:ph type="title"/>
          </p:nvPr>
        </p:nvSpPr>
        <p:spPr/>
        <p:txBody>
          <a:bodyPr/>
          <a:lstStyle/>
          <a:p>
            <a:r>
              <a:rPr lang="en-US" sz="4400" dirty="0">
                <a:solidFill>
                  <a:schemeClr val="tx1"/>
                </a:solidFill>
              </a:rPr>
              <a:t>ai in </a:t>
            </a:r>
            <a:br>
              <a:rPr lang="en-US" sz="4400" dirty="0">
                <a:solidFill>
                  <a:schemeClr val="tx1"/>
                </a:solidFill>
              </a:rPr>
            </a:br>
            <a:r>
              <a:rPr lang="en-US" sz="4400" dirty="0">
                <a:solidFill>
                  <a:schemeClr val="tx1"/>
                </a:solidFill>
              </a:rPr>
              <a:t>healthcare</a:t>
            </a:r>
            <a:endParaRPr lang="en-US" sz="4400" dirty="0"/>
          </a:p>
        </p:txBody>
      </p:sp>
      <p:sp>
        <p:nvSpPr>
          <p:cNvPr id="3" name="Slide Number Placeholder 2">
            <a:extLst>
              <a:ext uri="{FF2B5EF4-FFF2-40B4-BE49-F238E27FC236}">
                <a16:creationId xmlns:a16="http://schemas.microsoft.com/office/drawing/2014/main" id="{D021C9A5-A26D-5EC0-1C87-DF5F046D1B3A}"/>
              </a:ext>
            </a:extLst>
          </p:cNvPr>
          <p:cNvSpPr>
            <a:spLocks noGrp="1"/>
          </p:cNvSpPr>
          <p:nvPr>
            <p:ph type="sldNum" sz="quarter" idx="10"/>
          </p:nvPr>
        </p:nvSpPr>
        <p:spPr/>
        <p:txBody>
          <a:bodyPr/>
          <a:lstStyle/>
          <a:p>
            <a:fld id="{86CB4B4D-7CA3-9044-876B-883B54F8677D}" type="slidenum">
              <a:rPr lang="en-US" smtClean="0"/>
              <a:pPr/>
              <a:t>7</a:t>
            </a:fld>
            <a:endParaRPr lang="en-US" dirty="0"/>
          </a:p>
        </p:txBody>
      </p:sp>
      <p:sp>
        <p:nvSpPr>
          <p:cNvPr id="4" name="Title 2">
            <a:extLst>
              <a:ext uri="{FF2B5EF4-FFF2-40B4-BE49-F238E27FC236}">
                <a16:creationId xmlns:a16="http://schemas.microsoft.com/office/drawing/2014/main" id="{4203B43E-76F7-308B-92F5-FB2EE72DE7B6}"/>
              </a:ext>
            </a:extLst>
          </p:cNvPr>
          <p:cNvSpPr txBox="1">
            <a:spLocks/>
          </p:cNvSpPr>
          <p:nvPr/>
        </p:nvSpPr>
        <p:spPr>
          <a:xfrm>
            <a:off x="180709" y="2446247"/>
            <a:ext cx="2796407" cy="2320926"/>
          </a:xfrm>
          <a:prstGeom prst="rect">
            <a:avLst/>
          </a:prstGeom>
        </p:spPr>
        <p:txBody>
          <a:bodyPr/>
          <a:lstStyle>
            <a:lvl1pPr marL="0" marR="0" indent="0" algn="ctr" defTabSz="914400" rtl="0" latinLnBrk="0">
              <a:lnSpc>
                <a:spcPct val="80000"/>
              </a:lnSpc>
              <a:spcBef>
                <a:spcPts val="0"/>
              </a:spcBef>
              <a:spcAft>
                <a:spcPts val="0"/>
              </a:spcAft>
              <a:buClrTx/>
              <a:buSzTx/>
              <a:buFontTx/>
              <a:buNone/>
              <a:tabLst/>
              <a:defRPr sz="6000" b="0" i="0" u="none" strike="noStrike" cap="all" spc="300" baseline="0">
                <a:solidFill>
                  <a:schemeClr val="accent2"/>
                </a:solidFill>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hangingPunct="1">
              <a:lnSpc>
                <a:spcPct val="100000"/>
              </a:lnSpc>
            </a:pPr>
            <a:r>
              <a:rPr lang="en-US" sz="4400" dirty="0">
                <a:solidFill>
                  <a:schemeClr val="accent6">
                    <a:lumMod val="75000"/>
                  </a:schemeClr>
                </a:solidFill>
              </a:rPr>
              <a:t>DETAILED </a:t>
            </a:r>
            <a:br>
              <a:rPr lang="en-US" sz="4400" dirty="0">
                <a:solidFill>
                  <a:schemeClr val="accent6">
                    <a:lumMod val="75000"/>
                  </a:schemeClr>
                </a:solidFill>
              </a:rPr>
            </a:br>
            <a:r>
              <a:rPr lang="en-US" sz="4400" dirty="0">
                <a:solidFill>
                  <a:schemeClr val="accent6">
                    <a:lumMod val="75000"/>
                  </a:schemeClr>
                </a:solidFill>
              </a:rPr>
              <a:t>FINDINGS</a:t>
            </a:r>
          </a:p>
        </p:txBody>
      </p:sp>
    </p:spTree>
    <p:extLst>
      <p:ext uri="{BB962C8B-B14F-4D97-AF65-F5344CB8AC3E}">
        <p14:creationId xmlns:p14="http://schemas.microsoft.com/office/powerpoint/2010/main" val="34339219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0A47-930E-C9F7-161A-A17B1D09736C}"/>
            </a:ext>
          </a:extLst>
        </p:cNvPr>
        <p:cNvGrpSpPr/>
        <p:nvPr/>
      </p:nvGrpSpPr>
      <p:grpSpPr>
        <a:xfrm>
          <a:off x="0" y="0"/>
          <a:ext cx="0" cy="0"/>
          <a:chOff x="0" y="0"/>
          <a:chExt cx="0" cy="0"/>
        </a:xfrm>
      </p:grpSpPr>
      <p:sp>
        <p:nvSpPr>
          <p:cNvPr id="102" name="Shape 102">
            <a:extLst>
              <a:ext uri="{FF2B5EF4-FFF2-40B4-BE49-F238E27FC236}">
                <a16:creationId xmlns:a16="http://schemas.microsoft.com/office/drawing/2014/main" id="{CA91FF8D-C3A7-33BB-B9B9-DBAFD30B4DAE}"/>
              </a:ext>
            </a:extLst>
          </p:cNvPr>
          <p:cNvSpPr>
            <a:spLocks noGrp="1"/>
          </p:cNvSpPr>
          <p:nvPr>
            <p:ph type="body" idx="1"/>
          </p:nvPr>
        </p:nvSpPr>
        <p:spPr>
          <a:xfrm>
            <a:off x="616450" y="1369028"/>
            <a:ext cx="10030673" cy="5103688"/>
          </a:xfrm>
          <a:prstGeom prst="rect">
            <a:avLst/>
          </a:prstGeom>
        </p:spPr>
        <p:txBody>
          <a:bodyPr lIns="0" tIns="0" rIns="0" bIns="0">
            <a:noAutofit/>
          </a:bodyPr>
          <a:lstStyle/>
          <a:p>
            <a:pPr>
              <a:lnSpc>
                <a:spcPct val="120000"/>
              </a:lnSpc>
              <a:spcAft>
                <a:spcPts val="1800"/>
              </a:spcAft>
              <a:defRPr sz="1800"/>
            </a:pPr>
            <a:r>
              <a:rPr lang="en-US" dirty="0">
                <a:solidFill>
                  <a:schemeClr val="tx1"/>
                </a:solidFill>
                <a:latin typeface="Avenir Next LT Pro" panose="020B0504020202020204" pitchFamily="34" charset="0"/>
                <a:cs typeface="Calibri Light" panose="020F0302020204030204" pitchFamily="34" charset="0"/>
                <a:sym typeface="Helvetica Neue"/>
              </a:rPr>
              <a:t>Most respondents were insured, either through </a:t>
            </a:r>
            <a:r>
              <a:rPr lang="en-US" b="1" dirty="0">
                <a:solidFill>
                  <a:schemeClr val="tx1"/>
                </a:solidFill>
                <a:latin typeface="Avenir Next LT Pro" panose="020B0504020202020204" pitchFamily="34" charset="0"/>
                <a:cs typeface="Calibri Light" panose="020F0302020204030204" pitchFamily="34" charset="0"/>
                <a:sym typeface="Helvetica Neue"/>
              </a:rPr>
              <a:t>Medi-Cal, Covered CA, employer-provided insurance </a:t>
            </a:r>
            <a:r>
              <a:rPr lang="en-US" dirty="0">
                <a:solidFill>
                  <a:schemeClr val="tx1"/>
                </a:solidFill>
                <a:latin typeface="Avenir Next LT Pro" panose="020B0504020202020204" pitchFamily="34" charset="0"/>
                <a:cs typeface="Calibri Light" panose="020F0302020204030204" pitchFamily="34" charset="0"/>
                <a:sym typeface="Helvetica Neue"/>
              </a:rPr>
              <a:t>or </a:t>
            </a:r>
            <a:r>
              <a:rPr lang="en-US" b="1" dirty="0">
                <a:solidFill>
                  <a:schemeClr val="tx1"/>
                </a:solidFill>
                <a:latin typeface="Avenir Next LT Pro" panose="020B0504020202020204" pitchFamily="34" charset="0"/>
                <a:cs typeface="Calibri Light" panose="020F0302020204030204" pitchFamily="34" charset="0"/>
                <a:sym typeface="Helvetica Neue"/>
              </a:rPr>
              <a:t>Medicare</a:t>
            </a:r>
            <a:r>
              <a:rPr lang="en-US" dirty="0">
                <a:solidFill>
                  <a:schemeClr val="tx1"/>
                </a:solidFill>
                <a:latin typeface="Avenir Next LT Pro" panose="020B0504020202020204" pitchFamily="34" charset="0"/>
                <a:cs typeface="Calibri Light" panose="020F0302020204030204" pitchFamily="34" charset="0"/>
                <a:sym typeface="Helvetica Neue"/>
              </a:rPr>
              <a:t>. Several lower-income respondents reported going to </a:t>
            </a:r>
            <a:r>
              <a:rPr lang="en-US" b="1" dirty="0">
                <a:solidFill>
                  <a:schemeClr val="tx1"/>
                </a:solidFill>
                <a:latin typeface="Avenir Next LT Pro" panose="020B0504020202020204" pitchFamily="34" charset="0"/>
                <a:cs typeface="Calibri Light" panose="020F0302020204030204" pitchFamily="34" charset="0"/>
                <a:sym typeface="Helvetica Neue"/>
              </a:rPr>
              <a:t>community clinics </a:t>
            </a:r>
            <a:r>
              <a:rPr lang="en-US" dirty="0">
                <a:solidFill>
                  <a:schemeClr val="tx1"/>
                </a:solidFill>
                <a:latin typeface="Avenir Next LT Pro" panose="020B0504020202020204" pitchFamily="34" charset="0"/>
                <a:cs typeface="Calibri Light" panose="020F0302020204030204" pitchFamily="34" charset="0"/>
                <a:sym typeface="Helvetica Neue"/>
              </a:rPr>
              <a:t>for health services. </a:t>
            </a:r>
          </a:p>
          <a:p>
            <a:pPr>
              <a:lnSpc>
                <a:spcPct val="120000"/>
              </a:lnSpc>
              <a:spcAft>
                <a:spcPts val="1800"/>
              </a:spcAft>
              <a:defRPr sz="1800"/>
            </a:pPr>
            <a:r>
              <a:rPr lang="en-US" sz="1800" dirty="0">
                <a:solidFill>
                  <a:schemeClr val="tx1"/>
                </a:solidFill>
              </a:rPr>
              <a:t>Healthcare experiences were strongly shaped by </a:t>
            </a:r>
            <a:r>
              <a:rPr lang="en-US" sz="1800" b="1" dirty="0">
                <a:solidFill>
                  <a:schemeClr val="tx1"/>
                </a:solidFill>
              </a:rPr>
              <a:t>personal relationships  with doctors. </a:t>
            </a:r>
            <a:r>
              <a:rPr lang="en-US" sz="1800" dirty="0">
                <a:solidFill>
                  <a:schemeClr val="tx1"/>
                </a:solidFill>
              </a:rPr>
              <a:t>Respondents valued continuity of care and familiarity with their medical history.</a:t>
            </a:r>
          </a:p>
          <a:p>
            <a:pPr>
              <a:lnSpc>
                <a:spcPct val="120000"/>
              </a:lnSpc>
              <a:spcAft>
                <a:spcPts val="1800"/>
              </a:spcAft>
              <a:defRPr sz="1800"/>
            </a:pPr>
            <a:r>
              <a:rPr lang="en-US" sz="1800" b="1" dirty="0">
                <a:solidFill>
                  <a:schemeClr val="tx1"/>
                </a:solidFill>
              </a:rPr>
              <a:t>Trust in the healthcare system </a:t>
            </a:r>
            <a:r>
              <a:rPr lang="en-US" sz="1800" dirty="0">
                <a:solidFill>
                  <a:schemeClr val="tx1"/>
                </a:solidFill>
              </a:rPr>
              <a:t>was built on empathetic, attentive providers who were perceived as knowledgeable and up to date.</a:t>
            </a:r>
          </a:p>
          <a:p>
            <a:pPr>
              <a:lnSpc>
                <a:spcPct val="120000"/>
              </a:lnSpc>
              <a:spcAft>
                <a:spcPts val="600"/>
              </a:spcAft>
              <a:defRPr sz="1800"/>
            </a:pPr>
            <a:r>
              <a:rPr lang="en-US" sz="1800" b="1" dirty="0">
                <a:solidFill>
                  <a:schemeClr val="tx1"/>
                </a:solidFill>
              </a:rPr>
              <a:t>Distrust </a:t>
            </a:r>
            <a:r>
              <a:rPr lang="en-US" sz="1800" dirty="0">
                <a:solidFill>
                  <a:schemeClr val="tx1"/>
                </a:solidFill>
              </a:rPr>
              <a:t>stemmed from dismissive doctors, diagnostic delays or errors, lack of transparency in billing/charges, and profit-driven insurers. </a:t>
            </a:r>
          </a:p>
        </p:txBody>
      </p:sp>
      <p:sp>
        <p:nvSpPr>
          <p:cNvPr id="105" name="Shape 105">
            <a:extLst>
              <a:ext uri="{FF2B5EF4-FFF2-40B4-BE49-F238E27FC236}">
                <a16:creationId xmlns:a16="http://schemas.microsoft.com/office/drawing/2014/main" id="{5501930D-6975-E2FC-C757-60DAEF2D89EC}"/>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8</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69FA2C01-BB4C-1D03-332E-02BB9D84A207}"/>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B456E341-0C00-2EDB-66A9-149BFAEAD3EF}"/>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Relationship with the Healthcare System</a:t>
            </a:r>
          </a:p>
        </p:txBody>
      </p:sp>
    </p:spTree>
    <p:extLst>
      <p:ext uri="{BB962C8B-B14F-4D97-AF65-F5344CB8AC3E}">
        <p14:creationId xmlns:p14="http://schemas.microsoft.com/office/powerpoint/2010/main" val="15434447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EAC7-8A45-0F02-49DD-3D55DA02C6B5}"/>
            </a:ext>
          </a:extLst>
        </p:cNvPr>
        <p:cNvGrpSpPr/>
        <p:nvPr/>
      </p:nvGrpSpPr>
      <p:grpSpPr>
        <a:xfrm>
          <a:off x="0" y="0"/>
          <a:ext cx="0" cy="0"/>
          <a:chOff x="0" y="0"/>
          <a:chExt cx="0" cy="0"/>
        </a:xfrm>
      </p:grpSpPr>
      <p:sp>
        <p:nvSpPr>
          <p:cNvPr id="102" name="Shape 102">
            <a:extLst>
              <a:ext uri="{FF2B5EF4-FFF2-40B4-BE49-F238E27FC236}">
                <a16:creationId xmlns:a16="http://schemas.microsoft.com/office/drawing/2014/main" id="{E2AE815B-7E17-07E4-940D-B2A0C8666F77}"/>
              </a:ext>
            </a:extLst>
          </p:cNvPr>
          <p:cNvSpPr>
            <a:spLocks noGrp="1"/>
          </p:cNvSpPr>
          <p:nvPr>
            <p:ph type="body" idx="1"/>
          </p:nvPr>
        </p:nvSpPr>
        <p:spPr>
          <a:xfrm>
            <a:off x="616450" y="1369028"/>
            <a:ext cx="10444032" cy="5103688"/>
          </a:xfrm>
          <a:prstGeom prst="rect">
            <a:avLst/>
          </a:prstGeom>
        </p:spPr>
        <p:txBody>
          <a:bodyPr lIns="0" tIns="0" rIns="0" bIns="0">
            <a:noAutofit/>
          </a:bodyPr>
          <a:lstStyle/>
          <a:p>
            <a:pPr>
              <a:lnSpc>
                <a:spcPct val="120000"/>
              </a:lnSpc>
              <a:spcAft>
                <a:spcPts val="1800"/>
              </a:spcAft>
              <a:defRPr sz="1800"/>
            </a:pPr>
            <a:r>
              <a:rPr lang="en-US" sz="1800" dirty="0">
                <a:solidFill>
                  <a:schemeClr val="tx1"/>
                </a:solidFill>
              </a:rPr>
              <a:t>Some respondents were aware of how AI is </a:t>
            </a:r>
            <a:r>
              <a:rPr lang="en-US" sz="1800" b="1" dirty="0">
                <a:solidFill>
                  <a:schemeClr val="tx1"/>
                </a:solidFill>
              </a:rPr>
              <a:t>currently being used in healthcare</a:t>
            </a:r>
            <a:r>
              <a:rPr lang="en-US" sz="1800" dirty="0">
                <a:solidFill>
                  <a:schemeClr val="tx1"/>
                </a:solidFill>
              </a:rPr>
              <a:t>, either through personal experience or hearing about it on the news or social media.  </a:t>
            </a:r>
          </a:p>
          <a:p>
            <a:pPr>
              <a:lnSpc>
                <a:spcPct val="120000"/>
              </a:lnSpc>
              <a:spcAft>
                <a:spcPts val="1800"/>
              </a:spcAft>
              <a:defRPr sz="1800"/>
            </a:pPr>
            <a:r>
              <a:rPr lang="en-US" sz="1800" dirty="0">
                <a:solidFill>
                  <a:schemeClr val="tx1"/>
                </a:solidFill>
              </a:rPr>
              <a:t>AI applications in healthcare some were aware of included </a:t>
            </a:r>
            <a:r>
              <a:rPr lang="en-US" sz="1800" b="1" dirty="0">
                <a:solidFill>
                  <a:schemeClr val="tx1"/>
                </a:solidFill>
              </a:rPr>
              <a:t>automated phone systems </a:t>
            </a:r>
            <a:r>
              <a:rPr lang="en-US" sz="1800" dirty="0">
                <a:solidFill>
                  <a:schemeClr val="tx1"/>
                </a:solidFill>
              </a:rPr>
              <a:t>and </a:t>
            </a:r>
            <a:r>
              <a:rPr lang="en-US" sz="1800" b="1" dirty="0">
                <a:solidFill>
                  <a:schemeClr val="tx1"/>
                </a:solidFill>
              </a:rPr>
              <a:t>help lines, early cancer detection</a:t>
            </a:r>
            <a:r>
              <a:rPr lang="en-US" sz="1800" dirty="0">
                <a:solidFill>
                  <a:schemeClr val="tx1"/>
                </a:solidFill>
              </a:rPr>
              <a:t>, </a:t>
            </a:r>
            <a:r>
              <a:rPr lang="en-US" sz="1800" b="1" dirty="0">
                <a:solidFill>
                  <a:schemeClr val="tx1"/>
                </a:solidFill>
              </a:rPr>
              <a:t>medication administration, virtual try-on</a:t>
            </a:r>
            <a:r>
              <a:rPr lang="en-US" sz="1800" dirty="0">
                <a:solidFill>
                  <a:schemeClr val="tx1"/>
                </a:solidFill>
              </a:rPr>
              <a:t>s for prescription glasses, and </a:t>
            </a:r>
            <a:r>
              <a:rPr lang="en-US" sz="1800" b="1" dirty="0">
                <a:solidFill>
                  <a:schemeClr val="tx1"/>
                </a:solidFill>
              </a:rPr>
              <a:t>robotic surgery</a:t>
            </a:r>
            <a:r>
              <a:rPr lang="en-US" sz="1800" dirty="0">
                <a:solidFill>
                  <a:schemeClr val="tx1"/>
                </a:solidFill>
              </a:rPr>
              <a:t>. </a:t>
            </a:r>
          </a:p>
          <a:p>
            <a:pPr>
              <a:lnSpc>
                <a:spcPct val="120000"/>
              </a:lnSpc>
              <a:spcAft>
                <a:spcPts val="1800"/>
              </a:spcAft>
              <a:defRPr sz="1800"/>
            </a:pPr>
            <a:r>
              <a:rPr lang="en-US" sz="1800" dirty="0">
                <a:solidFill>
                  <a:schemeClr val="tx1"/>
                </a:solidFill>
              </a:rPr>
              <a:t>In terms of actual experience, some respondents had seen </a:t>
            </a:r>
            <a:r>
              <a:rPr lang="en-US" sz="1800" b="1" dirty="0">
                <a:solidFill>
                  <a:schemeClr val="tx1"/>
                </a:solidFill>
              </a:rPr>
              <a:t>laptops and tablets</a:t>
            </a:r>
            <a:r>
              <a:rPr lang="en-US" sz="1800" dirty="0">
                <a:solidFill>
                  <a:schemeClr val="tx1"/>
                </a:solidFill>
              </a:rPr>
              <a:t> being used at their doctor visits.  Several mentioned  AI being used to </a:t>
            </a:r>
            <a:r>
              <a:rPr lang="en-US" sz="1800" b="1" dirty="0">
                <a:solidFill>
                  <a:schemeClr val="tx1"/>
                </a:solidFill>
              </a:rPr>
              <a:t>help interpret mammography results</a:t>
            </a:r>
            <a:r>
              <a:rPr lang="en-US" sz="1800" dirty="0">
                <a:solidFill>
                  <a:schemeClr val="tx1"/>
                </a:solidFill>
              </a:rPr>
              <a:t>. </a:t>
            </a:r>
          </a:p>
        </p:txBody>
      </p:sp>
      <p:sp>
        <p:nvSpPr>
          <p:cNvPr id="105" name="Shape 105">
            <a:extLst>
              <a:ext uri="{FF2B5EF4-FFF2-40B4-BE49-F238E27FC236}">
                <a16:creationId xmlns:a16="http://schemas.microsoft.com/office/drawing/2014/main" id="{4AFAFDDE-AE92-4FEA-DF77-E21CE7C98C2E}"/>
              </a:ext>
            </a:extLst>
          </p:cNvPr>
          <p:cNvSpPr>
            <a:spLocks noGrp="1"/>
          </p:cNvSpPr>
          <p:nvPr>
            <p:ph type="sldNum" sz="quarter" idx="2"/>
          </p:nvPr>
        </p:nvSpPr>
        <p:spPr>
          <a:xfrm>
            <a:off x="11239072" y="6492875"/>
            <a:ext cx="838200" cy="365125"/>
          </a:xfrm>
          <a:prstGeom prst="rect">
            <a:avLst/>
          </a:prstGeom>
          <a:extLst>
            <a:ext uri="{C572A759-6A51-4108-AA02-DFA0A04FC94B}">
              <ma14:wrappingTextBoxFlag xmlns="" xmlns:ma14="http://schemas.microsoft.com/office/mac/drawingml/2011/main" val="1"/>
            </a:ext>
          </a:extLst>
        </p:spPr>
        <p:txBody>
          <a:bodyPr wrap="none" lIns="0" tIns="0" rIns="0" bIns="0" anchor="ctr">
            <a:normAutofit/>
          </a:bodyPr>
          <a:lstStyle>
            <a:lvl1pPr>
              <a:defRPr sz="1200" b="1">
                <a:solidFill>
                  <a:srgbClr val="808080"/>
                </a:solidFill>
                <a:latin typeface="Arial"/>
                <a:ea typeface="Arial"/>
                <a:cs typeface="Arial"/>
                <a:sym typeface="Arial"/>
              </a:defRPr>
            </a:lvl1pPr>
          </a:lstStyle>
          <a:p>
            <a:pPr lvl="0" algn="r">
              <a:defRPr sz="1800" b="0">
                <a:solidFill>
                  <a:srgbClr val="000000"/>
                </a:solidFill>
              </a:defRPr>
            </a:pPr>
            <a:fld id="{86CB4B4D-7CA3-9044-876B-883B54F8677D}" type="slidenum">
              <a:rPr sz="900">
                <a:latin typeface="Tw Cen MT" panose="020B0602020104020603" pitchFamily="34" charset="0"/>
              </a:rPr>
              <a:pPr lvl="0" algn="r">
                <a:defRPr sz="1800" b="0">
                  <a:solidFill>
                    <a:srgbClr val="000000"/>
                  </a:solidFill>
                </a:defRPr>
              </a:pPr>
              <a:t>9</a:t>
            </a:fld>
            <a:endParaRPr sz="900" dirty="0">
              <a:latin typeface="Tw Cen MT" panose="020B0602020104020603" pitchFamily="34" charset="0"/>
            </a:endParaRPr>
          </a:p>
        </p:txBody>
      </p:sp>
      <p:sp>
        <p:nvSpPr>
          <p:cNvPr id="2" name="AutoShape 2" descr="Image result for fabuloso floor cleaner">
            <a:extLst>
              <a:ext uri="{FF2B5EF4-FFF2-40B4-BE49-F238E27FC236}">
                <a16:creationId xmlns:a16="http://schemas.microsoft.com/office/drawing/2014/main" id="{5B5E58FF-C875-A09B-D1FC-1692B738036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
            <a:extLst>
              <a:ext uri="{FF2B5EF4-FFF2-40B4-BE49-F238E27FC236}">
                <a16:creationId xmlns:a16="http://schemas.microsoft.com/office/drawing/2014/main" id="{8577B7A7-B57E-FE49-A628-D623F2330364}"/>
              </a:ext>
            </a:extLst>
          </p:cNvPr>
          <p:cNvSpPr txBox="1">
            <a:spLocks/>
          </p:cNvSpPr>
          <p:nvPr/>
        </p:nvSpPr>
        <p:spPr>
          <a:xfrm>
            <a:off x="195703" y="161988"/>
            <a:ext cx="9150315" cy="1008823"/>
          </a:xfrm>
          <a:prstGeom prst="rect">
            <a:avLst/>
          </a:prstGeom>
        </p:spPr>
        <p:txBody>
          <a:bodyPr>
            <a:noAutofit/>
          </a:bodyPr>
          <a:lstStyle>
            <a:lvl1pPr marL="0" marR="0" indent="0" algn="ctr" defTabSz="868680" rtl="0" latinLnBrk="0">
              <a:lnSpc>
                <a:spcPct val="80000"/>
              </a:lnSpc>
              <a:spcBef>
                <a:spcPts val="0"/>
              </a:spcBef>
              <a:spcAft>
                <a:spcPts val="0"/>
              </a:spcAft>
              <a:buClrTx/>
              <a:buSzTx/>
              <a:buFontTx/>
              <a:buNone/>
              <a:tabLst/>
              <a:defRPr sz="3040" b="0" i="0" u="none" strike="noStrike" cap="all" spc="300" baseline="0">
                <a:solidFill>
                  <a:srgbClr val="FFFFFF"/>
                </a:solidFill>
                <a:effectLst>
                  <a:outerShdw blurRad="48260" dist="36195" dir="2700000" rotWithShape="0">
                    <a:srgbClr val="000000">
                      <a:alpha val="40000"/>
                    </a:srgbClr>
                  </a:outerShdw>
                </a:effectLst>
                <a:uFillTx/>
                <a:latin typeface="Avenir Black"/>
                <a:ea typeface="Avenir Black"/>
                <a:cs typeface="Avenir Black"/>
                <a:sym typeface="Avenir Black"/>
              </a:defRPr>
            </a:lvl1pPr>
            <a:lvl2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2pPr>
            <a:lvl3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3pPr>
            <a:lvl4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4pPr>
            <a:lvl5pPr marL="0" marR="0" indent="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5pPr>
            <a:lvl6pPr marL="0" marR="0" indent="4572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6pPr>
            <a:lvl7pPr marL="0" marR="0" indent="9144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7pPr>
            <a:lvl8pPr marL="0" marR="0" indent="13716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8pPr>
            <a:lvl9pPr marL="0" marR="0" indent="1828800" algn="ctr" defTabSz="914400" rtl="0" latinLnBrk="0">
              <a:lnSpc>
                <a:spcPct val="80000"/>
              </a:lnSpc>
              <a:spcBef>
                <a:spcPts val="0"/>
              </a:spcBef>
              <a:spcAft>
                <a:spcPts val="0"/>
              </a:spcAft>
              <a:buClrTx/>
              <a:buSzTx/>
              <a:buFontTx/>
              <a:buNone/>
              <a:tabLst/>
              <a:defRPr sz="6000" b="0" i="0" u="none" strike="noStrike" cap="all" spc="300" baseline="0">
                <a:solidFill>
                  <a:srgbClr val="6E706E"/>
                </a:solidFill>
                <a:uFillTx/>
                <a:latin typeface="Avenir Black"/>
                <a:ea typeface="Avenir Black"/>
                <a:cs typeface="Avenir Black"/>
                <a:sym typeface="Avenir Black"/>
              </a:defRPr>
            </a:lvl9pPr>
          </a:lstStyle>
          <a:p>
            <a:pPr algn="l" hangingPunct="1"/>
            <a:r>
              <a:rPr lang="en-US" sz="3600" cap="none" spc="0" dirty="0">
                <a:solidFill>
                  <a:schemeClr val="tx1"/>
                </a:solidFill>
                <a:effectLst/>
              </a:rPr>
              <a:t>Awareness of AI in Healthcare</a:t>
            </a:r>
          </a:p>
        </p:txBody>
      </p:sp>
    </p:spTree>
    <p:extLst>
      <p:ext uri="{BB962C8B-B14F-4D97-AF65-F5344CB8AC3E}">
        <p14:creationId xmlns:p14="http://schemas.microsoft.com/office/powerpoint/2010/main" val="3059642088"/>
      </p:ext>
    </p:extLst>
  </p:cSld>
  <p:clrMapOvr>
    <a:masterClrMapping/>
  </p:clrMapOvr>
  <p:transition spd="med"/>
</p:sld>
</file>

<file path=ppt/theme/theme1.xml><?xml version="1.0" encoding="utf-8"?>
<a:theme xmlns:a="http://schemas.openxmlformats.org/drawingml/2006/main" name="Office Theme">
  <a:themeElements>
    <a:clrScheme name="CHCF Interim Palette 09182025">
      <a:dk1>
        <a:srgbClr val="282828"/>
      </a:dk1>
      <a:lt1>
        <a:sysClr val="window" lastClr="FFFFFF"/>
      </a:lt1>
      <a:dk2>
        <a:srgbClr val="282828"/>
      </a:dk2>
      <a:lt2>
        <a:srgbClr val="E8E8E8"/>
      </a:lt2>
      <a:accent1>
        <a:srgbClr val="22537C"/>
      </a:accent1>
      <a:accent2>
        <a:srgbClr val="F2703E"/>
      </a:accent2>
      <a:accent3>
        <a:srgbClr val="636000"/>
      </a:accent3>
      <a:accent4>
        <a:srgbClr val="0E2B46"/>
      </a:accent4>
      <a:accent5>
        <a:srgbClr val="660E44"/>
      </a:accent5>
      <a:accent6>
        <a:srgbClr val="AF1F23"/>
      </a:accent6>
      <a:hlink>
        <a:srgbClr val="E28E07"/>
      </a:hlink>
      <a:folHlink>
        <a:srgbClr val="7272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lture IQ Template">
  <a:themeElements>
    <a:clrScheme name="Culture IQ">
      <a:dk1>
        <a:srgbClr val="3F403F"/>
      </a:dk1>
      <a:lt1>
        <a:srgbClr val="FFFFFF"/>
      </a:lt1>
      <a:dk2>
        <a:srgbClr val="A7A7A7"/>
      </a:dk2>
      <a:lt2>
        <a:srgbClr val="B2AC88"/>
      </a:lt2>
      <a:accent1>
        <a:srgbClr val="FF002C"/>
      </a:accent1>
      <a:accent2>
        <a:srgbClr val="FDE3A7"/>
      </a:accent2>
      <a:accent3>
        <a:srgbClr val="F3911C"/>
      </a:accent3>
      <a:accent4>
        <a:srgbClr val="8D1212"/>
      </a:accent4>
      <a:accent5>
        <a:srgbClr val="400709"/>
      </a:accent5>
      <a:accent6>
        <a:srgbClr val="5DC1B9"/>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Tw Cen MT"/>
            <a:ea typeface="Tw Cen MT"/>
            <a:cs typeface="Tw Cen MT"/>
            <a:sym typeface="Tw Cen MT"/>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1620</Words>
  <Application>Microsoft Office PowerPoint</Application>
  <PresentationFormat>Widescreen</PresentationFormat>
  <Paragraphs>156</Paragraphs>
  <Slides>22</Slides>
  <Notes>16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Culture IQ Template</vt:lpstr>
      <vt:lpstr>PowerPoint Presentation</vt:lpstr>
      <vt:lpstr> </vt:lpstr>
      <vt:lpstr>PowerPoint Presentation</vt:lpstr>
      <vt:lpstr>Awareness + Understanding  of ai</vt:lpstr>
      <vt:lpstr>PowerPoint Presentation</vt:lpstr>
      <vt:lpstr>PowerPoint Presentation</vt:lpstr>
      <vt:lpstr>ai in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Ginsborg</dc:creator>
  <cp:lastModifiedBy>Paula Ginsborg</cp:lastModifiedBy>
  <cp:revision>21</cp:revision>
  <dcterms:created xsi:type="dcterms:W3CDTF">2025-09-18T18:03:30Z</dcterms:created>
  <dcterms:modified xsi:type="dcterms:W3CDTF">2025-11-11T23:03:04Z</dcterms:modified>
</cp:coreProperties>
</file>