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70" r:id="rId3"/>
    <p:sldId id="279" r:id="rId4"/>
    <p:sldId id="281" r:id="rId5"/>
    <p:sldId id="260" r:id="rId6"/>
    <p:sldId id="261" r:id="rId7"/>
    <p:sldId id="263" r:id="rId8"/>
    <p:sldId id="264" r:id="rId9"/>
    <p:sldId id="262" r:id="rId10"/>
    <p:sldId id="492" r:id="rId11"/>
    <p:sldId id="493" r:id="rId12"/>
    <p:sldId id="495" r:id="rId13"/>
    <p:sldId id="496" r:id="rId14"/>
    <p:sldId id="348" r:id="rId15"/>
    <p:sldId id="349" r:id="rId16"/>
    <p:sldId id="350" r:id="rId17"/>
    <p:sldId id="352" r:id="rId18"/>
    <p:sldId id="2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BC0BB0-8021-40D9-B08A-AFC2B0BC4143}" v="1" dt="2022-04-18T19:17:03.9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0564" autoAdjust="0"/>
  </p:normalViewPr>
  <p:slideViewPr>
    <p:cSldViewPr snapToGrid="0">
      <p:cViewPr varScale="1">
        <p:scale>
          <a:sx n="100" d="100"/>
          <a:sy n="100" d="100"/>
        </p:scale>
        <p:origin x="990" y="8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leen Kerr" userId="dbbd5950-5cea-44be-b3e0-8e6d2fe132ff" providerId="ADAL" clId="{D5BC0BB0-8021-40D9-B08A-AFC2B0BC4143}"/>
    <pc:docChg chg="delSld">
      <pc:chgData name="Kathleen Kerr" userId="dbbd5950-5cea-44be-b3e0-8e6d2fe132ff" providerId="ADAL" clId="{D5BC0BB0-8021-40D9-B08A-AFC2B0BC4143}" dt="2022-04-18T19:19:08.216" v="6" actId="2696"/>
      <pc:docMkLst>
        <pc:docMk/>
      </pc:docMkLst>
      <pc:sldChg chg="del">
        <pc:chgData name="Kathleen Kerr" userId="dbbd5950-5cea-44be-b3e0-8e6d2fe132ff" providerId="ADAL" clId="{D5BC0BB0-8021-40D9-B08A-AFC2B0BC4143}" dt="2022-04-18T19:18:33.996" v="0" actId="2696"/>
        <pc:sldMkLst>
          <pc:docMk/>
          <pc:sldMk cId="3696429333" sldId="509"/>
        </pc:sldMkLst>
      </pc:sldChg>
      <pc:sldChg chg="del">
        <pc:chgData name="Kathleen Kerr" userId="dbbd5950-5cea-44be-b3e0-8e6d2fe132ff" providerId="ADAL" clId="{D5BC0BB0-8021-40D9-B08A-AFC2B0BC4143}" dt="2022-04-18T19:18:41.247" v="1" actId="2696"/>
        <pc:sldMkLst>
          <pc:docMk/>
          <pc:sldMk cId="3538907982" sldId="510"/>
        </pc:sldMkLst>
      </pc:sldChg>
      <pc:sldChg chg="del">
        <pc:chgData name="Kathleen Kerr" userId="dbbd5950-5cea-44be-b3e0-8e6d2fe132ff" providerId="ADAL" clId="{D5BC0BB0-8021-40D9-B08A-AFC2B0BC4143}" dt="2022-04-18T19:18:50.200" v="2" actId="2696"/>
        <pc:sldMkLst>
          <pc:docMk/>
          <pc:sldMk cId="3109120161" sldId="511"/>
        </pc:sldMkLst>
      </pc:sldChg>
      <pc:sldChg chg="del">
        <pc:chgData name="Kathleen Kerr" userId="dbbd5950-5cea-44be-b3e0-8e6d2fe132ff" providerId="ADAL" clId="{D5BC0BB0-8021-40D9-B08A-AFC2B0BC4143}" dt="2022-04-18T19:18:53.069" v="3" actId="2696"/>
        <pc:sldMkLst>
          <pc:docMk/>
          <pc:sldMk cId="3353206928" sldId="512"/>
        </pc:sldMkLst>
      </pc:sldChg>
      <pc:sldChg chg="del">
        <pc:chgData name="Kathleen Kerr" userId="dbbd5950-5cea-44be-b3e0-8e6d2fe132ff" providerId="ADAL" clId="{D5BC0BB0-8021-40D9-B08A-AFC2B0BC4143}" dt="2022-04-18T19:18:56.615" v="4" actId="2696"/>
        <pc:sldMkLst>
          <pc:docMk/>
          <pc:sldMk cId="1765420081" sldId="513"/>
        </pc:sldMkLst>
      </pc:sldChg>
      <pc:sldChg chg="del">
        <pc:chgData name="Kathleen Kerr" userId="dbbd5950-5cea-44be-b3e0-8e6d2fe132ff" providerId="ADAL" clId="{D5BC0BB0-8021-40D9-B08A-AFC2B0BC4143}" dt="2022-04-18T19:19:05.600" v="5" actId="2696"/>
        <pc:sldMkLst>
          <pc:docMk/>
          <pc:sldMk cId="0" sldId="514"/>
        </pc:sldMkLst>
      </pc:sldChg>
      <pc:sldChg chg="del">
        <pc:chgData name="Kathleen Kerr" userId="dbbd5950-5cea-44be-b3e0-8e6d2fe132ff" providerId="ADAL" clId="{D5BC0BB0-8021-40D9-B08A-AFC2B0BC4143}" dt="2022-04-18T19:19:08.216" v="6" actId="2696"/>
        <pc:sldMkLst>
          <pc:docMk/>
          <pc:sldMk cId="0" sldId="515"/>
        </pc:sldMkLst>
      </pc:sldChg>
    </pc:docChg>
  </pc:docChgLst>
  <pc:docChgLst>
    <pc:chgData name="Kathleen Kerr" userId="dbbd5950-5cea-44be-b3e0-8e6d2fe132ff" providerId="ADAL" clId="{2D116728-3106-4A3A-95C6-FA2692A2DAFF}"/>
    <pc:docChg chg="custSel addSld modSld">
      <pc:chgData name="Kathleen Kerr" userId="dbbd5950-5cea-44be-b3e0-8e6d2fe132ff" providerId="ADAL" clId="{2D116728-3106-4A3A-95C6-FA2692A2DAFF}" dt="2022-04-01T06:27:37.046" v="65" actId="6549"/>
      <pc:docMkLst>
        <pc:docMk/>
      </pc:docMkLst>
      <pc:sldChg chg="modSp mod">
        <pc:chgData name="Kathleen Kerr" userId="dbbd5950-5cea-44be-b3e0-8e6d2fe132ff" providerId="ADAL" clId="{2D116728-3106-4A3A-95C6-FA2692A2DAFF}" dt="2022-04-01T06:25:29.405" v="64" actId="20577"/>
        <pc:sldMkLst>
          <pc:docMk/>
          <pc:sldMk cId="3698992634" sldId="256"/>
        </pc:sldMkLst>
        <pc:spChg chg="mod">
          <ac:chgData name="Kathleen Kerr" userId="dbbd5950-5cea-44be-b3e0-8e6d2fe132ff" providerId="ADAL" clId="{2D116728-3106-4A3A-95C6-FA2692A2DAFF}" dt="2022-04-01T06:25:29.405" v="64" actId="20577"/>
          <ac:spMkLst>
            <pc:docMk/>
            <pc:sldMk cId="3698992634" sldId="256"/>
            <ac:spMk id="2" creationId="{AEACDD5C-1823-412E-B535-E9FD6DD503B4}"/>
          </ac:spMkLst>
        </pc:spChg>
      </pc:sldChg>
      <pc:sldChg chg="add setBg">
        <pc:chgData name="Kathleen Kerr" userId="dbbd5950-5cea-44be-b3e0-8e6d2fe132ff" providerId="ADAL" clId="{2D116728-3106-4A3A-95C6-FA2692A2DAFF}" dt="2022-04-01T06:25:03.461" v="2"/>
        <pc:sldMkLst>
          <pc:docMk/>
          <pc:sldMk cId="2445827608" sldId="260"/>
        </pc:sldMkLst>
      </pc:sldChg>
      <pc:sldChg chg="add setBg">
        <pc:chgData name="Kathleen Kerr" userId="dbbd5950-5cea-44be-b3e0-8e6d2fe132ff" providerId="ADAL" clId="{2D116728-3106-4A3A-95C6-FA2692A2DAFF}" dt="2022-04-01T06:25:03.461" v="2"/>
        <pc:sldMkLst>
          <pc:docMk/>
          <pc:sldMk cId="967344242" sldId="261"/>
        </pc:sldMkLst>
      </pc:sldChg>
      <pc:sldChg chg="add setBg">
        <pc:chgData name="Kathleen Kerr" userId="dbbd5950-5cea-44be-b3e0-8e6d2fe132ff" providerId="ADAL" clId="{2D116728-3106-4A3A-95C6-FA2692A2DAFF}" dt="2022-04-01T06:25:03.461" v="2"/>
        <pc:sldMkLst>
          <pc:docMk/>
          <pc:sldMk cId="3742745961" sldId="262"/>
        </pc:sldMkLst>
      </pc:sldChg>
      <pc:sldChg chg="add setBg">
        <pc:chgData name="Kathleen Kerr" userId="dbbd5950-5cea-44be-b3e0-8e6d2fe132ff" providerId="ADAL" clId="{2D116728-3106-4A3A-95C6-FA2692A2DAFF}" dt="2022-04-01T06:25:03.461" v="2"/>
        <pc:sldMkLst>
          <pc:docMk/>
          <pc:sldMk cId="763991377" sldId="263"/>
        </pc:sldMkLst>
      </pc:sldChg>
      <pc:sldChg chg="add setBg">
        <pc:chgData name="Kathleen Kerr" userId="dbbd5950-5cea-44be-b3e0-8e6d2fe132ff" providerId="ADAL" clId="{2D116728-3106-4A3A-95C6-FA2692A2DAFF}" dt="2022-04-01T06:25:03.461" v="2"/>
        <pc:sldMkLst>
          <pc:docMk/>
          <pc:sldMk cId="3334333308" sldId="264"/>
        </pc:sldMkLst>
      </pc:sldChg>
      <pc:sldChg chg="add">
        <pc:chgData name="Kathleen Kerr" userId="dbbd5950-5cea-44be-b3e0-8e6d2fe132ff" providerId="ADAL" clId="{2D116728-3106-4A3A-95C6-FA2692A2DAFF}" dt="2022-04-01T06:23:58.927" v="0"/>
        <pc:sldMkLst>
          <pc:docMk/>
          <pc:sldMk cId="3799270326" sldId="270"/>
        </pc:sldMkLst>
      </pc:sldChg>
      <pc:sldChg chg="add">
        <pc:chgData name="Kathleen Kerr" userId="dbbd5950-5cea-44be-b3e0-8e6d2fe132ff" providerId="ADAL" clId="{2D116728-3106-4A3A-95C6-FA2692A2DAFF}" dt="2022-04-01T06:24:25.365" v="1"/>
        <pc:sldMkLst>
          <pc:docMk/>
          <pc:sldMk cId="969991899" sldId="279"/>
        </pc:sldMkLst>
      </pc:sldChg>
      <pc:sldChg chg="add">
        <pc:chgData name="Kathleen Kerr" userId="dbbd5950-5cea-44be-b3e0-8e6d2fe132ff" providerId="ADAL" clId="{2D116728-3106-4A3A-95C6-FA2692A2DAFF}" dt="2022-04-01T06:24:25.365" v="1"/>
        <pc:sldMkLst>
          <pc:docMk/>
          <pc:sldMk cId="2921620466" sldId="281"/>
        </pc:sldMkLst>
      </pc:sldChg>
      <pc:sldChg chg="modSp mod">
        <pc:chgData name="Kathleen Kerr" userId="dbbd5950-5cea-44be-b3e0-8e6d2fe132ff" providerId="ADAL" clId="{2D116728-3106-4A3A-95C6-FA2692A2DAFF}" dt="2022-04-01T06:27:37.046" v="65" actId="6549"/>
        <pc:sldMkLst>
          <pc:docMk/>
          <pc:sldMk cId="3696429333" sldId="509"/>
        </pc:sldMkLst>
        <pc:spChg chg="mod">
          <ac:chgData name="Kathleen Kerr" userId="dbbd5950-5cea-44be-b3e0-8e6d2fe132ff" providerId="ADAL" clId="{2D116728-3106-4A3A-95C6-FA2692A2DAFF}" dt="2022-04-01T06:27:37.046" v="65" actId="6549"/>
          <ac:spMkLst>
            <pc:docMk/>
            <pc:sldMk cId="3696429333" sldId="509"/>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5D05A0-465A-4178-A408-E75E00A5DD09}" type="doc">
      <dgm:prSet loTypeId="urn:microsoft.com/office/officeart/2005/8/layout/radial1" loCatId="relationship" qsTypeId="urn:microsoft.com/office/officeart/2005/8/quickstyle/simple1" qsCatId="simple" csTypeId="urn:microsoft.com/office/officeart/2005/8/colors/colorful1" csCatId="colorful" phldr="1"/>
      <dgm:spPr/>
      <dgm:t>
        <a:bodyPr/>
        <a:lstStyle/>
        <a:p>
          <a:endParaRPr lang="en-US"/>
        </a:p>
      </dgm:t>
    </dgm:pt>
    <dgm:pt modelId="{51EF7D42-CC2F-4A4E-B0B4-12EDB4E8B379}">
      <dgm:prSet phldrT="[Text]" custT="1"/>
      <dgm:spPr/>
      <dgm:t>
        <a:bodyPr/>
        <a:lstStyle/>
        <a:p>
          <a:r>
            <a:rPr lang="en-US" sz="2400" dirty="0"/>
            <a:t>Patient and family</a:t>
          </a:r>
        </a:p>
      </dgm:t>
    </dgm:pt>
    <dgm:pt modelId="{4C076C9E-52FA-4E2B-8BE1-526B40CCF3F1}" type="parTrans" cxnId="{B9967776-F12B-468F-9289-A7C62934F599}">
      <dgm:prSet/>
      <dgm:spPr/>
      <dgm:t>
        <a:bodyPr/>
        <a:lstStyle/>
        <a:p>
          <a:endParaRPr lang="en-US"/>
        </a:p>
      </dgm:t>
    </dgm:pt>
    <dgm:pt modelId="{40936A65-4E37-4071-BE44-A3761A0789D3}" type="sibTrans" cxnId="{B9967776-F12B-468F-9289-A7C62934F599}">
      <dgm:prSet/>
      <dgm:spPr/>
      <dgm:t>
        <a:bodyPr/>
        <a:lstStyle/>
        <a:p>
          <a:endParaRPr lang="en-US"/>
        </a:p>
      </dgm:t>
    </dgm:pt>
    <dgm:pt modelId="{5FE3BFCE-772D-4C71-A06C-BAD589B2E8AF}">
      <dgm:prSet phldrT="[Text]" custT="1"/>
      <dgm:spPr/>
      <dgm:t>
        <a:bodyPr/>
        <a:lstStyle/>
        <a:p>
          <a:pPr>
            <a:spcAft>
              <a:spcPts val="0"/>
            </a:spcAft>
          </a:pPr>
          <a:r>
            <a:rPr lang="en-US" sz="1900" dirty="0"/>
            <a:t>Manage pain and  symptoms</a:t>
          </a:r>
        </a:p>
      </dgm:t>
    </dgm:pt>
    <dgm:pt modelId="{71EA4B2D-6CD5-4581-8D7C-9779E69F5A98}" type="parTrans" cxnId="{145015AE-F5BC-4B86-A4E0-045E7A578958}">
      <dgm:prSet/>
      <dgm:spPr/>
      <dgm:t>
        <a:bodyPr/>
        <a:lstStyle/>
        <a:p>
          <a:endParaRPr lang="en-US" dirty="0"/>
        </a:p>
      </dgm:t>
    </dgm:pt>
    <dgm:pt modelId="{B4CB3577-28D8-4269-A752-45CFAEC59A95}" type="sibTrans" cxnId="{145015AE-F5BC-4B86-A4E0-045E7A578958}">
      <dgm:prSet/>
      <dgm:spPr/>
      <dgm:t>
        <a:bodyPr/>
        <a:lstStyle/>
        <a:p>
          <a:endParaRPr lang="en-US"/>
        </a:p>
      </dgm:t>
    </dgm:pt>
    <dgm:pt modelId="{039676B0-9B5E-4CAC-8F7F-9F9952A32EA9}">
      <dgm:prSet phldrT="[Text]" custT="1"/>
      <dgm:spPr/>
      <dgm:t>
        <a:bodyPr/>
        <a:lstStyle/>
        <a:p>
          <a:r>
            <a:rPr lang="en-US" sz="1900" dirty="0"/>
            <a:t>Info about prognosis, options</a:t>
          </a:r>
        </a:p>
      </dgm:t>
    </dgm:pt>
    <dgm:pt modelId="{429283EA-954C-462C-9F3A-D7C262FC0EDB}" type="parTrans" cxnId="{0BB8844B-5E09-40EE-9258-0C46C6D0F63E}">
      <dgm:prSet/>
      <dgm:spPr/>
      <dgm:t>
        <a:bodyPr/>
        <a:lstStyle/>
        <a:p>
          <a:endParaRPr lang="en-US" dirty="0"/>
        </a:p>
      </dgm:t>
    </dgm:pt>
    <dgm:pt modelId="{C43827D2-A612-40A1-998A-DBFF4FDC5750}" type="sibTrans" cxnId="{0BB8844B-5E09-40EE-9258-0C46C6D0F63E}">
      <dgm:prSet/>
      <dgm:spPr/>
      <dgm:t>
        <a:bodyPr/>
        <a:lstStyle/>
        <a:p>
          <a:endParaRPr lang="en-US"/>
        </a:p>
      </dgm:t>
    </dgm:pt>
    <dgm:pt modelId="{5327CFEB-F855-452F-98F7-D987F640C861}">
      <dgm:prSet phldrT="[Text]" custT="1"/>
      <dgm:spPr/>
      <dgm:t>
        <a:bodyPr/>
        <a:lstStyle/>
        <a:p>
          <a:r>
            <a:rPr lang="en-US" sz="1900" dirty="0"/>
            <a:t>Assess values and translate into medical choices</a:t>
          </a:r>
        </a:p>
      </dgm:t>
    </dgm:pt>
    <dgm:pt modelId="{4BE3830D-2A5A-42BF-BA96-6EF3C2BA7C9F}" type="parTrans" cxnId="{C2DFCC3E-2956-4A7E-8FC0-14B83D678DD6}">
      <dgm:prSet/>
      <dgm:spPr/>
      <dgm:t>
        <a:bodyPr/>
        <a:lstStyle/>
        <a:p>
          <a:endParaRPr lang="en-US" dirty="0"/>
        </a:p>
      </dgm:t>
    </dgm:pt>
    <dgm:pt modelId="{3EBF8149-C281-4334-BA59-96C5B265BBDB}" type="sibTrans" cxnId="{C2DFCC3E-2956-4A7E-8FC0-14B83D678DD6}">
      <dgm:prSet/>
      <dgm:spPr/>
      <dgm:t>
        <a:bodyPr/>
        <a:lstStyle/>
        <a:p>
          <a:endParaRPr lang="en-US"/>
        </a:p>
      </dgm:t>
    </dgm:pt>
    <dgm:pt modelId="{B3919900-131C-4825-8EF1-B79E6BBBD0E3}">
      <dgm:prSet phldrT="[Text]" custT="1"/>
      <dgm:spPr/>
      <dgm:t>
        <a:bodyPr/>
        <a:lstStyle/>
        <a:p>
          <a:r>
            <a:rPr lang="en-US" sz="1900" dirty="0"/>
            <a:t>Spiritual support</a:t>
          </a:r>
        </a:p>
      </dgm:t>
    </dgm:pt>
    <dgm:pt modelId="{7110C16D-0B43-4AF7-AEC0-EC6E7DF46CF5}" type="parTrans" cxnId="{B7673F45-86F6-4359-A31D-43D49C4AFBBA}">
      <dgm:prSet/>
      <dgm:spPr/>
      <dgm:t>
        <a:bodyPr/>
        <a:lstStyle/>
        <a:p>
          <a:endParaRPr lang="en-US" dirty="0"/>
        </a:p>
      </dgm:t>
    </dgm:pt>
    <dgm:pt modelId="{957E8EFE-774F-417B-95C8-AC96349E439F}" type="sibTrans" cxnId="{B7673F45-86F6-4359-A31D-43D49C4AFBBA}">
      <dgm:prSet/>
      <dgm:spPr/>
      <dgm:t>
        <a:bodyPr/>
        <a:lstStyle/>
        <a:p>
          <a:endParaRPr lang="en-US"/>
        </a:p>
      </dgm:t>
    </dgm:pt>
    <dgm:pt modelId="{656E1305-1924-47AC-A357-420F35B22D61}">
      <dgm:prSet phldrT="[Text]" custT="1"/>
      <dgm:spPr/>
      <dgm:t>
        <a:bodyPr/>
        <a:lstStyle/>
        <a:p>
          <a:r>
            <a:rPr lang="en-US" sz="1900" dirty="0"/>
            <a:t>Psychosocial support</a:t>
          </a:r>
        </a:p>
      </dgm:t>
    </dgm:pt>
    <dgm:pt modelId="{AA7124DB-10DD-40C7-A470-822DA4F0A368}" type="parTrans" cxnId="{B17CB393-0E4E-4CF5-BBAC-12DAC618ADC5}">
      <dgm:prSet/>
      <dgm:spPr/>
      <dgm:t>
        <a:bodyPr/>
        <a:lstStyle/>
        <a:p>
          <a:endParaRPr lang="en-US" dirty="0"/>
        </a:p>
      </dgm:t>
    </dgm:pt>
    <dgm:pt modelId="{B344507A-A3FB-486D-8736-14B11ECE9B72}" type="sibTrans" cxnId="{B17CB393-0E4E-4CF5-BBAC-12DAC618ADC5}">
      <dgm:prSet/>
      <dgm:spPr/>
      <dgm:t>
        <a:bodyPr/>
        <a:lstStyle/>
        <a:p>
          <a:endParaRPr lang="en-US"/>
        </a:p>
      </dgm:t>
    </dgm:pt>
    <dgm:pt modelId="{B4F49DAC-7DDA-4981-92ED-ED09B7E4DF27}" type="pres">
      <dgm:prSet presAssocID="{965D05A0-465A-4178-A408-E75E00A5DD09}" presName="cycle" presStyleCnt="0">
        <dgm:presLayoutVars>
          <dgm:chMax val="1"/>
          <dgm:dir/>
          <dgm:animLvl val="ctr"/>
          <dgm:resizeHandles val="exact"/>
        </dgm:presLayoutVars>
      </dgm:prSet>
      <dgm:spPr/>
    </dgm:pt>
    <dgm:pt modelId="{DFC2549E-1A37-41B2-88A9-0EAE4BDB5664}" type="pres">
      <dgm:prSet presAssocID="{51EF7D42-CC2F-4A4E-B0B4-12EDB4E8B379}" presName="centerShape" presStyleLbl="node0" presStyleIdx="0" presStyleCnt="1"/>
      <dgm:spPr/>
    </dgm:pt>
    <dgm:pt modelId="{C5DF41A7-6200-47D3-8B42-23AF9A371CD5}" type="pres">
      <dgm:prSet presAssocID="{71EA4B2D-6CD5-4581-8D7C-9779E69F5A98}" presName="Name9" presStyleLbl="parChTrans1D2" presStyleIdx="0" presStyleCnt="5"/>
      <dgm:spPr/>
    </dgm:pt>
    <dgm:pt modelId="{C361A286-538B-494F-ADFA-71CF71BCE414}" type="pres">
      <dgm:prSet presAssocID="{71EA4B2D-6CD5-4581-8D7C-9779E69F5A98}" presName="connTx" presStyleLbl="parChTrans1D2" presStyleIdx="0" presStyleCnt="5"/>
      <dgm:spPr/>
    </dgm:pt>
    <dgm:pt modelId="{7A1A6E21-9AC9-47E1-84EC-04D8E0549B48}" type="pres">
      <dgm:prSet presAssocID="{5FE3BFCE-772D-4C71-A06C-BAD589B2E8AF}" presName="node" presStyleLbl="node1" presStyleIdx="0" presStyleCnt="5" custScaleX="106535" custScaleY="105544" custRadScaleRad="97516" custRadScaleInc="-320">
        <dgm:presLayoutVars>
          <dgm:bulletEnabled val="1"/>
        </dgm:presLayoutVars>
      </dgm:prSet>
      <dgm:spPr/>
    </dgm:pt>
    <dgm:pt modelId="{05DA78A7-0D06-4240-BDF7-8BACF3F09CD9}" type="pres">
      <dgm:prSet presAssocID="{429283EA-954C-462C-9F3A-D7C262FC0EDB}" presName="Name9" presStyleLbl="parChTrans1D2" presStyleIdx="1" presStyleCnt="5"/>
      <dgm:spPr/>
    </dgm:pt>
    <dgm:pt modelId="{C432D970-CE02-490E-BBE5-26DF0B4E4480}" type="pres">
      <dgm:prSet presAssocID="{429283EA-954C-462C-9F3A-D7C262FC0EDB}" presName="connTx" presStyleLbl="parChTrans1D2" presStyleIdx="1" presStyleCnt="5"/>
      <dgm:spPr/>
    </dgm:pt>
    <dgm:pt modelId="{B12F6F72-124E-4543-8441-FFA4AD48E7C2}" type="pres">
      <dgm:prSet presAssocID="{039676B0-9B5E-4CAC-8F7F-9F9952A32EA9}" presName="node" presStyleLbl="node1" presStyleIdx="1" presStyleCnt="5" custScaleX="104925" custScaleY="105643">
        <dgm:presLayoutVars>
          <dgm:bulletEnabled val="1"/>
        </dgm:presLayoutVars>
      </dgm:prSet>
      <dgm:spPr/>
    </dgm:pt>
    <dgm:pt modelId="{CD4D5D55-90C7-4CBA-984B-F4EFCAD938AB}" type="pres">
      <dgm:prSet presAssocID="{4BE3830D-2A5A-42BF-BA96-6EF3C2BA7C9F}" presName="Name9" presStyleLbl="parChTrans1D2" presStyleIdx="2" presStyleCnt="5"/>
      <dgm:spPr/>
    </dgm:pt>
    <dgm:pt modelId="{95142E26-B156-404E-8E8C-A8F5F8D99915}" type="pres">
      <dgm:prSet presAssocID="{4BE3830D-2A5A-42BF-BA96-6EF3C2BA7C9F}" presName="connTx" presStyleLbl="parChTrans1D2" presStyleIdx="2" presStyleCnt="5"/>
      <dgm:spPr/>
    </dgm:pt>
    <dgm:pt modelId="{8D470A1B-6E93-47D6-A091-0D3DBB421588}" type="pres">
      <dgm:prSet presAssocID="{5327CFEB-F855-452F-98F7-D987F640C861}" presName="node" presStyleLbl="node1" presStyleIdx="2" presStyleCnt="5" custScaleX="105579" custScaleY="106115">
        <dgm:presLayoutVars>
          <dgm:bulletEnabled val="1"/>
        </dgm:presLayoutVars>
      </dgm:prSet>
      <dgm:spPr/>
    </dgm:pt>
    <dgm:pt modelId="{7ECB7F56-0BD9-4A6F-9FDD-E355E878BAAE}" type="pres">
      <dgm:prSet presAssocID="{7110C16D-0B43-4AF7-AEC0-EC6E7DF46CF5}" presName="Name9" presStyleLbl="parChTrans1D2" presStyleIdx="3" presStyleCnt="5"/>
      <dgm:spPr/>
    </dgm:pt>
    <dgm:pt modelId="{B5E6300D-C594-4DB7-AEA1-6BE7CD77A198}" type="pres">
      <dgm:prSet presAssocID="{7110C16D-0B43-4AF7-AEC0-EC6E7DF46CF5}" presName="connTx" presStyleLbl="parChTrans1D2" presStyleIdx="3" presStyleCnt="5"/>
      <dgm:spPr/>
    </dgm:pt>
    <dgm:pt modelId="{667EC1CA-CF11-40E9-BA88-F35F337FFDE2}" type="pres">
      <dgm:prSet presAssocID="{B3919900-131C-4825-8EF1-B79E6BBBD0E3}" presName="node" presStyleLbl="node1" presStyleIdx="3" presStyleCnt="5" custScaleX="105053" custScaleY="105318">
        <dgm:presLayoutVars>
          <dgm:bulletEnabled val="1"/>
        </dgm:presLayoutVars>
      </dgm:prSet>
      <dgm:spPr/>
    </dgm:pt>
    <dgm:pt modelId="{B3564285-5050-4733-9F6A-DA35CA283970}" type="pres">
      <dgm:prSet presAssocID="{AA7124DB-10DD-40C7-A470-822DA4F0A368}" presName="Name9" presStyleLbl="parChTrans1D2" presStyleIdx="4" presStyleCnt="5"/>
      <dgm:spPr/>
    </dgm:pt>
    <dgm:pt modelId="{EA760C8D-1CC1-4B86-A976-E0EDE6917D62}" type="pres">
      <dgm:prSet presAssocID="{AA7124DB-10DD-40C7-A470-822DA4F0A368}" presName="connTx" presStyleLbl="parChTrans1D2" presStyleIdx="4" presStyleCnt="5"/>
      <dgm:spPr/>
    </dgm:pt>
    <dgm:pt modelId="{DB4D486C-4BC6-4FAD-B9FD-B5DDA1F3DC21}" type="pres">
      <dgm:prSet presAssocID="{656E1305-1924-47AC-A357-420F35B22D61}" presName="node" presStyleLbl="node1" presStyleIdx="4" presStyleCnt="5" custScaleX="107325" custScaleY="107903">
        <dgm:presLayoutVars>
          <dgm:bulletEnabled val="1"/>
        </dgm:presLayoutVars>
      </dgm:prSet>
      <dgm:spPr/>
    </dgm:pt>
  </dgm:ptLst>
  <dgm:cxnLst>
    <dgm:cxn modelId="{3B5A0915-BA14-4886-B2EC-FD68245CCCD8}" type="presOf" srcId="{4BE3830D-2A5A-42BF-BA96-6EF3C2BA7C9F}" destId="{95142E26-B156-404E-8E8C-A8F5F8D99915}" srcOrd="1" destOrd="0" presId="urn:microsoft.com/office/officeart/2005/8/layout/radial1"/>
    <dgm:cxn modelId="{159CD918-2239-443B-8EB9-216FFD90C266}" type="presOf" srcId="{B3919900-131C-4825-8EF1-B79E6BBBD0E3}" destId="{667EC1CA-CF11-40E9-BA88-F35F337FFDE2}" srcOrd="0" destOrd="0" presId="urn:microsoft.com/office/officeart/2005/8/layout/radial1"/>
    <dgm:cxn modelId="{33D6931E-B9C9-4F2A-9A1B-3CE08DD8D4C8}" type="presOf" srcId="{51EF7D42-CC2F-4A4E-B0B4-12EDB4E8B379}" destId="{DFC2549E-1A37-41B2-88A9-0EAE4BDB5664}" srcOrd="0" destOrd="0" presId="urn:microsoft.com/office/officeart/2005/8/layout/radial1"/>
    <dgm:cxn modelId="{40AA9E23-3716-4E61-AD16-E192D430A9B7}" type="presOf" srcId="{429283EA-954C-462C-9F3A-D7C262FC0EDB}" destId="{05DA78A7-0D06-4240-BDF7-8BACF3F09CD9}" srcOrd="0" destOrd="0" presId="urn:microsoft.com/office/officeart/2005/8/layout/radial1"/>
    <dgm:cxn modelId="{B72F402B-5006-472E-8E46-AE172B738C58}" type="presOf" srcId="{4BE3830D-2A5A-42BF-BA96-6EF3C2BA7C9F}" destId="{CD4D5D55-90C7-4CBA-984B-F4EFCAD938AB}" srcOrd="0" destOrd="0" presId="urn:microsoft.com/office/officeart/2005/8/layout/radial1"/>
    <dgm:cxn modelId="{C472BE32-BACA-4488-9EE7-510BF0CCF59F}" type="presOf" srcId="{5327CFEB-F855-452F-98F7-D987F640C861}" destId="{8D470A1B-6E93-47D6-A091-0D3DBB421588}" srcOrd="0" destOrd="0" presId="urn:microsoft.com/office/officeart/2005/8/layout/radial1"/>
    <dgm:cxn modelId="{C2DFCC3E-2956-4A7E-8FC0-14B83D678DD6}" srcId="{51EF7D42-CC2F-4A4E-B0B4-12EDB4E8B379}" destId="{5327CFEB-F855-452F-98F7-D987F640C861}" srcOrd="2" destOrd="0" parTransId="{4BE3830D-2A5A-42BF-BA96-6EF3C2BA7C9F}" sibTransId="{3EBF8149-C281-4334-BA59-96C5B265BBDB}"/>
    <dgm:cxn modelId="{082F5E5D-EE50-4A4A-AC93-157B3CF0EB08}" type="presOf" srcId="{7110C16D-0B43-4AF7-AEC0-EC6E7DF46CF5}" destId="{7ECB7F56-0BD9-4A6F-9FDD-E355E878BAAE}" srcOrd="0" destOrd="0" presId="urn:microsoft.com/office/officeart/2005/8/layout/radial1"/>
    <dgm:cxn modelId="{B7673F45-86F6-4359-A31D-43D49C4AFBBA}" srcId="{51EF7D42-CC2F-4A4E-B0B4-12EDB4E8B379}" destId="{B3919900-131C-4825-8EF1-B79E6BBBD0E3}" srcOrd="3" destOrd="0" parTransId="{7110C16D-0B43-4AF7-AEC0-EC6E7DF46CF5}" sibTransId="{957E8EFE-774F-417B-95C8-AC96349E439F}"/>
    <dgm:cxn modelId="{0BB8844B-5E09-40EE-9258-0C46C6D0F63E}" srcId="{51EF7D42-CC2F-4A4E-B0B4-12EDB4E8B379}" destId="{039676B0-9B5E-4CAC-8F7F-9F9952A32EA9}" srcOrd="1" destOrd="0" parTransId="{429283EA-954C-462C-9F3A-D7C262FC0EDB}" sibTransId="{C43827D2-A612-40A1-998A-DBFF4FDC5750}"/>
    <dgm:cxn modelId="{2DE88C4C-4871-41FD-B6D7-6F7AEC257F5B}" type="presOf" srcId="{71EA4B2D-6CD5-4581-8D7C-9779E69F5A98}" destId="{C361A286-538B-494F-ADFA-71CF71BCE414}" srcOrd="1" destOrd="0" presId="urn:microsoft.com/office/officeart/2005/8/layout/radial1"/>
    <dgm:cxn modelId="{527E2871-ED01-4699-9455-43ACEAD9DA58}" type="presOf" srcId="{71EA4B2D-6CD5-4581-8D7C-9779E69F5A98}" destId="{C5DF41A7-6200-47D3-8B42-23AF9A371CD5}" srcOrd="0" destOrd="0" presId="urn:microsoft.com/office/officeart/2005/8/layout/radial1"/>
    <dgm:cxn modelId="{B9967776-F12B-468F-9289-A7C62934F599}" srcId="{965D05A0-465A-4178-A408-E75E00A5DD09}" destId="{51EF7D42-CC2F-4A4E-B0B4-12EDB4E8B379}" srcOrd="0" destOrd="0" parTransId="{4C076C9E-52FA-4E2B-8BE1-526B40CCF3F1}" sibTransId="{40936A65-4E37-4071-BE44-A3761A0789D3}"/>
    <dgm:cxn modelId="{2559A789-08F8-421F-A2F7-8EA0F5327171}" type="presOf" srcId="{429283EA-954C-462C-9F3A-D7C262FC0EDB}" destId="{C432D970-CE02-490E-BBE5-26DF0B4E4480}" srcOrd="1" destOrd="0" presId="urn:microsoft.com/office/officeart/2005/8/layout/radial1"/>
    <dgm:cxn modelId="{62FE578A-92D6-4101-84DF-6B6C6086BC38}" type="presOf" srcId="{7110C16D-0B43-4AF7-AEC0-EC6E7DF46CF5}" destId="{B5E6300D-C594-4DB7-AEA1-6BE7CD77A198}" srcOrd="1" destOrd="0" presId="urn:microsoft.com/office/officeart/2005/8/layout/radial1"/>
    <dgm:cxn modelId="{B17CB393-0E4E-4CF5-BBAC-12DAC618ADC5}" srcId="{51EF7D42-CC2F-4A4E-B0B4-12EDB4E8B379}" destId="{656E1305-1924-47AC-A357-420F35B22D61}" srcOrd="4" destOrd="0" parTransId="{AA7124DB-10DD-40C7-A470-822DA4F0A368}" sibTransId="{B344507A-A3FB-486D-8736-14B11ECE9B72}"/>
    <dgm:cxn modelId="{1B7AFB9A-7D61-4D49-88AE-56E193AF128E}" type="presOf" srcId="{AA7124DB-10DD-40C7-A470-822DA4F0A368}" destId="{EA760C8D-1CC1-4B86-A976-E0EDE6917D62}" srcOrd="1" destOrd="0" presId="urn:microsoft.com/office/officeart/2005/8/layout/radial1"/>
    <dgm:cxn modelId="{156E97A1-9AFC-4A31-B38F-DE5296D92061}" type="presOf" srcId="{039676B0-9B5E-4CAC-8F7F-9F9952A32EA9}" destId="{B12F6F72-124E-4543-8441-FFA4AD48E7C2}" srcOrd="0" destOrd="0" presId="urn:microsoft.com/office/officeart/2005/8/layout/radial1"/>
    <dgm:cxn modelId="{145015AE-F5BC-4B86-A4E0-045E7A578958}" srcId="{51EF7D42-CC2F-4A4E-B0B4-12EDB4E8B379}" destId="{5FE3BFCE-772D-4C71-A06C-BAD589B2E8AF}" srcOrd="0" destOrd="0" parTransId="{71EA4B2D-6CD5-4581-8D7C-9779E69F5A98}" sibTransId="{B4CB3577-28D8-4269-A752-45CFAEC59A95}"/>
    <dgm:cxn modelId="{94B4FBB5-E986-484F-AADC-782EE8B07EB9}" type="presOf" srcId="{656E1305-1924-47AC-A357-420F35B22D61}" destId="{DB4D486C-4BC6-4FAD-B9FD-B5DDA1F3DC21}" srcOrd="0" destOrd="0" presId="urn:microsoft.com/office/officeart/2005/8/layout/radial1"/>
    <dgm:cxn modelId="{3C697FBE-1F87-41B4-8A7F-D2335E457FCA}" type="presOf" srcId="{965D05A0-465A-4178-A408-E75E00A5DD09}" destId="{B4F49DAC-7DDA-4981-92ED-ED09B7E4DF27}" srcOrd="0" destOrd="0" presId="urn:microsoft.com/office/officeart/2005/8/layout/radial1"/>
    <dgm:cxn modelId="{CB3EFBE9-B089-47FD-81C1-CBDCA0A4CB29}" type="presOf" srcId="{5FE3BFCE-772D-4C71-A06C-BAD589B2E8AF}" destId="{7A1A6E21-9AC9-47E1-84EC-04D8E0549B48}" srcOrd="0" destOrd="0" presId="urn:microsoft.com/office/officeart/2005/8/layout/radial1"/>
    <dgm:cxn modelId="{B021A4F1-EAE0-45C8-838E-894CA81274D5}" type="presOf" srcId="{AA7124DB-10DD-40C7-A470-822DA4F0A368}" destId="{B3564285-5050-4733-9F6A-DA35CA283970}" srcOrd="0" destOrd="0" presId="urn:microsoft.com/office/officeart/2005/8/layout/radial1"/>
    <dgm:cxn modelId="{624E26C8-F57B-4A0B-85A7-A224066564F3}" type="presParOf" srcId="{B4F49DAC-7DDA-4981-92ED-ED09B7E4DF27}" destId="{DFC2549E-1A37-41B2-88A9-0EAE4BDB5664}" srcOrd="0" destOrd="0" presId="urn:microsoft.com/office/officeart/2005/8/layout/radial1"/>
    <dgm:cxn modelId="{2371478A-1F21-4A3B-893B-E97E607D4D7D}" type="presParOf" srcId="{B4F49DAC-7DDA-4981-92ED-ED09B7E4DF27}" destId="{C5DF41A7-6200-47D3-8B42-23AF9A371CD5}" srcOrd="1" destOrd="0" presId="urn:microsoft.com/office/officeart/2005/8/layout/radial1"/>
    <dgm:cxn modelId="{6F911756-4819-4BF6-B995-655F16600835}" type="presParOf" srcId="{C5DF41A7-6200-47D3-8B42-23AF9A371CD5}" destId="{C361A286-538B-494F-ADFA-71CF71BCE414}" srcOrd="0" destOrd="0" presId="urn:microsoft.com/office/officeart/2005/8/layout/radial1"/>
    <dgm:cxn modelId="{F400FACD-4B05-4C04-ABA7-6038249E4537}" type="presParOf" srcId="{B4F49DAC-7DDA-4981-92ED-ED09B7E4DF27}" destId="{7A1A6E21-9AC9-47E1-84EC-04D8E0549B48}" srcOrd="2" destOrd="0" presId="urn:microsoft.com/office/officeart/2005/8/layout/radial1"/>
    <dgm:cxn modelId="{27F6DD95-AE0E-4A2C-940B-E11A71BC3D3D}" type="presParOf" srcId="{B4F49DAC-7DDA-4981-92ED-ED09B7E4DF27}" destId="{05DA78A7-0D06-4240-BDF7-8BACF3F09CD9}" srcOrd="3" destOrd="0" presId="urn:microsoft.com/office/officeart/2005/8/layout/radial1"/>
    <dgm:cxn modelId="{75AF6BB4-00DC-45BE-9FE0-F23A25C4D9EC}" type="presParOf" srcId="{05DA78A7-0D06-4240-BDF7-8BACF3F09CD9}" destId="{C432D970-CE02-490E-BBE5-26DF0B4E4480}" srcOrd="0" destOrd="0" presId="urn:microsoft.com/office/officeart/2005/8/layout/radial1"/>
    <dgm:cxn modelId="{6252B788-6C97-41AF-AC0D-F728251FBE51}" type="presParOf" srcId="{B4F49DAC-7DDA-4981-92ED-ED09B7E4DF27}" destId="{B12F6F72-124E-4543-8441-FFA4AD48E7C2}" srcOrd="4" destOrd="0" presId="urn:microsoft.com/office/officeart/2005/8/layout/radial1"/>
    <dgm:cxn modelId="{4C4199B0-D340-4FAA-9911-B828ACB496BE}" type="presParOf" srcId="{B4F49DAC-7DDA-4981-92ED-ED09B7E4DF27}" destId="{CD4D5D55-90C7-4CBA-984B-F4EFCAD938AB}" srcOrd="5" destOrd="0" presId="urn:microsoft.com/office/officeart/2005/8/layout/radial1"/>
    <dgm:cxn modelId="{949F0F7F-C333-4255-9B05-1AB64273660A}" type="presParOf" srcId="{CD4D5D55-90C7-4CBA-984B-F4EFCAD938AB}" destId="{95142E26-B156-404E-8E8C-A8F5F8D99915}" srcOrd="0" destOrd="0" presId="urn:microsoft.com/office/officeart/2005/8/layout/radial1"/>
    <dgm:cxn modelId="{77C10A12-2156-4FA3-BA27-D1DEEEBA97C3}" type="presParOf" srcId="{B4F49DAC-7DDA-4981-92ED-ED09B7E4DF27}" destId="{8D470A1B-6E93-47D6-A091-0D3DBB421588}" srcOrd="6" destOrd="0" presId="urn:microsoft.com/office/officeart/2005/8/layout/radial1"/>
    <dgm:cxn modelId="{CD79B2AC-D907-43E3-AC54-35B0255B1D74}" type="presParOf" srcId="{B4F49DAC-7DDA-4981-92ED-ED09B7E4DF27}" destId="{7ECB7F56-0BD9-4A6F-9FDD-E355E878BAAE}" srcOrd="7" destOrd="0" presId="urn:microsoft.com/office/officeart/2005/8/layout/radial1"/>
    <dgm:cxn modelId="{4212174F-BF24-41CA-96D5-EBFC86F7FA86}" type="presParOf" srcId="{7ECB7F56-0BD9-4A6F-9FDD-E355E878BAAE}" destId="{B5E6300D-C594-4DB7-AEA1-6BE7CD77A198}" srcOrd="0" destOrd="0" presId="urn:microsoft.com/office/officeart/2005/8/layout/radial1"/>
    <dgm:cxn modelId="{21F42F16-0976-430F-A156-EED56159CD4B}" type="presParOf" srcId="{B4F49DAC-7DDA-4981-92ED-ED09B7E4DF27}" destId="{667EC1CA-CF11-40E9-BA88-F35F337FFDE2}" srcOrd="8" destOrd="0" presId="urn:microsoft.com/office/officeart/2005/8/layout/radial1"/>
    <dgm:cxn modelId="{357B12CC-75B4-403B-A5C4-7B6A9F51B802}" type="presParOf" srcId="{B4F49DAC-7DDA-4981-92ED-ED09B7E4DF27}" destId="{B3564285-5050-4733-9F6A-DA35CA283970}" srcOrd="9" destOrd="0" presId="urn:microsoft.com/office/officeart/2005/8/layout/radial1"/>
    <dgm:cxn modelId="{665A37B2-5B35-4453-96EB-301944A56CA5}" type="presParOf" srcId="{B3564285-5050-4733-9F6A-DA35CA283970}" destId="{EA760C8D-1CC1-4B86-A976-E0EDE6917D62}" srcOrd="0" destOrd="0" presId="urn:microsoft.com/office/officeart/2005/8/layout/radial1"/>
    <dgm:cxn modelId="{400F53EB-121E-466D-A0D7-8E5DA64414F5}" type="presParOf" srcId="{B4F49DAC-7DDA-4981-92ED-ED09B7E4DF27}" destId="{DB4D486C-4BC6-4FAD-B9FD-B5DDA1F3DC21}"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C2549E-1A37-41B2-88A9-0EAE4BDB5664}">
      <dsp:nvSpPr>
        <dsp:cNvPr id="0" name=""/>
        <dsp:cNvSpPr/>
      </dsp:nvSpPr>
      <dsp:spPr>
        <a:xfrm>
          <a:off x="3748066" y="2190337"/>
          <a:ext cx="1667880" cy="166788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Patient and family</a:t>
          </a:r>
        </a:p>
      </dsp:txBody>
      <dsp:txXfrm>
        <a:off x="3992321" y="2434592"/>
        <a:ext cx="1179370" cy="1179370"/>
      </dsp:txXfrm>
    </dsp:sp>
    <dsp:sp modelId="{C5DF41A7-6200-47D3-8B42-23AF9A371CD5}">
      <dsp:nvSpPr>
        <dsp:cNvPr id="0" name=""/>
        <dsp:cNvSpPr/>
      </dsp:nvSpPr>
      <dsp:spPr>
        <a:xfrm rot="16193088">
          <a:off x="4378720" y="1972717"/>
          <a:ext cx="402411" cy="32832"/>
        </a:xfrm>
        <a:custGeom>
          <a:avLst/>
          <a:gdLst/>
          <a:ahLst/>
          <a:cxnLst/>
          <a:rect l="0" t="0" r="0" b="0"/>
          <a:pathLst>
            <a:path>
              <a:moveTo>
                <a:pt x="0" y="16416"/>
              </a:moveTo>
              <a:lnTo>
                <a:pt x="402411" y="1641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4569865" y="1979073"/>
        <a:ext cx="20120" cy="20120"/>
      </dsp:txXfrm>
    </dsp:sp>
    <dsp:sp modelId="{7A1A6E21-9AC9-47E1-84EC-04D8E0549B48}">
      <dsp:nvSpPr>
        <dsp:cNvPr id="0" name=""/>
        <dsp:cNvSpPr/>
      </dsp:nvSpPr>
      <dsp:spPr>
        <a:xfrm>
          <a:off x="3689313" y="27581"/>
          <a:ext cx="1776876" cy="176034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ts val="0"/>
            </a:spcAft>
            <a:buNone/>
          </a:pPr>
          <a:r>
            <a:rPr lang="en-US" sz="1900" kern="1200" dirty="0"/>
            <a:t>Manage pain and  symptoms</a:t>
          </a:r>
        </a:p>
      </dsp:txBody>
      <dsp:txXfrm>
        <a:off x="3949530" y="285378"/>
        <a:ext cx="1256442" cy="1244754"/>
      </dsp:txXfrm>
    </dsp:sp>
    <dsp:sp modelId="{05DA78A7-0D06-4240-BDF7-8BACF3F09CD9}">
      <dsp:nvSpPr>
        <dsp:cNvPr id="0" name=""/>
        <dsp:cNvSpPr/>
      </dsp:nvSpPr>
      <dsp:spPr>
        <a:xfrm rot="20520000">
          <a:off x="5363852" y="2678943"/>
          <a:ext cx="460921" cy="32832"/>
        </a:xfrm>
        <a:custGeom>
          <a:avLst/>
          <a:gdLst/>
          <a:ahLst/>
          <a:cxnLst/>
          <a:rect l="0" t="0" r="0" b="0"/>
          <a:pathLst>
            <a:path>
              <a:moveTo>
                <a:pt x="0" y="16416"/>
              </a:moveTo>
              <a:lnTo>
                <a:pt x="460921" y="1641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582789" y="2683836"/>
        <a:ext cx="23046" cy="23046"/>
      </dsp:txXfrm>
    </dsp:sp>
    <dsp:sp modelId="{B12F6F72-124E-4543-8441-FFA4AD48E7C2}">
      <dsp:nvSpPr>
        <dsp:cNvPr id="0" name=""/>
        <dsp:cNvSpPr/>
      </dsp:nvSpPr>
      <dsp:spPr>
        <a:xfrm>
          <a:off x="5771206" y="1472575"/>
          <a:ext cx="1750023" cy="1761999"/>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Info about prognosis, options</a:t>
          </a:r>
        </a:p>
      </dsp:txBody>
      <dsp:txXfrm>
        <a:off x="6027491" y="1730614"/>
        <a:ext cx="1237453" cy="1245921"/>
      </dsp:txXfrm>
    </dsp:sp>
    <dsp:sp modelId="{CD4D5D55-90C7-4CBA-984B-F4EFCAD938AB}">
      <dsp:nvSpPr>
        <dsp:cNvPr id="0" name=""/>
        <dsp:cNvSpPr/>
      </dsp:nvSpPr>
      <dsp:spPr>
        <a:xfrm rot="3240000">
          <a:off x="4978794" y="3865822"/>
          <a:ext cx="453115" cy="32832"/>
        </a:xfrm>
        <a:custGeom>
          <a:avLst/>
          <a:gdLst/>
          <a:ahLst/>
          <a:cxnLst/>
          <a:rect l="0" t="0" r="0" b="0"/>
          <a:pathLst>
            <a:path>
              <a:moveTo>
                <a:pt x="0" y="16416"/>
              </a:moveTo>
              <a:lnTo>
                <a:pt x="453115" y="1641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194024" y="3870910"/>
        <a:ext cx="22655" cy="22655"/>
      </dsp:txXfrm>
    </dsp:sp>
    <dsp:sp modelId="{8D470A1B-6E93-47D6-A091-0D3DBB421588}">
      <dsp:nvSpPr>
        <dsp:cNvPr id="0" name=""/>
        <dsp:cNvSpPr/>
      </dsp:nvSpPr>
      <dsp:spPr>
        <a:xfrm>
          <a:off x="4977294" y="3895264"/>
          <a:ext cx="1760931" cy="176987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Assess values and translate into medical choices</a:t>
          </a:r>
        </a:p>
      </dsp:txBody>
      <dsp:txXfrm>
        <a:off x="5235176" y="4154456"/>
        <a:ext cx="1245167" cy="1251487"/>
      </dsp:txXfrm>
    </dsp:sp>
    <dsp:sp modelId="{7ECB7F56-0BD9-4A6F-9FDD-E355E878BAAE}">
      <dsp:nvSpPr>
        <dsp:cNvPr id="0" name=""/>
        <dsp:cNvSpPr/>
      </dsp:nvSpPr>
      <dsp:spPr>
        <a:xfrm rot="7560000">
          <a:off x="3727451" y="3868193"/>
          <a:ext cx="458975" cy="32832"/>
        </a:xfrm>
        <a:custGeom>
          <a:avLst/>
          <a:gdLst/>
          <a:ahLst/>
          <a:cxnLst/>
          <a:rect l="0" t="0" r="0" b="0"/>
          <a:pathLst>
            <a:path>
              <a:moveTo>
                <a:pt x="0" y="16416"/>
              </a:moveTo>
              <a:lnTo>
                <a:pt x="458975" y="1641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3945465" y="3873134"/>
        <a:ext cx="22948" cy="22948"/>
      </dsp:txXfrm>
    </dsp:sp>
    <dsp:sp modelId="{667EC1CA-CF11-40E9-BA88-F35F337FFDE2}">
      <dsp:nvSpPr>
        <dsp:cNvPr id="0" name=""/>
        <dsp:cNvSpPr/>
      </dsp:nvSpPr>
      <dsp:spPr>
        <a:xfrm>
          <a:off x="2430175" y="3901911"/>
          <a:ext cx="1752158" cy="1756578"/>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Spiritual support</a:t>
          </a:r>
        </a:p>
      </dsp:txBody>
      <dsp:txXfrm>
        <a:off x="2686773" y="4159156"/>
        <a:ext cx="1238962" cy="1242088"/>
      </dsp:txXfrm>
    </dsp:sp>
    <dsp:sp modelId="{B3564285-5050-4733-9F6A-DA35CA283970}">
      <dsp:nvSpPr>
        <dsp:cNvPr id="0" name=""/>
        <dsp:cNvSpPr/>
      </dsp:nvSpPr>
      <dsp:spPr>
        <a:xfrm rot="11880000">
          <a:off x="3358659" y="2682019"/>
          <a:ext cx="441016" cy="32832"/>
        </a:xfrm>
        <a:custGeom>
          <a:avLst/>
          <a:gdLst/>
          <a:ahLst/>
          <a:cxnLst/>
          <a:rect l="0" t="0" r="0" b="0"/>
          <a:pathLst>
            <a:path>
              <a:moveTo>
                <a:pt x="0" y="16416"/>
              </a:moveTo>
              <a:lnTo>
                <a:pt x="441016" y="1641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3568141" y="2687409"/>
        <a:ext cx="22050" cy="22050"/>
      </dsp:txXfrm>
    </dsp:sp>
    <dsp:sp modelId="{DB4D486C-4BC6-4FAD-B9FD-B5DDA1F3DC21}">
      <dsp:nvSpPr>
        <dsp:cNvPr id="0" name=""/>
        <dsp:cNvSpPr/>
      </dsp:nvSpPr>
      <dsp:spPr>
        <a:xfrm>
          <a:off x="1622769" y="1453728"/>
          <a:ext cx="1790053" cy="1799693"/>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Psychosocial support</a:t>
          </a:r>
        </a:p>
      </dsp:txBody>
      <dsp:txXfrm>
        <a:off x="1884916" y="1717287"/>
        <a:ext cx="1265759" cy="1272575"/>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23E4E7-3E30-415E-88B3-4CB6F299ABB8}" type="datetimeFigureOut">
              <a:rPr lang="en-US" smtClean="0"/>
              <a:t>5/13/2022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87EE43-FFBD-4B0F-9B31-000DAC7FC324}" type="slidenum">
              <a:rPr lang="en-US" smtClean="0"/>
              <a:t>‹#›</a:t>
            </a:fld>
            <a:endParaRPr lang="en-US" dirty="0"/>
          </a:p>
        </p:txBody>
      </p:sp>
    </p:spTree>
    <p:extLst>
      <p:ext uri="{BB962C8B-B14F-4D97-AF65-F5344CB8AC3E}">
        <p14:creationId xmlns:p14="http://schemas.microsoft.com/office/powerpoint/2010/main" val="4192835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2</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3</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r>
              <a:rPr lang="en-US" dirty="0"/>
              <a:t>Providing these services has a predictable, positive impact — a recent meta-analysis published in </a:t>
            </a:r>
            <a:r>
              <a:rPr lang="en-US" i="1" dirty="0"/>
              <a:t>JAMA</a:t>
            </a:r>
            <a:r>
              <a:rPr lang="en-US" dirty="0"/>
              <a:t> showed a significant improvement in QOL and a reduction in symptom burden with PC.</a:t>
            </a:r>
          </a:p>
          <a:p>
            <a:endParaRPr lang="en-US" dirty="0"/>
          </a:p>
          <a:p>
            <a:r>
              <a:rPr lang="en-US" dirty="0"/>
              <a:t>JV: Consider adding text in note above to the page, or moving the citation to the note. Also, o</a:t>
            </a:r>
            <a:r>
              <a:rPr lang="en-US" i="0" dirty="0"/>
              <a:t>riginal CAPC link didn’t lead to doc. Replaced it with a direct link to the PDF.</a:t>
            </a:r>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4</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5</a:t>
            </a:fld>
            <a:endParaRPr lang="en-US" dirty="0"/>
          </a:p>
        </p:txBody>
      </p:sp>
    </p:spTree>
    <p:extLst>
      <p:ext uri="{BB962C8B-B14F-4D97-AF65-F5344CB8AC3E}">
        <p14:creationId xmlns:p14="http://schemas.microsoft.com/office/powerpoint/2010/main" val="2378829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6</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7</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8</a:t>
            </a:fld>
            <a:endParaRPr lang="en-US" dirty="0"/>
          </a:p>
        </p:txBody>
      </p:sp>
    </p:spTree>
    <p:extLst>
      <p:ext uri="{BB962C8B-B14F-4D97-AF65-F5344CB8AC3E}">
        <p14:creationId xmlns:p14="http://schemas.microsoft.com/office/powerpoint/2010/main" val="3619293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AC8905-CC67-2D40-802F-1744C7F91701}" type="slidenum">
              <a:rPr lang="en-US" smtClean="0"/>
              <a:t>9</a:t>
            </a:fld>
            <a:endParaRPr lang="en-US" dirty="0"/>
          </a:p>
        </p:txBody>
      </p:sp>
    </p:spTree>
    <p:extLst>
      <p:ext uri="{BB962C8B-B14F-4D97-AF65-F5344CB8AC3E}">
        <p14:creationId xmlns:p14="http://schemas.microsoft.com/office/powerpoint/2010/main" val="3619293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516D5-479B-4AF6-8CAA-431E51E793B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060D8E-62A2-4F4C-9D61-AB8F27F705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6666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6ED79-4EF2-4612-9B41-1870C325879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6F8883-96E7-4FFF-A5EB-95E6364049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04C1D7-6FF7-4346-BD52-CAED39BE443D}"/>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5" name="Footer Placeholder 4">
            <a:extLst>
              <a:ext uri="{FF2B5EF4-FFF2-40B4-BE49-F238E27FC236}">
                <a16:creationId xmlns:a16="http://schemas.microsoft.com/office/drawing/2014/main" id="{BA4A8C32-22D5-4261-8B72-4A90485BCCC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1999ABF-44B8-422C-93BF-512561A12C34}"/>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2822465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93075-6A37-4EC1-8B27-5ECEDAA2926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145053-86FE-4ACC-B63F-F0AE4C51817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6C4480-6F43-48ED-9B77-D36F143D7034}"/>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5" name="Footer Placeholder 4">
            <a:extLst>
              <a:ext uri="{FF2B5EF4-FFF2-40B4-BE49-F238E27FC236}">
                <a16:creationId xmlns:a16="http://schemas.microsoft.com/office/drawing/2014/main" id="{1686DAB2-976A-4A09-A2DB-B80E14B64B7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3E4FF0C-C6AE-4136-88B8-D8ADE561520E}"/>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1775530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
        <p:nvSpPr>
          <p:cNvPr id="8" name="Chord 7">
            <a:extLst>
              <a:ext uri="{FF2B5EF4-FFF2-40B4-BE49-F238E27FC236}">
                <a16:creationId xmlns:a16="http://schemas.microsoft.com/office/drawing/2014/main" id="{85591898-AFDC-48DA-AE03-A69A39D9F872}"/>
              </a:ext>
            </a:extLst>
          </p:cNvPr>
          <p:cNvSpPr/>
          <p:nvPr userDrawn="1"/>
        </p:nvSpPr>
        <p:spPr>
          <a:xfrm rot="6791328">
            <a:off x="10783410" y="6228556"/>
            <a:ext cx="933254" cy="933254"/>
          </a:xfrm>
          <a:prstGeom prst="chor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43EBC12-9D7F-4D06-87BF-9BDB687B2E60}"/>
              </a:ext>
            </a:extLst>
          </p:cNvPr>
          <p:cNvSpPr/>
          <p:nvPr userDrawn="1"/>
        </p:nvSpPr>
        <p:spPr>
          <a:xfrm>
            <a:off x="609601" y="-9755"/>
            <a:ext cx="1828799" cy="160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1219200" y="502288"/>
            <a:ext cx="10515600" cy="662939"/>
          </a:xfrm>
          <a:prstGeom prst="rect">
            <a:avLst/>
          </a:prstGeom>
        </p:spPr>
        <p:txBody>
          <a:bodyPr anchor="t" anchorCtr="0">
            <a:normAutofit/>
          </a:bodyPr>
          <a:lstStyle>
            <a:lvl1pPr>
              <a:defRPr lang="en-US" sz="3200" b="1" kern="1200" dirty="0">
                <a:solidFill>
                  <a:schemeClr val="accent1"/>
                </a:solidFill>
                <a:latin typeface="+mn-lt"/>
                <a:ea typeface="+mj-ea"/>
                <a:cs typeface="+mj-cs"/>
              </a:defRPr>
            </a:lvl1pPr>
          </a:lstStyle>
          <a:p>
            <a:r>
              <a:rPr lang="en-US" dirty="0"/>
              <a:t>Click to add title</a:t>
            </a:r>
          </a:p>
        </p:txBody>
      </p:sp>
      <p:sp>
        <p:nvSpPr>
          <p:cNvPr id="3" name="Text Placeholder 2"/>
          <p:cNvSpPr>
            <a:spLocks noGrp="1"/>
          </p:cNvSpPr>
          <p:nvPr>
            <p:ph type="body" idx="1" hasCustomPrompt="1"/>
          </p:nvPr>
        </p:nvSpPr>
        <p:spPr>
          <a:xfrm>
            <a:off x="1219200" y="1265842"/>
            <a:ext cx="10515600" cy="391309"/>
          </a:xfrm>
          <a:prstGeom prst="rect">
            <a:avLst/>
          </a:prstGeom>
        </p:spPr>
        <p:txBody>
          <a:bodyPr wrap="none"/>
          <a:lstStyle>
            <a:lvl1pPr marL="0" indent="0">
              <a:buNone/>
              <a:defRPr sz="1600" b="0" i="0" baseline="0">
                <a:solidFill>
                  <a:schemeClr val="tx1"/>
                </a:solidFill>
                <a:latin typeface="+mn-lt"/>
                <a:ea typeface="Helvetica" charset="0"/>
                <a:cs typeface="Helvetica"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Content Placeholder 2"/>
          <p:cNvSpPr>
            <a:spLocks noGrp="1"/>
          </p:cNvSpPr>
          <p:nvPr>
            <p:ph idx="13" hasCustomPrompt="1"/>
          </p:nvPr>
        </p:nvSpPr>
        <p:spPr>
          <a:xfrm>
            <a:off x="1219200" y="1756227"/>
            <a:ext cx="10515600" cy="4351338"/>
          </a:xfrm>
          <a:prstGeom prst="rect">
            <a:avLst/>
          </a:prstGeom>
        </p:spPr>
        <p:txBody>
          <a:bodyPr>
            <a:normAutofit/>
          </a:bodyPr>
          <a:lstStyle>
            <a:lvl1pPr marL="194310" indent="-228600" algn="l" defTabSz="914400" rtl="0" eaLnBrk="1" latinLnBrk="0" hangingPunct="1">
              <a:lnSpc>
                <a:spcPct val="90000"/>
              </a:lnSpc>
              <a:buClr>
                <a:schemeClr val="accent1"/>
              </a:buClr>
              <a:buFont typeface="Arial" panose="020B0604020202020204" pitchFamily="34" charset="0"/>
              <a:buChar char="•"/>
              <a:defRPr lang="en-US" sz="3200" kern="1200" dirty="0">
                <a:solidFill>
                  <a:schemeClr val="tx1"/>
                </a:solidFill>
                <a:latin typeface="+mn-lt"/>
                <a:ea typeface="+mn-ea"/>
                <a:cs typeface="+mn-cs"/>
              </a:defRPr>
            </a:lvl1pPr>
            <a:lvl2pPr marL="411480" indent="-228600" algn="l" defTabSz="914400" rtl="0" eaLnBrk="1" latinLnBrk="0" hangingPunct="1">
              <a:lnSpc>
                <a:spcPct val="90000"/>
              </a:lnSpc>
              <a:buClr>
                <a:schemeClr val="accent1"/>
              </a:buClr>
              <a:buSzPct val="100000"/>
              <a:buFont typeface="Arial" panose="020B0604020202020204" pitchFamily="34" charset="0"/>
              <a:buChar char="•"/>
              <a:defRPr lang="en-US" sz="3200" kern="1200" dirty="0">
                <a:solidFill>
                  <a:schemeClr val="tx1"/>
                </a:solidFill>
                <a:latin typeface="+mn-lt"/>
                <a:ea typeface="+mn-ea"/>
                <a:cs typeface="+mn-cs"/>
              </a:defRPr>
            </a:lvl2pPr>
            <a:lvl3pPr marL="651510" indent="-228600" algn="l" defTabSz="914400" rtl="0" eaLnBrk="1" latinLnBrk="0" hangingPunct="1">
              <a:lnSpc>
                <a:spcPct val="90000"/>
              </a:lnSpc>
              <a:buClr>
                <a:schemeClr val="accent1"/>
              </a:buClr>
              <a:buFont typeface="Arial" panose="020B0604020202020204" pitchFamily="34" charset="0"/>
              <a:buChar char="•"/>
              <a:defRPr lang="en-US" sz="3200" kern="1200" dirty="0">
                <a:solidFill>
                  <a:schemeClr val="tx1"/>
                </a:solidFill>
                <a:latin typeface="+mn-lt"/>
                <a:ea typeface="+mn-ea"/>
                <a:cs typeface="+mn-cs"/>
              </a:defRPr>
            </a:lvl3pPr>
            <a:lvl4pPr marL="868680" indent="-228600" algn="l" defTabSz="914400" rtl="0" eaLnBrk="1" latinLnBrk="0" hangingPunct="1">
              <a:lnSpc>
                <a:spcPct val="90000"/>
              </a:lnSpc>
              <a:buClr>
                <a:schemeClr val="accent1"/>
              </a:buClr>
              <a:buSzPct val="100000"/>
              <a:buFont typeface="Arial" panose="020B0604020202020204" pitchFamily="34" charset="0"/>
              <a:buChar char="•"/>
              <a:defRPr lang="en-US" sz="3200" kern="1200" dirty="0">
                <a:solidFill>
                  <a:schemeClr val="tx1"/>
                </a:solidFill>
                <a:latin typeface="+mn-lt"/>
                <a:ea typeface="+mn-ea"/>
                <a:cs typeface="+mn-cs"/>
              </a:defRPr>
            </a:lvl4pPr>
          </a:lstStyle>
          <a:p>
            <a:pPr lvl="0"/>
            <a:r>
              <a:rPr lang="en-US" dirty="0"/>
              <a:t>Click to add list text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13128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7282B-BE0E-40AC-A2D1-14945731CC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6E06AC-9482-4749-AD7B-15F41BB6C80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D170B1-47AE-4882-B895-B0BB4A5DC88B}"/>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5" name="Footer Placeholder 4">
            <a:extLst>
              <a:ext uri="{FF2B5EF4-FFF2-40B4-BE49-F238E27FC236}">
                <a16:creationId xmlns:a16="http://schemas.microsoft.com/office/drawing/2014/main" id="{14240F49-A22C-4356-B156-7CC1CB8D33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B9968A3-71C8-4AF0-8C00-0D0D8BCE9529}"/>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1877960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8D099-648A-426C-BDBD-058BAA6B94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340DBF-B160-4DBC-95B8-757DC3F734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6A572B-BF89-47E2-BF3E-3A4CF36863E1}"/>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5" name="Footer Placeholder 4">
            <a:extLst>
              <a:ext uri="{FF2B5EF4-FFF2-40B4-BE49-F238E27FC236}">
                <a16:creationId xmlns:a16="http://schemas.microsoft.com/office/drawing/2014/main" id="{58C1991A-05DE-4C04-8679-169EFDBB724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288E5AD-9D22-4428-8182-BE6B49E4AAB2}"/>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1671727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8C312-C8E7-4B8D-9CBB-4060695649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5696FA-E5C6-4156-91BA-915050EB30F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C1A6E6-8954-4463-A79C-DDB7F556EC6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F5BAC6-E9BE-491E-AA51-59E54CB060CC}"/>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6" name="Footer Placeholder 5">
            <a:extLst>
              <a:ext uri="{FF2B5EF4-FFF2-40B4-BE49-F238E27FC236}">
                <a16:creationId xmlns:a16="http://schemas.microsoft.com/office/drawing/2014/main" id="{6762E353-20D3-4B1E-B6E7-02C74AAEA8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A02D470-8ED7-4E92-AFE1-6738A67E3022}"/>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3304359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95F13-DFC1-47C7-8F54-6AE9513C14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07E5BD-EB66-4324-8C14-3CAB1E2F96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AE55C-F50A-4503-935E-1C61B40520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A71BA0-6283-40F2-9F60-0BC1F6FF68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FB946EE-B2C3-48D1-B2D3-9D703B452F9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CB8D9A-D8BB-4F72-A480-CBE0EE7AE0B6}"/>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8" name="Footer Placeholder 7">
            <a:extLst>
              <a:ext uri="{FF2B5EF4-FFF2-40B4-BE49-F238E27FC236}">
                <a16:creationId xmlns:a16="http://schemas.microsoft.com/office/drawing/2014/main" id="{1A56C696-8E89-4E14-8A1F-DCE00BABC8C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B0EDFA5-31EA-45E4-8014-DA37E38CC230}"/>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389707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38929-9E2F-49FF-85A5-024D347FA5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B62BD1-2351-405D-9B7E-63D227578302}"/>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4" name="Footer Placeholder 3">
            <a:extLst>
              <a:ext uri="{FF2B5EF4-FFF2-40B4-BE49-F238E27FC236}">
                <a16:creationId xmlns:a16="http://schemas.microsoft.com/office/drawing/2014/main" id="{E14A6735-8D9C-4C53-8B52-A79F0B56F23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78CD9AE-5AB9-4F94-B1D1-EDE658E4C5DF}"/>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14824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328AD1-286B-479B-BD9B-212F05B01722}"/>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3" name="Footer Placeholder 2">
            <a:extLst>
              <a:ext uri="{FF2B5EF4-FFF2-40B4-BE49-F238E27FC236}">
                <a16:creationId xmlns:a16="http://schemas.microsoft.com/office/drawing/2014/main" id="{4FCC04BD-EB5C-4E27-A541-F9B0180AB07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F3FB521-97BB-47AA-9295-E0626BB8438E}"/>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2157811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C02A0-0088-4604-861D-366C800848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E18AB52-55A4-400C-ADBC-2D025DC7C1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8880E6-16CC-44C9-AF2A-851DAB81EA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E4243E-5062-4D58-9EF0-E7A3085750C9}"/>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6" name="Footer Placeholder 5">
            <a:extLst>
              <a:ext uri="{FF2B5EF4-FFF2-40B4-BE49-F238E27FC236}">
                <a16:creationId xmlns:a16="http://schemas.microsoft.com/office/drawing/2014/main" id="{39992818-A81E-432E-885C-FA07613ADA6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52E4A46-90F5-4C0E-91CB-D3396A634173}"/>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1830865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69FBF-1CD8-4958-B28F-FF08A3BD80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C2A992-1DA8-4B9C-BC10-18FADC2EF5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C808C85-34D2-4402-A1BC-00E9ACB1EA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42DCFF-3F36-4AFA-A587-1ED9A08A8400}"/>
              </a:ext>
            </a:extLst>
          </p:cNvPr>
          <p:cNvSpPr>
            <a:spLocks noGrp="1"/>
          </p:cNvSpPr>
          <p:nvPr>
            <p:ph type="dt" sz="half" idx="10"/>
          </p:nvPr>
        </p:nvSpPr>
        <p:spPr/>
        <p:txBody>
          <a:bodyPr/>
          <a:lstStyle/>
          <a:p>
            <a:fld id="{C3E74210-F40F-4235-9A11-5DA57A9A038F}" type="datetimeFigureOut">
              <a:rPr lang="en-US" smtClean="0"/>
              <a:t>5/13/2022</a:t>
            </a:fld>
            <a:endParaRPr lang="en-US" dirty="0"/>
          </a:p>
        </p:txBody>
      </p:sp>
      <p:sp>
        <p:nvSpPr>
          <p:cNvPr id="6" name="Footer Placeholder 5">
            <a:extLst>
              <a:ext uri="{FF2B5EF4-FFF2-40B4-BE49-F238E27FC236}">
                <a16:creationId xmlns:a16="http://schemas.microsoft.com/office/drawing/2014/main" id="{395CC73A-2E5E-43D4-B125-73C6AA73A58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AECC79E-2F70-434D-94BA-D58F6C86D9C6}"/>
              </a:ext>
            </a:extLst>
          </p:cNvPr>
          <p:cNvSpPr>
            <a:spLocks noGrp="1"/>
          </p:cNvSpPr>
          <p:nvPr>
            <p:ph type="sldNum" sz="quarter" idx="12"/>
          </p:nvPr>
        </p:nvSpPr>
        <p:spPr/>
        <p:txBody>
          <a:bodyPr/>
          <a:lstStyle/>
          <a:p>
            <a:fld id="{C5DFEFFF-F003-4150-AA13-72318247AB64}" type="slidenum">
              <a:rPr lang="en-US" smtClean="0"/>
              <a:t>‹#›</a:t>
            </a:fld>
            <a:endParaRPr lang="en-US" dirty="0"/>
          </a:p>
        </p:txBody>
      </p:sp>
    </p:spTree>
    <p:extLst>
      <p:ext uri="{BB962C8B-B14F-4D97-AF65-F5344CB8AC3E}">
        <p14:creationId xmlns:p14="http://schemas.microsoft.com/office/powerpoint/2010/main" val="2612677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0D9918-0C6C-4486-931C-1906159B53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0B8C05-FB13-41A5-AFDE-D01252C75F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51C092-EEF3-4981-B675-77A60BC2F4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E74210-F40F-4235-9A11-5DA57A9A038F}" type="datetimeFigureOut">
              <a:rPr lang="en-US" smtClean="0"/>
              <a:t>5/13/2022</a:t>
            </a:fld>
            <a:endParaRPr lang="en-US" dirty="0"/>
          </a:p>
        </p:txBody>
      </p:sp>
      <p:sp>
        <p:nvSpPr>
          <p:cNvPr id="5" name="Footer Placeholder 4">
            <a:extLst>
              <a:ext uri="{FF2B5EF4-FFF2-40B4-BE49-F238E27FC236}">
                <a16:creationId xmlns:a16="http://schemas.microsoft.com/office/drawing/2014/main" id="{50C1C815-C837-410D-8DED-CABA884064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9746037C-053F-464C-9FBE-CC09882335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DFEFFF-F003-4150-AA13-72318247AB64}" type="slidenum">
              <a:rPr lang="en-US" smtClean="0"/>
              <a:t>‹#›</a:t>
            </a:fld>
            <a:endParaRPr lang="en-US" dirty="0"/>
          </a:p>
        </p:txBody>
      </p:sp>
    </p:spTree>
    <p:extLst>
      <p:ext uri="{BB962C8B-B14F-4D97-AF65-F5344CB8AC3E}">
        <p14:creationId xmlns:p14="http://schemas.microsoft.com/office/powerpoint/2010/main" val="4092174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chcf.org/publication/making-case-inpatient-palliative-care"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1001/archinte.168.16.1783"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01/archinte.168.16.1783" TargetMode="External"/><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hyperlink" Target="https://doi.org/10.1001/archinte.168.16.1783" TargetMode="Externa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hyperlink" Target="https://doi.org/10.1001/archinte.168.16.178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doi.org/10.1001/jamainternmed.2018.075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hyperlink" Target="https://doi.org/10.1001/jamainternmed.2018.0750" TargetMode="Externa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177/1077558718823919" TargetMode="External"/><Relationship Id="rId2" Type="http://schemas.openxmlformats.org/officeDocument/2006/relationships/hyperlink" Target="https://doi.org/10.1200/jop.2016.016808"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1177/1077558718823919" TargetMode="External"/><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hyperlink" Target="https://media.capc.org/filer_public/2c/69/2c69a0f0-c90f-43ac-893e-e90cd0438482/serious_illness_strategies_web.pdf" TargetMode="External"/><Relationship Id="rId4" Type="http://schemas.openxmlformats.org/officeDocument/2006/relationships/hyperlink" Target="https://doi.org/10.1001/jama.2016.168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CDD5C-1823-412E-B535-E9FD6DD503B4}"/>
              </a:ext>
            </a:extLst>
          </p:cNvPr>
          <p:cNvSpPr>
            <a:spLocks noGrp="1"/>
          </p:cNvSpPr>
          <p:nvPr>
            <p:ph type="ctrTitle"/>
          </p:nvPr>
        </p:nvSpPr>
        <p:spPr>
          <a:xfrm>
            <a:off x="1152939" y="1122363"/>
            <a:ext cx="9872869" cy="1642924"/>
          </a:xfrm>
        </p:spPr>
        <p:txBody>
          <a:bodyPr>
            <a:normAutofit fontScale="90000"/>
          </a:bodyPr>
          <a:lstStyle/>
          <a:p>
            <a:r>
              <a:rPr lang="en-US" dirty="0"/>
              <a:t>Additional Slides That </a:t>
            </a:r>
            <a:br>
              <a:rPr lang="en-US" dirty="0"/>
            </a:br>
            <a:r>
              <a:rPr lang="en-US" dirty="0"/>
              <a:t>May Be Useful in Making the Case</a:t>
            </a:r>
          </a:p>
        </p:txBody>
      </p:sp>
      <p:sp>
        <p:nvSpPr>
          <p:cNvPr id="3" name="Subtitle 2">
            <a:extLst>
              <a:ext uri="{FF2B5EF4-FFF2-40B4-BE49-F238E27FC236}">
                <a16:creationId xmlns:a16="http://schemas.microsoft.com/office/drawing/2014/main" id="{291A06C5-E5FF-4136-8858-0261B0EE2E47}"/>
              </a:ext>
            </a:extLst>
          </p:cNvPr>
          <p:cNvSpPr>
            <a:spLocks noGrp="1"/>
          </p:cNvSpPr>
          <p:nvPr>
            <p:ph type="subTitle" idx="1"/>
          </p:nvPr>
        </p:nvSpPr>
        <p:spPr>
          <a:xfrm>
            <a:off x="1433631" y="3689766"/>
            <a:ext cx="9327799" cy="1557696"/>
          </a:xfrm>
          <a:solidFill>
            <a:schemeClr val="accent6">
              <a:lumMod val="20000"/>
              <a:lumOff val="80000"/>
            </a:schemeClr>
          </a:solidFill>
        </p:spPr>
        <p:txBody>
          <a:bodyPr tIns="91440" anchor="t" anchorCtr="0">
            <a:noAutofit/>
          </a:bodyPr>
          <a:lstStyle/>
          <a:p>
            <a:r>
              <a:rPr lang="en-US" sz="1800" dirty="0">
                <a:effectLst/>
                <a:ea typeface="Calibri" panose="020F0502020204030204" pitchFamily="34" charset="0"/>
              </a:rPr>
              <a:t>These slides might be useful, depending on your audience, focus, and goals. </a:t>
            </a:r>
          </a:p>
          <a:p>
            <a:r>
              <a:rPr lang="en-US" sz="1800" dirty="0"/>
              <a:t>Feel free to incorporate them into your own written or presentation materials. </a:t>
            </a:r>
          </a:p>
          <a:p>
            <a:endParaRPr lang="en-US" sz="1800" dirty="0">
              <a:solidFill>
                <a:srgbClr val="242424"/>
              </a:solidFill>
              <a:effectLst/>
              <a:ea typeface="Calibri" panose="020F0502020204030204" pitchFamily="34" charset="0"/>
              <a:cs typeface="Times New Roman" panose="02020603050405020304" pitchFamily="18" charset="0"/>
            </a:endParaRPr>
          </a:p>
          <a:p>
            <a:r>
              <a:rPr lang="en-US" sz="1800" dirty="0">
                <a:solidFill>
                  <a:srgbClr val="242424"/>
                </a:solidFill>
                <a:effectLst/>
                <a:ea typeface="Calibri" panose="020F0502020204030204" pitchFamily="34" charset="0"/>
                <a:cs typeface="Times New Roman" panose="02020603050405020304" pitchFamily="18" charset="0"/>
              </a:rPr>
              <a:t>This document is part of a set of CHCF resources </a:t>
            </a:r>
            <a:r>
              <a:rPr lang="en-US" sz="1800" dirty="0">
                <a:solidFill>
                  <a:srgbClr val="242424"/>
                </a:solidFill>
                <a:ea typeface="Calibri" panose="020F0502020204030204" pitchFamily="34" charset="0"/>
                <a:cs typeface="Times New Roman" panose="02020603050405020304" pitchFamily="18" charset="0"/>
              </a:rPr>
              <a:t>at “</a:t>
            </a:r>
            <a:r>
              <a:rPr lang="en-US" sz="1800" u="sng" dirty="0">
                <a:solidFill>
                  <a:srgbClr val="242424"/>
                </a:solidFill>
                <a:effectLst/>
                <a:ea typeface="Calibri" panose="020F0502020204030204" pitchFamily="34" charset="0"/>
                <a:cs typeface="Times New Roman" panose="02020603050405020304" pitchFamily="18" charset="0"/>
                <a:hlinkClick r:id="rId2"/>
              </a:rPr>
              <a:t>Making the Case for Inpatient Palliative Care</a:t>
            </a:r>
            <a:r>
              <a:rPr lang="en-US" sz="1800" dirty="0">
                <a:solidFill>
                  <a:srgbClr val="242424"/>
                </a:solidFill>
                <a:effectLst/>
                <a:ea typeface="Calibri" panose="020F0502020204030204" pitchFamily="34" charset="0"/>
                <a:cs typeface="Times New Roman" panose="02020603050405020304" pitchFamily="18" charset="0"/>
              </a:rPr>
              <a:t>.”</a:t>
            </a:r>
            <a:endParaRPr lang="en-US"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98992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extLst>
              <a:ext uri="{28A0092B-C50C-407E-A947-70E740481C1C}">
                <a14:useLocalDpi xmlns:a14="http://schemas.microsoft.com/office/drawing/2010/main" val="0"/>
              </a:ext>
            </a:extLst>
          </a:blip>
          <a:srcRect l="9682" t="26563" r="24480" b="6250"/>
          <a:stretch>
            <a:fillRect/>
          </a:stretch>
        </p:blipFill>
        <p:spPr bwMode="auto">
          <a:xfrm>
            <a:off x="1615281" y="822326"/>
            <a:ext cx="8961438" cy="514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4"/>
          <p:cNvSpPr>
            <a:spLocks noChangeArrowheads="1"/>
          </p:cNvSpPr>
          <p:nvPr/>
        </p:nvSpPr>
        <p:spPr bwMode="auto">
          <a:xfrm>
            <a:off x="2208491" y="6132509"/>
            <a:ext cx="7775018" cy="516346"/>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R. Sean Morrison et al., “</a:t>
            </a:r>
            <a:r>
              <a:rPr lang="en-US" altLang="en-US" sz="1400" dirty="0">
                <a:latin typeface="+mn-lt"/>
                <a:hlinkClick r:id="rId3"/>
              </a:rPr>
              <a:t>Cost Savings Associated with US Hospital Palliative Care Consultation Programs</a:t>
            </a:r>
            <a:r>
              <a:rPr lang="en-US" altLang="en-US" sz="1400" dirty="0">
                <a:latin typeface="+mn-lt"/>
              </a:rPr>
              <a:t>,” </a:t>
            </a:r>
            <a:r>
              <a:rPr lang="en-US" altLang="en-US" sz="1400" i="1" dirty="0">
                <a:latin typeface="+mn-lt"/>
              </a:rPr>
              <a:t>Archives of Internal Medicine </a:t>
            </a:r>
            <a:r>
              <a:rPr lang="en-US" altLang="en-US" sz="1400" dirty="0">
                <a:latin typeface="+mn-lt"/>
              </a:rPr>
              <a:t>168, no. 16 (Sept. 8, 2008): 1783-90.</a:t>
            </a:r>
          </a:p>
        </p:txBody>
      </p:sp>
      <p:sp>
        <p:nvSpPr>
          <p:cNvPr id="5" name="Title 1">
            <a:extLst>
              <a:ext uri="{FF2B5EF4-FFF2-40B4-BE49-F238E27FC236}">
                <a16:creationId xmlns:a16="http://schemas.microsoft.com/office/drawing/2014/main" id="{C6579E7A-35EB-4806-8589-2697846BDD0A}"/>
              </a:ext>
            </a:extLst>
          </p:cNvPr>
          <p:cNvSpPr>
            <a:spLocks noGrp="1"/>
          </p:cNvSpPr>
          <p:nvPr>
            <p:ph type="title"/>
          </p:nvPr>
        </p:nvSpPr>
        <p:spPr>
          <a:xfrm>
            <a:off x="617705" y="333441"/>
            <a:ext cx="10272409" cy="488885"/>
          </a:xfrm>
          <a:noFill/>
        </p:spPr>
        <p:txBody>
          <a:bodyPr>
            <a:noAutofit/>
          </a:bodyPr>
          <a:lstStyle/>
          <a:p>
            <a:r>
              <a:rPr lang="en-US" sz="3200" b="1" dirty="0">
                <a:solidFill>
                  <a:schemeClr val="accent1"/>
                </a:solidFill>
                <a:latin typeface="+mn-lt"/>
              </a:rPr>
              <a:t>Inpatient PC Financial Impact: Eight-Hospital Study</a:t>
            </a:r>
          </a:p>
        </p:txBody>
      </p:sp>
    </p:spTree>
    <p:extLst>
      <p:ext uri="{BB962C8B-B14F-4D97-AF65-F5344CB8AC3E}">
        <p14:creationId xmlns:p14="http://schemas.microsoft.com/office/powerpoint/2010/main" val="4086033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4975" y="1089024"/>
            <a:ext cx="8782050" cy="504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71533" y="952501"/>
            <a:ext cx="10648934" cy="919162"/>
          </a:xfrm>
        </p:spPr>
        <p:txBody>
          <a:bodyPr>
            <a:normAutofit/>
          </a:bodyPr>
          <a:lstStyle/>
          <a:p>
            <a:pPr algn="ctr">
              <a:defRPr/>
            </a:pPr>
            <a:r>
              <a:rPr lang="en-US" sz="2000" dirty="0"/>
              <a:t>Day-by-day costs in relation to palliative care involvement, also showing usual care patients</a:t>
            </a:r>
          </a:p>
        </p:txBody>
      </p:sp>
      <p:sp>
        <p:nvSpPr>
          <p:cNvPr id="12292" name="Rectangle 5"/>
          <p:cNvSpPr>
            <a:spLocks noChangeArrowheads="1"/>
          </p:cNvSpPr>
          <p:nvPr/>
        </p:nvSpPr>
        <p:spPr bwMode="auto">
          <a:xfrm>
            <a:off x="2193899" y="6105223"/>
            <a:ext cx="7813929" cy="523220"/>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R. Sean Morrison et al., “</a:t>
            </a:r>
            <a:r>
              <a:rPr lang="en-US" altLang="en-US" sz="1400" dirty="0">
                <a:latin typeface="+mn-lt"/>
                <a:hlinkClick r:id="rId3"/>
              </a:rPr>
              <a:t>Cost Savings Associated with US Hospital Palliative Care Consultation Programs</a:t>
            </a:r>
            <a:r>
              <a:rPr lang="en-US" altLang="en-US" sz="1400" dirty="0">
                <a:latin typeface="+mn-lt"/>
              </a:rPr>
              <a:t>,” </a:t>
            </a:r>
            <a:r>
              <a:rPr lang="en-US" altLang="en-US" sz="1400" i="1" dirty="0">
                <a:latin typeface="+mn-lt"/>
              </a:rPr>
              <a:t>Archives of Internal Medicine </a:t>
            </a:r>
            <a:r>
              <a:rPr lang="en-US" altLang="en-US" sz="1400" dirty="0">
                <a:latin typeface="+mn-lt"/>
              </a:rPr>
              <a:t>168, no. 16 (Sept. 8, 2008): 1783-90.</a:t>
            </a:r>
          </a:p>
        </p:txBody>
      </p:sp>
      <p:sp>
        <p:nvSpPr>
          <p:cNvPr id="12293" name="Line 4"/>
          <p:cNvSpPr>
            <a:spLocks noChangeShapeType="1"/>
          </p:cNvSpPr>
          <p:nvPr/>
        </p:nvSpPr>
        <p:spPr bwMode="auto">
          <a:xfrm flipV="1">
            <a:off x="6732588" y="3657711"/>
            <a:ext cx="0" cy="661987"/>
          </a:xfrm>
          <a:prstGeom prst="line">
            <a:avLst/>
          </a:prstGeom>
          <a:noFill/>
          <a:ln w="5715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2294" name="Line 5"/>
          <p:cNvSpPr>
            <a:spLocks noChangeShapeType="1"/>
          </p:cNvSpPr>
          <p:nvPr/>
        </p:nvSpPr>
        <p:spPr bwMode="auto">
          <a:xfrm flipV="1">
            <a:off x="5913438" y="3624153"/>
            <a:ext cx="0" cy="685800"/>
          </a:xfrm>
          <a:prstGeom prst="line">
            <a:avLst/>
          </a:prstGeom>
          <a:noFill/>
          <a:ln w="57150">
            <a:solidFill>
              <a:srgbClr val="FF3399"/>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2295" name="Text Box 7"/>
          <p:cNvSpPr txBox="1">
            <a:spLocks noChangeArrowheads="1"/>
          </p:cNvSpPr>
          <p:nvPr/>
        </p:nvSpPr>
        <p:spPr bwMode="auto">
          <a:xfrm>
            <a:off x="4261647" y="3610659"/>
            <a:ext cx="16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b="1" dirty="0">
                <a:solidFill>
                  <a:srgbClr val="FF3399"/>
                </a:solidFill>
                <a:latin typeface="Verdana" panose="020B0604030504040204" pitchFamily="34" charset="0"/>
              </a:rPr>
              <a:t>PC consult day 10-11</a:t>
            </a:r>
          </a:p>
        </p:txBody>
      </p:sp>
      <p:sp>
        <p:nvSpPr>
          <p:cNvPr id="12296" name="Text Box 8"/>
          <p:cNvSpPr txBox="1">
            <a:spLocks noChangeArrowheads="1"/>
          </p:cNvSpPr>
          <p:nvPr/>
        </p:nvSpPr>
        <p:spPr bwMode="auto">
          <a:xfrm>
            <a:off x="6804026" y="3661569"/>
            <a:ext cx="1816100" cy="646112"/>
          </a:xfrm>
          <a:prstGeom prst="rect">
            <a:avLst/>
          </a:prstGeom>
          <a:solidFill>
            <a:schemeClr val="bg1">
              <a:alpha val="49019"/>
            </a:schemeClr>
          </a:solidFill>
          <a:ln>
            <a:noFill/>
          </a:ln>
          <a:extLs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spcBef>
                <a:spcPct val="50000"/>
              </a:spcBef>
            </a:pPr>
            <a:r>
              <a:rPr lang="en-US" altLang="en-US" b="1" dirty="0">
                <a:solidFill>
                  <a:srgbClr val="006600"/>
                </a:solidFill>
                <a:latin typeface="Verdana" panose="020B0604030504040204" pitchFamily="34" charset="0"/>
              </a:rPr>
              <a:t>PC consult day 12-13</a:t>
            </a:r>
          </a:p>
        </p:txBody>
      </p:sp>
      <p:sp>
        <p:nvSpPr>
          <p:cNvPr id="12297" name="Text Box 9"/>
          <p:cNvSpPr txBox="1">
            <a:spLocks noChangeArrowheads="1"/>
          </p:cNvSpPr>
          <p:nvPr/>
        </p:nvSpPr>
        <p:spPr bwMode="auto">
          <a:xfrm>
            <a:off x="6551613" y="1908287"/>
            <a:ext cx="1524000" cy="646331"/>
          </a:xfrm>
          <a:prstGeom prst="rect">
            <a:avLst/>
          </a:prstGeom>
          <a:solidFill>
            <a:schemeClr val="bg1">
              <a:alpha val="49019"/>
            </a:schemeClr>
          </a:solidFill>
          <a:ln>
            <a:noFill/>
          </a:ln>
          <a:extLs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a:spcBef>
                <a:spcPct val="50000"/>
              </a:spcBef>
            </a:pPr>
            <a:r>
              <a:rPr lang="en-US" altLang="en-US" b="1" dirty="0">
                <a:solidFill>
                  <a:srgbClr val="CC0000"/>
                </a:solidFill>
                <a:latin typeface="Verdana" panose="020B0604030504040204" pitchFamily="34" charset="0"/>
              </a:rPr>
              <a:t>Usual Care</a:t>
            </a:r>
          </a:p>
        </p:txBody>
      </p:sp>
      <p:sp>
        <p:nvSpPr>
          <p:cNvPr id="10" name="Title 1">
            <a:extLst>
              <a:ext uri="{FF2B5EF4-FFF2-40B4-BE49-F238E27FC236}">
                <a16:creationId xmlns:a16="http://schemas.microsoft.com/office/drawing/2014/main" id="{C418F054-011D-4268-B48C-821FD2D70185}"/>
              </a:ext>
            </a:extLst>
          </p:cNvPr>
          <p:cNvSpPr txBox="1">
            <a:spLocks/>
          </p:cNvSpPr>
          <p:nvPr/>
        </p:nvSpPr>
        <p:spPr>
          <a:xfrm>
            <a:off x="616289" y="316365"/>
            <a:ext cx="10161149" cy="534782"/>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200" b="1" dirty="0">
                <a:solidFill>
                  <a:schemeClr val="accent1"/>
                </a:solidFill>
                <a:latin typeface="+mn-lt"/>
              </a:rPr>
              <a:t>Cost per Day for Palliative Care and Usual Care Patients</a:t>
            </a:r>
          </a:p>
        </p:txBody>
      </p:sp>
    </p:spTree>
    <p:extLst>
      <p:ext uri="{BB962C8B-B14F-4D97-AF65-F5344CB8AC3E}">
        <p14:creationId xmlns:p14="http://schemas.microsoft.com/office/powerpoint/2010/main" val="1118455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948" y="340257"/>
            <a:ext cx="5418306" cy="467341"/>
          </a:xfrm>
          <a:noFill/>
        </p:spPr>
        <p:txBody>
          <a:bodyPr>
            <a:noAutofit/>
          </a:bodyPr>
          <a:lstStyle/>
          <a:p>
            <a:pPr>
              <a:defRPr/>
            </a:pPr>
            <a:r>
              <a:rPr lang="en-US" sz="3200" b="1" dirty="0">
                <a:solidFill>
                  <a:schemeClr val="accent1"/>
                </a:solidFill>
                <a:latin typeface="+mn-lt"/>
              </a:rPr>
              <a:t>Direct Costs per Case Reduced</a:t>
            </a:r>
          </a:p>
        </p:txBody>
      </p:sp>
      <p:graphicFrame>
        <p:nvGraphicFramePr>
          <p:cNvPr id="14339" name="Content Placeholder 10"/>
          <p:cNvGraphicFramePr>
            <a:graphicFrameLocks noGrp="1"/>
          </p:cNvGraphicFramePr>
          <p:nvPr>
            <p:ph idx="1"/>
            <p:extLst>
              <p:ext uri="{D42A27DB-BD31-4B8C-83A1-F6EECF244321}">
                <p14:modId xmlns:p14="http://schemas.microsoft.com/office/powerpoint/2010/main" val="3855355929"/>
              </p:ext>
            </p:extLst>
          </p:nvPr>
        </p:nvGraphicFramePr>
        <p:xfrm>
          <a:off x="2101850" y="1452563"/>
          <a:ext cx="7988300" cy="4452938"/>
        </p:xfrm>
        <a:graphic>
          <a:graphicData uri="http://schemas.openxmlformats.org/presentationml/2006/ole">
            <mc:AlternateContent xmlns:mc="http://schemas.openxmlformats.org/markup-compatibility/2006">
              <mc:Choice xmlns:v="urn:schemas-microsoft-com:vml" Requires="v">
                <p:oleObj spid="_x0000_s1041" name="Chart" r:id="rId3" imgW="7998645" imgH="4462659" progId="Excel.Chart.8">
                  <p:embed/>
                </p:oleObj>
              </mc:Choice>
              <mc:Fallback>
                <p:oleObj name="Chart" r:id="rId3" imgW="7998645" imgH="4462659" progId="Excel.Chart.8">
                  <p:embed/>
                  <p:pic>
                    <p:nvPicPr>
                      <p:cNvPr id="14339" name="Content Placeholder 10"/>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1850" y="1452563"/>
                        <a:ext cx="79883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0" name="Rectangle 4"/>
          <p:cNvSpPr>
            <a:spLocks noChangeArrowheads="1"/>
          </p:cNvSpPr>
          <p:nvPr/>
        </p:nvSpPr>
        <p:spPr bwMode="auto">
          <a:xfrm>
            <a:off x="2201195" y="6089418"/>
            <a:ext cx="7809065" cy="523220"/>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R. Sean Morrison et al., “</a:t>
            </a:r>
            <a:r>
              <a:rPr lang="en-US" altLang="en-US" sz="1400" dirty="0">
                <a:latin typeface="+mn-lt"/>
                <a:hlinkClick r:id="rId5"/>
              </a:rPr>
              <a:t>Cost Savings Associated with US Hospital Palliative Care Consultation Programs</a:t>
            </a:r>
            <a:r>
              <a:rPr lang="en-US" altLang="en-US" sz="1400" dirty="0">
                <a:latin typeface="+mn-lt"/>
              </a:rPr>
              <a:t>,” </a:t>
            </a:r>
            <a:r>
              <a:rPr lang="en-US" altLang="en-US" sz="1400" i="1" dirty="0">
                <a:latin typeface="+mn-lt"/>
              </a:rPr>
              <a:t>Archives of Internal Medicine </a:t>
            </a:r>
            <a:r>
              <a:rPr lang="en-US" altLang="en-US" sz="1400" dirty="0">
                <a:latin typeface="+mn-lt"/>
              </a:rPr>
              <a:t>168, no. 16 (Sept. 8, 2008): 1783-90.</a:t>
            </a:r>
          </a:p>
        </p:txBody>
      </p:sp>
    </p:spTree>
    <p:extLst>
      <p:ext uri="{BB962C8B-B14F-4D97-AF65-F5344CB8AC3E}">
        <p14:creationId xmlns:p14="http://schemas.microsoft.com/office/powerpoint/2010/main" val="243180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477" y="306859"/>
            <a:ext cx="8720848" cy="520600"/>
          </a:xfrm>
          <a:noFill/>
        </p:spPr>
        <p:txBody>
          <a:bodyPr>
            <a:noAutofit/>
          </a:bodyPr>
          <a:lstStyle/>
          <a:p>
            <a:pPr>
              <a:defRPr/>
            </a:pPr>
            <a:r>
              <a:rPr lang="en-US" sz="3200" b="1" dirty="0">
                <a:solidFill>
                  <a:schemeClr val="accent1"/>
                </a:solidFill>
                <a:latin typeface="+mn-lt"/>
              </a:rPr>
              <a:t>Evidence-Based Return-on-Investment Projection</a:t>
            </a:r>
          </a:p>
        </p:txBody>
      </p:sp>
      <p:sp>
        <p:nvSpPr>
          <p:cNvPr id="3" name="Content Placeholder 2"/>
          <p:cNvSpPr>
            <a:spLocks noGrp="1"/>
          </p:cNvSpPr>
          <p:nvPr>
            <p:ph idx="1"/>
          </p:nvPr>
        </p:nvSpPr>
        <p:spPr>
          <a:xfrm>
            <a:off x="1926130" y="991393"/>
            <a:ext cx="8229600" cy="4875213"/>
          </a:xfrm>
        </p:spPr>
        <p:txBody>
          <a:bodyPr>
            <a:normAutofit fontScale="92500" lnSpcReduction="10000"/>
          </a:bodyPr>
          <a:lstStyle/>
          <a:p>
            <a:pPr lvl="1">
              <a:lnSpc>
                <a:spcPct val="100000"/>
              </a:lnSpc>
              <a:buFont typeface="Wingdings" panose="05000000000000000000" pitchFamily="2" charset="2"/>
              <a:buChar char="ü"/>
              <a:defRPr/>
            </a:pPr>
            <a:r>
              <a:rPr lang="en-US" sz="2000" dirty="0"/>
              <a:t>Hypothetical palliative care team seeing 500 patients per year</a:t>
            </a:r>
          </a:p>
          <a:p>
            <a:pPr lvl="1">
              <a:lnSpc>
                <a:spcPct val="100000"/>
              </a:lnSpc>
              <a:buFont typeface="Wingdings" panose="05000000000000000000" pitchFamily="2" charset="2"/>
              <a:buChar char="ü"/>
              <a:defRPr/>
            </a:pPr>
            <a:endParaRPr lang="en-US" sz="2000" dirty="0"/>
          </a:p>
          <a:p>
            <a:pPr lvl="1">
              <a:lnSpc>
                <a:spcPct val="100000"/>
              </a:lnSpc>
              <a:buFont typeface="Wingdings" panose="05000000000000000000" pitchFamily="2" charset="2"/>
              <a:buChar char="ü"/>
              <a:defRPr/>
            </a:pPr>
            <a:r>
              <a:rPr lang="en-US" sz="2000" dirty="0">
                <a:solidFill>
                  <a:schemeClr val="accent5"/>
                </a:solidFill>
              </a:rPr>
              <a:t>   $418,000 personnel costs for palliative IDT</a:t>
            </a:r>
          </a:p>
          <a:p>
            <a:pPr lvl="1">
              <a:lnSpc>
                <a:spcPct val="100000"/>
              </a:lnSpc>
              <a:buFont typeface="Wingdings" panose="05000000000000000000" pitchFamily="2" charset="2"/>
              <a:buChar char="ü"/>
              <a:defRPr/>
            </a:pPr>
            <a:r>
              <a:rPr lang="en-US" sz="2000" dirty="0">
                <a:solidFill>
                  <a:schemeClr val="accent5"/>
                </a:solidFill>
              </a:rPr>
              <a:t>   $240,000 revenue generated by IDT providers</a:t>
            </a:r>
          </a:p>
          <a:p>
            <a:pPr lvl="1">
              <a:lnSpc>
                <a:spcPct val="100000"/>
              </a:lnSpc>
              <a:buFont typeface="Wingdings" panose="05000000000000000000" pitchFamily="2" charset="2"/>
              <a:buChar char="ü"/>
              <a:defRPr/>
            </a:pPr>
            <a:r>
              <a:rPr lang="en-US" sz="2000" dirty="0">
                <a:solidFill>
                  <a:schemeClr val="accent5"/>
                </a:solidFill>
              </a:rPr>
              <a:t>   $178,000 hospital subsidy required for IDT</a:t>
            </a:r>
          </a:p>
          <a:p>
            <a:pPr lvl="1">
              <a:lnSpc>
                <a:spcPct val="100000"/>
              </a:lnSpc>
              <a:buFont typeface="Wingdings" panose="05000000000000000000" pitchFamily="2" charset="2"/>
              <a:buChar char="ü"/>
              <a:defRPr/>
            </a:pPr>
            <a:endParaRPr lang="en-US" sz="2000" dirty="0">
              <a:solidFill>
                <a:schemeClr val="accent5"/>
              </a:solidFill>
            </a:endParaRPr>
          </a:p>
          <a:p>
            <a:pPr lvl="1">
              <a:lnSpc>
                <a:spcPct val="100000"/>
              </a:lnSpc>
              <a:buFont typeface="Wingdings" panose="05000000000000000000" pitchFamily="2" charset="2"/>
              <a:buChar char="ü"/>
              <a:defRPr/>
            </a:pPr>
            <a:r>
              <a:rPr lang="en-US" sz="2000" dirty="0">
                <a:solidFill>
                  <a:schemeClr val="accent6"/>
                </a:solidFill>
              </a:rPr>
              <a:t>   $508,800 costs saved for 300 live discharges</a:t>
            </a:r>
          </a:p>
          <a:p>
            <a:pPr lvl="1">
              <a:lnSpc>
                <a:spcPct val="100000"/>
              </a:lnSpc>
              <a:buFont typeface="Wingdings" panose="05000000000000000000" pitchFamily="2" charset="2"/>
              <a:buChar char="ü"/>
              <a:defRPr/>
            </a:pPr>
            <a:r>
              <a:rPr lang="en-US" sz="2000" dirty="0">
                <a:solidFill>
                  <a:schemeClr val="accent6"/>
                </a:solidFill>
              </a:rPr>
              <a:t>   $981,600 costs saved for 200 deaths</a:t>
            </a:r>
          </a:p>
          <a:p>
            <a:pPr lvl="1">
              <a:lnSpc>
                <a:spcPct val="100000"/>
              </a:lnSpc>
              <a:buFont typeface="Wingdings" panose="05000000000000000000" pitchFamily="2" charset="2"/>
              <a:buChar char="ü"/>
              <a:defRPr/>
            </a:pPr>
            <a:endParaRPr lang="en-US" sz="2000" dirty="0">
              <a:solidFill>
                <a:schemeClr val="accent6"/>
              </a:solidFill>
            </a:endParaRPr>
          </a:p>
          <a:p>
            <a:pPr lvl="1">
              <a:lnSpc>
                <a:spcPct val="100000"/>
              </a:lnSpc>
              <a:buFont typeface="Wingdings" panose="05000000000000000000" pitchFamily="2" charset="2"/>
              <a:buChar char="ü"/>
              <a:defRPr/>
            </a:pPr>
            <a:r>
              <a:rPr lang="en-US" sz="2000" dirty="0">
                <a:solidFill>
                  <a:schemeClr val="accent2">
                    <a:lumMod val="75000"/>
                  </a:schemeClr>
                </a:solidFill>
              </a:rPr>
              <a:t>$1,490,400 total hospital costs saved</a:t>
            </a:r>
          </a:p>
          <a:p>
            <a:pPr lvl="1">
              <a:lnSpc>
                <a:spcPct val="100000"/>
              </a:lnSpc>
              <a:buFont typeface="Wingdings" panose="05000000000000000000" pitchFamily="2" charset="2"/>
              <a:buChar char="ü"/>
              <a:defRPr/>
            </a:pPr>
            <a:r>
              <a:rPr lang="en-US" sz="2000" dirty="0">
                <a:solidFill>
                  <a:schemeClr val="accent2">
                    <a:lumMod val="75000"/>
                  </a:schemeClr>
                </a:solidFill>
              </a:rPr>
              <a:t>   $178,000 invested (subtract from savings)</a:t>
            </a:r>
          </a:p>
          <a:p>
            <a:pPr lvl="1">
              <a:lnSpc>
                <a:spcPct val="100000"/>
              </a:lnSpc>
              <a:buFont typeface="Wingdings" panose="05000000000000000000" pitchFamily="2" charset="2"/>
              <a:buChar char="ü"/>
              <a:defRPr/>
            </a:pPr>
            <a:r>
              <a:rPr lang="en-US" sz="2000" b="1" dirty="0">
                <a:solidFill>
                  <a:schemeClr val="accent2">
                    <a:lumMod val="75000"/>
                  </a:schemeClr>
                </a:solidFill>
              </a:rPr>
              <a:t>$1,312,400 positive financial impact</a:t>
            </a:r>
          </a:p>
          <a:p>
            <a:pPr marL="457200" lvl="1" indent="0">
              <a:lnSpc>
                <a:spcPct val="100000"/>
              </a:lnSpc>
              <a:buNone/>
              <a:defRPr/>
            </a:pPr>
            <a:endParaRPr lang="en-US" sz="2000" dirty="0">
              <a:solidFill>
                <a:schemeClr val="accent2">
                  <a:lumMod val="75000"/>
                </a:schemeClr>
              </a:solidFill>
            </a:endParaRPr>
          </a:p>
          <a:p>
            <a:pPr lvl="1">
              <a:lnSpc>
                <a:spcPct val="100000"/>
              </a:lnSpc>
              <a:buFont typeface="Wingdings" panose="05000000000000000000" pitchFamily="2" charset="2"/>
              <a:buChar char="ü"/>
              <a:defRPr/>
            </a:pPr>
            <a:r>
              <a:rPr lang="en-US" sz="2000" b="1" dirty="0">
                <a:solidFill>
                  <a:schemeClr val="accent2">
                    <a:lumMod val="75000"/>
                  </a:schemeClr>
                </a:solidFill>
              </a:rPr>
              <a:t>7-to-1 return on investment </a:t>
            </a:r>
            <a:r>
              <a:rPr lang="en-US" sz="2000" dirty="0">
                <a:solidFill>
                  <a:schemeClr val="accent2">
                    <a:lumMod val="75000"/>
                  </a:schemeClr>
                </a:solidFill>
              </a:rPr>
              <a:t>for the hospital (net impact [$1.3 million] divided by investment [$178,000])</a:t>
            </a:r>
            <a:endParaRPr lang="en-US" dirty="0"/>
          </a:p>
        </p:txBody>
      </p:sp>
      <p:sp>
        <p:nvSpPr>
          <p:cNvPr id="15364" name="Rectangle 3"/>
          <p:cNvSpPr>
            <a:spLocks noChangeArrowheads="1"/>
          </p:cNvSpPr>
          <p:nvPr/>
        </p:nvSpPr>
        <p:spPr bwMode="auto">
          <a:xfrm>
            <a:off x="2180417" y="6096160"/>
            <a:ext cx="7831165" cy="523220"/>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R. Sean Morrison et al., “</a:t>
            </a:r>
            <a:r>
              <a:rPr lang="en-US" altLang="en-US" sz="1400" dirty="0">
                <a:latin typeface="+mn-lt"/>
                <a:hlinkClick r:id="rId2"/>
              </a:rPr>
              <a:t>Cost Savings Associated with US Hospital Palliative Care Consultation Programs</a:t>
            </a:r>
            <a:r>
              <a:rPr lang="en-US" altLang="en-US" sz="1400" dirty="0">
                <a:latin typeface="+mn-lt"/>
              </a:rPr>
              <a:t>,” </a:t>
            </a:r>
            <a:r>
              <a:rPr lang="en-US" altLang="en-US" sz="1400" i="1" dirty="0">
                <a:latin typeface="+mn-lt"/>
              </a:rPr>
              <a:t>Archives of Internal Medicine </a:t>
            </a:r>
            <a:r>
              <a:rPr lang="en-US" altLang="en-US" sz="1400" dirty="0">
                <a:latin typeface="+mn-lt"/>
              </a:rPr>
              <a:t>168, no. 16 (Sept. 8, 2008): 1783-90.</a:t>
            </a:r>
          </a:p>
        </p:txBody>
      </p:sp>
    </p:spTree>
    <p:extLst>
      <p:ext uri="{BB962C8B-B14F-4D97-AF65-F5344CB8AC3E}">
        <p14:creationId xmlns:p14="http://schemas.microsoft.com/office/powerpoint/2010/main" val="323141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a:extLst>
              <a:ext uri="{FF2B5EF4-FFF2-40B4-BE49-F238E27FC236}">
                <a16:creationId xmlns:a16="http://schemas.microsoft.com/office/drawing/2014/main" id="{B1B935A4-4769-45A9-B498-B2977929600E}"/>
              </a:ext>
            </a:extLst>
          </p:cNvPr>
          <p:cNvPicPr>
            <a:picLocks noChangeAspect="1"/>
          </p:cNvPicPr>
          <p:nvPr/>
        </p:nvPicPr>
        <p:blipFill>
          <a:blip r:embed="rId2">
            <a:extLst>
              <a:ext uri="{28A0092B-C50C-407E-A947-70E740481C1C}">
                <a14:useLocalDpi xmlns:a14="http://schemas.microsoft.com/office/drawing/2010/main" val="0"/>
              </a:ext>
            </a:extLst>
          </a:blip>
          <a:srcRect l="14922" t="16599" r="67822" b="37180"/>
          <a:stretch>
            <a:fillRect/>
          </a:stretch>
        </p:blipFill>
        <p:spPr bwMode="auto">
          <a:xfrm>
            <a:off x="2570164" y="1029949"/>
            <a:ext cx="7235825" cy="581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E6216866-FAC6-4083-A780-AEC9F59CEEE1}"/>
              </a:ext>
            </a:extLst>
          </p:cNvPr>
          <p:cNvSpPr>
            <a:spLocks noGrp="1"/>
          </p:cNvSpPr>
          <p:nvPr>
            <p:ph type="title"/>
          </p:nvPr>
        </p:nvSpPr>
        <p:spPr>
          <a:xfrm>
            <a:off x="621354" y="331146"/>
            <a:ext cx="3730558" cy="505838"/>
          </a:xfrm>
          <a:noFill/>
        </p:spPr>
        <p:txBody>
          <a:bodyPr>
            <a:noAutofit/>
          </a:bodyPr>
          <a:lstStyle/>
          <a:p>
            <a:pPr>
              <a:defRPr/>
            </a:pPr>
            <a:r>
              <a:rPr lang="en-US" sz="3200" b="1" dirty="0">
                <a:solidFill>
                  <a:schemeClr val="accent1"/>
                </a:solidFill>
                <a:latin typeface="+mn-lt"/>
              </a:rPr>
              <a:t>Meta-Analysis Study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77B26-8E91-4AAD-A07C-C56ED86ECB7D}"/>
              </a:ext>
            </a:extLst>
          </p:cNvPr>
          <p:cNvSpPr>
            <a:spLocks noGrp="1"/>
          </p:cNvSpPr>
          <p:nvPr>
            <p:ph type="title"/>
          </p:nvPr>
        </p:nvSpPr>
        <p:spPr>
          <a:xfrm>
            <a:off x="618468" y="340672"/>
            <a:ext cx="4392038" cy="486382"/>
          </a:xfrm>
          <a:noFill/>
        </p:spPr>
        <p:txBody>
          <a:bodyPr>
            <a:noAutofit/>
          </a:bodyPr>
          <a:lstStyle/>
          <a:p>
            <a:pPr>
              <a:defRPr/>
            </a:pPr>
            <a:r>
              <a:rPr lang="en-US" sz="3200" b="1" dirty="0">
                <a:solidFill>
                  <a:schemeClr val="accent1"/>
                </a:solidFill>
                <a:latin typeface="+mn-lt"/>
              </a:rPr>
              <a:t>Meta-Analysis Methods</a:t>
            </a:r>
          </a:p>
        </p:txBody>
      </p:sp>
      <p:sp>
        <p:nvSpPr>
          <p:cNvPr id="24579" name="Content Placeholder 2">
            <a:extLst>
              <a:ext uri="{FF2B5EF4-FFF2-40B4-BE49-F238E27FC236}">
                <a16:creationId xmlns:a16="http://schemas.microsoft.com/office/drawing/2014/main" id="{0EA092BE-86D8-4A0D-BFB9-A5E97E88AE78}"/>
              </a:ext>
            </a:extLst>
          </p:cNvPr>
          <p:cNvSpPr>
            <a:spLocks noGrp="1"/>
          </p:cNvSpPr>
          <p:nvPr>
            <p:ph idx="1"/>
          </p:nvPr>
        </p:nvSpPr>
        <p:spPr>
          <a:xfrm>
            <a:off x="618468" y="1101944"/>
            <a:ext cx="10744200" cy="4352925"/>
          </a:xfrm>
        </p:spPr>
        <p:txBody>
          <a:bodyPr>
            <a:normAutofit/>
          </a:bodyPr>
          <a:lstStyle/>
          <a:p>
            <a:pPr>
              <a:lnSpc>
                <a:spcPct val="100000"/>
              </a:lnSpc>
            </a:pPr>
            <a:r>
              <a:rPr lang="en-US" altLang="en-US" sz="2000" dirty="0"/>
              <a:t>Incorporates data from six studies:</a:t>
            </a:r>
          </a:p>
          <a:p>
            <a:pPr lvl="1">
              <a:lnSpc>
                <a:spcPct val="100000"/>
              </a:lnSpc>
            </a:pPr>
            <a:r>
              <a:rPr lang="en-US" altLang="en-US" sz="2000" dirty="0"/>
              <a:t>PCLC / Mt. Sinai study (8 sites) (Morrison 2008)</a:t>
            </a:r>
          </a:p>
          <a:p>
            <a:pPr lvl="1">
              <a:lnSpc>
                <a:spcPct val="100000"/>
              </a:lnSpc>
            </a:pPr>
            <a:r>
              <a:rPr lang="en-US" altLang="en-US" sz="2000" dirty="0"/>
              <a:t>Dept. of Veterans Affairs study (5 sites) (Penrod 2010)</a:t>
            </a:r>
          </a:p>
          <a:p>
            <a:pPr lvl="1">
              <a:lnSpc>
                <a:spcPct val="100000"/>
              </a:lnSpc>
            </a:pPr>
            <a:r>
              <a:rPr lang="en-US" altLang="en-US" sz="2000" dirty="0"/>
              <a:t>Medicaid patients in NYS (4 sites) (Morrison 2011)</a:t>
            </a:r>
          </a:p>
          <a:p>
            <a:pPr lvl="1">
              <a:lnSpc>
                <a:spcPct val="100000"/>
              </a:lnSpc>
            </a:pPr>
            <a:r>
              <a:rPr lang="en-US" altLang="en-US" sz="2000" dirty="0"/>
              <a:t>Palliative Care For Cancer (prospective) (5 sites) (May 2015)</a:t>
            </a:r>
          </a:p>
          <a:p>
            <a:pPr lvl="1">
              <a:lnSpc>
                <a:spcPct val="100000"/>
              </a:lnSpc>
            </a:pPr>
            <a:r>
              <a:rPr lang="en-US" altLang="en-US" sz="2000" dirty="0"/>
              <a:t>Baylor / Scott / White study (5 sites) (McCarthy 2015)</a:t>
            </a:r>
          </a:p>
          <a:p>
            <a:pPr lvl="1">
              <a:lnSpc>
                <a:spcPct val="100000"/>
              </a:lnSpc>
            </a:pPr>
            <a:r>
              <a:rPr lang="en-US" altLang="en-US" sz="2000" dirty="0"/>
              <a:t>VCU study (1 site) (May 2017)</a:t>
            </a:r>
          </a:p>
          <a:p>
            <a:pPr>
              <a:lnSpc>
                <a:spcPct val="100000"/>
              </a:lnSpc>
            </a:pPr>
            <a:r>
              <a:rPr lang="en-US" altLang="en-US" sz="2000" dirty="0"/>
              <a:t>10 community hospitals, 5 veterans, 11 academic</a:t>
            </a:r>
          </a:p>
          <a:p>
            <a:pPr>
              <a:lnSpc>
                <a:spcPct val="100000"/>
              </a:lnSpc>
            </a:pPr>
            <a:r>
              <a:rPr lang="en-US" altLang="en-US" sz="2000" dirty="0"/>
              <a:t>Reanalyzes data from each study using latest methods, in 2015 dollars</a:t>
            </a:r>
          </a:p>
          <a:p>
            <a:pPr>
              <a:lnSpc>
                <a:spcPct val="100000"/>
              </a:lnSpc>
            </a:pPr>
            <a:r>
              <a:rPr lang="en-US" altLang="en-US" sz="2000" dirty="0"/>
              <a:t>Pooled analysis of 133,118 admissions (4,726 had PC) from 2001 to 2015</a:t>
            </a:r>
          </a:p>
          <a:p>
            <a:pPr>
              <a:lnSpc>
                <a:spcPct val="100000"/>
              </a:lnSpc>
            </a:pPr>
            <a:r>
              <a:rPr lang="en-US" altLang="en-US" sz="2000" dirty="0"/>
              <a:t>Evaluated impact of early palliative care (consultation within three days of admission)</a:t>
            </a:r>
          </a:p>
          <a:p>
            <a:endParaRPr lang="en-US" altLang="en-US" dirty="0"/>
          </a:p>
        </p:txBody>
      </p:sp>
      <p:sp>
        <p:nvSpPr>
          <p:cNvPr id="24580" name="Rectangle 4">
            <a:extLst>
              <a:ext uri="{FF2B5EF4-FFF2-40B4-BE49-F238E27FC236}">
                <a16:creationId xmlns:a16="http://schemas.microsoft.com/office/drawing/2014/main" id="{512C2377-274E-4D6D-A2C0-1D65EB9C578D}"/>
              </a:ext>
            </a:extLst>
          </p:cNvPr>
          <p:cNvSpPr>
            <a:spLocks noChangeArrowheads="1"/>
          </p:cNvSpPr>
          <p:nvPr/>
        </p:nvSpPr>
        <p:spPr bwMode="auto">
          <a:xfrm>
            <a:off x="2659714" y="5984583"/>
            <a:ext cx="6585507" cy="523220"/>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Peter May et al., “</a:t>
            </a:r>
            <a:r>
              <a:rPr lang="en-US" altLang="en-US" sz="1400" dirty="0">
                <a:latin typeface="+mn-lt"/>
                <a:hlinkClick r:id="rId2"/>
              </a:rPr>
              <a:t>Economics of Palliative Care for Hospitalized Adults: A Meta-Analysis</a:t>
            </a:r>
            <a:r>
              <a:rPr lang="en-US" altLang="en-US" sz="1400" dirty="0">
                <a:latin typeface="+mn-lt"/>
              </a:rPr>
              <a:t>,” </a:t>
            </a:r>
            <a:r>
              <a:rPr lang="en-US" altLang="en-US" sz="1400" i="1" dirty="0">
                <a:latin typeface="+mn-lt"/>
              </a:rPr>
              <a:t>JAMA Internal Medicine</a:t>
            </a:r>
            <a:r>
              <a:rPr lang="en-US" altLang="en-US" sz="1400" dirty="0">
                <a:latin typeface="+mn-lt"/>
              </a:rPr>
              <a:t> 178, no. 6 (June 1, 2018): 820–29.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F5FA3-52D1-4E3E-AE4B-AD53685A4DDB}"/>
              </a:ext>
            </a:extLst>
          </p:cNvPr>
          <p:cNvSpPr>
            <a:spLocks noGrp="1"/>
          </p:cNvSpPr>
          <p:nvPr>
            <p:ph type="title"/>
          </p:nvPr>
        </p:nvSpPr>
        <p:spPr>
          <a:xfrm>
            <a:off x="619124" y="311689"/>
            <a:ext cx="4716091" cy="539346"/>
          </a:xfrm>
          <a:noFill/>
        </p:spPr>
        <p:txBody>
          <a:bodyPr>
            <a:noAutofit/>
          </a:bodyPr>
          <a:lstStyle/>
          <a:p>
            <a:pPr>
              <a:defRPr/>
            </a:pPr>
            <a:r>
              <a:rPr lang="en-US" sz="3200" b="1" dirty="0">
                <a:solidFill>
                  <a:schemeClr val="accent1"/>
                </a:solidFill>
                <a:latin typeface="+mn-lt"/>
              </a:rPr>
              <a:t>Meta-Analysis Main Result</a:t>
            </a:r>
          </a:p>
        </p:txBody>
      </p:sp>
      <p:graphicFrame>
        <p:nvGraphicFramePr>
          <p:cNvPr id="25603" name="Content Placeholder 5">
            <a:extLst>
              <a:ext uri="{FF2B5EF4-FFF2-40B4-BE49-F238E27FC236}">
                <a16:creationId xmlns:a16="http://schemas.microsoft.com/office/drawing/2014/main" id="{10A8080B-8428-43C6-85AC-095B04DCBE28}"/>
              </a:ext>
            </a:extLst>
          </p:cNvPr>
          <p:cNvGraphicFramePr>
            <a:graphicFrameLocks noGrp="1"/>
          </p:cNvGraphicFramePr>
          <p:nvPr>
            <p:ph idx="1"/>
          </p:nvPr>
        </p:nvGraphicFramePr>
        <p:xfrm>
          <a:off x="1312862" y="950913"/>
          <a:ext cx="9202737" cy="4773611"/>
        </p:xfrm>
        <a:graphic>
          <a:graphicData uri="http://schemas.openxmlformats.org/presentationml/2006/ole">
            <mc:AlternateContent xmlns:mc="http://schemas.openxmlformats.org/markup-compatibility/2006">
              <mc:Choice xmlns:v="urn:schemas-microsoft-com:vml" Requires="v">
                <p:oleObj spid="_x0000_s2065" name="Chart" r:id="rId3" imgW="8468078" imgH="4615072" progId="Excel.Chart.8">
                  <p:embed/>
                </p:oleObj>
              </mc:Choice>
              <mc:Fallback>
                <p:oleObj name="Chart" r:id="rId3" imgW="8468078" imgH="4615072" progId="Excel.Chart.8">
                  <p:embed/>
                  <p:pic>
                    <p:nvPicPr>
                      <p:cNvPr id="25603" name="Content Placeholder 5">
                        <a:extLst>
                          <a:ext uri="{FF2B5EF4-FFF2-40B4-BE49-F238E27FC236}">
                            <a16:creationId xmlns:a16="http://schemas.microsoft.com/office/drawing/2014/main" id="{10A8080B-8428-43C6-85AC-095B04DCBE28}"/>
                          </a:ext>
                        </a:extLst>
                      </p:cNvPr>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2862" y="950913"/>
                        <a:ext cx="9202737" cy="4773611"/>
                      </a:xfrm>
                      <a:prstGeom prst="rect">
                        <a:avLst/>
                      </a:prstGeom>
                      <a:noFill/>
                      <a:ln>
                        <a:noFill/>
                      </a:ln>
                    </p:spPr>
                  </p:pic>
                </p:oleObj>
              </mc:Fallback>
            </mc:AlternateContent>
          </a:graphicData>
        </a:graphic>
      </p:graphicFrame>
      <p:sp>
        <p:nvSpPr>
          <p:cNvPr id="25604" name="Rectangle 4">
            <a:extLst>
              <a:ext uri="{FF2B5EF4-FFF2-40B4-BE49-F238E27FC236}">
                <a16:creationId xmlns:a16="http://schemas.microsoft.com/office/drawing/2014/main" id="{95B94BE4-5D5F-433D-8960-8CAC379F85B4}"/>
              </a:ext>
            </a:extLst>
          </p:cNvPr>
          <p:cNvSpPr>
            <a:spLocks noChangeArrowheads="1"/>
          </p:cNvSpPr>
          <p:nvPr/>
        </p:nvSpPr>
        <p:spPr bwMode="auto">
          <a:xfrm>
            <a:off x="2636943" y="6004041"/>
            <a:ext cx="6554574" cy="523220"/>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altLang="en-US" sz="1400" dirty="0">
                <a:latin typeface="+mn-lt"/>
              </a:rPr>
              <a:t>Peter May et al., “</a:t>
            </a:r>
            <a:r>
              <a:rPr lang="en-US" altLang="en-US" sz="1400" dirty="0">
                <a:latin typeface="+mn-lt"/>
                <a:hlinkClick r:id="rId5"/>
              </a:rPr>
              <a:t>Economics of Palliative Care for Hospitalized Adults: A Meta-Analysis</a:t>
            </a:r>
            <a:r>
              <a:rPr lang="en-US" altLang="en-US" sz="1400" dirty="0">
                <a:latin typeface="+mn-lt"/>
              </a:rPr>
              <a:t>,” </a:t>
            </a:r>
            <a:r>
              <a:rPr lang="en-US" altLang="en-US" sz="1400" i="1" dirty="0">
                <a:latin typeface="+mn-lt"/>
              </a:rPr>
              <a:t>JAMA Internal Medicine</a:t>
            </a:r>
            <a:r>
              <a:rPr lang="en-US" altLang="en-US" sz="1400" dirty="0">
                <a:latin typeface="+mn-lt"/>
              </a:rPr>
              <a:t> 178, no. 6 (June 1, 2018): 820–29.</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B383F-BFFD-4FB4-93FA-FF5F5B1016B8}"/>
              </a:ext>
            </a:extLst>
          </p:cNvPr>
          <p:cNvSpPr>
            <a:spLocks noGrp="1"/>
          </p:cNvSpPr>
          <p:nvPr>
            <p:ph type="title"/>
          </p:nvPr>
        </p:nvSpPr>
        <p:spPr>
          <a:xfrm>
            <a:off x="619125" y="291959"/>
            <a:ext cx="5301575" cy="595016"/>
          </a:xfrm>
          <a:noFill/>
        </p:spPr>
        <p:txBody>
          <a:bodyPr>
            <a:noAutofit/>
          </a:bodyPr>
          <a:lstStyle/>
          <a:p>
            <a:pPr>
              <a:defRPr/>
            </a:pPr>
            <a:r>
              <a:rPr lang="en-US" sz="3200" b="1" dirty="0">
                <a:solidFill>
                  <a:schemeClr val="accent1"/>
                </a:solidFill>
                <a:latin typeface="+mn-lt"/>
              </a:rPr>
              <a:t>IPPC Impact on Readmissions</a:t>
            </a:r>
          </a:p>
        </p:txBody>
      </p:sp>
      <p:sp>
        <p:nvSpPr>
          <p:cNvPr id="27651" name="Content Placeholder 2">
            <a:extLst>
              <a:ext uri="{FF2B5EF4-FFF2-40B4-BE49-F238E27FC236}">
                <a16:creationId xmlns:a16="http://schemas.microsoft.com/office/drawing/2014/main" id="{A692C25B-67D5-4226-9DD9-32CB5C9EF826}"/>
              </a:ext>
            </a:extLst>
          </p:cNvPr>
          <p:cNvSpPr>
            <a:spLocks noGrp="1"/>
          </p:cNvSpPr>
          <p:nvPr>
            <p:ph idx="1"/>
          </p:nvPr>
        </p:nvSpPr>
        <p:spPr>
          <a:xfrm>
            <a:off x="609600" y="1198901"/>
            <a:ext cx="10518843" cy="4233997"/>
          </a:xfrm>
        </p:spPr>
        <p:txBody>
          <a:bodyPr>
            <a:normAutofit/>
          </a:bodyPr>
          <a:lstStyle/>
          <a:p>
            <a:pPr>
              <a:lnSpc>
                <a:spcPct val="100000"/>
              </a:lnSpc>
            </a:pPr>
            <a:r>
              <a:rPr lang="en-US" altLang="en-US" sz="2000" dirty="0"/>
              <a:t>Payers are increasingly linking various factors to reimbursement including patient experience, 30-day mortality, and 30-day readmissions. </a:t>
            </a:r>
          </a:p>
          <a:p>
            <a:pPr>
              <a:lnSpc>
                <a:spcPct val="100000"/>
              </a:lnSpc>
            </a:pPr>
            <a:r>
              <a:rPr lang="en-US" altLang="en-US" sz="2000" dirty="0"/>
              <a:t>Readmissions:</a:t>
            </a:r>
          </a:p>
          <a:p>
            <a:pPr lvl="1">
              <a:lnSpc>
                <a:spcPct val="100000"/>
              </a:lnSpc>
            </a:pPr>
            <a:r>
              <a:rPr lang="en-US" altLang="en-US" sz="1800" dirty="0"/>
              <a:t>Palliative care during a hospital stay may impact subsequent readmissions (through better symptom management and better coordination with postacute care). The CMS Readmission Reduction Program penalizes hospitals’ reimbursement if they have more readmissions than the national average. </a:t>
            </a:r>
          </a:p>
          <a:p>
            <a:pPr lvl="1">
              <a:lnSpc>
                <a:spcPct val="100000"/>
              </a:lnSpc>
            </a:pPr>
            <a:r>
              <a:rPr lang="en-US" altLang="en-US" sz="1800" dirty="0"/>
              <a:t>A prospective quasi-experimental study (Adelson 2017) found a significant reduction in readmissions (from 35% to 18%) when palliative care was involved proactively in the hospital stay for solid-tumor cancer patients. </a:t>
            </a:r>
          </a:p>
          <a:p>
            <a:pPr lvl="1">
              <a:lnSpc>
                <a:spcPct val="100000"/>
              </a:lnSpc>
            </a:pPr>
            <a:r>
              <a:rPr lang="en-US" altLang="en-US" sz="1800" dirty="0"/>
              <a:t>A retrospective study (May 2019) likewise found a reduction in readmission (26% with usual care, 19% with palliative care). In this study, despite propensity weighting, the palliative care group had greater mortality before each time point (30, 60, 90 days). A “competing risks” approach was used to account for the difference in mortality between the two groups.</a:t>
            </a:r>
          </a:p>
        </p:txBody>
      </p:sp>
      <p:sp>
        <p:nvSpPr>
          <p:cNvPr id="27652" name="Rectangle 3">
            <a:extLst>
              <a:ext uri="{FF2B5EF4-FFF2-40B4-BE49-F238E27FC236}">
                <a16:creationId xmlns:a16="http://schemas.microsoft.com/office/drawing/2014/main" id="{BBF3FC65-074F-40E5-BCFB-EFA4DAA02610}"/>
              </a:ext>
            </a:extLst>
          </p:cNvPr>
          <p:cNvSpPr>
            <a:spLocks noChangeArrowheads="1"/>
          </p:cNvSpPr>
          <p:nvPr/>
        </p:nvSpPr>
        <p:spPr bwMode="auto">
          <a:xfrm>
            <a:off x="1974715" y="5659099"/>
            <a:ext cx="8242569" cy="954107"/>
          </a:xfrm>
          <a:prstGeom prst="rect">
            <a:avLst/>
          </a:prstGeom>
          <a:noFill/>
          <a:ln w="9525">
            <a:solidFill>
              <a:srgbClr val="73B94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Clr>
                <a:srgbClr val="55824B"/>
              </a:buClr>
              <a:buSzPct val="80000"/>
              <a:buFont typeface="Lucida Grande" pitchFamily="1"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20000"/>
              </a:lnSpc>
              <a:spcBef>
                <a:spcPct val="20000"/>
              </a:spcBef>
              <a:buClr>
                <a:srgbClr val="55824B"/>
              </a:buClr>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20000"/>
              </a:lnSpc>
              <a:spcBef>
                <a:spcPct val="20000"/>
              </a:spcBef>
              <a:buClr>
                <a:srgbClr val="55824B"/>
              </a:buClr>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20000"/>
              </a:lnSpc>
              <a:spcBef>
                <a:spcPct val="20000"/>
              </a:spcBef>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20000"/>
              </a:lnSpc>
              <a:spcBef>
                <a:spcPct val="20000"/>
              </a:spcBef>
              <a:spcAft>
                <a:spcPct val="0"/>
              </a:spcAft>
              <a:buClr>
                <a:srgbClr val="55824B"/>
              </a:buClr>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ClrTx/>
              <a:buSzTx/>
              <a:buFontTx/>
              <a:buNone/>
            </a:pPr>
            <a:r>
              <a:rPr lang="en-US" sz="1400" b="0" kern="1200" dirty="0">
                <a:solidFill>
                  <a:schemeClr val="tx1"/>
                </a:solidFill>
                <a:effectLst/>
                <a:latin typeface="+mn-lt"/>
                <a:ea typeface="+mn-ea"/>
                <a:cs typeface="+mn-cs"/>
              </a:rPr>
              <a:t>Kerin Adelson et al., “</a:t>
            </a:r>
            <a:r>
              <a:rPr lang="en-US" sz="1400" b="0" u="sng" kern="1200" dirty="0">
                <a:solidFill>
                  <a:schemeClr val="tx1"/>
                </a:solidFill>
                <a:effectLst/>
                <a:latin typeface="+mn-lt"/>
                <a:ea typeface="+mn-ea"/>
                <a:cs typeface="+mn-cs"/>
                <a:hlinkClick r:id="rId2"/>
              </a:rPr>
              <a:t>Standardized Criteria for Palliative Care Consultation on a Solid Tumor Oncology Service Reduces Downstream Health Care Use</a:t>
            </a:r>
            <a:r>
              <a:rPr lang="en-US" sz="1400" b="0" kern="1200" dirty="0">
                <a:solidFill>
                  <a:schemeClr val="tx1"/>
                </a:solidFill>
                <a:effectLst/>
                <a:latin typeface="+mn-lt"/>
                <a:ea typeface="+mn-ea"/>
                <a:cs typeface="+mn-cs"/>
              </a:rPr>
              <a:t>,” </a:t>
            </a:r>
            <a:r>
              <a:rPr lang="en-US" sz="1400" b="0" i="1" kern="1200" dirty="0">
                <a:solidFill>
                  <a:schemeClr val="tx1"/>
                </a:solidFill>
                <a:effectLst/>
                <a:latin typeface="+mn-lt"/>
                <a:ea typeface="+mn-ea"/>
                <a:cs typeface="+mn-cs"/>
              </a:rPr>
              <a:t>Journal of Oncology Practice</a:t>
            </a:r>
            <a:r>
              <a:rPr lang="en-US" sz="1400" b="0" kern="1200" dirty="0">
                <a:solidFill>
                  <a:schemeClr val="tx1"/>
                </a:solidFill>
                <a:effectLst/>
                <a:latin typeface="+mn-lt"/>
                <a:ea typeface="+mn-ea"/>
                <a:cs typeface="+mn-cs"/>
              </a:rPr>
              <a:t> 13, no. 5 (May 2017): e431–40; and Peter</a:t>
            </a:r>
            <a:r>
              <a:rPr lang="en-US" sz="1400" b="0" u="sng"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May et al., “</a:t>
            </a:r>
            <a:r>
              <a:rPr lang="en-US" sz="1400" b="0" u="sng" kern="1200" dirty="0">
                <a:solidFill>
                  <a:schemeClr val="tx1"/>
                </a:solidFill>
                <a:effectLst/>
                <a:latin typeface="+mn-lt"/>
                <a:ea typeface="+mn-ea"/>
                <a:cs typeface="+mn-cs"/>
                <a:hlinkClick r:id="rId3"/>
              </a:rPr>
              <a:t>Evaluating Hospital Readmissions for Persons with Serious and Complex Illness: A Competing Risks Approach</a:t>
            </a:r>
            <a:r>
              <a:rPr lang="en-US" sz="1400" b="0" kern="1200" dirty="0">
                <a:solidFill>
                  <a:schemeClr val="tx1"/>
                </a:solidFill>
                <a:effectLst/>
                <a:latin typeface="+mn-lt"/>
                <a:ea typeface="+mn-ea"/>
                <a:cs typeface="+mn-cs"/>
              </a:rPr>
              <a:t>,” </a:t>
            </a:r>
            <a:r>
              <a:rPr lang="en-US" sz="1400" b="0" i="1" kern="1200" dirty="0">
                <a:solidFill>
                  <a:schemeClr val="tx1"/>
                </a:solidFill>
                <a:effectLst/>
                <a:latin typeface="+mn-lt"/>
                <a:ea typeface="+mn-ea"/>
                <a:cs typeface="+mn-cs"/>
              </a:rPr>
              <a:t>Medical Care Research and Review</a:t>
            </a:r>
            <a:r>
              <a:rPr lang="en-US" sz="1400" b="0" kern="1200" dirty="0">
                <a:solidFill>
                  <a:schemeClr val="tx1"/>
                </a:solidFill>
                <a:effectLst/>
                <a:latin typeface="+mn-lt"/>
                <a:ea typeface="+mn-ea"/>
                <a:cs typeface="+mn-cs"/>
              </a:rPr>
              <a:t> 77, no. 6 (Dec. 1, 2020): 574–83.</a:t>
            </a:r>
            <a:endParaRPr lang="en-US" altLang="en-US" sz="1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544" y="303676"/>
            <a:ext cx="9153728" cy="583881"/>
          </a:xfrm>
          <a:noFill/>
        </p:spPr>
        <p:txBody>
          <a:bodyPr>
            <a:noAutofit/>
          </a:bodyPr>
          <a:lstStyle/>
          <a:p>
            <a:r>
              <a:rPr lang="en-US" sz="3200" b="1" dirty="0">
                <a:solidFill>
                  <a:schemeClr val="accent1"/>
                </a:solidFill>
                <a:latin typeface="+mn-lt"/>
              </a:rPr>
              <a:t>Lower Readmission Rate Among PC Consult Patients</a:t>
            </a:r>
          </a:p>
        </p:txBody>
      </p:sp>
      <p:sp>
        <p:nvSpPr>
          <p:cNvPr id="5" name="Rectangle 4"/>
          <p:cNvSpPr/>
          <p:nvPr/>
        </p:nvSpPr>
        <p:spPr>
          <a:xfrm>
            <a:off x="8254051" y="1663997"/>
            <a:ext cx="2369660" cy="3139321"/>
          </a:xfrm>
          <a:prstGeom prst="rect">
            <a:avLst/>
          </a:prstGeom>
        </p:spPr>
        <p:txBody>
          <a:bodyPr wrap="square">
            <a:spAutoFit/>
          </a:bodyPr>
          <a:lstStyle/>
          <a:p>
            <a:pPr marL="0" lvl="1"/>
            <a:r>
              <a:rPr lang="en-US" i="1" dirty="0">
                <a:solidFill>
                  <a:srgbClr val="002060"/>
                </a:solidFill>
              </a:rPr>
              <a:t>At each timepoint, patients who received palliative care during their hospital stay had a lower likelihood of readmission than patients who received usual care, </a:t>
            </a:r>
            <a:r>
              <a:rPr lang="en-US" b="1" i="1" dirty="0">
                <a:solidFill>
                  <a:srgbClr val="002060"/>
                </a:solidFill>
              </a:rPr>
              <a:t>even after accounting for the competing risk of mortality</a:t>
            </a:r>
            <a:r>
              <a:rPr lang="en-US" i="1" dirty="0">
                <a:solidFill>
                  <a:srgbClr val="002060"/>
                </a:solidFill>
              </a:rPr>
              <a:t>. </a:t>
            </a:r>
          </a:p>
        </p:txBody>
      </p:sp>
      <p:grpSp>
        <p:nvGrpSpPr>
          <p:cNvPr id="11" name="Group 10"/>
          <p:cNvGrpSpPr/>
          <p:nvPr/>
        </p:nvGrpSpPr>
        <p:grpSpPr>
          <a:xfrm>
            <a:off x="1898066" y="1321594"/>
            <a:ext cx="6033878" cy="4620274"/>
            <a:chOff x="498754" y="1057275"/>
            <a:chExt cx="7296727" cy="5722216"/>
          </a:xfrm>
        </p:grpSpPr>
        <p:pic>
          <p:nvPicPr>
            <p:cNvPr id="4" name="Picture 3"/>
            <p:cNvPicPr/>
            <p:nvPr/>
          </p:nvPicPr>
          <p:blipFill rotWithShape="1">
            <a:blip r:embed="rId2" cstate="print">
              <a:extLst>
                <a:ext uri="{28A0092B-C50C-407E-A947-70E740481C1C}">
                  <a14:useLocalDpi xmlns:a14="http://schemas.microsoft.com/office/drawing/2010/main" val="0"/>
                </a:ext>
              </a:extLst>
            </a:blip>
            <a:srcRect r="7881"/>
            <a:stretch/>
          </p:blipFill>
          <p:spPr bwMode="auto">
            <a:xfrm>
              <a:off x="498754" y="1057275"/>
              <a:ext cx="7296727" cy="5722216"/>
            </a:xfrm>
            <a:prstGeom prst="rect">
              <a:avLst/>
            </a:prstGeom>
            <a:noFill/>
            <a:ln>
              <a:noFill/>
            </a:ln>
            <a:extLst>
              <a:ext uri="{53640926-AAD7-44D8-BBD7-CCE9431645EC}">
                <a14:shadowObscured xmlns:a14="http://schemas.microsoft.com/office/drawing/2010/main"/>
              </a:ext>
            </a:extLst>
          </p:spPr>
        </p:pic>
        <p:cxnSp>
          <p:nvCxnSpPr>
            <p:cNvPr id="6" name="Straight Connector 5"/>
            <p:cNvCxnSpPr/>
            <p:nvPr/>
          </p:nvCxnSpPr>
          <p:spPr>
            <a:xfrm flipH="1" flipV="1">
              <a:off x="3457576" y="1462088"/>
              <a:ext cx="1587" cy="4005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5514976" y="1462088"/>
              <a:ext cx="1587" cy="4005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flipV="1">
              <a:off x="7566393" y="1462088"/>
              <a:ext cx="1587" cy="400584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5998386" y="2137659"/>
            <a:ext cx="1324304" cy="300082"/>
          </a:xfrm>
          <a:prstGeom prst="rect">
            <a:avLst/>
          </a:prstGeom>
          <a:noFill/>
        </p:spPr>
        <p:txBody>
          <a:bodyPr wrap="square" rtlCol="0">
            <a:spAutoFit/>
          </a:bodyPr>
          <a:lstStyle/>
          <a:p>
            <a:pPr algn="r"/>
            <a:r>
              <a:rPr lang="en-US" sz="1350" dirty="0">
                <a:solidFill>
                  <a:srgbClr val="002060"/>
                </a:solidFill>
              </a:rPr>
              <a:t>Usual care</a:t>
            </a:r>
          </a:p>
        </p:txBody>
      </p:sp>
      <p:sp>
        <p:nvSpPr>
          <p:cNvPr id="7" name="TextBox 6"/>
          <p:cNvSpPr txBox="1"/>
          <p:nvPr/>
        </p:nvSpPr>
        <p:spPr>
          <a:xfrm>
            <a:off x="6305661" y="3233658"/>
            <a:ext cx="1150883" cy="300082"/>
          </a:xfrm>
          <a:prstGeom prst="rect">
            <a:avLst/>
          </a:prstGeom>
          <a:noFill/>
        </p:spPr>
        <p:txBody>
          <a:bodyPr wrap="square" rtlCol="0">
            <a:spAutoFit/>
          </a:bodyPr>
          <a:lstStyle/>
          <a:p>
            <a:pPr algn="r"/>
            <a:r>
              <a:rPr lang="en-US" sz="1350" dirty="0">
                <a:solidFill>
                  <a:schemeClr val="accent2">
                    <a:lumMod val="50000"/>
                  </a:schemeClr>
                </a:solidFill>
              </a:rPr>
              <a:t>Palliative care</a:t>
            </a:r>
          </a:p>
        </p:txBody>
      </p:sp>
      <p:sp>
        <p:nvSpPr>
          <p:cNvPr id="12" name="Rectangle 11">
            <a:extLst>
              <a:ext uri="{FF2B5EF4-FFF2-40B4-BE49-F238E27FC236}">
                <a16:creationId xmlns:a16="http://schemas.microsoft.com/office/drawing/2014/main" id="{C020F0C0-38E3-48A2-8D37-0DAA9378EABA}"/>
              </a:ext>
            </a:extLst>
          </p:cNvPr>
          <p:cNvSpPr/>
          <p:nvPr/>
        </p:nvSpPr>
        <p:spPr>
          <a:xfrm>
            <a:off x="2354473" y="6085720"/>
            <a:ext cx="7287825" cy="523220"/>
          </a:xfrm>
          <a:prstGeom prst="rect">
            <a:avLst/>
          </a:prstGeom>
          <a:ln w="9525"/>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00000"/>
              </a:lnSpc>
              <a:spcBef>
                <a:spcPct val="0"/>
              </a:spcBef>
              <a:buClrTx/>
              <a:buSzTx/>
              <a:buFontTx/>
              <a:buNone/>
            </a:pPr>
            <a:r>
              <a:rPr lang="en-US" sz="1400" b="0" kern="1200" dirty="0">
                <a:solidFill>
                  <a:schemeClr val="tx1"/>
                </a:solidFill>
                <a:effectLst/>
                <a:latin typeface="+mn-lt"/>
                <a:ea typeface="+mn-ea"/>
                <a:cs typeface="+mn-cs"/>
              </a:rPr>
              <a:t>Peter May et al., “</a:t>
            </a:r>
            <a:r>
              <a:rPr lang="en-US" sz="1400" b="0" u="sng" kern="1200" dirty="0">
                <a:solidFill>
                  <a:schemeClr val="tx1"/>
                </a:solidFill>
                <a:effectLst/>
                <a:latin typeface="+mn-lt"/>
                <a:ea typeface="+mn-ea"/>
                <a:cs typeface="+mn-cs"/>
                <a:hlinkClick r:id="rId3"/>
              </a:rPr>
              <a:t>Evaluating Hospital Readmissions for Persons with Serious and Complex Illness: A Competing Risks Approach</a:t>
            </a:r>
            <a:r>
              <a:rPr lang="en-US" sz="1400" b="0" kern="1200" dirty="0">
                <a:solidFill>
                  <a:schemeClr val="tx1"/>
                </a:solidFill>
                <a:effectLst/>
                <a:latin typeface="+mn-lt"/>
                <a:ea typeface="+mn-ea"/>
                <a:cs typeface="+mn-cs"/>
              </a:rPr>
              <a:t>,” </a:t>
            </a:r>
            <a:r>
              <a:rPr lang="en-US" sz="1400" b="0" i="1" kern="1200" dirty="0">
                <a:solidFill>
                  <a:schemeClr val="tx1"/>
                </a:solidFill>
                <a:effectLst/>
                <a:latin typeface="+mn-lt"/>
                <a:ea typeface="+mn-ea"/>
                <a:cs typeface="+mn-cs"/>
              </a:rPr>
              <a:t>Medical Care Research and Review</a:t>
            </a:r>
            <a:r>
              <a:rPr lang="en-US" sz="1400" b="0" kern="1200" dirty="0">
                <a:solidFill>
                  <a:schemeClr val="tx1"/>
                </a:solidFill>
                <a:effectLst/>
                <a:latin typeface="+mn-lt"/>
                <a:ea typeface="+mn-ea"/>
                <a:cs typeface="+mn-cs"/>
              </a:rPr>
              <a:t> 77, no. 6 (Dec. 1, 2020): 574–83.</a:t>
            </a:r>
            <a:endParaRPr lang="en-US" alt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9062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20648"/>
            <a:ext cx="11083290" cy="662939"/>
          </a:xfrm>
        </p:spPr>
        <p:txBody>
          <a:bodyPr>
            <a:noAutofit/>
          </a:bodyPr>
          <a:lstStyle/>
          <a:p>
            <a:r>
              <a:rPr lang="en-US" sz="3200" dirty="0">
                <a:solidFill>
                  <a:schemeClr val="accent1"/>
                </a:solidFill>
                <a:latin typeface="+mn-lt"/>
                <a:ea typeface="+mj-ea"/>
                <a:cs typeface="+mj-cs"/>
              </a:rPr>
              <a:t>What Is Palliative Care?</a:t>
            </a:r>
          </a:p>
        </p:txBody>
      </p:sp>
      <p:sp>
        <p:nvSpPr>
          <p:cNvPr id="3" name="TextBox 2">
            <a:extLst>
              <a:ext uri="{FF2B5EF4-FFF2-40B4-BE49-F238E27FC236}">
                <a16:creationId xmlns:a16="http://schemas.microsoft.com/office/drawing/2014/main" id="{45D9330E-7EC2-468E-B037-AAD4D94175D9}"/>
              </a:ext>
            </a:extLst>
          </p:cNvPr>
          <p:cNvSpPr txBox="1"/>
          <p:nvPr/>
        </p:nvSpPr>
        <p:spPr>
          <a:xfrm>
            <a:off x="609600" y="1331994"/>
            <a:ext cx="10972800" cy="4719241"/>
          </a:xfrm>
          <a:prstGeom prst="rect">
            <a:avLst/>
          </a:prstGeom>
          <a:noFill/>
        </p:spPr>
        <p:txBody>
          <a:bodyPr wrap="square" rtlCol="0">
            <a:spAutoFit/>
          </a:bodyPr>
          <a:lstStyle/>
          <a:p>
            <a:pPr>
              <a:lnSpc>
                <a:spcPct val="100000"/>
              </a:lnSpc>
              <a:spcAft>
                <a:spcPts val="500"/>
              </a:spcAft>
            </a:pPr>
            <a:r>
              <a:rPr lang="en-US" sz="2400" dirty="0"/>
              <a:t>“Palliative care is </a:t>
            </a:r>
            <a:r>
              <a:rPr lang="en-US" sz="2400" dirty="0">
                <a:solidFill>
                  <a:srgbClr val="C00000"/>
                </a:solidFill>
                <a:cs typeface="Helvetica" charset="0"/>
              </a:rPr>
              <a:t>specialized medical care </a:t>
            </a:r>
            <a:r>
              <a:rPr lang="en-US" sz="2400" dirty="0"/>
              <a:t>for people living with a </a:t>
            </a:r>
            <a:r>
              <a:rPr lang="en-US" sz="2400" dirty="0">
                <a:solidFill>
                  <a:srgbClr val="C00000"/>
                </a:solidFill>
                <a:cs typeface="Helvetica" charset="0"/>
              </a:rPr>
              <a:t>serious illness</a:t>
            </a:r>
            <a:r>
              <a:rPr lang="en-US" sz="2400" dirty="0"/>
              <a:t>. This type of care is focused on providing </a:t>
            </a:r>
            <a:r>
              <a:rPr lang="en-US" sz="2400" dirty="0">
                <a:solidFill>
                  <a:srgbClr val="C00000"/>
                </a:solidFill>
                <a:cs typeface="Helvetica" charset="0"/>
              </a:rPr>
              <a:t>relief from the symptoms and stress </a:t>
            </a:r>
            <a:r>
              <a:rPr lang="en-US" sz="2400" dirty="0"/>
              <a:t>of the illness. The goal is to </a:t>
            </a:r>
            <a:r>
              <a:rPr lang="en-US" sz="2400" dirty="0">
                <a:solidFill>
                  <a:srgbClr val="C00000"/>
                </a:solidFill>
                <a:cs typeface="Helvetica" charset="0"/>
              </a:rPr>
              <a:t>improve quality of life </a:t>
            </a:r>
            <a:r>
              <a:rPr lang="en-US" sz="2400" dirty="0"/>
              <a:t>for both the patient and the family.”</a:t>
            </a:r>
          </a:p>
          <a:p>
            <a:pPr>
              <a:lnSpc>
                <a:spcPct val="100000"/>
              </a:lnSpc>
              <a:spcAft>
                <a:spcPts val="500"/>
              </a:spcAft>
            </a:pPr>
            <a:endParaRPr lang="en-US" sz="2400" dirty="0"/>
          </a:p>
          <a:p>
            <a:pPr>
              <a:lnSpc>
                <a:spcPct val="100000"/>
              </a:lnSpc>
            </a:pPr>
            <a:r>
              <a:rPr lang="en-US" sz="2400" dirty="0"/>
              <a:t>“Palliative care is provided by a </a:t>
            </a:r>
            <a:r>
              <a:rPr lang="en-US" sz="2400" dirty="0">
                <a:solidFill>
                  <a:srgbClr val="C00000"/>
                </a:solidFill>
                <a:cs typeface="Helvetica" charset="0"/>
              </a:rPr>
              <a:t>specially trained team </a:t>
            </a:r>
            <a:r>
              <a:rPr lang="en-US" sz="2400" dirty="0"/>
              <a:t>of doctors, nurses, and other specialists who work together with a patient’s other doctors to provide </a:t>
            </a:r>
            <a:r>
              <a:rPr lang="en-US" sz="2400" dirty="0">
                <a:solidFill>
                  <a:srgbClr val="C00000"/>
                </a:solidFill>
                <a:cs typeface="Helvetica" charset="0"/>
              </a:rPr>
              <a:t>an extra layer of support</a:t>
            </a:r>
            <a:r>
              <a:rPr lang="en-US" sz="2400" dirty="0"/>
              <a:t>. Palliative care is based on the needs of the patient, not on the patient’s prognosis. It is </a:t>
            </a:r>
            <a:r>
              <a:rPr lang="en-US" sz="2400" dirty="0">
                <a:solidFill>
                  <a:srgbClr val="C00000"/>
                </a:solidFill>
                <a:cs typeface="Helvetica" charset="0"/>
              </a:rPr>
              <a:t>appropriate at any age and at any stage </a:t>
            </a:r>
            <a:r>
              <a:rPr lang="en-US" sz="2400" dirty="0"/>
              <a:t>in a serious illness, and it can be </a:t>
            </a:r>
            <a:r>
              <a:rPr lang="en-US" sz="2400" dirty="0">
                <a:solidFill>
                  <a:srgbClr val="C00000"/>
                </a:solidFill>
                <a:cs typeface="Helvetica" charset="0"/>
              </a:rPr>
              <a:t>provided along with curative treatment.</a:t>
            </a:r>
            <a:r>
              <a:rPr lang="en-US" sz="2400" dirty="0">
                <a:cs typeface="Helvetica" charset="0"/>
              </a:rPr>
              <a:t>”</a:t>
            </a:r>
            <a:endParaRPr lang="en-US" altLang="en-US" sz="2400" dirty="0">
              <a:cs typeface="Helvetica" charset="0"/>
            </a:endParaRPr>
          </a:p>
          <a:p>
            <a:pPr>
              <a:spcBef>
                <a:spcPts val="1000"/>
              </a:spcBef>
            </a:pPr>
            <a:endParaRPr lang="en-US" altLang="en-US" sz="2400" dirty="0">
              <a:solidFill>
                <a:srgbClr val="C00000"/>
              </a:solidFill>
              <a:cs typeface="Helvetica" charset="0"/>
            </a:endParaRPr>
          </a:p>
          <a:p>
            <a:endParaRPr lang="en-US" sz="2400" dirty="0">
              <a:cs typeface="Helvetica" panose="020B0604020202020204" pitchFamily="34" charset="0"/>
            </a:endParaRPr>
          </a:p>
          <a:p>
            <a:pPr algn="r"/>
            <a:r>
              <a:rPr lang="en-US" sz="2000" dirty="0">
                <a:cs typeface="Helvetica" charset="0"/>
              </a:rPr>
              <a:t>Center to Advance Palliative Care</a:t>
            </a:r>
          </a:p>
        </p:txBody>
      </p:sp>
      <p:sp>
        <p:nvSpPr>
          <p:cNvPr id="7" name="Slide Number Placeholder 2">
            <a:extLst>
              <a:ext uri="{FF2B5EF4-FFF2-40B4-BE49-F238E27FC236}">
                <a16:creationId xmlns:a16="http://schemas.microsoft.com/office/drawing/2014/main" id="{1800D04F-0D79-40B7-BEC9-27780C4D5024}"/>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2</a:t>
            </a:fld>
            <a:endParaRPr lang="en-US" sz="1200" dirty="0">
              <a:solidFill>
                <a:schemeClr val="bg1"/>
              </a:solidFill>
            </a:endParaRPr>
          </a:p>
        </p:txBody>
      </p:sp>
    </p:spTree>
    <p:extLst>
      <p:ext uri="{BB962C8B-B14F-4D97-AF65-F5344CB8AC3E}">
        <p14:creationId xmlns:p14="http://schemas.microsoft.com/office/powerpoint/2010/main" val="3799270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328" y="312854"/>
            <a:ext cx="7886700" cy="662939"/>
          </a:xfrm>
        </p:spPr>
        <p:txBody>
          <a:bodyPr>
            <a:noAutofit/>
          </a:bodyPr>
          <a:lstStyle/>
          <a:p>
            <a:r>
              <a:rPr lang="en-US" sz="3200" dirty="0">
                <a:solidFill>
                  <a:schemeClr val="accent1"/>
                </a:solidFill>
                <a:latin typeface="+mn-lt"/>
                <a:ea typeface="+mj-ea"/>
                <a:cs typeface="+mj-cs"/>
              </a:rPr>
              <a:t>Key Components of Palliative Care</a:t>
            </a:r>
          </a:p>
        </p:txBody>
      </p:sp>
      <p:graphicFrame>
        <p:nvGraphicFramePr>
          <p:cNvPr id="12" name="Content Placeholder 3">
            <a:extLst>
              <a:ext uri="{FF2B5EF4-FFF2-40B4-BE49-F238E27FC236}">
                <a16:creationId xmlns:a16="http://schemas.microsoft.com/office/drawing/2014/main" id="{5CC86687-29F4-445E-ADFA-D3E683CF8B92}"/>
              </a:ext>
            </a:extLst>
          </p:cNvPr>
          <p:cNvGraphicFramePr>
            <a:graphicFrameLocks/>
          </p:cNvGraphicFramePr>
          <p:nvPr>
            <p:extLst>
              <p:ext uri="{D42A27DB-BD31-4B8C-83A1-F6EECF244321}">
                <p14:modId xmlns:p14="http://schemas.microsoft.com/office/powerpoint/2010/main" val="1856944101"/>
              </p:ext>
            </p:extLst>
          </p:nvPr>
        </p:nvGraphicFramePr>
        <p:xfrm>
          <a:off x="1695625" y="849196"/>
          <a:ext cx="9144000" cy="563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2">
            <a:extLst>
              <a:ext uri="{FF2B5EF4-FFF2-40B4-BE49-F238E27FC236}">
                <a16:creationId xmlns:a16="http://schemas.microsoft.com/office/drawing/2014/main" id="{445A7BA8-4922-FD82-020E-A947AEF1C552}"/>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3</a:t>
            </a:fld>
            <a:endParaRPr lang="en-US" sz="1200" dirty="0">
              <a:solidFill>
                <a:schemeClr val="bg1"/>
              </a:solidFill>
            </a:endParaRPr>
          </a:p>
        </p:txBody>
      </p:sp>
    </p:spTree>
    <p:extLst>
      <p:ext uri="{BB962C8B-B14F-4D97-AF65-F5344CB8AC3E}">
        <p14:creationId xmlns:p14="http://schemas.microsoft.com/office/powerpoint/2010/main" val="969991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281" y="312980"/>
            <a:ext cx="8012785" cy="662939"/>
          </a:xfrm>
        </p:spPr>
        <p:txBody>
          <a:bodyPr>
            <a:normAutofit/>
          </a:bodyPr>
          <a:lstStyle/>
          <a:p>
            <a:r>
              <a:rPr lang="en-US" sz="3200" dirty="0">
                <a:solidFill>
                  <a:schemeClr val="accent1"/>
                </a:solidFill>
                <a:latin typeface="+mn-lt"/>
                <a:ea typeface="+mj-ea"/>
                <a:cs typeface="+mj-cs"/>
              </a:rPr>
              <a:t>Essential Part of High-Quality Care</a:t>
            </a:r>
          </a:p>
        </p:txBody>
      </p:sp>
      <p:pic>
        <p:nvPicPr>
          <p:cNvPr id="3" name="Picture 2">
            <a:extLst>
              <a:ext uri="{FF2B5EF4-FFF2-40B4-BE49-F238E27FC236}">
                <a16:creationId xmlns:a16="http://schemas.microsoft.com/office/drawing/2014/main" id="{8F8D8B54-4D31-4A55-A5BA-1641C14B8DA9}"/>
              </a:ext>
            </a:extLst>
          </p:cNvPr>
          <p:cNvPicPr>
            <a:picLocks noChangeAspect="1"/>
          </p:cNvPicPr>
          <p:nvPr/>
        </p:nvPicPr>
        <p:blipFill>
          <a:blip r:embed="rId3"/>
          <a:stretch>
            <a:fillRect/>
          </a:stretch>
        </p:blipFill>
        <p:spPr>
          <a:xfrm>
            <a:off x="2221715" y="1907071"/>
            <a:ext cx="7680960" cy="3182802"/>
          </a:xfrm>
          <a:prstGeom prst="rect">
            <a:avLst/>
          </a:prstGeom>
        </p:spPr>
      </p:pic>
      <p:sp>
        <p:nvSpPr>
          <p:cNvPr id="6" name="TextBox 5">
            <a:extLst>
              <a:ext uri="{FF2B5EF4-FFF2-40B4-BE49-F238E27FC236}">
                <a16:creationId xmlns:a16="http://schemas.microsoft.com/office/drawing/2014/main" id="{5B79ED26-73BC-4F61-9DC7-56FB44B1BCAF}"/>
              </a:ext>
            </a:extLst>
          </p:cNvPr>
          <p:cNvSpPr txBox="1"/>
          <p:nvPr/>
        </p:nvSpPr>
        <p:spPr>
          <a:xfrm>
            <a:off x="1883121" y="1014019"/>
            <a:ext cx="8425757" cy="369332"/>
          </a:xfrm>
          <a:prstGeom prst="rect">
            <a:avLst/>
          </a:prstGeom>
          <a:noFill/>
        </p:spPr>
        <p:txBody>
          <a:bodyPr wrap="square" rtlCol="0">
            <a:spAutoFit/>
          </a:bodyPr>
          <a:lstStyle/>
          <a:p>
            <a:pPr algn="ctr"/>
            <a:r>
              <a:rPr lang="en-US" dirty="0">
                <a:cs typeface="Helvetica" panose="020B0604020202020204" pitchFamily="34" charset="0"/>
              </a:rPr>
              <a:t>Improvements in Quality of Life and Reduced Symptom Burden Through Palliative Care</a:t>
            </a:r>
          </a:p>
        </p:txBody>
      </p:sp>
      <p:sp>
        <p:nvSpPr>
          <p:cNvPr id="8" name="TextBox 7">
            <a:extLst>
              <a:ext uri="{FF2B5EF4-FFF2-40B4-BE49-F238E27FC236}">
                <a16:creationId xmlns:a16="http://schemas.microsoft.com/office/drawing/2014/main" id="{A937587E-D143-4375-88FF-5DAC87992F8A}"/>
              </a:ext>
            </a:extLst>
          </p:cNvPr>
          <p:cNvSpPr txBox="1"/>
          <p:nvPr/>
        </p:nvSpPr>
        <p:spPr>
          <a:xfrm>
            <a:off x="2441884" y="6049175"/>
            <a:ext cx="7240621" cy="523220"/>
          </a:xfrm>
          <a:prstGeom prst="rect">
            <a:avLst/>
          </a:prstGeom>
          <a:noFill/>
        </p:spPr>
        <p:txBody>
          <a:bodyPr wrap="square" rtlCol="0">
            <a:spAutoFit/>
          </a:bodyPr>
          <a:lstStyle/>
          <a:p>
            <a:r>
              <a:rPr lang="en-US" sz="1400" dirty="0">
                <a:cs typeface="Helvetica" panose="020B0604020202020204" pitchFamily="34" charset="0"/>
              </a:rPr>
              <a:t>Dio Kavalieratos et al., “</a:t>
            </a:r>
            <a:r>
              <a:rPr lang="en-US" sz="1400" dirty="0">
                <a:cs typeface="Helvetica" panose="020B0604020202020204" pitchFamily="34" charset="0"/>
                <a:hlinkClick r:id="rId4"/>
              </a:rPr>
              <a:t>Association Between Palliative Care and Patient and Caregiver Outcomes: A Systematic Review and Meta-Analysis</a:t>
            </a:r>
            <a:r>
              <a:rPr lang="en-US" sz="1400" dirty="0">
                <a:cs typeface="Helvetica" panose="020B0604020202020204" pitchFamily="34" charset="0"/>
              </a:rPr>
              <a:t>,” </a:t>
            </a:r>
            <a:r>
              <a:rPr lang="en-US" sz="1400" i="1" dirty="0">
                <a:cs typeface="Helvetica" panose="020B0604020202020204" pitchFamily="34" charset="0"/>
              </a:rPr>
              <a:t>JAMA</a:t>
            </a:r>
            <a:r>
              <a:rPr lang="en-US" sz="1400" dirty="0">
                <a:cs typeface="Helvetica" panose="020B0604020202020204" pitchFamily="34" charset="0"/>
              </a:rPr>
              <a:t> 316, no. 20 (2016): 2104–14.</a:t>
            </a:r>
          </a:p>
        </p:txBody>
      </p:sp>
      <p:sp>
        <p:nvSpPr>
          <p:cNvPr id="5" name="TextBox 4">
            <a:extLst>
              <a:ext uri="{FF2B5EF4-FFF2-40B4-BE49-F238E27FC236}">
                <a16:creationId xmlns:a16="http://schemas.microsoft.com/office/drawing/2014/main" id="{19924024-1038-46BD-AB68-CD6BB652FA97}"/>
              </a:ext>
            </a:extLst>
          </p:cNvPr>
          <p:cNvSpPr txBox="1"/>
          <p:nvPr/>
        </p:nvSpPr>
        <p:spPr>
          <a:xfrm>
            <a:off x="3829699" y="5091962"/>
            <a:ext cx="5538037" cy="523220"/>
          </a:xfrm>
          <a:prstGeom prst="rect">
            <a:avLst/>
          </a:prstGeom>
          <a:noFill/>
        </p:spPr>
        <p:txBody>
          <a:bodyPr wrap="square" rtlCol="0">
            <a:spAutoFit/>
          </a:bodyPr>
          <a:lstStyle/>
          <a:p>
            <a:r>
              <a:rPr lang="en-US" sz="1400" dirty="0">
                <a:cs typeface="Helvetica" panose="020B0604020202020204" pitchFamily="34" charset="0"/>
              </a:rPr>
              <a:t>Analysis and graphic from </a:t>
            </a:r>
            <a:r>
              <a:rPr lang="en-US" sz="1400" i="1" dirty="0">
                <a:cs typeface="Helvetica" panose="020B0604020202020204" pitchFamily="34" charset="0"/>
                <a:hlinkClick r:id="rId5"/>
              </a:rPr>
              <a:t>Serious Illness Strategies for Health Plans and Accountable Care Organizations</a:t>
            </a:r>
            <a:r>
              <a:rPr lang="en-US" sz="1400" dirty="0">
                <a:cs typeface="Helvetica" panose="020B0604020202020204" pitchFamily="34" charset="0"/>
              </a:rPr>
              <a:t> (PDF), Center to Advance Palliative Care.</a:t>
            </a:r>
          </a:p>
        </p:txBody>
      </p:sp>
      <p:sp>
        <p:nvSpPr>
          <p:cNvPr id="9" name="Slide Number Placeholder 2">
            <a:extLst>
              <a:ext uri="{FF2B5EF4-FFF2-40B4-BE49-F238E27FC236}">
                <a16:creationId xmlns:a16="http://schemas.microsoft.com/office/drawing/2014/main" id="{E8A248E9-D09D-B5D9-6A76-8FB4C00FA2AC}"/>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4</a:t>
            </a:fld>
            <a:endParaRPr lang="en-US" sz="1200" dirty="0">
              <a:solidFill>
                <a:schemeClr val="bg1"/>
              </a:solidFill>
            </a:endParaRPr>
          </a:p>
        </p:txBody>
      </p:sp>
    </p:spTree>
    <p:extLst>
      <p:ext uri="{BB962C8B-B14F-4D97-AF65-F5344CB8AC3E}">
        <p14:creationId xmlns:p14="http://schemas.microsoft.com/office/powerpoint/2010/main" val="2921620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4">
            <a:extLst>
              <a:ext uri="{FF2B5EF4-FFF2-40B4-BE49-F238E27FC236}">
                <a16:creationId xmlns:a16="http://schemas.microsoft.com/office/drawing/2014/main" id="{8BD83660-DDD4-4C55-9094-4BE9EE7CF2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34931" y="-155189"/>
            <a:ext cx="7287511" cy="7287511"/>
          </a:xfrm>
          <a:prstGeom prst="rect">
            <a:avLst/>
          </a:prstGeom>
        </p:spPr>
      </p:pic>
      <p:sp>
        <p:nvSpPr>
          <p:cNvPr id="2" name="Title 1"/>
          <p:cNvSpPr>
            <a:spLocks noGrp="1"/>
          </p:cNvSpPr>
          <p:nvPr>
            <p:ph type="title"/>
          </p:nvPr>
        </p:nvSpPr>
        <p:spPr>
          <a:xfrm>
            <a:off x="609600" y="685800"/>
            <a:ext cx="3467100" cy="5867400"/>
          </a:xfrm>
        </p:spPr>
        <p:txBody>
          <a:bodyPr vert="horz" lIns="91440" tIns="45720" rIns="91440" bIns="45720" rtlCol="0" anchor="ctr" anchorCtr="0">
            <a:normAutofit/>
          </a:bodyPr>
          <a:lstStyle/>
          <a:p>
            <a:pPr>
              <a:spcBef>
                <a:spcPts val="1000"/>
              </a:spcBef>
              <a:buClr>
                <a:srgbClr val="F9A13A"/>
              </a:buClr>
            </a:pPr>
            <a:r>
              <a:rPr lang="en-US" dirty="0">
                <a:solidFill>
                  <a:schemeClr val="accent1"/>
                </a:solidFill>
                <a:latin typeface="+mn-lt"/>
                <a:ea typeface="+mj-ea"/>
              </a:rPr>
              <a:t>Californians want more information rather than less.</a:t>
            </a:r>
          </a:p>
        </p:txBody>
      </p:sp>
      <p:sp>
        <p:nvSpPr>
          <p:cNvPr id="5" name="Slide Number Placeholder 2">
            <a:extLst>
              <a:ext uri="{FF2B5EF4-FFF2-40B4-BE49-F238E27FC236}">
                <a16:creationId xmlns:a16="http://schemas.microsoft.com/office/drawing/2014/main" id="{F5BCCF37-8B4A-5D70-CC4E-8100D2F80316}"/>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5</a:t>
            </a:fld>
            <a:endParaRPr lang="en-US" sz="1200" dirty="0">
              <a:solidFill>
                <a:schemeClr val="bg1"/>
              </a:solidFill>
            </a:endParaRPr>
          </a:p>
        </p:txBody>
      </p:sp>
    </p:spTree>
    <p:extLst>
      <p:ext uri="{BB962C8B-B14F-4D97-AF65-F5344CB8AC3E}">
        <p14:creationId xmlns:p14="http://schemas.microsoft.com/office/powerpoint/2010/main" val="2445827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410" y="685800"/>
            <a:ext cx="3333901" cy="5867400"/>
          </a:xfrm>
        </p:spPr>
        <p:txBody>
          <a:bodyPr vert="horz" lIns="91440" tIns="45720" rIns="91440" bIns="45720" rtlCol="0" anchor="ctr" anchorCtr="0">
            <a:normAutofit/>
          </a:bodyPr>
          <a:lstStyle/>
          <a:p>
            <a:pPr>
              <a:spcBef>
                <a:spcPts val="1000"/>
              </a:spcBef>
              <a:buClr>
                <a:srgbClr val="F9A13A"/>
              </a:buClr>
            </a:pPr>
            <a:r>
              <a:rPr lang="en-US" dirty="0">
                <a:solidFill>
                  <a:schemeClr val="accent1"/>
                </a:solidFill>
                <a:latin typeface="+mn-lt"/>
                <a:ea typeface="+mj-ea"/>
              </a:rPr>
              <a:t>When palliative care is described, 9 in 10 without a serious illness say they would want this type of help if they had a serious illness. </a:t>
            </a:r>
          </a:p>
        </p:txBody>
      </p:sp>
      <p:pic>
        <p:nvPicPr>
          <p:cNvPr id="6" name="Graphic 4">
            <a:extLst>
              <a:ext uri="{FF2B5EF4-FFF2-40B4-BE49-F238E27FC236}">
                <a16:creationId xmlns:a16="http://schemas.microsoft.com/office/drawing/2014/main" id="{307B1FC0-D160-425C-A9EF-0CB71C23E3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65742" y="8709"/>
            <a:ext cx="6977020" cy="6977020"/>
          </a:xfrm>
          <a:prstGeom prst="rect">
            <a:avLst/>
          </a:prstGeom>
        </p:spPr>
      </p:pic>
      <p:sp>
        <p:nvSpPr>
          <p:cNvPr id="7" name="Slide Number Placeholder 2">
            <a:extLst>
              <a:ext uri="{FF2B5EF4-FFF2-40B4-BE49-F238E27FC236}">
                <a16:creationId xmlns:a16="http://schemas.microsoft.com/office/drawing/2014/main" id="{F71882AA-862A-7472-539C-A2B00F8B5531}"/>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6</a:t>
            </a:fld>
            <a:endParaRPr lang="en-US" sz="1200" dirty="0">
              <a:solidFill>
                <a:schemeClr val="bg1"/>
              </a:solidFill>
            </a:endParaRPr>
          </a:p>
        </p:txBody>
      </p:sp>
    </p:spTree>
    <p:extLst>
      <p:ext uri="{BB962C8B-B14F-4D97-AF65-F5344CB8AC3E}">
        <p14:creationId xmlns:p14="http://schemas.microsoft.com/office/powerpoint/2010/main" val="967344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685801"/>
            <a:ext cx="3660842" cy="5867400"/>
          </a:xfrm>
        </p:spPr>
        <p:txBody>
          <a:bodyPr vert="horz" lIns="91440" tIns="45720" rIns="91440" bIns="45720" rtlCol="0" anchor="ctr" anchorCtr="0">
            <a:normAutofit/>
          </a:bodyPr>
          <a:lstStyle/>
          <a:p>
            <a:r>
              <a:rPr lang="en-US" dirty="0">
                <a:solidFill>
                  <a:schemeClr val="accent1"/>
                </a:solidFill>
                <a:latin typeface="+mn-lt"/>
                <a:ea typeface="+mj-ea"/>
              </a:rPr>
              <a:t>Californians want the kinds of support provided by palliative care . . .</a:t>
            </a:r>
          </a:p>
        </p:txBody>
      </p:sp>
      <p:pic>
        <p:nvPicPr>
          <p:cNvPr id="5" name="Graphic 4">
            <a:extLst>
              <a:ext uri="{FF2B5EF4-FFF2-40B4-BE49-F238E27FC236}">
                <a16:creationId xmlns:a16="http://schemas.microsoft.com/office/drawing/2014/main" id="{7C40E498-6CEF-4F8C-A3E0-5AA643B75F7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7956" y="-183824"/>
            <a:ext cx="6916101" cy="7272600"/>
          </a:xfrm>
          <a:prstGeom prst="rect">
            <a:avLst/>
          </a:prstGeom>
        </p:spPr>
      </p:pic>
      <p:sp>
        <p:nvSpPr>
          <p:cNvPr id="6" name="Slide Number Placeholder 2">
            <a:extLst>
              <a:ext uri="{FF2B5EF4-FFF2-40B4-BE49-F238E27FC236}">
                <a16:creationId xmlns:a16="http://schemas.microsoft.com/office/drawing/2014/main" id="{C052B32D-D487-B439-6EFC-97A6ACB3C7DE}"/>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7</a:t>
            </a:fld>
            <a:endParaRPr lang="en-US" sz="1200" dirty="0">
              <a:solidFill>
                <a:schemeClr val="bg1"/>
              </a:solidFill>
            </a:endParaRPr>
          </a:p>
        </p:txBody>
      </p:sp>
    </p:spTree>
    <p:extLst>
      <p:ext uri="{BB962C8B-B14F-4D97-AF65-F5344CB8AC3E}">
        <p14:creationId xmlns:p14="http://schemas.microsoft.com/office/powerpoint/2010/main" val="763991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685800"/>
            <a:ext cx="3467099" cy="5867400"/>
          </a:xfrm>
        </p:spPr>
        <p:txBody>
          <a:bodyPr vert="horz" lIns="91440" tIns="45720" rIns="91440" bIns="45720" rtlCol="0" anchor="ctr" anchorCtr="0">
            <a:normAutofit/>
          </a:bodyPr>
          <a:lstStyle/>
          <a:p>
            <a:r>
              <a:rPr lang="en-US" dirty="0"/>
              <a:t>. . . </a:t>
            </a:r>
            <a:r>
              <a:rPr lang="en-US" dirty="0">
                <a:solidFill>
                  <a:schemeClr val="accent1"/>
                </a:solidFill>
                <a:latin typeface="+mn-lt"/>
                <a:ea typeface="+mj-ea"/>
              </a:rPr>
              <a:t>but these elements are frequently missing from the care of people with serious illness.</a:t>
            </a:r>
          </a:p>
        </p:txBody>
      </p:sp>
      <p:pic>
        <p:nvPicPr>
          <p:cNvPr id="5" name="Graphic 4">
            <a:extLst>
              <a:ext uri="{FF2B5EF4-FFF2-40B4-BE49-F238E27FC236}">
                <a16:creationId xmlns:a16="http://schemas.microsoft.com/office/drawing/2014/main" id="{2540CD3A-36CC-4E2F-8CF3-FF864C2936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7956" y="-176120"/>
            <a:ext cx="6808367" cy="7221353"/>
          </a:xfrm>
          <a:prstGeom prst="rect">
            <a:avLst/>
          </a:prstGeom>
        </p:spPr>
      </p:pic>
      <p:sp>
        <p:nvSpPr>
          <p:cNvPr id="6" name="Slide Number Placeholder 2">
            <a:extLst>
              <a:ext uri="{FF2B5EF4-FFF2-40B4-BE49-F238E27FC236}">
                <a16:creationId xmlns:a16="http://schemas.microsoft.com/office/drawing/2014/main" id="{819376A2-E690-BAF2-97E9-E5C179ED0F33}"/>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8</a:t>
            </a:fld>
            <a:endParaRPr lang="en-US" sz="1200" dirty="0">
              <a:solidFill>
                <a:schemeClr val="bg1"/>
              </a:solidFill>
            </a:endParaRPr>
          </a:p>
        </p:txBody>
      </p:sp>
    </p:spTree>
    <p:extLst>
      <p:ext uri="{BB962C8B-B14F-4D97-AF65-F5344CB8AC3E}">
        <p14:creationId xmlns:p14="http://schemas.microsoft.com/office/powerpoint/2010/main" val="3334333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3467100" cy="5867400"/>
          </a:xfrm>
        </p:spPr>
        <p:txBody>
          <a:bodyPr vert="horz" lIns="91440" tIns="45720" rIns="91440" bIns="45720" rtlCol="0" anchor="ctr" anchorCtr="0">
            <a:normAutofit/>
          </a:bodyPr>
          <a:lstStyle/>
          <a:p>
            <a:r>
              <a:rPr lang="en-US" dirty="0">
                <a:solidFill>
                  <a:schemeClr val="accent1"/>
                </a:solidFill>
                <a:latin typeface="+mn-lt"/>
                <a:ea typeface="+mj-ea"/>
              </a:rPr>
              <a:t>People with low incomes tend to be least aware of palliative care.</a:t>
            </a:r>
          </a:p>
        </p:txBody>
      </p:sp>
      <p:pic>
        <p:nvPicPr>
          <p:cNvPr id="6" name="Graphic 4">
            <a:extLst>
              <a:ext uri="{FF2B5EF4-FFF2-40B4-BE49-F238E27FC236}">
                <a16:creationId xmlns:a16="http://schemas.microsoft.com/office/drawing/2014/main" id="{84642DA2-6F28-4E31-B8A6-F9C0848DAA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58846" y="-100515"/>
            <a:ext cx="6958515" cy="6958515"/>
          </a:xfrm>
          <a:prstGeom prst="rect">
            <a:avLst/>
          </a:prstGeom>
        </p:spPr>
      </p:pic>
      <p:sp>
        <p:nvSpPr>
          <p:cNvPr id="3" name="Rectangle 2">
            <a:extLst>
              <a:ext uri="{FF2B5EF4-FFF2-40B4-BE49-F238E27FC236}">
                <a16:creationId xmlns:a16="http://schemas.microsoft.com/office/drawing/2014/main" id="{A9F834DA-374D-AA87-8F97-1E3A26B6CF6D}"/>
              </a:ext>
            </a:extLst>
          </p:cNvPr>
          <p:cNvSpPr/>
          <p:nvPr/>
        </p:nvSpPr>
        <p:spPr>
          <a:xfrm>
            <a:off x="4280171" y="4182894"/>
            <a:ext cx="4936786" cy="8706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a:extLst>
              <a:ext uri="{FF2B5EF4-FFF2-40B4-BE49-F238E27FC236}">
                <a16:creationId xmlns:a16="http://schemas.microsoft.com/office/drawing/2014/main" id="{25D3CC5A-3644-AA85-646A-A4F93524D2AF}"/>
              </a:ext>
            </a:extLst>
          </p:cNvPr>
          <p:cNvSpPr txBox="1">
            <a:spLocks/>
          </p:cNvSpPr>
          <p:nvPr/>
        </p:nvSpPr>
        <p:spPr>
          <a:xfrm>
            <a:off x="8645868" y="6494462"/>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1739D8AE-8952-477E-B70D-57F36AC2EBA2}" type="slidenum">
              <a:rPr lang="en-US" sz="1200">
                <a:solidFill>
                  <a:schemeClr val="bg1"/>
                </a:solidFill>
              </a:rPr>
              <a:pPr algn="r"/>
              <a:t>9</a:t>
            </a:fld>
            <a:endParaRPr lang="en-US" sz="1200" dirty="0">
              <a:solidFill>
                <a:schemeClr val="bg1"/>
              </a:solidFill>
            </a:endParaRPr>
          </a:p>
        </p:txBody>
      </p:sp>
    </p:spTree>
    <p:extLst>
      <p:ext uri="{BB962C8B-B14F-4D97-AF65-F5344CB8AC3E}">
        <p14:creationId xmlns:p14="http://schemas.microsoft.com/office/powerpoint/2010/main" val="37427459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1301</Words>
  <Application>Microsoft Office PowerPoint</Application>
  <PresentationFormat>Widescreen</PresentationFormat>
  <Paragraphs>101</Paragraphs>
  <Slides>18</Slides>
  <Notes>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5" baseType="lpstr">
      <vt:lpstr>Arial</vt:lpstr>
      <vt:lpstr>Calibri</vt:lpstr>
      <vt:lpstr>Calibri Light</vt:lpstr>
      <vt:lpstr>Verdana</vt:lpstr>
      <vt:lpstr>Wingdings</vt:lpstr>
      <vt:lpstr>Office Theme</vt:lpstr>
      <vt:lpstr>Chart</vt:lpstr>
      <vt:lpstr>Additional Slides That  May Be Useful in Making the Case</vt:lpstr>
      <vt:lpstr>What Is Palliative Care?</vt:lpstr>
      <vt:lpstr>Key Components of Palliative Care</vt:lpstr>
      <vt:lpstr>Essential Part of High-Quality Care</vt:lpstr>
      <vt:lpstr>Californians want more information rather than less.</vt:lpstr>
      <vt:lpstr>When palliative care is described, 9 in 10 without a serious illness say they would want this type of help if they had a serious illness. </vt:lpstr>
      <vt:lpstr>Californians want the kinds of support provided by palliative care . . .</vt:lpstr>
      <vt:lpstr>. . . but these elements are frequently missing from the care of people with serious illness.</vt:lpstr>
      <vt:lpstr>People with low incomes tend to be least aware of palliative care.</vt:lpstr>
      <vt:lpstr>Inpatient PC Financial Impact: Eight-Hospital Study</vt:lpstr>
      <vt:lpstr>Day-by-day costs in relation to palliative care involvement, also showing usual care patients</vt:lpstr>
      <vt:lpstr>Direct Costs per Case Reduced</vt:lpstr>
      <vt:lpstr>Evidence-Based Return-on-Investment Projection</vt:lpstr>
      <vt:lpstr>Meta-Analysis Study</vt:lpstr>
      <vt:lpstr>Meta-Analysis Methods</vt:lpstr>
      <vt:lpstr>Meta-Analysis Main Result</vt:lpstr>
      <vt:lpstr>IPPC Impact on Readmissions</vt:lpstr>
      <vt:lpstr>Lower Readmission Rate Among PC Consult Patients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Slides from published palliative care studies that might be useful</dc:title>
  <dc:creator>Brian Cassel</dc:creator>
  <cp:lastModifiedBy>Paula Ginsborg</cp:lastModifiedBy>
  <cp:revision>13</cp:revision>
  <dcterms:created xsi:type="dcterms:W3CDTF">2022-04-01T02:31:52Z</dcterms:created>
  <dcterms:modified xsi:type="dcterms:W3CDTF">2022-05-13T22:14:04Z</dcterms:modified>
</cp:coreProperties>
</file>