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saveSubsetFonts="1">
  <p:sldMasterIdLst>
    <p:sldMasterId id="2147483648" r:id="rId1"/>
  </p:sldMasterIdLst>
  <p:notesMasterIdLst>
    <p:notesMasterId r:id="rId28"/>
  </p:notesMasterIdLst>
  <p:sldIdLst>
    <p:sldId id="256" r:id="rId2"/>
    <p:sldId id="259" r:id="rId3"/>
    <p:sldId id="281" r:id="rId4"/>
    <p:sldId id="260" r:id="rId5"/>
    <p:sldId id="261" r:id="rId6"/>
    <p:sldId id="263" r:id="rId7"/>
    <p:sldId id="258" r:id="rId8"/>
    <p:sldId id="264" r:id="rId9"/>
    <p:sldId id="265" r:id="rId10"/>
    <p:sldId id="266" r:id="rId11"/>
    <p:sldId id="267" r:id="rId12"/>
    <p:sldId id="268" r:id="rId13"/>
    <p:sldId id="269" r:id="rId14"/>
    <p:sldId id="270" r:id="rId15"/>
    <p:sldId id="282" r:id="rId16"/>
    <p:sldId id="271" r:id="rId17"/>
    <p:sldId id="272" r:id="rId18"/>
    <p:sldId id="273" r:id="rId19"/>
    <p:sldId id="274" r:id="rId20"/>
    <p:sldId id="275" r:id="rId21"/>
    <p:sldId id="276" r:id="rId22"/>
    <p:sldId id="277" r:id="rId23"/>
    <p:sldId id="278" r:id="rId24"/>
    <p:sldId id="283" r:id="rId25"/>
    <p:sldId id="279" r:id="rId26"/>
    <p:sldId id="280" r:id="rId27"/>
  </p:sldIdLst>
  <p:sldSz cx="12192000" cy="6858000"/>
  <p:notesSz cx="6858000" cy="9144000"/>
  <p:embeddedFontLst>
    <p:embeddedFont>
      <p:font typeface="Acumin Pro Condensed" panose="020B0604020202020204" charset="0"/>
      <p:regular r:id="rId29"/>
    </p:embeddedFont>
    <p:embeddedFont>
      <p:font typeface="Calibri" panose="020F0502020204030204" pitchFamily="34" charset="0"/>
      <p:regular r:id="rId30"/>
      <p:bold r:id="rId31"/>
      <p:italic r:id="rId32"/>
      <p:boldItalic r:id="rId3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FBFBF"/>
    <a:srgbClr val="262626"/>
    <a:srgbClr val="F4BF00"/>
    <a:srgbClr val="FFF8EB"/>
    <a:srgbClr val="7EB75C"/>
    <a:srgbClr val="C87C00"/>
    <a:srgbClr val="C88F00"/>
    <a:srgbClr val="51332F"/>
    <a:srgbClr val="4272CA"/>
    <a:srgbClr val="3A3E8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showGuides="1">
      <p:cViewPr varScale="1">
        <p:scale>
          <a:sx n="108" d="100"/>
          <a:sy n="108" d="100"/>
        </p:scale>
        <p:origin x="567" y="5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4.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2.fntdata"/><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baseline="0">
                <a:solidFill>
                  <a:schemeClr val="tx1">
                    <a:lumMod val="85000"/>
                    <a:lumOff val="15000"/>
                  </a:schemeClr>
                </a:solidFill>
                <a:latin typeface="Acumin Pro Condensed" panose="020B0506020202020204" pitchFamily="34" charset="0"/>
                <a:ea typeface="+mn-ea"/>
                <a:cs typeface="+mn-cs"/>
              </a:defRPr>
            </a:pPr>
            <a:r>
              <a:rPr lang="en-US" sz="2000" dirty="0">
                <a:solidFill>
                  <a:schemeClr val="tx1">
                    <a:lumMod val="85000"/>
                    <a:lumOff val="15000"/>
                  </a:schemeClr>
                </a:solidFill>
                <a:latin typeface="Acumin Pro Condensed" panose="020B0506020202020204" pitchFamily="34" charset="0"/>
              </a:rPr>
              <a:t>Race/Ethnicity</a:t>
            </a:r>
          </a:p>
        </c:rich>
      </c:tx>
      <c:layout>
        <c:manualLayout>
          <c:xMode val="edge"/>
          <c:yMode val="edge"/>
          <c:x val="0.35431016365194223"/>
          <c:y val="4.4564421380114509E-3"/>
        </c:manualLayout>
      </c:layout>
      <c:overlay val="0"/>
      <c:spPr>
        <a:noFill/>
        <a:ln>
          <a:noFill/>
        </a:ln>
        <a:effectLst/>
      </c:spPr>
      <c:txPr>
        <a:bodyPr rot="0" spcFirstLastPara="1" vertOverflow="ellipsis" vert="horz" wrap="square" anchor="ctr" anchorCtr="1"/>
        <a:lstStyle/>
        <a:p>
          <a:pPr>
            <a:defRPr sz="2128" b="1" i="0" u="none" strike="noStrike" kern="1200" baseline="0">
              <a:solidFill>
                <a:schemeClr val="tx1">
                  <a:lumMod val="85000"/>
                  <a:lumOff val="15000"/>
                </a:schemeClr>
              </a:solidFill>
              <a:latin typeface="Acumin Pro Condensed" panose="020B0506020202020204" pitchFamily="34" charset="0"/>
              <a:ea typeface="+mn-ea"/>
              <a:cs typeface="+mn-cs"/>
            </a:defRPr>
          </a:pPr>
          <a:endParaRPr lang="en-US"/>
        </a:p>
      </c:txPr>
    </c:title>
    <c:autoTitleDeleted val="0"/>
    <c:plotArea>
      <c:layout>
        <c:manualLayout>
          <c:layoutTarget val="inner"/>
          <c:xMode val="edge"/>
          <c:yMode val="edge"/>
          <c:x val="0.44349638299632643"/>
          <c:y val="0.2205226529375498"/>
          <c:w val="0.4906886048455581"/>
          <c:h val="0.72424413302374502"/>
        </c:manualLayout>
      </c:layout>
      <c:pieChart>
        <c:varyColors val="1"/>
        <c:ser>
          <c:idx val="0"/>
          <c:order val="0"/>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extLst>
              <c:ext xmlns:c16="http://schemas.microsoft.com/office/drawing/2014/chart" uri="{C3380CC4-5D6E-409C-BE32-E72D297353CC}">
                <c16:uniqueId val="{00000001-238F-4348-A7C3-3427C5FDA2DE}"/>
              </c:ext>
            </c:extLst>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c:spPr>
            <c:extLst>
              <c:ext xmlns:c16="http://schemas.microsoft.com/office/drawing/2014/chart" uri="{C3380CC4-5D6E-409C-BE32-E72D297353CC}">
                <c16:uniqueId val="{00000003-238F-4348-A7C3-3427C5FDA2DE}"/>
              </c:ext>
            </c:extLst>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c:spPr>
            <c:extLst>
              <c:ext xmlns:c16="http://schemas.microsoft.com/office/drawing/2014/chart" uri="{C3380CC4-5D6E-409C-BE32-E72D297353CC}">
                <c16:uniqueId val="{00000005-238F-4348-A7C3-3427C5FDA2DE}"/>
              </c:ext>
            </c:extLst>
          </c:dPt>
          <c:dPt>
            <c:idx val="3"/>
            <c:bubble3D val="0"/>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c:spPr>
            <c:extLst>
              <c:ext xmlns:c16="http://schemas.microsoft.com/office/drawing/2014/chart" uri="{C3380CC4-5D6E-409C-BE32-E72D297353CC}">
                <c16:uniqueId val="{00000007-238F-4348-A7C3-3427C5FDA2DE}"/>
              </c:ext>
            </c:extLst>
          </c:dPt>
          <c:dPt>
            <c:idx val="4"/>
            <c:bubble3D val="0"/>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c:spPr>
            <c:extLst>
              <c:ext xmlns:c16="http://schemas.microsoft.com/office/drawing/2014/chart" uri="{C3380CC4-5D6E-409C-BE32-E72D297353CC}">
                <c16:uniqueId val="{00000009-238F-4348-A7C3-3427C5FDA2DE}"/>
              </c:ext>
            </c:extLst>
          </c:dPt>
          <c:dPt>
            <c:idx val="5"/>
            <c:bubble3D val="0"/>
            <c:spPr>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ln>
              <a:effectLst/>
            </c:spPr>
            <c:extLst>
              <c:ext xmlns:c16="http://schemas.microsoft.com/office/drawing/2014/chart" uri="{C3380CC4-5D6E-409C-BE32-E72D297353CC}">
                <c16:uniqueId val="{0000000B-238F-4348-A7C3-3427C5FDA2DE}"/>
              </c:ext>
            </c:extLst>
          </c:dPt>
          <c:dPt>
            <c:idx val="6"/>
            <c:bubble3D val="0"/>
            <c:spPr>
              <a:gradFill rotWithShape="1">
                <a:gsLst>
                  <a:gs pos="0">
                    <a:schemeClr val="accent1">
                      <a:lumMod val="60000"/>
                      <a:satMod val="103000"/>
                      <a:lumMod val="102000"/>
                      <a:tint val="94000"/>
                    </a:schemeClr>
                  </a:gs>
                  <a:gs pos="50000">
                    <a:schemeClr val="accent1">
                      <a:lumMod val="60000"/>
                      <a:satMod val="110000"/>
                      <a:lumMod val="100000"/>
                      <a:shade val="100000"/>
                    </a:schemeClr>
                  </a:gs>
                  <a:gs pos="100000">
                    <a:schemeClr val="accent1">
                      <a:lumMod val="60000"/>
                      <a:lumMod val="99000"/>
                      <a:satMod val="120000"/>
                      <a:shade val="78000"/>
                    </a:schemeClr>
                  </a:gs>
                </a:gsLst>
                <a:lin ang="5400000" scaled="0"/>
              </a:gradFill>
              <a:ln>
                <a:noFill/>
              </a:ln>
              <a:effectLst/>
            </c:spPr>
            <c:extLst>
              <c:ext xmlns:c16="http://schemas.microsoft.com/office/drawing/2014/chart" uri="{C3380CC4-5D6E-409C-BE32-E72D297353CC}">
                <c16:uniqueId val="{0000000D-238F-4348-A7C3-3427C5FDA2DE}"/>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85000"/>
                        <a:lumOff val="15000"/>
                      </a:schemeClr>
                    </a:solidFill>
                    <a:latin typeface="+mn-lt"/>
                    <a:ea typeface="+mn-ea"/>
                    <a:cs typeface="+mn-cs"/>
                  </a:defRPr>
                </a:pPr>
                <a:endParaRPr lang="en-US"/>
              </a:p>
            </c:txPr>
            <c:showLegendKey val="0"/>
            <c:showVal val="0"/>
            <c:showCatName val="0"/>
            <c:showSerName val="0"/>
            <c:showPercent val="1"/>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extLst>
          </c:dLbls>
          <c:cat>
            <c:strRef>
              <c:f>'Summary stats'!$B$65:$B$71</c:f>
              <c:strCache>
                <c:ptCount val="7"/>
                <c:pt idx="0">
                  <c:v>White</c:v>
                </c:pt>
                <c:pt idx="1">
                  <c:v>Black</c:v>
                </c:pt>
                <c:pt idx="2">
                  <c:v>Asian American</c:v>
                </c:pt>
                <c:pt idx="3">
                  <c:v>Latinx</c:v>
                </c:pt>
                <c:pt idx="4">
                  <c:v>White &amp; Asian American</c:v>
                </c:pt>
                <c:pt idx="5">
                  <c:v>White &amp; Latinx</c:v>
                </c:pt>
                <c:pt idx="6">
                  <c:v>American Indian and Alaska Native</c:v>
                </c:pt>
              </c:strCache>
            </c:strRef>
          </c:cat>
          <c:val>
            <c:numRef>
              <c:f>'Summary stats'!$C$65:$C$71</c:f>
              <c:numCache>
                <c:formatCode>General</c:formatCode>
                <c:ptCount val="7"/>
                <c:pt idx="0">
                  <c:v>39</c:v>
                </c:pt>
                <c:pt idx="1">
                  <c:v>29</c:v>
                </c:pt>
                <c:pt idx="2">
                  <c:v>19</c:v>
                </c:pt>
                <c:pt idx="3">
                  <c:v>19</c:v>
                </c:pt>
                <c:pt idx="4">
                  <c:v>2</c:v>
                </c:pt>
                <c:pt idx="5">
                  <c:v>1</c:v>
                </c:pt>
                <c:pt idx="6">
                  <c:v>1</c:v>
                </c:pt>
              </c:numCache>
            </c:numRef>
          </c:val>
          <c:extLst>
            <c:ext xmlns:c16="http://schemas.microsoft.com/office/drawing/2014/chart" uri="{C3380CC4-5D6E-409C-BE32-E72D297353CC}">
              <c16:uniqueId val="{0000000E-238F-4348-A7C3-3427C5FDA2DE}"/>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2.6413771642024127E-2"/>
          <c:y val="0.18042865718899651"/>
          <c:w val="0.38052547736381065"/>
          <c:h val="0.79890048392054036"/>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85000"/>
                  <a:lumOff val="15000"/>
                </a:schemeClr>
              </a:solidFill>
              <a:latin typeface="Acumin Pro Condensed" panose="020B0506020202020204" pitchFamily="34" charset="0"/>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128" b="1" i="0" u="none" strike="noStrike" kern="1200" baseline="0">
              <a:solidFill>
                <a:schemeClr val="tx1">
                  <a:lumMod val="85000"/>
                  <a:lumOff val="15000"/>
                </a:schemeClr>
              </a:solidFill>
              <a:latin typeface="Acumin Pro Condensed" panose="020B0506020202020204" pitchFamily="34" charset="0"/>
              <a:ea typeface="+mn-ea"/>
              <a:cs typeface="+mn-cs"/>
            </a:defRPr>
          </a:pPr>
          <a:endParaRPr lang="en-US"/>
        </a:p>
      </c:txPr>
    </c:title>
    <c:autoTitleDeleted val="0"/>
    <c:plotArea>
      <c:layout/>
      <c:pieChart>
        <c:varyColors val="1"/>
        <c:ser>
          <c:idx val="0"/>
          <c:order val="0"/>
          <c:tx>
            <c:strRef>
              <c:f>Sheet1!$B$1</c:f>
              <c:strCache>
                <c:ptCount val="1"/>
              </c:strCache>
            </c:strRef>
          </c:tx>
          <c:spPr>
            <a:ln>
              <a:noFill/>
            </a:ln>
          </c:spPr>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extLst>
              <c:ext xmlns:c16="http://schemas.microsoft.com/office/drawing/2014/chart" uri="{C3380CC4-5D6E-409C-BE32-E72D297353CC}">
                <c16:uniqueId val="{00000002-7D97-4DA4-B62E-DF167F4AAE79}"/>
              </c:ext>
            </c:extLst>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c:spPr>
            <c:extLst>
              <c:ext xmlns:c16="http://schemas.microsoft.com/office/drawing/2014/chart" uri="{C3380CC4-5D6E-409C-BE32-E72D297353CC}">
                <c16:uniqueId val="{00000003-4144-4F4F-A2A7-E00D886D875C}"/>
              </c:ext>
            </c:extLst>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c:spPr>
            <c:extLst>
              <c:ext xmlns:c16="http://schemas.microsoft.com/office/drawing/2014/chart" uri="{C3380CC4-5D6E-409C-BE32-E72D297353CC}">
                <c16:uniqueId val="{00000003-7D97-4DA4-B62E-DF167F4AAE79}"/>
              </c:ext>
            </c:extLst>
          </c:dPt>
          <c:dPt>
            <c:idx val="3"/>
            <c:bubble3D val="0"/>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c:spPr>
            <c:extLst>
              <c:ext xmlns:c16="http://schemas.microsoft.com/office/drawing/2014/chart" uri="{C3380CC4-5D6E-409C-BE32-E72D297353CC}">
                <c16:uniqueId val="{00000007-4144-4F4F-A2A7-E00D886D875C}"/>
              </c:ext>
            </c:extLst>
          </c:dPt>
          <c:dPt>
            <c:idx val="4"/>
            <c:bubble3D val="0"/>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c:spPr>
            <c:extLst>
              <c:ext xmlns:c16="http://schemas.microsoft.com/office/drawing/2014/chart" uri="{C3380CC4-5D6E-409C-BE32-E72D297353CC}">
                <c16:uniqueId val="{00000009-4144-4F4F-A2A7-E00D886D875C}"/>
              </c:ext>
            </c:extLst>
          </c:dPt>
          <c:dPt>
            <c:idx val="5"/>
            <c:bubble3D val="0"/>
            <c:spPr>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ln>
              <a:effectLst/>
            </c:spPr>
            <c:extLst>
              <c:ext xmlns:c16="http://schemas.microsoft.com/office/drawing/2014/chart" uri="{C3380CC4-5D6E-409C-BE32-E72D297353CC}">
                <c16:uniqueId val="{0000000B-4144-4F4F-A2A7-E00D886D875C}"/>
              </c:ext>
            </c:extLst>
          </c:dPt>
          <c:dLbls>
            <c:dLbl>
              <c:idx val="0"/>
              <c:tx>
                <c:rich>
                  <a:bodyPr/>
                  <a:lstStyle/>
                  <a:p>
                    <a:r>
                      <a:rPr lang="en-US"/>
                      <a:t>79%</a:t>
                    </a:r>
                    <a:endParaRPr lang="en-US" dirty="0"/>
                  </a:p>
                </c:rich>
              </c:tx>
              <c:showLegendKey val="0"/>
              <c:showVal val="0"/>
              <c:showCatName val="0"/>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2-7D97-4DA4-B62E-DF167F4AAE79}"/>
                </c:ext>
              </c:extLst>
            </c:dLbl>
            <c:dLbl>
              <c:idx val="1"/>
              <c:tx>
                <c:rich>
                  <a:bodyPr/>
                  <a:lstStyle/>
                  <a:p>
                    <a:r>
                      <a:rPr lang="en-US" dirty="0"/>
                      <a:t>15%</a:t>
                    </a:r>
                  </a:p>
                </c:rich>
              </c:tx>
              <c:showLegendKey val="0"/>
              <c:showVal val="0"/>
              <c:showCatName val="0"/>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3-4144-4F4F-A2A7-E00D886D875C}"/>
                </c:ext>
              </c:extLst>
            </c:dLbl>
            <c:dLbl>
              <c:idx val="2"/>
              <c:tx>
                <c:rich>
                  <a:bodyPr/>
                  <a:lstStyle/>
                  <a:p>
                    <a:r>
                      <a:rPr lang="en-US"/>
                      <a:t>10%</a:t>
                    </a:r>
                    <a:endParaRPr lang="en-US" dirty="0"/>
                  </a:p>
                </c:rich>
              </c:tx>
              <c:showLegendKey val="0"/>
              <c:showVal val="0"/>
              <c:showCatName val="0"/>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3-7D97-4DA4-B62E-DF167F4AAE79}"/>
                </c:ext>
              </c:extLst>
            </c:dLbl>
            <c:spPr>
              <a:noFill/>
              <a:ln>
                <a:noFill/>
              </a:ln>
              <a:effectLst/>
            </c:spPr>
            <c:txPr>
              <a:bodyPr rot="0" spcFirstLastPara="1" vertOverflow="ellipsis" vert="horz" wrap="square" anchor="ctr" anchorCtr="1"/>
              <a:lstStyle/>
              <a:p>
                <a:pPr>
                  <a:defRPr sz="1197" b="0" i="0" u="none" strike="noStrike" kern="1200" baseline="0">
                    <a:solidFill>
                      <a:schemeClr val="tx1">
                        <a:lumMod val="85000"/>
                        <a:lumOff val="15000"/>
                      </a:schemeClr>
                    </a:solidFill>
                    <a:latin typeface="Acumin Pro Condensed" panose="020B0506020202020204" pitchFamily="34" charset="0"/>
                    <a:ea typeface="+mn-ea"/>
                    <a:cs typeface="+mn-cs"/>
                  </a:defRPr>
                </a:pPr>
                <a:endParaRPr lang="en-US"/>
              </a:p>
            </c:txPr>
            <c:showLegendKey val="0"/>
            <c:showVal val="0"/>
            <c:showCatName val="0"/>
            <c:showSerName val="0"/>
            <c:showPercent val="1"/>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extLst>
          </c:dLbls>
          <c:cat>
            <c:strRef>
              <c:f>Sheet1!$A$2:$A$7</c:f>
              <c:strCache>
                <c:ptCount val="6"/>
                <c:pt idx="0">
                  <c:v>Medi-Cal</c:v>
                </c:pt>
                <c:pt idx="1">
                  <c:v>Uninsured</c:v>
                </c:pt>
                <c:pt idx="2">
                  <c:v>Employer-Sponsored</c:v>
                </c:pt>
                <c:pt idx="3">
                  <c:v>Covered California</c:v>
                </c:pt>
                <c:pt idx="4">
                  <c:v>Medicare, which is for people 65 and older and some younger people with disabilities</c:v>
                </c:pt>
                <c:pt idx="5">
                  <c:v>L.A. Care</c:v>
                </c:pt>
              </c:strCache>
            </c:strRef>
          </c:cat>
          <c:val>
            <c:numRef>
              <c:f>Sheet1!$B$2:$B$7</c:f>
              <c:numCache>
                <c:formatCode>General</c:formatCode>
                <c:ptCount val="6"/>
                <c:pt idx="0">
                  <c:v>79</c:v>
                </c:pt>
                <c:pt idx="1">
                  <c:v>15</c:v>
                </c:pt>
                <c:pt idx="2">
                  <c:v>10</c:v>
                </c:pt>
                <c:pt idx="3">
                  <c:v>4</c:v>
                </c:pt>
                <c:pt idx="4">
                  <c:v>2</c:v>
                </c:pt>
                <c:pt idx="5">
                  <c:v>1</c:v>
                </c:pt>
              </c:numCache>
            </c:numRef>
          </c:val>
          <c:extLst>
            <c:ext xmlns:c16="http://schemas.microsoft.com/office/drawing/2014/chart" uri="{C3380CC4-5D6E-409C-BE32-E72D297353CC}">
              <c16:uniqueId val="{00000000-7D97-4DA4-B62E-DF167F4AAE79}"/>
            </c:ext>
          </c:extLst>
        </c:ser>
        <c:dLbls>
          <c:showLegendKey val="0"/>
          <c:showVal val="0"/>
          <c:showCatName val="0"/>
          <c:showSerName val="0"/>
          <c:showPercent val="0"/>
          <c:showBubbleSize val="0"/>
          <c:showLeaderLines val="1"/>
        </c:dLbls>
        <c:firstSliceAng val="0"/>
      </c:pieChart>
      <c:spPr>
        <a:noFill/>
        <a:ln>
          <a:noFill/>
        </a:ln>
        <a:effectLst/>
      </c:spPr>
    </c:plotArea>
    <c:legend>
      <c:legendPos val="l"/>
      <c:layout>
        <c:manualLayout>
          <c:xMode val="edge"/>
          <c:yMode val="edge"/>
          <c:x val="1.3722126929674099E-2"/>
          <c:y val="0.18305437950909403"/>
          <c:w val="0.43324698477870371"/>
          <c:h val="0.8169456204909058"/>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85000"/>
                  <a:lumOff val="15000"/>
                </a:schemeClr>
              </a:solidFill>
              <a:latin typeface="Acumin Pro Condensed" panose="020B0506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lumMod val="85000"/>
              <a:lumOff val="15000"/>
            </a:schemeClr>
          </a:solidFill>
          <a:latin typeface="Acumin Pro Condensed" panose="020B0506020202020204"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2052753-9592-43F7-953E-20A62001F8CE}"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722062DD-D7A3-49F6-B316-45EFDB1E2304}">
      <dgm:prSet phldrT="[Text]"/>
      <dgm:spPr>
        <a:solidFill>
          <a:srgbClr val="F07522"/>
        </a:solidFill>
        <a:ln>
          <a:noFill/>
        </a:ln>
      </dgm:spPr>
      <dgm:t>
        <a:bodyPr/>
        <a:lstStyle/>
        <a:p>
          <a:r>
            <a:rPr lang="en-US" dirty="0">
              <a:solidFill>
                <a:srgbClr val="FFF8EB"/>
              </a:solidFill>
              <a:latin typeface="Acumin Pro Condensed" panose="020B0506020202020204" pitchFamily="34" charset="0"/>
            </a:rPr>
            <a:t>Inadequate Access to Care</a:t>
          </a:r>
        </a:p>
      </dgm:t>
    </dgm:pt>
    <dgm:pt modelId="{46816994-9850-47A8-8E8B-869E6E1148E9}" type="parTrans" cxnId="{265ECC16-C3A0-49AA-8323-82688D00454C}">
      <dgm:prSet/>
      <dgm:spPr/>
      <dgm:t>
        <a:bodyPr/>
        <a:lstStyle/>
        <a:p>
          <a:endParaRPr lang="en-US"/>
        </a:p>
      </dgm:t>
    </dgm:pt>
    <dgm:pt modelId="{021DF55B-A468-4500-B422-BC6498575590}" type="sibTrans" cxnId="{265ECC16-C3A0-49AA-8323-82688D00454C}">
      <dgm:prSet/>
      <dgm:spPr/>
      <dgm:t>
        <a:bodyPr/>
        <a:lstStyle/>
        <a:p>
          <a:endParaRPr lang="en-US"/>
        </a:p>
      </dgm:t>
    </dgm:pt>
    <dgm:pt modelId="{E73649ED-114A-4A0A-848D-E1CC089A381E}">
      <dgm:prSet/>
      <dgm:spPr>
        <a:solidFill>
          <a:schemeClr val="accent5"/>
        </a:solidFill>
        <a:ln>
          <a:noFill/>
        </a:ln>
      </dgm:spPr>
      <dgm:t>
        <a:bodyPr/>
        <a:lstStyle/>
        <a:p>
          <a:r>
            <a:rPr lang="en-US" dirty="0">
              <a:solidFill>
                <a:schemeClr val="bg1"/>
              </a:solidFill>
              <a:latin typeface="Acumin Pro Condensed" panose="020B0506020202020204" pitchFamily="34" charset="0"/>
            </a:rPr>
            <a:t>Unsatisfactory Patient-Provider Relationships </a:t>
          </a:r>
        </a:p>
      </dgm:t>
    </dgm:pt>
    <dgm:pt modelId="{48BDEAC3-2BFD-4D45-80A5-3425D32A0161}" type="parTrans" cxnId="{0DFA0BB0-B9A1-43EB-B304-10D1439BB8F2}">
      <dgm:prSet/>
      <dgm:spPr/>
      <dgm:t>
        <a:bodyPr/>
        <a:lstStyle/>
        <a:p>
          <a:endParaRPr lang="en-US"/>
        </a:p>
      </dgm:t>
    </dgm:pt>
    <dgm:pt modelId="{F7365490-5DE5-4527-8AFD-0FFDB0D1D8BA}" type="sibTrans" cxnId="{0DFA0BB0-B9A1-43EB-B304-10D1439BB8F2}">
      <dgm:prSet/>
      <dgm:spPr/>
      <dgm:t>
        <a:bodyPr/>
        <a:lstStyle/>
        <a:p>
          <a:endParaRPr lang="en-US"/>
        </a:p>
      </dgm:t>
    </dgm:pt>
    <dgm:pt modelId="{BE4FBE04-D8AA-484F-9AD9-C3AF681E7578}">
      <dgm:prSet/>
      <dgm:spPr>
        <a:solidFill>
          <a:srgbClr val="7EB75C"/>
        </a:solidFill>
        <a:ln>
          <a:noFill/>
        </a:ln>
      </dgm:spPr>
      <dgm:t>
        <a:bodyPr/>
        <a:lstStyle/>
        <a:p>
          <a:r>
            <a:rPr lang="en-US" dirty="0">
              <a:solidFill>
                <a:schemeClr val="bg1"/>
              </a:solidFill>
              <a:latin typeface="Acumin Pro Condensed" panose="020B0506020202020204" pitchFamily="34" charset="0"/>
            </a:rPr>
            <a:t>Desire for </a:t>
          </a:r>
          <a:br>
            <a:rPr lang="en-US" dirty="0">
              <a:solidFill>
                <a:schemeClr val="bg1"/>
              </a:solidFill>
              <a:latin typeface="Acumin Pro Condensed" panose="020B0506020202020204" pitchFamily="34" charset="0"/>
            </a:rPr>
          </a:br>
          <a:r>
            <a:rPr lang="en-US" dirty="0">
              <a:solidFill>
                <a:schemeClr val="bg1"/>
              </a:solidFill>
              <a:latin typeface="Acumin Pro Condensed" panose="020B0506020202020204" pitchFamily="34" charset="0"/>
            </a:rPr>
            <a:t>Better Care</a:t>
          </a:r>
        </a:p>
      </dgm:t>
    </dgm:pt>
    <dgm:pt modelId="{5698513C-B3ED-45A3-A678-99EDDD3D0730}" type="parTrans" cxnId="{10E40FA7-55D8-4A21-B368-403A1ADA6AF5}">
      <dgm:prSet/>
      <dgm:spPr/>
      <dgm:t>
        <a:bodyPr/>
        <a:lstStyle/>
        <a:p>
          <a:endParaRPr lang="en-US"/>
        </a:p>
      </dgm:t>
    </dgm:pt>
    <dgm:pt modelId="{9BA80F97-AD3D-4E5B-A7CF-9C092C115942}" type="sibTrans" cxnId="{10E40FA7-55D8-4A21-B368-403A1ADA6AF5}">
      <dgm:prSet/>
      <dgm:spPr/>
      <dgm:t>
        <a:bodyPr/>
        <a:lstStyle/>
        <a:p>
          <a:endParaRPr lang="en-US"/>
        </a:p>
      </dgm:t>
    </dgm:pt>
    <dgm:pt modelId="{BB5ECA14-8EF1-458B-8775-4BE3DE92D74F}">
      <dgm:prSet/>
      <dgm:spPr>
        <a:solidFill>
          <a:srgbClr val="F4BF00"/>
        </a:solidFill>
        <a:ln>
          <a:noFill/>
        </a:ln>
      </dgm:spPr>
      <dgm:t>
        <a:bodyPr/>
        <a:lstStyle/>
        <a:p>
          <a:r>
            <a:rPr lang="en-US" dirty="0">
              <a:solidFill>
                <a:srgbClr val="FFF8EB"/>
              </a:solidFill>
              <a:latin typeface="Acumin Pro Condensed" panose="020B0506020202020204" pitchFamily="34" charset="0"/>
            </a:rPr>
            <a:t>Medication Needs Not Adequately Met</a:t>
          </a:r>
        </a:p>
      </dgm:t>
    </dgm:pt>
    <dgm:pt modelId="{C4DFFBC4-6FF1-455B-937B-D5C0A99B3D69}" type="parTrans" cxnId="{0541AD92-7D7B-4BD3-83BE-632AA8AFA124}">
      <dgm:prSet/>
      <dgm:spPr/>
      <dgm:t>
        <a:bodyPr/>
        <a:lstStyle/>
        <a:p>
          <a:endParaRPr lang="en-US"/>
        </a:p>
      </dgm:t>
    </dgm:pt>
    <dgm:pt modelId="{B81B7C39-B531-407F-87B5-177B581C7383}" type="sibTrans" cxnId="{0541AD92-7D7B-4BD3-83BE-632AA8AFA124}">
      <dgm:prSet/>
      <dgm:spPr/>
      <dgm:t>
        <a:bodyPr/>
        <a:lstStyle/>
        <a:p>
          <a:endParaRPr lang="en-US"/>
        </a:p>
      </dgm:t>
    </dgm:pt>
    <dgm:pt modelId="{06DF1644-E9F5-41CE-9FFB-D2AC1FC39E6C}" type="pres">
      <dgm:prSet presAssocID="{C2052753-9592-43F7-953E-20A62001F8CE}" presName="diagram" presStyleCnt="0">
        <dgm:presLayoutVars>
          <dgm:dir/>
          <dgm:resizeHandles val="exact"/>
        </dgm:presLayoutVars>
      </dgm:prSet>
      <dgm:spPr/>
    </dgm:pt>
    <dgm:pt modelId="{28787FA3-77DE-4CF5-B346-114A1C52267E}" type="pres">
      <dgm:prSet presAssocID="{722062DD-D7A3-49F6-B316-45EFDB1E2304}" presName="node" presStyleLbl="node1" presStyleIdx="0" presStyleCnt="4">
        <dgm:presLayoutVars>
          <dgm:bulletEnabled val="1"/>
        </dgm:presLayoutVars>
      </dgm:prSet>
      <dgm:spPr/>
    </dgm:pt>
    <dgm:pt modelId="{5E99E0F8-35EE-45C7-826E-72D79FDA799F}" type="pres">
      <dgm:prSet presAssocID="{021DF55B-A468-4500-B422-BC6498575590}" presName="sibTrans" presStyleCnt="0"/>
      <dgm:spPr/>
    </dgm:pt>
    <dgm:pt modelId="{F34F2A41-7C24-418A-9B07-178F0FDB44B9}" type="pres">
      <dgm:prSet presAssocID="{E73649ED-114A-4A0A-848D-E1CC089A381E}" presName="node" presStyleLbl="node1" presStyleIdx="1" presStyleCnt="4">
        <dgm:presLayoutVars>
          <dgm:bulletEnabled val="1"/>
        </dgm:presLayoutVars>
      </dgm:prSet>
      <dgm:spPr/>
    </dgm:pt>
    <dgm:pt modelId="{F5A936D6-B1A7-4FB6-8292-7034B8E84E9D}" type="pres">
      <dgm:prSet presAssocID="{F7365490-5DE5-4527-8AFD-0FFDB0D1D8BA}" presName="sibTrans" presStyleCnt="0"/>
      <dgm:spPr/>
    </dgm:pt>
    <dgm:pt modelId="{42CCE228-5929-4406-A46B-D599A8947BA9}" type="pres">
      <dgm:prSet presAssocID="{BE4FBE04-D8AA-484F-9AD9-C3AF681E7578}" presName="node" presStyleLbl="node1" presStyleIdx="2" presStyleCnt="4">
        <dgm:presLayoutVars>
          <dgm:bulletEnabled val="1"/>
        </dgm:presLayoutVars>
      </dgm:prSet>
      <dgm:spPr/>
    </dgm:pt>
    <dgm:pt modelId="{E6224562-F71C-4A0B-B684-768619223EE5}" type="pres">
      <dgm:prSet presAssocID="{9BA80F97-AD3D-4E5B-A7CF-9C092C115942}" presName="sibTrans" presStyleCnt="0"/>
      <dgm:spPr/>
    </dgm:pt>
    <dgm:pt modelId="{590BFE01-EE32-4B03-BA9D-DA2EB2D2E630}" type="pres">
      <dgm:prSet presAssocID="{BB5ECA14-8EF1-458B-8775-4BE3DE92D74F}" presName="node" presStyleLbl="node1" presStyleIdx="3" presStyleCnt="4">
        <dgm:presLayoutVars>
          <dgm:bulletEnabled val="1"/>
        </dgm:presLayoutVars>
      </dgm:prSet>
      <dgm:spPr/>
    </dgm:pt>
  </dgm:ptLst>
  <dgm:cxnLst>
    <dgm:cxn modelId="{265ECC16-C3A0-49AA-8323-82688D00454C}" srcId="{C2052753-9592-43F7-953E-20A62001F8CE}" destId="{722062DD-D7A3-49F6-B316-45EFDB1E2304}" srcOrd="0" destOrd="0" parTransId="{46816994-9850-47A8-8E8B-869E6E1148E9}" sibTransId="{021DF55B-A468-4500-B422-BC6498575590}"/>
    <dgm:cxn modelId="{899E681C-B9E5-41A7-9D10-40E213FBCB5E}" type="presOf" srcId="{BE4FBE04-D8AA-484F-9AD9-C3AF681E7578}" destId="{42CCE228-5929-4406-A46B-D599A8947BA9}" srcOrd="0" destOrd="0" presId="urn:microsoft.com/office/officeart/2005/8/layout/default"/>
    <dgm:cxn modelId="{ADEB2739-E6BB-4774-B5AF-9B10B10F0BBA}" type="presOf" srcId="{E73649ED-114A-4A0A-848D-E1CC089A381E}" destId="{F34F2A41-7C24-418A-9B07-178F0FDB44B9}" srcOrd="0" destOrd="0" presId="urn:microsoft.com/office/officeart/2005/8/layout/default"/>
    <dgm:cxn modelId="{C07DAE7D-1B5E-4195-99FC-80203822D717}" type="presOf" srcId="{C2052753-9592-43F7-953E-20A62001F8CE}" destId="{06DF1644-E9F5-41CE-9FFB-D2AC1FC39E6C}" srcOrd="0" destOrd="0" presId="urn:microsoft.com/office/officeart/2005/8/layout/default"/>
    <dgm:cxn modelId="{0541AD92-7D7B-4BD3-83BE-632AA8AFA124}" srcId="{C2052753-9592-43F7-953E-20A62001F8CE}" destId="{BB5ECA14-8EF1-458B-8775-4BE3DE92D74F}" srcOrd="3" destOrd="0" parTransId="{C4DFFBC4-6FF1-455B-937B-D5C0A99B3D69}" sibTransId="{B81B7C39-B531-407F-87B5-177B581C7383}"/>
    <dgm:cxn modelId="{10E40FA7-55D8-4A21-B368-403A1ADA6AF5}" srcId="{C2052753-9592-43F7-953E-20A62001F8CE}" destId="{BE4FBE04-D8AA-484F-9AD9-C3AF681E7578}" srcOrd="2" destOrd="0" parTransId="{5698513C-B3ED-45A3-A678-99EDDD3D0730}" sibTransId="{9BA80F97-AD3D-4E5B-A7CF-9C092C115942}"/>
    <dgm:cxn modelId="{0DFA0BB0-B9A1-43EB-B304-10D1439BB8F2}" srcId="{C2052753-9592-43F7-953E-20A62001F8CE}" destId="{E73649ED-114A-4A0A-848D-E1CC089A381E}" srcOrd="1" destOrd="0" parTransId="{48BDEAC3-2BFD-4D45-80A5-3425D32A0161}" sibTransId="{F7365490-5DE5-4527-8AFD-0FFDB0D1D8BA}"/>
    <dgm:cxn modelId="{952F76B4-03F4-4BDF-8D80-075F7F3AC755}" type="presOf" srcId="{722062DD-D7A3-49F6-B316-45EFDB1E2304}" destId="{28787FA3-77DE-4CF5-B346-114A1C52267E}" srcOrd="0" destOrd="0" presId="urn:microsoft.com/office/officeart/2005/8/layout/default"/>
    <dgm:cxn modelId="{6B14CBF2-3F5A-4DDB-BC4B-90406B7F3F0E}" type="presOf" srcId="{BB5ECA14-8EF1-458B-8775-4BE3DE92D74F}" destId="{590BFE01-EE32-4B03-BA9D-DA2EB2D2E630}" srcOrd="0" destOrd="0" presId="urn:microsoft.com/office/officeart/2005/8/layout/default"/>
    <dgm:cxn modelId="{6694C43E-8246-442B-B711-BD201CB68D75}" type="presParOf" srcId="{06DF1644-E9F5-41CE-9FFB-D2AC1FC39E6C}" destId="{28787FA3-77DE-4CF5-B346-114A1C52267E}" srcOrd="0" destOrd="0" presId="urn:microsoft.com/office/officeart/2005/8/layout/default"/>
    <dgm:cxn modelId="{8AC0A2E1-F6F5-47C9-8379-3CD7B4121FF5}" type="presParOf" srcId="{06DF1644-E9F5-41CE-9FFB-D2AC1FC39E6C}" destId="{5E99E0F8-35EE-45C7-826E-72D79FDA799F}" srcOrd="1" destOrd="0" presId="urn:microsoft.com/office/officeart/2005/8/layout/default"/>
    <dgm:cxn modelId="{E5781F5D-2F0C-4F3B-9344-9B5CF0C0156B}" type="presParOf" srcId="{06DF1644-E9F5-41CE-9FFB-D2AC1FC39E6C}" destId="{F34F2A41-7C24-418A-9B07-178F0FDB44B9}" srcOrd="2" destOrd="0" presId="urn:microsoft.com/office/officeart/2005/8/layout/default"/>
    <dgm:cxn modelId="{EF310E55-3929-4A7C-88E0-6D679F36401E}" type="presParOf" srcId="{06DF1644-E9F5-41CE-9FFB-D2AC1FC39E6C}" destId="{F5A936D6-B1A7-4FB6-8292-7034B8E84E9D}" srcOrd="3" destOrd="0" presId="urn:microsoft.com/office/officeart/2005/8/layout/default"/>
    <dgm:cxn modelId="{6FD8954D-57A1-4773-A000-A79275B29119}" type="presParOf" srcId="{06DF1644-E9F5-41CE-9FFB-D2AC1FC39E6C}" destId="{42CCE228-5929-4406-A46B-D599A8947BA9}" srcOrd="4" destOrd="0" presId="urn:microsoft.com/office/officeart/2005/8/layout/default"/>
    <dgm:cxn modelId="{470BFB04-FD50-4167-BDA8-0B00B68ECE6A}" type="presParOf" srcId="{06DF1644-E9F5-41CE-9FFB-D2AC1FC39E6C}" destId="{E6224562-F71C-4A0B-B684-768619223EE5}" srcOrd="5" destOrd="0" presId="urn:microsoft.com/office/officeart/2005/8/layout/default"/>
    <dgm:cxn modelId="{2CEFEFF5-6A11-4A4B-AD1B-E1C92B14805C}" type="presParOf" srcId="{06DF1644-E9F5-41CE-9FFB-D2AC1FC39E6C}" destId="{590BFE01-EE32-4B03-BA9D-DA2EB2D2E630}"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787FA3-77DE-4CF5-B346-114A1C52267E}">
      <dsp:nvSpPr>
        <dsp:cNvPr id="0" name=""/>
        <dsp:cNvSpPr/>
      </dsp:nvSpPr>
      <dsp:spPr>
        <a:xfrm>
          <a:off x="1513262" y="760"/>
          <a:ext cx="3384798" cy="2030878"/>
        </a:xfrm>
        <a:prstGeom prst="rect">
          <a:avLst/>
        </a:prstGeom>
        <a:solidFill>
          <a:srgbClr val="F07522"/>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r>
            <a:rPr lang="en-US" sz="4000" kern="1200" dirty="0">
              <a:solidFill>
                <a:srgbClr val="FFF8EB"/>
              </a:solidFill>
              <a:latin typeface="Acumin Pro Condensed" panose="020B0506020202020204" pitchFamily="34" charset="0"/>
            </a:rPr>
            <a:t>Inadequate Access to Care</a:t>
          </a:r>
        </a:p>
      </dsp:txBody>
      <dsp:txXfrm>
        <a:off x="1513262" y="760"/>
        <a:ext cx="3384798" cy="2030878"/>
      </dsp:txXfrm>
    </dsp:sp>
    <dsp:sp modelId="{F34F2A41-7C24-418A-9B07-178F0FDB44B9}">
      <dsp:nvSpPr>
        <dsp:cNvPr id="0" name=""/>
        <dsp:cNvSpPr/>
      </dsp:nvSpPr>
      <dsp:spPr>
        <a:xfrm>
          <a:off x="5236539" y="760"/>
          <a:ext cx="3384798" cy="2030878"/>
        </a:xfrm>
        <a:prstGeom prst="rect">
          <a:avLst/>
        </a:prstGeom>
        <a:solidFill>
          <a:schemeClr val="accent5"/>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r>
            <a:rPr lang="en-US" sz="4000" kern="1200" dirty="0">
              <a:solidFill>
                <a:schemeClr val="bg1"/>
              </a:solidFill>
              <a:latin typeface="Acumin Pro Condensed" panose="020B0506020202020204" pitchFamily="34" charset="0"/>
            </a:rPr>
            <a:t>Unsatisfactory Patient-Provider Relationships </a:t>
          </a:r>
        </a:p>
      </dsp:txBody>
      <dsp:txXfrm>
        <a:off x="5236539" y="760"/>
        <a:ext cx="3384798" cy="2030878"/>
      </dsp:txXfrm>
    </dsp:sp>
    <dsp:sp modelId="{42CCE228-5929-4406-A46B-D599A8947BA9}">
      <dsp:nvSpPr>
        <dsp:cNvPr id="0" name=""/>
        <dsp:cNvSpPr/>
      </dsp:nvSpPr>
      <dsp:spPr>
        <a:xfrm>
          <a:off x="1513262" y="2370118"/>
          <a:ext cx="3384798" cy="2030878"/>
        </a:xfrm>
        <a:prstGeom prst="rect">
          <a:avLst/>
        </a:prstGeom>
        <a:solidFill>
          <a:srgbClr val="7EB75C"/>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r>
            <a:rPr lang="en-US" sz="4000" kern="1200" dirty="0">
              <a:solidFill>
                <a:schemeClr val="bg1"/>
              </a:solidFill>
              <a:latin typeface="Acumin Pro Condensed" panose="020B0506020202020204" pitchFamily="34" charset="0"/>
            </a:rPr>
            <a:t>Desire for </a:t>
          </a:r>
          <a:br>
            <a:rPr lang="en-US" sz="4000" kern="1200" dirty="0">
              <a:solidFill>
                <a:schemeClr val="bg1"/>
              </a:solidFill>
              <a:latin typeface="Acumin Pro Condensed" panose="020B0506020202020204" pitchFamily="34" charset="0"/>
            </a:rPr>
          </a:br>
          <a:r>
            <a:rPr lang="en-US" sz="4000" kern="1200" dirty="0">
              <a:solidFill>
                <a:schemeClr val="bg1"/>
              </a:solidFill>
              <a:latin typeface="Acumin Pro Condensed" panose="020B0506020202020204" pitchFamily="34" charset="0"/>
            </a:rPr>
            <a:t>Better Care</a:t>
          </a:r>
        </a:p>
      </dsp:txBody>
      <dsp:txXfrm>
        <a:off x="1513262" y="2370118"/>
        <a:ext cx="3384798" cy="2030878"/>
      </dsp:txXfrm>
    </dsp:sp>
    <dsp:sp modelId="{590BFE01-EE32-4B03-BA9D-DA2EB2D2E630}">
      <dsp:nvSpPr>
        <dsp:cNvPr id="0" name=""/>
        <dsp:cNvSpPr/>
      </dsp:nvSpPr>
      <dsp:spPr>
        <a:xfrm>
          <a:off x="5236539" y="2370118"/>
          <a:ext cx="3384798" cy="2030878"/>
        </a:xfrm>
        <a:prstGeom prst="rect">
          <a:avLst/>
        </a:prstGeom>
        <a:solidFill>
          <a:srgbClr val="F4BF0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r>
            <a:rPr lang="en-US" sz="4000" kern="1200" dirty="0">
              <a:solidFill>
                <a:srgbClr val="FFF8EB"/>
              </a:solidFill>
              <a:latin typeface="Acumin Pro Condensed" panose="020B0506020202020204" pitchFamily="34" charset="0"/>
            </a:rPr>
            <a:t>Medication Needs Not Adequately Met</a:t>
          </a:r>
        </a:p>
      </dsp:txBody>
      <dsp:txXfrm>
        <a:off x="5236539" y="2370118"/>
        <a:ext cx="3384798" cy="2030878"/>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B3A5E7-23C1-4614-B1E7-1D67DA5597C7}" type="datetimeFigureOut">
              <a:rPr lang="en-US" smtClean="0"/>
              <a:t>6/18/2021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64C709-67C4-4860-95C9-B2EF8392A3C3}" type="slidenum">
              <a:rPr lang="en-US" smtClean="0"/>
              <a:t>‹#›</a:t>
            </a:fld>
            <a:endParaRPr lang="en-US"/>
          </a:p>
        </p:txBody>
      </p:sp>
    </p:spTree>
    <p:extLst>
      <p:ext uri="{BB962C8B-B14F-4D97-AF65-F5344CB8AC3E}">
        <p14:creationId xmlns:p14="http://schemas.microsoft.com/office/powerpoint/2010/main" val="34172486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4F7DE7-BACA-43D8-825E-986740A4538E}"/>
              </a:ext>
            </a:extLst>
          </p:cNvPr>
          <p:cNvSpPr>
            <a:spLocks noGrp="1"/>
          </p:cNvSpPr>
          <p:nvPr>
            <p:ph type="ctrTitle"/>
          </p:nvPr>
        </p:nvSpPr>
        <p:spPr>
          <a:xfrm>
            <a:off x="1524000" y="1122363"/>
            <a:ext cx="9144000" cy="2387600"/>
          </a:xfrm>
        </p:spPr>
        <p:txBody>
          <a:bodyPr anchor="b">
            <a:normAutofit/>
          </a:bodyPr>
          <a:lstStyle>
            <a:lvl1pPr algn="ctr">
              <a:defRPr sz="4400">
                <a:solidFill>
                  <a:schemeClr val="tx1">
                    <a:lumMod val="85000"/>
                    <a:lumOff val="15000"/>
                  </a:schemeClr>
                </a:solidFill>
                <a:latin typeface="Acumin Pro Condensed" panose="020B0506020202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FAF54AEB-AD77-4443-8C63-524B002FA5E6}"/>
              </a:ext>
            </a:extLst>
          </p:cNvPr>
          <p:cNvSpPr>
            <a:spLocks noGrp="1"/>
          </p:cNvSpPr>
          <p:nvPr>
            <p:ph type="subTitle" idx="1"/>
          </p:nvPr>
        </p:nvSpPr>
        <p:spPr>
          <a:xfrm>
            <a:off x="1524000" y="3602038"/>
            <a:ext cx="9144000" cy="1655762"/>
          </a:xfrm>
        </p:spPr>
        <p:txBody>
          <a:bodyPr/>
          <a:lstStyle>
            <a:lvl1pPr marL="0" indent="0" algn="ctr">
              <a:buNone/>
              <a:defRPr sz="2400">
                <a:latin typeface="Acumin Pro Condensed" panose="020B0506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940EAE4-B535-44C8-9C0C-30AF041F5759}"/>
              </a:ext>
            </a:extLst>
          </p:cNvPr>
          <p:cNvSpPr>
            <a:spLocks noGrp="1"/>
          </p:cNvSpPr>
          <p:nvPr>
            <p:ph type="dt" sz="half" idx="10"/>
          </p:nvPr>
        </p:nvSpPr>
        <p:spPr/>
        <p:txBody>
          <a:bodyPr/>
          <a:lstStyle>
            <a:lvl1pPr>
              <a:defRPr>
                <a:latin typeface="Acumin Pro Condensed" panose="020B0506020202020204" pitchFamily="34" charset="0"/>
              </a:defRPr>
            </a:lvl1pPr>
          </a:lstStyle>
          <a:p>
            <a:fld id="{3B247D49-1CEF-4D88-9D56-CA803E5BFFDD}" type="datetime1">
              <a:rPr lang="en-US" smtClean="0"/>
              <a:t>6/18/2021</a:t>
            </a:fld>
            <a:endParaRPr lang="en-US"/>
          </a:p>
        </p:txBody>
      </p:sp>
      <p:sp>
        <p:nvSpPr>
          <p:cNvPr id="5" name="Footer Placeholder 4">
            <a:extLst>
              <a:ext uri="{FF2B5EF4-FFF2-40B4-BE49-F238E27FC236}">
                <a16:creationId xmlns:a16="http://schemas.microsoft.com/office/drawing/2014/main" id="{AF703D7D-9C37-4D92-B85E-560F105E36F7}"/>
              </a:ext>
            </a:extLst>
          </p:cNvPr>
          <p:cNvSpPr>
            <a:spLocks noGrp="1"/>
          </p:cNvSpPr>
          <p:nvPr>
            <p:ph type="ftr" sz="quarter" idx="11"/>
          </p:nvPr>
        </p:nvSpPr>
        <p:spPr/>
        <p:txBody>
          <a:bodyPr/>
          <a:lstStyle>
            <a:lvl1pPr>
              <a:defRPr>
                <a:latin typeface="Acumin Pro Condensed" panose="020B0506020202020204" pitchFamily="34" charset="0"/>
              </a:defRPr>
            </a:lvl1pPr>
          </a:lstStyle>
          <a:p>
            <a:endParaRPr lang="en-US"/>
          </a:p>
        </p:txBody>
      </p:sp>
      <p:sp>
        <p:nvSpPr>
          <p:cNvPr id="6" name="Slide Number Placeholder 5">
            <a:extLst>
              <a:ext uri="{FF2B5EF4-FFF2-40B4-BE49-F238E27FC236}">
                <a16:creationId xmlns:a16="http://schemas.microsoft.com/office/drawing/2014/main" id="{F7FBDF50-F7FB-44F7-9626-BB94BD318287}"/>
              </a:ext>
            </a:extLst>
          </p:cNvPr>
          <p:cNvSpPr>
            <a:spLocks noGrp="1"/>
          </p:cNvSpPr>
          <p:nvPr>
            <p:ph type="sldNum" sz="quarter" idx="12"/>
          </p:nvPr>
        </p:nvSpPr>
        <p:spPr/>
        <p:txBody>
          <a:bodyPr/>
          <a:lstStyle>
            <a:lvl1pPr>
              <a:defRPr>
                <a:latin typeface="Acumin Pro Condensed" panose="020B0506020202020204" pitchFamily="34" charset="0"/>
              </a:defRPr>
            </a:lvl1pPr>
          </a:lstStyle>
          <a:p>
            <a:fld id="{78E89677-D99F-4CF4-BCBC-10F62AFC0C1A}" type="slidenum">
              <a:rPr lang="en-US" smtClean="0"/>
              <a:pPr/>
              <a:t>‹#›</a:t>
            </a:fld>
            <a:endParaRPr lang="en-US"/>
          </a:p>
        </p:txBody>
      </p:sp>
      <p:pic>
        <p:nvPicPr>
          <p:cNvPr id="17" name="Picture 16">
            <a:extLst>
              <a:ext uri="{FF2B5EF4-FFF2-40B4-BE49-F238E27FC236}">
                <a16:creationId xmlns:a16="http://schemas.microsoft.com/office/drawing/2014/main" id="{1C35903F-1AF3-4A3C-87E4-3E58A43BC250}"/>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1" y="2688498"/>
            <a:ext cx="12192001" cy="4169502"/>
          </a:xfrm>
          <a:prstGeom prst="rect">
            <a:avLst/>
          </a:prstGeom>
        </p:spPr>
      </p:pic>
    </p:spTree>
    <p:extLst>
      <p:ext uri="{BB962C8B-B14F-4D97-AF65-F5344CB8AC3E}">
        <p14:creationId xmlns:p14="http://schemas.microsoft.com/office/powerpoint/2010/main" val="39583022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8_Title and Content">
    <p:spTree>
      <p:nvGrpSpPr>
        <p:cNvPr id="1" name=""/>
        <p:cNvGrpSpPr/>
        <p:nvPr/>
      </p:nvGrpSpPr>
      <p:grpSpPr>
        <a:xfrm>
          <a:off x="0" y="0"/>
          <a:ext cx="0" cy="0"/>
          <a:chOff x="0" y="0"/>
          <a:chExt cx="0" cy="0"/>
        </a:xfrm>
      </p:grpSpPr>
      <p:pic>
        <p:nvPicPr>
          <p:cNvPr id="8" name="Picture 7" descr="A picture containing silhouette&#10;&#10;Description automatically generated">
            <a:extLst>
              <a:ext uri="{FF2B5EF4-FFF2-40B4-BE49-F238E27FC236}">
                <a16:creationId xmlns:a16="http://schemas.microsoft.com/office/drawing/2014/main" id="{767ADFD6-D160-49E4-845A-B93368644C9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23214"/>
          <a:stretch/>
        </p:blipFill>
        <p:spPr>
          <a:xfrm>
            <a:off x="0" y="990149"/>
            <a:ext cx="3576962" cy="6458851"/>
          </a:xfrm>
          <a:prstGeom prst="rect">
            <a:avLst/>
          </a:prstGeom>
        </p:spPr>
      </p:pic>
      <p:sp>
        <p:nvSpPr>
          <p:cNvPr id="2" name="Title 1">
            <a:extLst>
              <a:ext uri="{FF2B5EF4-FFF2-40B4-BE49-F238E27FC236}">
                <a16:creationId xmlns:a16="http://schemas.microsoft.com/office/drawing/2014/main" id="{1A3B9292-55F1-45DC-BCB7-E6548707273C}"/>
              </a:ext>
            </a:extLst>
          </p:cNvPr>
          <p:cNvSpPr>
            <a:spLocks noGrp="1"/>
          </p:cNvSpPr>
          <p:nvPr>
            <p:ph type="title"/>
          </p:nvPr>
        </p:nvSpPr>
        <p:spPr>
          <a:xfrm>
            <a:off x="1069675" y="365125"/>
            <a:ext cx="10284125" cy="1325563"/>
          </a:xfrm>
        </p:spPr>
        <p:txBody>
          <a:bodyPr/>
          <a:lstStyle>
            <a:lvl1pPr>
              <a:defRPr>
                <a:solidFill>
                  <a:schemeClr val="tx1">
                    <a:lumMod val="85000"/>
                    <a:lumOff val="15000"/>
                  </a:schemeClr>
                </a:solidFill>
                <a:latin typeface="Acumin Pro Condensed" panose="020B0506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3B6EFB7B-4C0B-4D2E-9E73-9D557F2883CF}"/>
              </a:ext>
            </a:extLst>
          </p:cNvPr>
          <p:cNvSpPr>
            <a:spLocks noGrp="1"/>
          </p:cNvSpPr>
          <p:nvPr>
            <p:ph idx="1"/>
          </p:nvPr>
        </p:nvSpPr>
        <p:spPr>
          <a:xfrm>
            <a:off x="1061050" y="1825625"/>
            <a:ext cx="10292750" cy="4351338"/>
          </a:xfrm>
        </p:spPr>
        <p:txBody>
          <a:bodyPr/>
          <a:lstStyle>
            <a:lvl1pPr>
              <a:defRPr>
                <a:solidFill>
                  <a:schemeClr val="tx1">
                    <a:lumMod val="85000"/>
                    <a:lumOff val="15000"/>
                  </a:schemeClr>
                </a:solidFill>
                <a:latin typeface="Acumin Pro Condensed" panose="020B0506020202020204" pitchFamily="34" charset="0"/>
              </a:defRPr>
            </a:lvl1pPr>
            <a:lvl2pPr>
              <a:defRPr>
                <a:solidFill>
                  <a:schemeClr val="tx1">
                    <a:lumMod val="85000"/>
                    <a:lumOff val="15000"/>
                  </a:schemeClr>
                </a:solidFill>
                <a:latin typeface="Acumin Pro Condensed" panose="020B0506020202020204" pitchFamily="34" charset="0"/>
              </a:defRPr>
            </a:lvl2pPr>
            <a:lvl3pPr>
              <a:defRPr>
                <a:solidFill>
                  <a:schemeClr val="tx1">
                    <a:lumMod val="85000"/>
                    <a:lumOff val="15000"/>
                  </a:schemeClr>
                </a:solidFill>
                <a:latin typeface="Acumin Pro Condensed" panose="020B0506020202020204" pitchFamily="34" charset="0"/>
              </a:defRPr>
            </a:lvl3pPr>
            <a:lvl4pPr>
              <a:defRPr>
                <a:solidFill>
                  <a:schemeClr val="tx1">
                    <a:lumMod val="85000"/>
                    <a:lumOff val="15000"/>
                  </a:schemeClr>
                </a:solidFill>
                <a:latin typeface="Acumin Pro Condensed" panose="020B0506020202020204" pitchFamily="34" charset="0"/>
              </a:defRPr>
            </a:lvl4pPr>
            <a:lvl5pPr>
              <a:defRPr>
                <a:solidFill>
                  <a:schemeClr val="tx1">
                    <a:lumMod val="85000"/>
                    <a:lumOff val="15000"/>
                  </a:schemeClr>
                </a:solidFill>
                <a:latin typeface="Acumin Pro Condensed" panose="020B0506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61C3854F-0225-4DD4-BD8A-C2F195BA241D}"/>
              </a:ext>
            </a:extLst>
          </p:cNvPr>
          <p:cNvSpPr>
            <a:spLocks noGrp="1"/>
          </p:cNvSpPr>
          <p:nvPr>
            <p:ph type="ftr" sz="quarter" idx="11"/>
          </p:nvPr>
        </p:nvSpPr>
        <p:spPr>
          <a:xfrm>
            <a:off x="1952625" y="6356350"/>
            <a:ext cx="6200775" cy="365125"/>
          </a:xfrm>
        </p:spPr>
        <p:txBody>
          <a:bodyPr/>
          <a:lstStyle>
            <a:lvl1pPr>
              <a:defRPr>
                <a:latin typeface="Acumin Pro Condensed" panose="020B0506020202020204" pitchFamily="34" charset="0"/>
              </a:defRPr>
            </a:lvl1pPr>
          </a:lstStyle>
          <a:p>
            <a:endParaRPr lang="en-US" dirty="0"/>
          </a:p>
        </p:txBody>
      </p:sp>
      <p:sp>
        <p:nvSpPr>
          <p:cNvPr id="6" name="Slide Number Placeholder 5">
            <a:extLst>
              <a:ext uri="{FF2B5EF4-FFF2-40B4-BE49-F238E27FC236}">
                <a16:creationId xmlns:a16="http://schemas.microsoft.com/office/drawing/2014/main" id="{80281F01-6E78-4417-B0B5-329EB036FAFD}"/>
              </a:ext>
            </a:extLst>
          </p:cNvPr>
          <p:cNvSpPr>
            <a:spLocks noGrp="1"/>
          </p:cNvSpPr>
          <p:nvPr>
            <p:ph type="sldNum" sz="quarter" idx="12"/>
          </p:nvPr>
        </p:nvSpPr>
        <p:spPr/>
        <p:txBody>
          <a:bodyPr/>
          <a:lstStyle>
            <a:lvl1pPr>
              <a:defRPr>
                <a:latin typeface="Acumin Pro Condensed" panose="020B0506020202020204" pitchFamily="34" charset="0"/>
              </a:defRPr>
            </a:lvl1pPr>
          </a:lstStyle>
          <a:p>
            <a:fld id="{78E89677-D99F-4CF4-BCBC-10F62AFC0C1A}" type="slidenum">
              <a:rPr lang="en-US" smtClean="0"/>
              <a:pPr/>
              <a:t>‹#›</a:t>
            </a:fld>
            <a:endParaRPr lang="en-US"/>
          </a:p>
        </p:txBody>
      </p:sp>
    </p:spTree>
    <p:extLst>
      <p:ext uri="{BB962C8B-B14F-4D97-AF65-F5344CB8AC3E}">
        <p14:creationId xmlns:p14="http://schemas.microsoft.com/office/powerpoint/2010/main" val="30504274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7" name="Picture 6" descr="Icon&#10;&#10;Description automatically generated">
            <a:extLst>
              <a:ext uri="{FF2B5EF4-FFF2-40B4-BE49-F238E27FC236}">
                <a16:creationId xmlns:a16="http://schemas.microsoft.com/office/drawing/2014/main" id="{14E61C74-3B3F-4101-A419-6DB5E6FE0BB3}"/>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6591"/>
          <a:stretch/>
        </p:blipFill>
        <p:spPr>
          <a:xfrm>
            <a:off x="0" y="1271140"/>
            <a:ext cx="3581868" cy="6411220"/>
          </a:xfrm>
          <a:prstGeom prst="rect">
            <a:avLst/>
          </a:prstGeom>
        </p:spPr>
      </p:pic>
      <p:sp>
        <p:nvSpPr>
          <p:cNvPr id="2" name="Title 1">
            <a:extLst>
              <a:ext uri="{FF2B5EF4-FFF2-40B4-BE49-F238E27FC236}">
                <a16:creationId xmlns:a16="http://schemas.microsoft.com/office/drawing/2014/main" id="{1A3B9292-55F1-45DC-BCB7-E6548707273C}"/>
              </a:ext>
            </a:extLst>
          </p:cNvPr>
          <p:cNvSpPr>
            <a:spLocks noGrp="1"/>
          </p:cNvSpPr>
          <p:nvPr>
            <p:ph type="title"/>
          </p:nvPr>
        </p:nvSpPr>
        <p:spPr>
          <a:xfrm>
            <a:off x="1072662" y="365125"/>
            <a:ext cx="10281138" cy="1325563"/>
          </a:xfrm>
        </p:spPr>
        <p:txBody>
          <a:bodyPr/>
          <a:lstStyle>
            <a:lvl1pPr>
              <a:defRPr>
                <a:solidFill>
                  <a:schemeClr val="tx1">
                    <a:lumMod val="85000"/>
                    <a:lumOff val="15000"/>
                  </a:schemeClr>
                </a:solidFill>
                <a:latin typeface="Acumin Pro Condensed" panose="020B0506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3B6EFB7B-4C0B-4D2E-9E73-9D557F2883CF}"/>
              </a:ext>
            </a:extLst>
          </p:cNvPr>
          <p:cNvSpPr>
            <a:spLocks noGrp="1"/>
          </p:cNvSpPr>
          <p:nvPr>
            <p:ph idx="1"/>
          </p:nvPr>
        </p:nvSpPr>
        <p:spPr>
          <a:xfrm>
            <a:off x="1072662" y="1825625"/>
            <a:ext cx="10281137" cy="4351338"/>
          </a:xfrm>
        </p:spPr>
        <p:txBody>
          <a:bodyPr/>
          <a:lstStyle>
            <a:lvl1pPr>
              <a:defRPr>
                <a:solidFill>
                  <a:schemeClr val="tx1">
                    <a:lumMod val="85000"/>
                    <a:lumOff val="15000"/>
                  </a:schemeClr>
                </a:solidFill>
                <a:latin typeface="Acumin Pro Condensed" panose="020B0506020202020204" pitchFamily="34" charset="0"/>
              </a:defRPr>
            </a:lvl1pPr>
            <a:lvl2pPr>
              <a:defRPr>
                <a:solidFill>
                  <a:schemeClr val="tx1">
                    <a:lumMod val="85000"/>
                    <a:lumOff val="15000"/>
                  </a:schemeClr>
                </a:solidFill>
                <a:latin typeface="Acumin Pro Condensed" panose="020B0506020202020204" pitchFamily="34" charset="0"/>
              </a:defRPr>
            </a:lvl2pPr>
            <a:lvl3pPr>
              <a:defRPr>
                <a:solidFill>
                  <a:schemeClr val="tx1">
                    <a:lumMod val="85000"/>
                    <a:lumOff val="15000"/>
                  </a:schemeClr>
                </a:solidFill>
                <a:latin typeface="Acumin Pro Condensed" panose="020B0506020202020204" pitchFamily="34" charset="0"/>
              </a:defRPr>
            </a:lvl3pPr>
            <a:lvl4pPr>
              <a:defRPr>
                <a:solidFill>
                  <a:schemeClr val="tx1">
                    <a:lumMod val="85000"/>
                    <a:lumOff val="15000"/>
                  </a:schemeClr>
                </a:solidFill>
                <a:latin typeface="Acumin Pro Condensed" panose="020B0506020202020204" pitchFamily="34" charset="0"/>
              </a:defRPr>
            </a:lvl4pPr>
            <a:lvl5pPr>
              <a:defRPr>
                <a:solidFill>
                  <a:schemeClr val="tx1">
                    <a:lumMod val="85000"/>
                    <a:lumOff val="15000"/>
                  </a:schemeClr>
                </a:solidFill>
                <a:latin typeface="Acumin Pro Condensed" panose="020B0506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61C3854F-0225-4DD4-BD8A-C2F195BA241D}"/>
              </a:ext>
            </a:extLst>
          </p:cNvPr>
          <p:cNvSpPr>
            <a:spLocks noGrp="1"/>
          </p:cNvSpPr>
          <p:nvPr>
            <p:ph type="ftr" sz="quarter" idx="11"/>
          </p:nvPr>
        </p:nvSpPr>
        <p:spPr>
          <a:xfrm>
            <a:off x="1952625" y="6356350"/>
            <a:ext cx="6200775" cy="365125"/>
          </a:xfrm>
        </p:spPr>
        <p:txBody>
          <a:bodyPr/>
          <a:lstStyle>
            <a:lvl1pPr>
              <a:defRPr>
                <a:latin typeface="Acumin Pro Condensed" panose="020B0506020202020204" pitchFamily="34" charset="0"/>
              </a:defRPr>
            </a:lvl1pPr>
          </a:lstStyle>
          <a:p>
            <a:endParaRPr lang="en-US" dirty="0"/>
          </a:p>
        </p:txBody>
      </p:sp>
      <p:sp>
        <p:nvSpPr>
          <p:cNvPr id="6" name="Slide Number Placeholder 5">
            <a:extLst>
              <a:ext uri="{FF2B5EF4-FFF2-40B4-BE49-F238E27FC236}">
                <a16:creationId xmlns:a16="http://schemas.microsoft.com/office/drawing/2014/main" id="{80281F01-6E78-4417-B0B5-329EB036FAFD}"/>
              </a:ext>
            </a:extLst>
          </p:cNvPr>
          <p:cNvSpPr>
            <a:spLocks noGrp="1"/>
          </p:cNvSpPr>
          <p:nvPr>
            <p:ph type="sldNum" sz="quarter" idx="12"/>
          </p:nvPr>
        </p:nvSpPr>
        <p:spPr/>
        <p:txBody>
          <a:bodyPr/>
          <a:lstStyle>
            <a:lvl1pPr>
              <a:defRPr>
                <a:latin typeface="Acumin Pro Condensed" panose="020B0506020202020204" pitchFamily="34" charset="0"/>
              </a:defRPr>
            </a:lvl1pPr>
          </a:lstStyle>
          <a:p>
            <a:fld id="{78E89677-D99F-4CF4-BCBC-10F62AFC0C1A}" type="slidenum">
              <a:rPr lang="en-US" smtClean="0"/>
              <a:pPr/>
              <a:t>‹#›</a:t>
            </a:fld>
            <a:endParaRPr lang="en-US"/>
          </a:p>
        </p:txBody>
      </p:sp>
    </p:spTree>
    <p:extLst>
      <p:ext uri="{BB962C8B-B14F-4D97-AF65-F5344CB8AC3E}">
        <p14:creationId xmlns:p14="http://schemas.microsoft.com/office/powerpoint/2010/main" val="15424477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0_Title and Content">
    <p:bg>
      <p:bgPr>
        <a:solidFill>
          <a:srgbClr val="FFF8EB"/>
        </a:solidFill>
        <a:effectLst/>
      </p:bgPr>
    </p:bg>
    <p:spTree>
      <p:nvGrpSpPr>
        <p:cNvPr id="1" name=""/>
        <p:cNvGrpSpPr/>
        <p:nvPr/>
      </p:nvGrpSpPr>
      <p:grpSpPr>
        <a:xfrm>
          <a:off x="0" y="0"/>
          <a:ext cx="0" cy="0"/>
          <a:chOff x="0" y="0"/>
          <a:chExt cx="0" cy="0"/>
        </a:xfrm>
      </p:grpSpPr>
      <p:pic>
        <p:nvPicPr>
          <p:cNvPr id="8" name="Picture 7" descr="Icon&#10;&#10;Description automatically generated">
            <a:extLst>
              <a:ext uri="{FF2B5EF4-FFF2-40B4-BE49-F238E27FC236}">
                <a16:creationId xmlns:a16="http://schemas.microsoft.com/office/drawing/2014/main" id="{7BB03FE8-D329-4DC2-8A0A-0E56C72AD26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50553"/>
          <a:stretch/>
        </p:blipFill>
        <p:spPr>
          <a:xfrm>
            <a:off x="0" y="818687"/>
            <a:ext cx="3405668" cy="6630325"/>
          </a:xfrm>
          <a:prstGeom prst="rect">
            <a:avLst/>
          </a:prstGeom>
        </p:spPr>
      </p:pic>
      <p:sp>
        <p:nvSpPr>
          <p:cNvPr id="2" name="Title 1">
            <a:extLst>
              <a:ext uri="{FF2B5EF4-FFF2-40B4-BE49-F238E27FC236}">
                <a16:creationId xmlns:a16="http://schemas.microsoft.com/office/drawing/2014/main" id="{1A3B9292-55F1-45DC-BCB7-E6548707273C}"/>
              </a:ext>
            </a:extLst>
          </p:cNvPr>
          <p:cNvSpPr>
            <a:spLocks noGrp="1"/>
          </p:cNvSpPr>
          <p:nvPr>
            <p:ph type="title"/>
          </p:nvPr>
        </p:nvSpPr>
        <p:spPr>
          <a:xfrm>
            <a:off x="1072662" y="365125"/>
            <a:ext cx="10281138" cy="1325563"/>
          </a:xfrm>
        </p:spPr>
        <p:txBody>
          <a:bodyPr/>
          <a:lstStyle>
            <a:lvl1pPr>
              <a:defRPr>
                <a:solidFill>
                  <a:schemeClr val="tx1">
                    <a:lumMod val="85000"/>
                    <a:lumOff val="15000"/>
                  </a:schemeClr>
                </a:solidFill>
                <a:latin typeface="Acumin Pro Condensed" panose="020B0506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3B6EFB7B-4C0B-4D2E-9E73-9D557F2883CF}"/>
              </a:ext>
            </a:extLst>
          </p:cNvPr>
          <p:cNvSpPr>
            <a:spLocks noGrp="1"/>
          </p:cNvSpPr>
          <p:nvPr>
            <p:ph idx="1"/>
          </p:nvPr>
        </p:nvSpPr>
        <p:spPr>
          <a:xfrm>
            <a:off x="1063870" y="1825625"/>
            <a:ext cx="10289930" cy="4351338"/>
          </a:xfrm>
        </p:spPr>
        <p:txBody>
          <a:bodyPr/>
          <a:lstStyle>
            <a:lvl1pPr>
              <a:defRPr>
                <a:solidFill>
                  <a:schemeClr val="tx1">
                    <a:lumMod val="85000"/>
                    <a:lumOff val="15000"/>
                  </a:schemeClr>
                </a:solidFill>
                <a:latin typeface="Acumin Pro Condensed" panose="020B0506020202020204" pitchFamily="34" charset="0"/>
              </a:defRPr>
            </a:lvl1pPr>
            <a:lvl2pPr>
              <a:defRPr>
                <a:solidFill>
                  <a:schemeClr val="tx1">
                    <a:lumMod val="85000"/>
                    <a:lumOff val="15000"/>
                  </a:schemeClr>
                </a:solidFill>
                <a:latin typeface="Acumin Pro Condensed" panose="020B0506020202020204" pitchFamily="34" charset="0"/>
              </a:defRPr>
            </a:lvl2pPr>
            <a:lvl3pPr>
              <a:defRPr>
                <a:solidFill>
                  <a:schemeClr val="tx1">
                    <a:lumMod val="85000"/>
                    <a:lumOff val="15000"/>
                  </a:schemeClr>
                </a:solidFill>
                <a:latin typeface="Acumin Pro Condensed" panose="020B0506020202020204" pitchFamily="34" charset="0"/>
              </a:defRPr>
            </a:lvl3pPr>
            <a:lvl4pPr>
              <a:defRPr>
                <a:solidFill>
                  <a:schemeClr val="tx1">
                    <a:lumMod val="85000"/>
                    <a:lumOff val="15000"/>
                  </a:schemeClr>
                </a:solidFill>
                <a:latin typeface="Acumin Pro Condensed" panose="020B0506020202020204" pitchFamily="34" charset="0"/>
              </a:defRPr>
            </a:lvl4pPr>
            <a:lvl5pPr>
              <a:defRPr>
                <a:solidFill>
                  <a:schemeClr val="tx1">
                    <a:lumMod val="85000"/>
                    <a:lumOff val="15000"/>
                  </a:schemeClr>
                </a:solidFill>
                <a:latin typeface="Acumin Pro Condensed" panose="020B0506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61C3854F-0225-4DD4-BD8A-C2F195BA241D}"/>
              </a:ext>
            </a:extLst>
          </p:cNvPr>
          <p:cNvSpPr>
            <a:spLocks noGrp="1"/>
          </p:cNvSpPr>
          <p:nvPr>
            <p:ph type="ftr" sz="quarter" idx="11"/>
          </p:nvPr>
        </p:nvSpPr>
        <p:spPr>
          <a:xfrm>
            <a:off x="1952625" y="6356350"/>
            <a:ext cx="6200775" cy="365125"/>
          </a:xfrm>
        </p:spPr>
        <p:txBody>
          <a:bodyPr/>
          <a:lstStyle>
            <a:lvl1pPr>
              <a:defRPr>
                <a:latin typeface="Acumin Pro Condensed" panose="020B0506020202020204" pitchFamily="34" charset="0"/>
              </a:defRPr>
            </a:lvl1pPr>
          </a:lstStyle>
          <a:p>
            <a:endParaRPr lang="en-US" dirty="0"/>
          </a:p>
        </p:txBody>
      </p:sp>
      <p:sp>
        <p:nvSpPr>
          <p:cNvPr id="6" name="Slide Number Placeholder 5">
            <a:extLst>
              <a:ext uri="{FF2B5EF4-FFF2-40B4-BE49-F238E27FC236}">
                <a16:creationId xmlns:a16="http://schemas.microsoft.com/office/drawing/2014/main" id="{80281F01-6E78-4417-B0B5-329EB036FAFD}"/>
              </a:ext>
            </a:extLst>
          </p:cNvPr>
          <p:cNvSpPr>
            <a:spLocks noGrp="1"/>
          </p:cNvSpPr>
          <p:nvPr>
            <p:ph type="sldNum" sz="quarter" idx="12"/>
          </p:nvPr>
        </p:nvSpPr>
        <p:spPr/>
        <p:txBody>
          <a:bodyPr/>
          <a:lstStyle>
            <a:lvl1pPr>
              <a:defRPr>
                <a:latin typeface="Acumin Pro Condensed" panose="020B0506020202020204" pitchFamily="34" charset="0"/>
              </a:defRPr>
            </a:lvl1pPr>
          </a:lstStyle>
          <a:p>
            <a:fld id="{78E89677-D99F-4CF4-BCBC-10F62AFC0C1A}" type="slidenum">
              <a:rPr lang="en-US" smtClean="0"/>
              <a:pPr/>
              <a:t>‹#›</a:t>
            </a:fld>
            <a:endParaRPr lang="en-US"/>
          </a:p>
        </p:txBody>
      </p:sp>
    </p:spTree>
    <p:extLst>
      <p:ext uri="{BB962C8B-B14F-4D97-AF65-F5344CB8AC3E}">
        <p14:creationId xmlns:p14="http://schemas.microsoft.com/office/powerpoint/2010/main" val="36140299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11_Title and Content">
    <p:bg>
      <p:bgPr>
        <a:solidFill>
          <a:srgbClr val="FFF8EB"/>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3B9292-55F1-45DC-BCB7-E6548707273C}"/>
              </a:ext>
            </a:extLst>
          </p:cNvPr>
          <p:cNvSpPr>
            <a:spLocks noGrp="1"/>
          </p:cNvSpPr>
          <p:nvPr>
            <p:ph type="title"/>
          </p:nvPr>
        </p:nvSpPr>
        <p:spPr>
          <a:xfrm>
            <a:off x="1072662" y="365125"/>
            <a:ext cx="10281138" cy="1325563"/>
          </a:xfrm>
        </p:spPr>
        <p:txBody>
          <a:bodyPr/>
          <a:lstStyle>
            <a:lvl1pPr>
              <a:defRPr>
                <a:solidFill>
                  <a:schemeClr val="tx1">
                    <a:lumMod val="85000"/>
                    <a:lumOff val="15000"/>
                  </a:schemeClr>
                </a:solidFill>
                <a:latin typeface="Acumin Pro Condensed" panose="020B0506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3B6EFB7B-4C0B-4D2E-9E73-9D557F2883CF}"/>
              </a:ext>
            </a:extLst>
          </p:cNvPr>
          <p:cNvSpPr>
            <a:spLocks noGrp="1"/>
          </p:cNvSpPr>
          <p:nvPr>
            <p:ph idx="1"/>
          </p:nvPr>
        </p:nvSpPr>
        <p:spPr>
          <a:xfrm>
            <a:off x="1072662" y="1825625"/>
            <a:ext cx="10281137" cy="4351338"/>
          </a:xfrm>
        </p:spPr>
        <p:txBody>
          <a:bodyPr/>
          <a:lstStyle>
            <a:lvl1pPr>
              <a:defRPr>
                <a:solidFill>
                  <a:schemeClr val="tx1">
                    <a:lumMod val="85000"/>
                    <a:lumOff val="15000"/>
                  </a:schemeClr>
                </a:solidFill>
                <a:latin typeface="Acumin Pro Condensed" panose="020B0506020202020204" pitchFamily="34" charset="0"/>
              </a:defRPr>
            </a:lvl1pPr>
            <a:lvl2pPr>
              <a:defRPr>
                <a:solidFill>
                  <a:schemeClr val="tx1">
                    <a:lumMod val="85000"/>
                    <a:lumOff val="15000"/>
                  </a:schemeClr>
                </a:solidFill>
                <a:latin typeface="Acumin Pro Condensed" panose="020B0506020202020204" pitchFamily="34" charset="0"/>
              </a:defRPr>
            </a:lvl2pPr>
            <a:lvl3pPr>
              <a:defRPr>
                <a:solidFill>
                  <a:schemeClr val="tx1">
                    <a:lumMod val="85000"/>
                    <a:lumOff val="15000"/>
                  </a:schemeClr>
                </a:solidFill>
                <a:latin typeface="Acumin Pro Condensed" panose="020B0506020202020204" pitchFamily="34" charset="0"/>
              </a:defRPr>
            </a:lvl3pPr>
            <a:lvl4pPr>
              <a:defRPr>
                <a:solidFill>
                  <a:schemeClr val="tx1">
                    <a:lumMod val="85000"/>
                    <a:lumOff val="15000"/>
                  </a:schemeClr>
                </a:solidFill>
                <a:latin typeface="Acumin Pro Condensed" panose="020B0506020202020204" pitchFamily="34" charset="0"/>
              </a:defRPr>
            </a:lvl4pPr>
            <a:lvl5pPr>
              <a:defRPr>
                <a:solidFill>
                  <a:schemeClr val="tx1">
                    <a:lumMod val="85000"/>
                    <a:lumOff val="15000"/>
                  </a:schemeClr>
                </a:solidFill>
                <a:latin typeface="Acumin Pro Condensed" panose="020B0506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61C3854F-0225-4DD4-BD8A-C2F195BA241D}"/>
              </a:ext>
            </a:extLst>
          </p:cNvPr>
          <p:cNvSpPr>
            <a:spLocks noGrp="1"/>
          </p:cNvSpPr>
          <p:nvPr>
            <p:ph type="ftr" sz="quarter" idx="11"/>
          </p:nvPr>
        </p:nvSpPr>
        <p:spPr>
          <a:xfrm>
            <a:off x="1952625" y="6356350"/>
            <a:ext cx="6200775" cy="365125"/>
          </a:xfrm>
        </p:spPr>
        <p:txBody>
          <a:bodyPr/>
          <a:lstStyle>
            <a:lvl1pPr>
              <a:defRPr>
                <a:latin typeface="Acumin Pro Condensed" panose="020B0506020202020204" pitchFamily="34" charset="0"/>
              </a:defRPr>
            </a:lvl1pPr>
          </a:lstStyle>
          <a:p>
            <a:endParaRPr lang="en-US" dirty="0"/>
          </a:p>
        </p:txBody>
      </p:sp>
      <p:sp>
        <p:nvSpPr>
          <p:cNvPr id="6" name="Slide Number Placeholder 5">
            <a:extLst>
              <a:ext uri="{FF2B5EF4-FFF2-40B4-BE49-F238E27FC236}">
                <a16:creationId xmlns:a16="http://schemas.microsoft.com/office/drawing/2014/main" id="{80281F01-6E78-4417-B0B5-329EB036FAFD}"/>
              </a:ext>
            </a:extLst>
          </p:cNvPr>
          <p:cNvSpPr>
            <a:spLocks noGrp="1"/>
          </p:cNvSpPr>
          <p:nvPr>
            <p:ph type="sldNum" sz="quarter" idx="12"/>
          </p:nvPr>
        </p:nvSpPr>
        <p:spPr/>
        <p:txBody>
          <a:bodyPr/>
          <a:lstStyle>
            <a:lvl1pPr>
              <a:defRPr>
                <a:latin typeface="Acumin Pro Condensed" panose="020B0506020202020204" pitchFamily="34" charset="0"/>
              </a:defRPr>
            </a:lvl1pPr>
          </a:lstStyle>
          <a:p>
            <a:fld id="{78E89677-D99F-4CF4-BCBC-10F62AFC0C1A}" type="slidenum">
              <a:rPr lang="en-US" smtClean="0"/>
              <a:pPr/>
              <a:t>‹#›</a:t>
            </a:fld>
            <a:endParaRPr lang="en-US"/>
          </a:p>
        </p:txBody>
      </p:sp>
      <p:pic>
        <p:nvPicPr>
          <p:cNvPr id="7" name="Picture 6" descr="A picture containing silhouette&#10;&#10;Description automatically generated">
            <a:extLst>
              <a:ext uri="{FF2B5EF4-FFF2-40B4-BE49-F238E27FC236}">
                <a16:creationId xmlns:a16="http://schemas.microsoft.com/office/drawing/2014/main" id="{34529CDC-D186-4FDD-BB9C-E529C8E3B5A0}"/>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7365"/>
          <a:stretch/>
        </p:blipFill>
        <p:spPr>
          <a:xfrm>
            <a:off x="0" y="990141"/>
            <a:ext cx="3424691" cy="6573167"/>
          </a:xfrm>
          <a:prstGeom prst="rect">
            <a:avLst/>
          </a:prstGeom>
        </p:spPr>
      </p:pic>
    </p:spTree>
    <p:extLst>
      <p:ext uri="{BB962C8B-B14F-4D97-AF65-F5344CB8AC3E}">
        <p14:creationId xmlns:p14="http://schemas.microsoft.com/office/powerpoint/2010/main" val="9444486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2_Title and Content">
    <p:bg>
      <p:bgPr>
        <a:solidFill>
          <a:srgbClr val="FFF8EB"/>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3B9292-55F1-45DC-BCB7-E6548707273C}"/>
              </a:ext>
            </a:extLst>
          </p:cNvPr>
          <p:cNvSpPr>
            <a:spLocks noGrp="1"/>
          </p:cNvSpPr>
          <p:nvPr>
            <p:ph type="title"/>
          </p:nvPr>
        </p:nvSpPr>
        <p:spPr>
          <a:xfrm>
            <a:off x="1072662" y="365125"/>
            <a:ext cx="10281138" cy="1325563"/>
          </a:xfrm>
        </p:spPr>
        <p:txBody>
          <a:bodyPr/>
          <a:lstStyle>
            <a:lvl1pPr>
              <a:defRPr>
                <a:solidFill>
                  <a:schemeClr val="tx1">
                    <a:lumMod val="85000"/>
                    <a:lumOff val="15000"/>
                  </a:schemeClr>
                </a:solidFill>
                <a:latin typeface="Acumin Pro Condensed" panose="020B0506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3B6EFB7B-4C0B-4D2E-9E73-9D557F2883CF}"/>
              </a:ext>
            </a:extLst>
          </p:cNvPr>
          <p:cNvSpPr>
            <a:spLocks noGrp="1"/>
          </p:cNvSpPr>
          <p:nvPr>
            <p:ph idx="1"/>
          </p:nvPr>
        </p:nvSpPr>
        <p:spPr>
          <a:xfrm>
            <a:off x="1063870" y="1825625"/>
            <a:ext cx="10289930" cy="4351338"/>
          </a:xfrm>
        </p:spPr>
        <p:txBody>
          <a:bodyPr/>
          <a:lstStyle>
            <a:lvl1pPr>
              <a:defRPr>
                <a:solidFill>
                  <a:schemeClr val="tx1">
                    <a:lumMod val="85000"/>
                    <a:lumOff val="15000"/>
                  </a:schemeClr>
                </a:solidFill>
                <a:latin typeface="Acumin Pro Condensed" panose="020B0506020202020204" pitchFamily="34" charset="0"/>
              </a:defRPr>
            </a:lvl1pPr>
            <a:lvl2pPr>
              <a:defRPr>
                <a:solidFill>
                  <a:schemeClr val="tx1">
                    <a:lumMod val="85000"/>
                    <a:lumOff val="15000"/>
                  </a:schemeClr>
                </a:solidFill>
                <a:latin typeface="Acumin Pro Condensed" panose="020B0506020202020204" pitchFamily="34" charset="0"/>
              </a:defRPr>
            </a:lvl2pPr>
            <a:lvl3pPr>
              <a:defRPr>
                <a:solidFill>
                  <a:schemeClr val="tx1">
                    <a:lumMod val="85000"/>
                    <a:lumOff val="15000"/>
                  </a:schemeClr>
                </a:solidFill>
                <a:latin typeface="Acumin Pro Condensed" panose="020B0506020202020204" pitchFamily="34" charset="0"/>
              </a:defRPr>
            </a:lvl3pPr>
            <a:lvl4pPr>
              <a:defRPr>
                <a:solidFill>
                  <a:schemeClr val="tx1">
                    <a:lumMod val="85000"/>
                    <a:lumOff val="15000"/>
                  </a:schemeClr>
                </a:solidFill>
                <a:latin typeface="Acumin Pro Condensed" panose="020B0506020202020204" pitchFamily="34" charset="0"/>
              </a:defRPr>
            </a:lvl4pPr>
            <a:lvl5pPr>
              <a:defRPr>
                <a:solidFill>
                  <a:schemeClr val="tx1">
                    <a:lumMod val="85000"/>
                    <a:lumOff val="15000"/>
                  </a:schemeClr>
                </a:solidFill>
                <a:latin typeface="Acumin Pro Condensed" panose="020B0506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61C3854F-0225-4DD4-BD8A-C2F195BA241D}"/>
              </a:ext>
            </a:extLst>
          </p:cNvPr>
          <p:cNvSpPr>
            <a:spLocks noGrp="1"/>
          </p:cNvSpPr>
          <p:nvPr>
            <p:ph type="ftr" sz="quarter" idx="11"/>
          </p:nvPr>
        </p:nvSpPr>
        <p:spPr>
          <a:xfrm>
            <a:off x="1952625" y="6356350"/>
            <a:ext cx="6200775" cy="365125"/>
          </a:xfrm>
        </p:spPr>
        <p:txBody>
          <a:bodyPr/>
          <a:lstStyle>
            <a:lvl1pPr>
              <a:defRPr>
                <a:latin typeface="Acumin Pro Condensed" panose="020B0506020202020204" pitchFamily="34" charset="0"/>
              </a:defRPr>
            </a:lvl1pPr>
          </a:lstStyle>
          <a:p>
            <a:endParaRPr lang="en-US" dirty="0"/>
          </a:p>
        </p:txBody>
      </p:sp>
      <p:sp>
        <p:nvSpPr>
          <p:cNvPr id="6" name="Slide Number Placeholder 5">
            <a:extLst>
              <a:ext uri="{FF2B5EF4-FFF2-40B4-BE49-F238E27FC236}">
                <a16:creationId xmlns:a16="http://schemas.microsoft.com/office/drawing/2014/main" id="{80281F01-6E78-4417-B0B5-329EB036FAFD}"/>
              </a:ext>
            </a:extLst>
          </p:cNvPr>
          <p:cNvSpPr>
            <a:spLocks noGrp="1"/>
          </p:cNvSpPr>
          <p:nvPr>
            <p:ph type="sldNum" sz="quarter" idx="12"/>
          </p:nvPr>
        </p:nvSpPr>
        <p:spPr/>
        <p:txBody>
          <a:bodyPr/>
          <a:lstStyle>
            <a:lvl1pPr>
              <a:defRPr>
                <a:latin typeface="Acumin Pro Condensed" panose="020B0506020202020204" pitchFamily="34" charset="0"/>
              </a:defRPr>
            </a:lvl1pPr>
          </a:lstStyle>
          <a:p>
            <a:fld id="{78E89677-D99F-4CF4-BCBC-10F62AFC0C1A}" type="slidenum">
              <a:rPr lang="en-US" smtClean="0"/>
              <a:pPr/>
              <a:t>‹#›</a:t>
            </a:fld>
            <a:endParaRPr lang="en-US"/>
          </a:p>
        </p:txBody>
      </p:sp>
      <p:pic>
        <p:nvPicPr>
          <p:cNvPr id="7" name="Picture 6" descr="Icon&#10;&#10;Description automatically generated">
            <a:extLst>
              <a:ext uri="{FF2B5EF4-FFF2-40B4-BE49-F238E27FC236}">
                <a16:creationId xmlns:a16="http://schemas.microsoft.com/office/drawing/2014/main" id="{99566622-DE9F-43C5-9E19-534ADC1F6FB2}"/>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4887"/>
          <a:stretch/>
        </p:blipFill>
        <p:spPr>
          <a:xfrm>
            <a:off x="0" y="1180665"/>
            <a:ext cx="3696168" cy="6230219"/>
          </a:xfrm>
          <a:prstGeom prst="rect">
            <a:avLst/>
          </a:prstGeom>
        </p:spPr>
      </p:pic>
    </p:spTree>
    <p:extLst>
      <p:ext uri="{BB962C8B-B14F-4D97-AF65-F5344CB8AC3E}">
        <p14:creationId xmlns:p14="http://schemas.microsoft.com/office/powerpoint/2010/main" val="6851828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3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3B9292-55F1-45DC-BCB7-E6548707273C}"/>
              </a:ext>
            </a:extLst>
          </p:cNvPr>
          <p:cNvSpPr>
            <a:spLocks noGrp="1"/>
          </p:cNvSpPr>
          <p:nvPr>
            <p:ph type="title"/>
          </p:nvPr>
        </p:nvSpPr>
        <p:spPr>
          <a:xfrm>
            <a:off x="1072662" y="365125"/>
            <a:ext cx="10281138" cy="1325563"/>
          </a:xfrm>
        </p:spPr>
        <p:txBody>
          <a:bodyPr/>
          <a:lstStyle>
            <a:lvl1pPr>
              <a:defRPr>
                <a:solidFill>
                  <a:schemeClr val="tx1">
                    <a:lumMod val="85000"/>
                    <a:lumOff val="15000"/>
                  </a:schemeClr>
                </a:solidFill>
                <a:latin typeface="Acumin Pro Condensed" panose="020B0506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3B6EFB7B-4C0B-4D2E-9E73-9D557F2883CF}"/>
              </a:ext>
            </a:extLst>
          </p:cNvPr>
          <p:cNvSpPr>
            <a:spLocks noGrp="1"/>
          </p:cNvSpPr>
          <p:nvPr>
            <p:ph idx="1"/>
          </p:nvPr>
        </p:nvSpPr>
        <p:spPr>
          <a:xfrm>
            <a:off x="1072662" y="1825625"/>
            <a:ext cx="10281137" cy="4351338"/>
          </a:xfrm>
        </p:spPr>
        <p:txBody>
          <a:bodyPr/>
          <a:lstStyle>
            <a:lvl1pPr>
              <a:defRPr>
                <a:solidFill>
                  <a:schemeClr val="tx1">
                    <a:lumMod val="85000"/>
                    <a:lumOff val="15000"/>
                  </a:schemeClr>
                </a:solidFill>
                <a:latin typeface="Acumin Pro Condensed" panose="020B0506020202020204" pitchFamily="34" charset="0"/>
              </a:defRPr>
            </a:lvl1pPr>
            <a:lvl2pPr>
              <a:defRPr>
                <a:solidFill>
                  <a:schemeClr val="tx1">
                    <a:lumMod val="85000"/>
                    <a:lumOff val="15000"/>
                  </a:schemeClr>
                </a:solidFill>
                <a:latin typeface="Acumin Pro Condensed" panose="020B0506020202020204" pitchFamily="34" charset="0"/>
              </a:defRPr>
            </a:lvl2pPr>
            <a:lvl3pPr>
              <a:defRPr>
                <a:solidFill>
                  <a:schemeClr val="tx1">
                    <a:lumMod val="85000"/>
                    <a:lumOff val="15000"/>
                  </a:schemeClr>
                </a:solidFill>
                <a:latin typeface="Acumin Pro Condensed" panose="020B0506020202020204" pitchFamily="34" charset="0"/>
              </a:defRPr>
            </a:lvl3pPr>
            <a:lvl4pPr>
              <a:defRPr>
                <a:solidFill>
                  <a:schemeClr val="tx1">
                    <a:lumMod val="85000"/>
                    <a:lumOff val="15000"/>
                  </a:schemeClr>
                </a:solidFill>
                <a:latin typeface="Acumin Pro Condensed" panose="020B0506020202020204" pitchFamily="34" charset="0"/>
              </a:defRPr>
            </a:lvl4pPr>
            <a:lvl5pPr>
              <a:defRPr>
                <a:solidFill>
                  <a:schemeClr val="tx1">
                    <a:lumMod val="85000"/>
                    <a:lumOff val="15000"/>
                  </a:schemeClr>
                </a:solidFill>
                <a:latin typeface="Acumin Pro Condensed" panose="020B0506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61C3854F-0225-4DD4-BD8A-C2F195BA241D}"/>
              </a:ext>
            </a:extLst>
          </p:cNvPr>
          <p:cNvSpPr>
            <a:spLocks noGrp="1"/>
          </p:cNvSpPr>
          <p:nvPr>
            <p:ph type="ftr" sz="quarter" idx="11"/>
          </p:nvPr>
        </p:nvSpPr>
        <p:spPr>
          <a:xfrm>
            <a:off x="1952625" y="6356350"/>
            <a:ext cx="6200775" cy="365125"/>
          </a:xfrm>
        </p:spPr>
        <p:txBody>
          <a:bodyPr/>
          <a:lstStyle>
            <a:lvl1pPr>
              <a:defRPr>
                <a:latin typeface="Acumin Pro Condensed" panose="020B0506020202020204" pitchFamily="34" charset="0"/>
              </a:defRPr>
            </a:lvl1pPr>
          </a:lstStyle>
          <a:p>
            <a:endParaRPr lang="en-US" dirty="0"/>
          </a:p>
        </p:txBody>
      </p:sp>
      <p:sp>
        <p:nvSpPr>
          <p:cNvPr id="6" name="Slide Number Placeholder 5">
            <a:extLst>
              <a:ext uri="{FF2B5EF4-FFF2-40B4-BE49-F238E27FC236}">
                <a16:creationId xmlns:a16="http://schemas.microsoft.com/office/drawing/2014/main" id="{80281F01-6E78-4417-B0B5-329EB036FAFD}"/>
              </a:ext>
            </a:extLst>
          </p:cNvPr>
          <p:cNvSpPr>
            <a:spLocks noGrp="1"/>
          </p:cNvSpPr>
          <p:nvPr>
            <p:ph type="sldNum" sz="quarter" idx="12"/>
          </p:nvPr>
        </p:nvSpPr>
        <p:spPr/>
        <p:txBody>
          <a:bodyPr/>
          <a:lstStyle>
            <a:lvl1pPr>
              <a:defRPr>
                <a:latin typeface="Acumin Pro Condensed" panose="020B0506020202020204" pitchFamily="34" charset="0"/>
              </a:defRPr>
            </a:lvl1pPr>
          </a:lstStyle>
          <a:p>
            <a:fld id="{78E89677-D99F-4CF4-BCBC-10F62AFC0C1A}" type="slidenum">
              <a:rPr lang="en-US" smtClean="0"/>
              <a:pPr/>
              <a:t>‹#›</a:t>
            </a:fld>
            <a:endParaRPr lang="en-US"/>
          </a:p>
        </p:txBody>
      </p:sp>
      <p:pic>
        <p:nvPicPr>
          <p:cNvPr id="7" name="Picture 6" descr="Icon&#10;&#10;Description automatically generated">
            <a:extLst>
              <a:ext uri="{FF2B5EF4-FFF2-40B4-BE49-F238E27FC236}">
                <a16:creationId xmlns:a16="http://schemas.microsoft.com/office/drawing/2014/main" id="{06272C56-2A00-439F-A722-49541A6DF8BC}"/>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1742"/>
          <a:stretch/>
        </p:blipFill>
        <p:spPr>
          <a:xfrm>
            <a:off x="0" y="1925909"/>
            <a:ext cx="2486210" cy="4932091"/>
          </a:xfrm>
          <a:prstGeom prst="rect">
            <a:avLst/>
          </a:prstGeom>
        </p:spPr>
      </p:pic>
    </p:spTree>
    <p:extLst>
      <p:ext uri="{BB962C8B-B14F-4D97-AF65-F5344CB8AC3E}">
        <p14:creationId xmlns:p14="http://schemas.microsoft.com/office/powerpoint/2010/main" val="6221851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4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3B9292-55F1-45DC-BCB7-E6548707273C}"/>
              </a:ext>
            </a:extLst>
          </p:cNvPr>
          <p:cNvSpPr>
            <a:spLocks noGrp="1"/>
          </p:cNvSpPr>
          <p:nvPr>
            <p:ph type="title"/>
          </p:nvPr>
        </p:nvSpPr>
        <p:spPr>
          <a:xfrm>
            <a:off x="1069675" y="365125"/>
            <a:ext cx="10284125" cy="1325563"/>
          </a:xfrm>
        </p:spPr>
        <p:txBody>
          <a:bodyPr/>
          <a:lstStyle>
            <a:lvl1pPr>
              <a:defRPr>
                <a:solidFill>
                  <a:schemeClr val="tx1">
                    <a:lumMod val="85000"/>
                    <a:lumOff val="15000"/>
                  </a:schemeClr>
                </a:solidFill>
                <a:latin typeface="Acumin Pro Condensed" panose="020B0506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3B6EFB7B-4C0B-4D2E-9E73-9D557F2883CF}"/>
              </a:ext>
            </a:extLst>
          </p:cNvPr>
          <p:cNvSpPr>
            <a:spLocks noGrp="1"/>
          </p:cNvSpPr>
          <p:nvPr>
            <p:ph idx="1"/>
          </p:nvPr>
        </p:nvSpPr>
        <p:spPr>
          <a:xfrm>
            <a:off x="1061050" y="1825625"/>
            <a:ext cx="10292750" cy="4351338"/>
          </a:xfrm>
        </p:spPr>
        <p:txBody>
          <a:bodyPr/>
          <a:lstStyle>
            <a:lvl1pPr>
              <a:defRPr>
                <a:solidFill>
                  <a:schemeClr val="tx1">
                    <a:lumMod val="85000"/>
                    <a:lumOff val="15000"/>
                  </a:schemeClr>
                </a:solidFill>
                <a:latin typeface="Acumin Pro Condensed" panose="020B0506020202020204" pitchFamily="34" charset="0"/>
              </a:defRPr>
            </a:lvl1pPr>
            <a:lvl2pPr>
              <a:defRPr>
                <a:solidFill>
                  <a:schemeClr val="tx1">
                    <a:lumMod val="85000"/>
                    <a:lumOff val="15000"/>
                  </a:schemeClr>
                </a:solidFill>
                <a:latin typeface="Acumin Pro Condensed" panose="020B0506020202020204" pitchFamily="34" charset="0"/>
              </a:defRPr>
            </a:lvl2pPr>
            <a:lvl3pPr>
              <a:defRPr>
                <a:solidFill>
                  <a:schemeClr val="tx1">
                    <a:lumMod val="85000"/>
                    <a:lumOff val="15000"/>
                  </a:schemeClr>
                </a:solidFill>
                <a:latin typeface="Acumin Pro Condensed" panose="020B0506020202020204" pitchFamily="34" charset="0"/>
              </a:defRPr>
            </a:lvl3pPr>
            <a:lvl4pPr>
              <a:defRPr>
                <a:solidFill>
                  <a:schemeClr val="tx1">
                    <a:lumMod val="85000"/>
                    <a:lumOff val="15000"/>
                  </a:schemeClr>
                </a:solidFill>
                <a:latin typeface="Acumin Pro Condensed" panose="020B0506020202020204" pitchFamily="34" charset="0"/>
              </a:defRPr>
            </a:lvl4pPr>
            <a:lvl5pPr>
              <a:defRPr>
                <a:solidFill>
                  <a:schemeClr val="tx1">
                    <a:lumMod val="85000"/>
                    <a:lumOff val="15000"/>
                  </a:schemeClr>
                </a:solidFill>
                <a:latin typeface="Acumin Pro Condensed" panose="020B0506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61C3854F-0225-4DD4-BD8A-C2F195BA241D}"/>
              </a:ext>
            </a:extLst>
          </p:cNvPr>
          <p:cNvSpPr>
            <a:spLocks noGrp="1"/>
          </p:cNvSpPr>
          <p:nvPr>
            <p:ph type="ftr" sz="quarter" idx="11"/>
          </p:nvPr>
        </p:nvSpPr>
        <p:spPr>
          <a:xfrm>
            <a:off x="1952625" y="6356350"/>
            <a:ext cx="6200775" cy="365125"/>
          </a:xfrm>
        </p:spPr>
        <p:txBody>
          <a:bodyPr/>
          <a:lstStyle>
            <a:lvl1pPr>
              <a:defRPr>
                <a:latin typeface="Acumin Pro Condensed" panose="020B0506020202020204" pitchFamily="34" charset="0"/>
              </a:defRPr>
            </a:lvl1pPr>
          </a:lstStyle>
          <a:p>
            <a:endParaRPr lang="en-US" dirty="0"/>
          </a:p>
        </p:txBody>
      </p:sp>
      <p:sp>
        <p:nvSpPr>
          <p:cNvPr id="6" name="Slide Number Placeholder 5">
            <a:extLst>
              <a:ext uri="{FF2B5EF4-FFF2-40B4-BE49-F238E27FC236}">
                <a16:creationId xmlns:a16="http://schemas.microsoft.com/office/drawing/2014/main" id="{80281F01-6E78-4417-B0B5-329EB036FAFD}"/>
              </a:ext>
            </a:extLst>
          </p:cNvPr>
          <p:cNvSpPr>
            <a:spLocks noGrp="1"/>
          </p:cNvSpPr>
          <p:nvPr>
            <p:ph type="sldNum" sz="quarter" idx="12"/>
          </p:nvPr>
        </p:nvSpPr>
        <p:spPr/>
        <p:txBody>
          <a:bodyPr/>
          <a:lstStyle>
            <a:lvl1pPr>
              <a:defRPr>
                <a:latin typeface="Acumin Pro Condensed" panose="020B0506020202020204" pitchFamily="34" charset="0"/>
              </a:defRPr>
            </a:lvl1pPr>
          </a:lstStyle>
          <a:p>
            <a:fld id="{78E89677-D99F-4CF4-BCBC-10F62AFC0C1A}" type="slidenum">
              <a:rPr lang="en-US" smtClean="0"/>
              <a:pPr/>
              <a:t>‹#›</a:t>
            </a:fld>
            <a:endParaRPr lang="en-US"/>
          </a:p>
        </p:txBody>
      </p:sp>
      <p:pic>
        <p:nvPicPr>
          <p:cNvPr id="8" name="Picture 7" descr="A picture containing text, silhouette&#10;&#10;Description automatically generated">
            <a:extLst>
              <a:ext uri="{FF2B5EF4-FFF2-40B4-BE49-F238E27FC236}">
                <a16:creationId xmlns:a16="http://schemas.microsoft.com/office/drawing/2014/main" id="{BB8164A3-FFB7-4A62-BD39-FA4878C0696E}"/>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23623"/>
          <a:stretch/>
        </p:blipFill>
        <p:spPr>
          <a:xfrm>
            <a:off x="0" y="990149"/>
            <a:ext cx="3557912" cy="6458851"/>
          </a:xfrm>
          <a:prstGeom prst="rect">
            <a:avLst/>
          </a:prstGeom>
        </p:spPr>
      </p:pic>
    </p:spTree>
    <p:extLst>
      <p:ext uri="{BB962C8B-B14F-4D97-AF65-F5344CB8AC3E}">
        <p14:creationId xmlns:p14="http://schemas.microsoft.com/office/powerpoint/2010/main" val="38424318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15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3B9292-55F1-45DC-BCB7-E6548707273C}"/>
              </a:ext>
            </a:extLst>
          </p:cNvPr>
          <p:cNvSpPr>
            <a:spLocks noGrp="1"/>
          </p:cNvSpPr>
          <p:nvPr>
            <p:ph type="title"/>
          </p:nvPr>
        </p:nvSpPr>
        <p:spPr>
          <a:xfrm>
            <a:off x="1072662" y="365125"/>
            <a:ext cx="10281138" cy="1325563"/>
          </a:xfrm>
        </p:spPr>
        <p:txBody>
          <a:bodyPr/>
          <a:lstStyle>
            <a:lvl1pPr>
              <a:defRPr>
                <a:solidFill>
                  <a:schemeClr val="tx1">
                    <a:lumMod val="85000"/>
                    <a:lumOff val="15000"/>
                  </a:schemeClr>
                </a:solidFill>
                <a:latin typeface="Acumin Pro Condensed" panose="020B0506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3B6EFB7B-4C0B-4D2E-9E73-9D557F2883CF}"/>
              </a:ext>
            </a:extLst>
          </p:cNvPr>
          <p:cNvSpPr>
            <a:spLocks noGrp="1"/>
          </p:cNvSpPr>
          <p:nvPr>
            <p:ph idx="1"/>
          </p:nvPr>
        </p:nvSpPr>
        <p:spPr>
          <a:xfrm>
            <a:off x="1072662" y="1825625"/>
            <a:ext cx="10281137" cy="4351338"/>
          </a:xfrm>
        </p:spPr>
        <p:txBody>
          <a:bodyPr/>
          <a:lstStyle>
            <a:lvl1pPr>
              <a:defRPr>
                <a:solidFill>
                  <a:schemeClr val="tx1">
                    <a:lumMod val="85000"/>
                    <a:lumOff val="15000"/>
                  </a:schemeClr>
                </a:solidFill>
                <a:latin typeface="Acumin Pro Condensed" panose="020B0506020202020204" pitchFamily="34" charset="0"/>
              </a:defRPr>
            </a:lvl1pPr>
            <a:lvl2pPr>
              <a:defRPr>
                <a:solidFill>
                  <a:schemeClr val="tx1">
                    <a:lumMod val="85000"/>
                    <a:lumOff val="15000"/>
                  </a:schemeClr>
                </a:solidFill>
                <a:latin typeface="Acumin Pro Condensed" panose="020B0506020202020204" pitchFamily="34" charset="0"/>
              </a:defRPr>
            </a:lvl2pPr>
            <a:lvl3pPr>
              <a:defRPr>
                <a:solidFill>
                  <a:schemeClr val="tx1">
                    <a:lumMod val="85000"/>
                    <a:lumOff val="15000"/>
                  </a:schemeClr>
                </a:solidFill>
                <a:latin typeface="Acumin Pro Condensed" panose="020B0506020202020204" pitchFamily="34" charset="0"/>
              </a:defRPr>
            </a:lvl3pPr>
            <a:lvl4pPr>
              <a:defRPr>
                <a:solidFill>
                  <a:schemeClr val="tx1">
                    <a:lumMod val="85000"/>
                    <a:lumOff val="15000"/>
                  </a:schemeClr>
                </a:solidFill>
                <a:latin typeface="Acumin Pro Condensed" panose="020B0506020202020204" pitchFamily="34" charset="0"/>
              </a:defRPr>
            </a:lvl4pPr>
            <a:lvl5pPr>
              <a:defRPr>
                <a:solidFill>
                  <a:schemeClr val="tx1">
                    <a:lumMod val="85000"/>
                    <a:lumOff val="15000"/>
                  </a:schemeClr>
                </a:solidFill>
                <a:latin typeface="Acumin Pro Condensed" panose="020B0506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61C3854F-0225-4DD4-BD8A-C2F195BA241D}"/>
              </a:ext>
            </a:extLst>
          </p:cNvPr>
          <p:cNvSpPr>
            <a:spLocks noGrp="1"/>
          </p:cNvSpPr>
          <p:nvPr>
            <p:ph type="ftr" sz="quarter" idx="11"/>
          </p:nvPr>
        </p:nvSpPr>
        <p:spPr>
          <a:xfrm>
            <a:off x="1952625" y="6356350"/>
            <a:ext cx="6200775" cy="365125"/>
          </a:xfrm>
        </p:spPr>
        <p:txBody>
          <a:bodyPr/>
          <a:lstStyle>
            <a:lvl1pPr>
              <a:defRPr>
                <a:latin typeface="Acumin Pro Condensed" panose="020B0506020202020204" pitchFamily="34" charset="0"/>
              </a:defRPr>
            </a:lvl1pPr>
          </a:lstStyle>
          <a:p>
            <a:endParaRPr lang="en-US" dirty="0"/>
          </a:p>
        </p:txBody>
      </p:sp>
      <p:sp>
        <p:nvSpPr>
          <p:cNvPr id="6" name="Slide Number Placeholder 5">
            <a:extLst>
              <a:ext uri="{FF2B5EF4-FFF2-40B4-BE49-F238E27FC236}">
                <a16:creationId xmlns:a16="http://schemas.microsoft.com/office/drawing/2014/main" id="{80281F01-6E78-4417-B0B5-329EB036FAFD}"/>
              </a:ext>
            </a:extLst>
          </p:cNvPr>
          <p:cNvSpPr>
            <a:spLocks noGrp="1"/>
          </p:cNvSpPr>
          <p:nvPr>
            <p:ph type="sldNum" sz="quarter" idx="12"/>
          </p:nvPr>
        </p:nvSpPr>
        <p:spPr/>
        <p:txBody>
          <a:bodyPr/>
          <a:lstStyle>
            <a:lvl1pPr>
              <a:defRPr>
                <a:latin typeface="Acumin Pro Condensed" panose="020B0506020202020204" pitchFamily="34" charset="0"/>
              </a:defRPr>
            </a:lvl1pPr>
          </a:lstStyle>
          <a:p>
            <a:fld id="{78E89677-D99F-4CF4-BCBC-10F62AFC0C1A}" type="slidenum">
              <a:rPr lang="en-US" smtClean="0"/>
              <a:pPr/>
              <a:t>‹#›</a:t>
            </a:fld>
            <a:endParaRPr lang="en-US"/>
          </a:p>
        </p:txBody>
      </p:sp>
      <p:pic>
        <p:nvPicPr>
          <p:cNvPr id="7" name="Picture 6" descr="Icon&#10;&#10;Description automatically generated">
            <a:extLst>
              <a:ext uri="{FF2B5EF4-FFF2-40B4-BE49-F238E27FC236}">
                <a16:creationId xmlns:a16="http://schemas.microsoft.com/office/drawing/2014/main" id="{3F9D64EC-AB00-487C-8D12-16203FD96257}"/>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6591"/>
          <a:stretch/>
        </p:blipFill>
        <p:spPr>
          <a:xfrm>
            <a:off x="0" y="1261615"/>
            <a:ext cx="3581868" cy="6411220"/>
          </a:xfrm>
          <a:prstGeom prst="rect">
            <a:avLst/>
          </a:prstGeom>
        </p:spPr>
      </p:pic>
    </p:spTree>
    <p:extLst>
      <p:ext uri="{BB962C8B-B14F-4D97-AF65-F5344CB8AC3E}">
        <p14:creationId xmlns:p14="http://schemas.microsoft.com/office/powerpoint/2010/main" val="2201071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16_Title and Content">
    <p:bg>
      <p:bgPr>
        <a:solidFill>
          <a:srgbClr val="FFF8EB"/>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3B9292-55F1-45DC-BCB7-E6548707273C}"/>
              </a:ext>
            </a:extLst>
          </p:cNvPr>
          <p:cNvSpPr>
            <a:spLocks noGrp="1"/>
          </p:cNvSpPr>
          <p:nvPr>
            <p:ph type="title"/>
          </p:nvPr>
        </p:nvSpPr>
        <p:spPr>
          <a:xfrm>
            <a:off x="1072662" y="365125"/>
            <a:ext cx="10281138" cy="1325563"/>
          </a:xfrm>
        </p:spPr>
        <p:txBody>
          <a:bodyPr/>
          <a:lstStyle>
            <a:lvl1pPr>
              <a:defRPr>
                <a:solidFill>
                  <a:schemeClr val="tx1">
                    <a:lumMod val="85000"/>
                    <a:lumOff val="15000"/>
                  </a:schemeClr>
                </a:solidFill>
                <a:latin typeface="Acumin Pro Condensed" panose="020B0506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3B6EFB7B-4C0B-4D2E-9E73-9D557F2883CF}"/>
              </a:ext>
            </a:extLst>
          </p:cNvPr>
          <p:cNvSpPr>
            <a:spLocks noGrp="1"/>
          </p:cNvSpPr>
          <p:nvPr>
            <p:ph idx="1"/>
          </p:nvPr>
        </p:nvSpPr>
        <p:spPr>
          <a:xfrm>
            <a:off x="1063870" y="1825625"/>
            <a:ext cx="10289930" cy="4351338"/>
          </a:xfrm>
        </p:spPr>
        <p:txBody>
          <a:bodyPr/>
          <a:lstStyle>
            <a:lvl1pPr>
              <a:defRPr>
                <a:solidFill>
                  <a:schemeClr val="tx1">
                    <a:lumMod val="85000"/>
                    <a:lumOff val="15000"/>
                  </a:schemeClr>
                </a:solidFill>
                <a:latin typeface="Acumin Pro Condensed" panose="020B0506020202020204" pitchFamily="34" charset="0"/>
              </a:defRPr>
            </a:lvl1pPr>
            <a:lvl2pPr>
              <a:defRPr>
                <a:solidFill>
                  <a:schemeClr val="tx1">
                    <a:lumMod val="85000"/>
                    <a:lumOff val="15000"/>
                  </a:schemeClr>
                </a:solidFill>
                <a:latin typeface="Acumin Pro Condensed" panose="020B0506020202020204" pitchFamily="34" charset="0"/>
              </a:defRPr>
            </a:lvl2pPr>
            <a:lvl3pPr>
              <a:defRPr>
                <a:solidFill>
                  <a:schemeClr val="tx1">
                    <a:lumMod val="85000"/>
                    <a:lumOff val="15000"/>
                  </a:schemeClr>
                </a:solidFill>
                <a:latin typeface="Acumin Pro Condensed" panose="020B0506020202020204" pitchFamily="34" charset="0"/>
              </a:defRPr>
            </a:lvl3pPr>
            <a:lvl4pPr>
              <a:defRPr>
                <a:solidFill>
                  <a:schemeClr val="tx1">
                    <a:lumMod val="85000"/>
                    <a:lumOff val="15000"/>
                  </a:schemeClr>
                </a:solidFill>
                <a:latin typeface="Acumin Pro Condensed" panose="020B0506020202020204" pitchFamily="34" charset="0"/>
              </a:defRPr>
            </a:lvl4pPr>
            <a:lvl5pPr>
              <a:defRPr>
                <a:solidFill>
                  <a:schemeClr val="tx1">
                    <a:lumMod val="85000"/>
                    <a:lumOff val="15000"/>
                  </a:schemeClr>
                </a:solidFill>
                <a:latin typeface="Acumin Pro Condensed" panose="020B0506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61C3854F-0225-4DD4-BD8A-C2F195BA241D}"/>
              </a:ext>
            </a:extLst>
          </p:cNvPr>
          <p:cNvSpPr>
            <a:spLocks noGrp="1"/>
          </p:cNvSpPr>
          <p:nvPr>
            <p:ph type="ftr" sz="quarter" idx="11"/>
          </p:nvPr>
        </p:nvSpPr>
        <p:spPr>
          <a:xfrm>
            <a:off x="1952625" y="6356350"/>
            <a:ext cx="6200775" cy="365125"/>
          </a:xfrm>
        </p:spPr>
        <p:txBody>
          <a:bodyPr/>
          <a:lstStyle>
            <a:lvl1pPr>
              <a:defRPr>
                <a:latin typeface="Acumin Pro Condensed" panose="020B0506020202020204" pitchFamily="34" charset="0"/>
              </a:defRPr>
            </a:lvl1pPr>
          </a:lstStyle>
          <a:p>
            <a:endParaRPr lang="en-US" dirty="0"/>
          </a:p>
        </p:txBody>
      </p:sp>
      <p:sp>
        <p:nvSpPr>
          <p:cNvPr id="6" name="Slide Number Placeholder 5">
            <a:extLst>
              <a:ext uri="{FF2B5EF4-FFF2-40B4-BE49-F238E27FC236}">
                <a16:creationId xmlns:a16="http://schemas.microsoft.com/office/drawing/2014/main" id="{80281F01-6E78-4417-B0B5-329EB036FAFD}"/>
              </a:ext>
            </a:extLst>
          </p:cNvPr>
          <p:cNvSpPr>
            <a:spLocks noGrp="1"/>
          </p:cNvSpPr>
          <p:nvPr>
            <p:ph type="sldNum" sz="quarter" idx="12"/>
          </p:nvPr>
        </p:nvSpPr>
        <p:spPr/>
        <p:txBody>
          <a:bodyPr/>
          <a:lstStyle>
            <a:lvl1pPr>
              <a:defRPr>
                <a:latin typeface="Acumin Pro Condensed" panose="020B0506020202020204" pitchFamily="34" charset="0"/>
              </a:defRPr>
            </a:lvl1pPr>
          </a:lstStyle>
          <a:p>
            <a:fld id="{78E89677-D99F-4CF4-BCBC-10F62AFC0C1A}" type="slidenum">
              <a:rPr lang="en-US" smtClean="0"/>
              <a:pPr/>
              <a:t>‹#›</a:t>
            </a:fld>
            <a:endParaRPr lang="en-US"/>
          </a:p>
        </p:txBody>
      </p:sp>
      <p:pic>
        <p:nvPicPr>
          <p:cNvPr id="8" name="Picture 7" descr="Icon&#10;&#10;Description automatically generated">
            <a:extLst>
              <a:ext uri="{FF2B5EF4-FFF2-40B4-BE49-F238E27FC236}">
                <a16:creationId xmlns:a16="http://schemas.microsoft.com/office/drawing/2014/main" id="{C63CBD1B-158A-4D9B-A1BC-2EC7EACBA86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51245"/>
          <a:stretch/>
        </p:blipFill>
        <p:spPr>
          <a:xfrm>
            <a:off x="-1" y="828212"/>
            <a:ext cx="3358043" cy="6630325"/>
          </a:xfrm>
          <a:prstGeom prst="rect">
            <a:avLst/>
          </a:prstGeom>
        </p:spPr>
      </p:pic>
    </p:spTree>
    <p:extLst>
      <p:ext uri="{BB962C8B-B14F-4D97-AF65-F5344CB8AC3E}">
        <p14:creationId xmlns:p14="http://schemas.microsoft.com/office/powerpoint/2010/main" val="34746561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17_Title and Content">
    <p:bg>
      <p:bgPr>
        <a:solidFill>
          <a:srgbClr val="FFF8EB"/>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3B9292-55F1-45DC-BCB7-E6548707273C}"/>
              </a:ext>
            </a:extLst>
          </p:cNvPr>
          <p:cNvSpPr>
            <a:spLocks noGrp="1"/>
          </p:cNvSpPr>
          <p:nvPr>
            <p:ph type="title"/>
          </p:nvPr>
        </p:nvSpPr>
        <p:spPr>
          <a:xfrm>
            <a:off x="1072662" y="365125"/>
            <a:ext cx="10281138" cy="1325563"/>
          </a:xfrm>
        </p:spPr>
        <p:txBody>
          <a:bodyPr/>
          <a:lstStyle>
            <a:lvl1pPr>
              <a:defRPr>
                <a:solidFill>
                  <a:schemeClr val="tx1">
                    <a:lumMod val="85000"/>
                    <a:lumOff val="15000"/>
                  </a:schemeClr>
                </a:solidFill>
                <a:latin typeface="Acumin Pro Condensed" panose="020B0506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3B6EFB7B-4C0B-4D2E-9E73-9D557F2883CF}"/>
              </a:ext>
            </a:extLst>
          </p:cNvPr>
          <p:cNvSpPr>
            <a:spLocks noGrp="1"/>
          </p:cNvSpPr>
          <p:nvPr>
            <p:ph idx="1"/>
          </p:nvPr>
        </p:nvSpPr>
        <p:spPr>
          <a:xfrm>
            <a:off x="1072662" y="1825625"/>
            <a:ext cx="10281137" cy="4351338"/>
          </a:xfrm>
        </p:spPr>
        <p:txBody>
          <a:bodyPr/>
          <a:lstStyle>
            <a:lvl1pPr>
              <a:defRPr>
                <a:solidFill>
                  <a:schemeClr val="tx1">
                    <a:lumMod val="85000"/>
                    <a:lumOff val="15000"/>
                  </a:schemeClr>
                </a:solidFill>
                <a:latin typeface="Acumin Pro Condensed" panose="020B0506020202020204" pitchFamily="34" charset="0"/>
              </a:defRPr>
            </a:lvl1pPr>
            <a:lvl2pPr>
              <a:defRPr>
                <a:solidFill>
                  <a:schemeClr val="tx1">
                    <a:lumMod val="85000"/>
                    <a:lumOff val="15000"/>
                  </a:schemeClr>
                </a:solidFill>
                <a:latin typeface="Acumin Pro Condensed" panose="020B0506020202020204" pitchFamily="34" charset="0"/>
              </a:defRPr>
            </a:lvl2pPr>
            <a:lvl3pPr>
              <a:defRPr>
                <a:solidFill>
                  <a:schemeClr val="tx1">
                    <a:lumMod val="85000"/>
                    <a:lumOff val="15000"/>
                  </a:schemeClr>
                </a:solidFill>
                <a:latin typeface="Acumin Pro Condensed" panose="020B0506020202020204" pitchFamily="34" charset="0"/>
              </a:defRPr>
            </a:lvl3pPr>
            <a:lvl4pPr>
              <a:defRPr>
                <a:solidFill>
                  <a:schemeClr val="tx1">
                    <a:lumMod val="85000"/>
                    <a:lumOff val="15000"/>
                  </a:schemeClr>
                </a:solidFill>
                <a:latin typeface="Acumin Pro Condensed" panose="020B0506020202020204" pitchFamily="34" charset="0"/>
              </a:defRPr>
            </a:lvl4pPr>
            <a:lvl5pPr>
              <a:defRPr>
                <a:solidFill>
                  <a:schemeClr val="tx1">
                    <a:lumMod val="85000"/>
                    <a:lumOff val="15000"/>
                  </a:schemeClr>
                </a:solidFill>
                <a:latin typeface="Acumin Pro Condensed" panose="020B0506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61C3854F-0225-4DD4-BD8A-C2F195BA241D}"/>
              </a:ext>
            </a:extLst>
          </p:cNvPr>
          <p:cNvSpPr>
            <a:spLocks noGrp="1"/>
          </p:cNvSpPr>
          <p:nvPr>
            <p:ph type="ftr" sz="quarter" idx="11"/>
          </p:nvPr>
        </p:nvSpPr>
        <p:spPr>
          <a:xfrm>
            <a:off x="1952625" y="6356350"/>
            <a:ext cx="6200775" cy="365125"/>
          </a:xfrm>
        </p:spPr>
        <p:txBody>
          <a:bodyPr/>
          <a:lstStyle>
            <a:lvl1pPr>
              <a:defRPr>
                <a:latin typeface="Acumin Pro Condensed" panose="020B0506020202020204" pitchFamily="34" charset="0"/>
              </a:defRPr>
            </a:lvl1pPr>
          </a:lstStyle>
          <a:p>
            <a:endParaRPr lang="en-US" dirty="0"/>
          </a:p>
        </p:txBody>
      </p:sp>
      <p:sp>
        <p:nvSpPr>
          <p:cNvPr id="6" name="Slide Number Placeholder 5">
            <a:extLst>
              <a:ext uri="{FF2B5EF4-FFF2-40B4-BE49-F238E27FC236}">
                <a16:creationId xmlns:a16="http://schemas.microsoft.com/office/drawing/2014/main" id="{80281F01-6E78-4417-B0B5-329EB036FAFD}"/>
              </a:ext>
            </a:extLst>
          </p:cNvPr>
          <p:cNvSpPr>
            <a:spLocks noGrp="1"/>
          </p:cNvSpPr>
          <p:nvPr>
            <p:ph type="sldNum" sz="quarter" idx="12"/>
          </p:nvPr>
        </p:nvSpPr>
        <p:spPr/>
        <p:txBody>
          <a:bodyPr/>
          <a:lstStyle>
            <a:lvl1pPr>
              <a:defRPr>
                <a:latin typeface="Acumin Pro Condensed" panose="020B0506020202020204" pitchFamily="34" charset="0"/>
              </a:defRPr>
            </a:lvl1pPr>
          </a:lstStyle>
          <a:p>
            <a:fld id="{78E89677-D99F-4CF4-BCBC-10F62AFC0C1A}" type="slidenum">
              <a:rPr lang="en-US" smtClean="0"/>
              <a:pPr/>
              <a:t>‹#›</a:t>
            </a:fld>
            <a:endParaRPr lang="en-US"/>
          </a:p>
        </p:txBody>
      </p:sp>
      <p:pic>
        <p:nvPicPr>
          <p:cNvPr id="7" name="Picture 6" descr="A picture containing silhouette&#10;&#10;Description automatically generated">
            <a:extLst>
              <a:ext uri="{FF2B5EF4-FFF2-40B4-BE49-F238E27FC236}">
                <a16:creationId xmlns:a16="http://schemas.microsoft.com/office/drawing/2014/main" id="{9E4C5049-F6AB-40D2-9B14-DC6064DFCADB}"/>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7072"/>
          <a:stretch/>
        </p:blipFill>
        <p:spPr>
          <a:xfrm>
            <a:off x="0" y="990141"/>
            <a:ext cx="3443741" cy="6573167"/>
          </a:xfrm>
          <a:prstGeom prst="rect">
            <a:avLst/>
          </a:prstGeom>
        </p:spPr>
      </p:pic>
    </p:spTree>
    <p:extLst>
      <p:ext uri="{BB962C8B-B14F-4D97-AF65-F5344CB8AC3E}">
        <p14:creationId xmlns:p14="http://schemas.microsoft.com/office/powerpoint/2010/main" val="32513804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3B9292-55F1-45DC-BCB7-E6548707273C}"/>
              </a:ext>
            </a:extLst>
          </p:cNvPr>
          <p:cNvSpPr>
            <a:spLocks noGrp="1"/>
          </p:cNvSpPr>
          <p:nvPr>
            <p:ph type="title"/>
          </p:nvPr>
        </p:nvSpPr>
        <p:spPr/>
        <p:txBody>
          <a:bodyPr/>
          <a:lstStyle>
            <a:lvl1pPr>
              <a:defRPr>
                <a:solidFill>
                  <a:schemeClr val="tx1">
                    <a:lumMod val="85000"/>
                    <a:lumOff val="15000"/>
                  </a:schemeClr>
                </a:solidFill>
                <a:latin typeface="Acumin Pro Condensed" panose="020B0506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3B6EFB7B-4C0B-4D2E-9E73-9D557F2883CF}"/>
              </a:ext>
            </a:extLst>
          </p:cNvPr>
          <p:cNvSpPr>
            <a:spLocks noGrp="1"/>
          </p:cNvSpPr>
          <p:nvPr>
            <p:ph idx="1"/>
          </p:nvPr>
        </p:nvSpPr>
        <p:spPr/>
        <p:txBody>
          <a:bodyPr/>
          <a:lstStyle>
            <a:lvl1pPr>
              <a:defRPr>
                <a:solidFill>
                  <a:schemeClr val="tx1">
                    <a:lumMod val="85000"/>
                    <a:lumOff val="15000"/>
                  </a:schemeClr>
                </a:solidFill>
                <a:latin typeface="Acumin Pro Condensed" panose="020B0506020202020204" pitchFamily="34" charset="0"/>
              </a:defRPr>
            </a:lvl1pPr>
            <a:lvl2pPr>
              <a:defRPr>
                <a:solidFill>
                  <a:schemeClr val="tx1">
                    <a:lumMod val="85000"/>
                    <a:lumOff val="15000"/>
                  </a:schemeClr>
                </a:solidFill>
                <a:latin typeface="Acumin Pro Condensed" panose="020B0506020202020204" pitchFamily="34" charset="0"/>
              </a:defRPr>
            </a:lvl2pPr>
            <a:lvl3pPr>
              <a:defRPr>
                <a:solidFill>
                  <a:schemeClr val="tx1">
                    <a:lumMod val="85000"/>
                    <a:lumOff val="15000"/>
                  </a:schemeClr>
                </a:solidFill>
                <a:latin typeface="Acumin Pro Condensed" panose="020B0506020202020204" pitchFamily="34" charset="0"/>
              </a:defRPr>
            </a:lvl3pPr>
            <a:lvl4pPr>
              <a:defRPr>
                <a:solidFill>
                  <a:schemeClr val="tx1">
                    <a:lumMod val="85000"/>
                    <a:lumOff val="15000"/>
                  </a:schemeClr>
                </a:solidFill>
                <a:latin typeface="Acumin Pro Condensed" panose="020B0506020202020204" pitchFamily="34" charset="0"/>
              </a:defRPr>
            </a:lvl4pPr>
            <a:lvl5pPr>
              <a:defRPr>
                <a:solidFill>
                  <a:schemeClr val="tx1">
                    <a:lumMod val="85000"/>
                    <a:lumOff val="15000"/>
                  </a:schemeClr>
                </a:solidFill>
                <a:latin typeface="Acumin Pro Condensed" panose="020B0506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BCCE2E9-D0D1-4FCD-891F-8DFD74BBDEDB}"/>
              </a:ext>
            </a:extLst>
          </p:cNvPr>
          <p:cNvSpPr>
            <a:spLocks noGrp="1"/>
          </p:cNvSpPr>
          <p:nvPr>
            <p:ph type="dt" sz="half" idx="10"/>
          </p:nvPr>
        </p:nvSpPr>
        <p:spPr/>
        <p:txBody>
          <a:bodyPr/>
          <a:lstStyle>
            <a:lvl1pPr>
              <a:defRPr>
                <a:latin typeface="Acumin Pro Condensed" panose="020B0506020202020204" pitchFamily="34" charset="0"/>
              </a:defRPr>
            </a:lvl1pPr>
          </a:lstStyle>
          <a:p>
            <a:fld id="{61F70BCE-AD8E-471A-91EF-4C60D5213FAD}" type="datetime1">
              <a:rPr lang="en-US" smtClean="0"/>
              <a:t>6/18/2021</a:t>
            </a:fld>
            <a:endParaRPr lang="en-US"/>
          </a:p>
        </p:txBody>
      </p:sp>
      <p:sp>
        <p:nvSpPr>
          <p:cNvPr id="5" name="Footer Placeholder 4">
            <a:extLst>
              <a:ext uri="{FF2B5EF4-FFF2-40B4-BE49-F238E27FC236}">
                <a16:creationId xmlns:a16="http://schemas.microsoft.com/office/drawing/2014/main" id="{61C3854F-0225-4DD4-BD8A-C2F195BA241D}"/>
              </a:ext>
            </a:extLst>
          </p:cNvPr>
          <p:cNvSpPr>
            <a:spLocks noGrp="1"/>
          </p:cNvSpPr>
          <p:nvPr>
            <p:ph type="ftr" sz="quarter" idx="11"/>
          </p:nvPr>
        </p:nvSpPr>
        <p:spPr/>
        <p:txBody>
          <a:bodyPr/>
          <a:lstStyle>
            <a:lvl1pPr>
              <a:defRPr>
                <a:latin typeface="Acumin Pro Condensed" panose="020B0506020202020204" pitchFamily="34" charset="0"/>
              </a:defRPr>
            </a:lvl1pPr>
          </a:lstStyle>
          <a:p>
            <a:endParaRPr lang="en-US"/>
          </a:p>
        </p:txBody>
      </p:sp>
      <p:sp>
        <p:nvSpPr>
          <p:cNvPr id="6" name="Slide Number Placeholder 5">
            <a:extLst>
              <a:ext uri="{FF2B5EF4-FFF2-40B4-BE49-F238E27FC236}">
                <a16:creationId xmlns:a16="http://schemas.microsoft.com/office/drawing/2014/main" id="{80281F01-6E78-4417-B0B5-329EB036FAFD}"/>
              </a:ext>
            </a:extLst>
          </p:cNvPr>
          <p:cNvSpPr>
            <a:spLocks noGrp="1"/>
          </p:cNvSpPr>
          <p:nvPr>
            <p:ph type="sldNum" sz="quarter" idx="12"/>
          </p:nvPr>
        </p:nvSpPr>
        <p:spPr/>
        <p:txBody>
          <a:bodyPr/>
          <a:lstStyle>
            <a:lvl1pPr>
              <a:defRPr>
                <a:latin typeface="Acumin Pro Condensed" panose="020B0506020202020204" pitchFamily="34" charset="0"/>
              </a:defRPr>
            </a:lvl1pPr>
          </a:lstStyle>
          <a:p>
            <a:fld id="{78E89677-D99F-4CF4-BCBC-10F62AFC0C1A}" type="slidenum">
              <a:rPr lang="en-US" smtClean="0"/>
              <a:pPr/>
              <a:t>‹#›</a:t>
            </a:fld>
            <a:endParaRPr lang="en-US"/>
          </a:p>
        </p:txBody>
      </p:sp>
    </p:spTree>
    <p:extLst>
      <p:ext uri="{BB962C8B-B14F-4D97-AF65-F5344CB8AC3E}">
        <p14:creationId xmlns:p14="http://schemas.microsoft.com/office/powerpoint/2010/main" val="14251060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18_Title and Content">
    <p:bg>
      <p:bgPr>
        <a:solidFill>
          <a:srgbClr val="FFF8EB"/>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3B9292-55F1-45DC-BCB7-E6548707273C}"/>
              </a:ext>
            </a:extLst>
          </p:cNvPr>
          <p:cNvSpPr>
            <a:spLocks noGrp="1"/>
          </p:cNvSpPr>
          <p:nvPr>
            <p:ph type="title"/>
          </p:nvPr>
        </p:nvSpPr>
        <p:spPr>
          <a:xfrm>
            <a:off x="1072662" y="365125"/>
            <a:ext cx="10281138" cy="1325563"/>
          </a:xfrm>
        </p:spPr>
        <p:txBody>
          <a:bodyPr/>
          <a:lstStyle>
            <a:lvl1pPr>
              <a:defRPr>
                <a:solidFill>
                  <a:schemeClr val="tx1">
                    <a:lumMod val="85000"/>
                    <a:lumOff val="15000"/>
                  </a:schemeClr>
                </a:solidFill>
                <a:latin typeface="Acumin Pro Condensed" panose="020B0506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3B6EFB7B-4C0B-4D2E-9E73-9D557F2883CF}"/>
              </a:ext>
            </a:extLst>
          </p:cNvPr>
          <p:cNvSpPr>
            <a:spLocks noGrp="1"/>
          </p:cNvSpPr>
          <p:nvPr>
            <p:ph idx="1"/>
          </p:nvPr>
        </p:nvSpPr>
        <p:spPr>
          <a:xfrm>
            <a:off x="1063870" y="1825625"/>
            <a:ext cx="10289930" cy="4351338"/>
          </a:xfrm>
        </p:spPr>
        <p:txBody>
          <a:bodyPr/>
          <a:lstStyle>
            <a:lvl1pPr>
              <a:defRPr>
                <a:solidFill>
                  <a:schemeClr val="tx1">
                    <a:lumMod val="85000"/>
                    <a:lumOff val="15000"/>
                  </a:schemeClr>
                </a:solidFill>
                <a:latin typeface="Acumin Pro Condensed" panose="020B0506020202020204" pitchFamily="34" charset="0"/>
              </a:defRPr>
            </a:lvl1pPr>
            <a:lvl2pPr>
              <a:defRPr>
                <a:solidFill>
                  <a:schemeClr val="tx1">
                    <a:lumMod val="85000"/>
                    <a:lumOff val="15000"/>
                  </a:schemeClr>
                </a:solidFill>
                <a:latin typeface="Acumin Pro Condensed" panose="020B0506020202020204" pitchFamily="34" charset="0"/>
              </a:defRPr>
            </a:lvl2pPr>
            <a:lvl3pPr>
              <a:defRPr>
                <a:solidFill>
                  <a:schemeClr val="tx1">
                    <a:lumMod val="85000"/>
                    <a:lumOff val="15000"/>
                  </a:schemeClr>
                </a:solidFill>
                <a:latin typeface="Acumin Pro Condensed" panose="020B0506020202020204" pitchFamily="34" charset="0"/>
              </a:defRPr>
            </a:lvl3pPr>
            <a:lvl4pPr>
              <a:defRPr>
                <a:solidFill>
                  <a:schemeClr val="tx1">
                    <a:lumMod val="85000"/>
                    <a:lumOff val="15000"/>
                  </a:schemeClr>
                </a:solidFill>
                <a:latin typeface="Acumin Pro Condensed" panose="020B0506020202020204" pitchFamily="34" charset="0"/>
              </a:defRPr>
            </a:lvl4pPr>
            <a:lvl5pPr>
              <a:defRPr>
                <a:solidFill>
                  <a:schemeClr val="tx1">
                    <a:lumMod val="85000"/>
                    <a:lumOff val="15000"/>
                  </a:schemeClr>
                </a:solidFill>
                <a:latin typeface="Acumin Pro Condensed" panose="020B0506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61C3854F-0225-4DD4-BD8A-C2F195BA241D}"/>
              </a:ext>
            </a:extLst>
          </p:cNvPr>
          <p:cNvSpPr>
            <a:spLocks noGrp="1"/>
          </p:cNvSpPr>
          <p:nvPr>
            <p:ph type="ftr" sz="quarter" idx="11"/>
          </p:nvPr>
        </p:nvSpPr>
        <p:spPr>
          <a:xfrm>
            <a:off x="1952625" y="6356350"/>
            <a:ext cx="6200775" cy="365125"/>
          </a:xfrm>
        </p:spPr>
        <p:txBody>
          <a:bodyPr/>
          <a:lstStyle>
            <a:lvl1pPr>
              <a:defRPr>
                <a:latin typeface="Acumin Pro Condensed" panose="020B0506020202020204" pitchFamily="34" charset="0"/>
              </a:defRPr>
            </a:lvl1pPr>
          </a:lstStyle>
          <a:p>
            <a:endParaRPr lang="en-US" dirty="0"/>
          </a:p>
        </p:txBody>
      </p:sp>
      <p:sp>
        <p:nvSpPr>
          <p:cNvPr id="6" name="Slide Number Placeholder 5">
            <a:extLst>
              <a:ext uri="{FF2B5EF4-FFF2-40B4-BE49-F238E27FC236}">
                <a16:creationId xmlns:a16="http://schemas.microsoft.com/office/drawing/2014/main" id="{80281F01-6E78-4417-B0B5-329EB036FAFD}"/>
              </a:ext>
            </a:extLst>
          </p:cNvPr>
          <p:cNvSpPr>
            <a:spLocks noGrp="1"/>
          </p:cNvSpPr>
          <p:nvPr>
            <p:ph type="sldNum" sz="quarter" idx="12"/>
          </p:nvPr>
        </p:nvSpPr>
        <p:spPr/>
        <p:txBody>
          <a:bodyPr/>
          <a:lstStyle>
            <a:lvl1pPr>
              <a:defRPr>
                <a:latin typeface="Acumin Pro Condensed" panose="020B0506020202020204" pitchFamily="34" charset="0"/>
              </a:defRPr>
            </a:lvl1pPr>
          </a:lstStyle>
          <a:p>
            <a:fld id="{78E89677-D99F-4CF4-BCBC-10F62AFC0C1A}" type="slidenum">
              <a:rPr lang="en-US" smtClean="0"/>
              <a:pPr/>
              <a:t>‹#›</a:t>
            </a:fld>
            <a:endParaRPr lang="en-US"/>
          </a:p>
        </p:txBody>
      </p:sp>
      <p:pic>
        <p:nvPicPr>
          <p:cNvPr id="7" name="Picture 6" descr="Icon&#10;&#10;Description automatically generated">
            <a:extLst>
              <a:ext uri="{FF2B5EF4-FFF2-40B4-BE49-F238E27FC236}">
                <a16:creationId xmlns:a16="http://schemas.microsoft.com/office/drawing/2014/main" id="{599F7800-76E7-4DE2-8F7E-04401C27E89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5029"/>
          <a:stretch/>
        </p:blipFill>
        <p:spPr>
          <a:xfrm>
            <a:off x="-1" y="1190190"/>
            <a:ext cx="3686643" cy="6230219"/>
          </a:xfrm>
          <a:prstGeom prst="rect">
            <a:avLst/>
          </a:prstGeom>
        </p:spPr>
      </p:pic>
    </p:spTree>
    <p:extLst>
      <p:ext uri="{BB962C8B-B14F-4D97-AF65-F5344CB8AC3E}">
        <p14:creationId xmlns:p14="http://schemas.microsoft.com/office/powerpoint/2010/main" val="234613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19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3B9292-55F1-45DC-BCB7-E6548707273C}"/>
              </a:ext>
            </a:extLst>
          </p:cNvPr>
          <p:cNvSpPr>
            <a:spLocks noGrp="1"/>
          </p:cNvSpPr>
          <p:nvPr>
            <p:ph type="title"/>
          </p:nvPr>
        </p:nvSpPr>
        <p:spPr>
          <a:xfrm>
            <a:off x="1072662" y="365125"/>
            <a:ext cx="10281138" cy="1325563"/>
          </a:xfrm>
        </p:spPr>
        <p:txBody>
          <a:bodyPr/>
          <a:lstStyle>
            <a:lvl1pPr>
              <a:defRPr>
                <a:solidFill>
                  <a:schemeClr val="tx1">
                    <a:lumMod val="85000"/>
                    <a:lumOff val="15000"/>
                  </a:schemeClr>
                </a:solidFill>
                <a:latin typeface="Acumin Pro Condensed" panose="020B0506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3B6EFB7B-4C0B-4D2E-9E73-9D557F2883CF}"/>
              </a:ext>
            </a:extLst>
          </p:cNvPr>
          <p:cNvSpPr>
            <a:spLocks noGrp="1"/>
          </p:cNvSpPr>
          <p:nvPr>
            <p:ph idx="1"/>
          </p:nvPr>
        </p:nvSpPr>
        <p:spPr>
          <a:xfrm>
            <a:off x="1072662" y="1825625"/>
            <a:ext cx="10281137" cy="4351338"/>
          </a:xfrm>
        </p:spPr>
        <p:txBody>
          <a:bodyPr/>
          <a:lstStyle>
            <a:lvl1pPr>
              <a:defRPr>
                <a:solidFill>
                  <a:schemeClr val="tx1">
                    <a:lumMod val="85000"/>
                    <a:lumOff val="15000"/>
                  </a:schemeClr>
                </a:solidFill>
                <a:latin typeface="Acumin Pro Condensed" panose="020B0506020202020204" pitchFamily="34" charset="0"/>
              </a:defRPr>
            </a:lvl1pPr>
            <a:lvl2pPr>
              <a:defRPr>
                <a:solidFill>
                  <a:schemeClr val="tx1">
                    <a:lumMod val="85000"/>
                    <a:lumOff val="15000"/>
                  </a:schemeClr>
                </a:solidFill>
                <a:latin typeface="Acumin Pro Condensed" panose="020B0506020202020204" pitchFamily="34" charset="0"/>
              </a:defRPr>
            </a:lvl2pPr>
            <a:lvl3pPr>
              <a:defRPr>
                <a:solidFill>
                  <a:schemeClr val="tx1">
                    <a:lumMod val="85000"/>
                    <a:lumOff val="15000"/>
                  </a:schemeClr>
                </a:solidFill>
                <a:latin typeface="Acumin Pro Condensed" panose="020B0506020202020204" pitchFamily="34" charset="0"/>
              </a:defRPr>
            </a:lvl3pPr>
            <a:lvl4pPr>
              <a:defRPr>
                <a:solidFill>
                  <a:schemeClr val="tx1">
                    <a:lumMod val="85000"/>
                    <a:lumOff val="15000"/>
                  </a:schemeClr>
                </a:solidFill>
                <a:latin typeface="Acumin Pro Condensed" panose="020B0506020202020204" pitchFamily="34" charset="0"/>
              </a:defRPr>
            </a:lvl4pPr>
            <a:lvl5pPr>
              <a:defRPr>
                <a:solidFill>
                  <a:schemeClr val="tx1">
                    <a:lumMod val="85000"/>
                    <a:lumOff val="15000"/>
                  </a:schemeClr>
                </a:solidFill>
                <a:latin typeface="Acumin Pro Condensed" panose="020B0506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61C3854F-0225-4DD4-BD8A-C2F195BA241D}"/>
              </a:ext>
            </a:extLst>
          </p:cNvPr>
          <p:cNvSpPr>
            <a:spLocks noGrp="1"/>
          </p:cNvSpPr>
          <p:nvPr>
            <p:ph type="ftr" sz="quarter" idx="11"/>
          </p:nvPr>
        </p:nvSpPr>
        <p:spPr>
          <a:xfrm>
            <a:off x="1952625" y="6356350"/>
            <a:ext cx="6200775" cy="365125"/>
          </a:xfrm>
        </p:spPr>
        <p:txBody>
          <a:bodyPr/>
          <a:lstStyle>
            <a:lvl1pPr>
              <a:defRPr>
                <a:latin typeface="Acumin Pro Condensed" panose="020B0506020202020204" pitchFamily="34" charset="0"/>
              </a:defRPr>
            </a:lvl1pPr>
          </a:lstStyle>
          <a:p>
            <a:endParaRPr lang="en-US" dirty="0"/>
          </a:p>
        </p:txBody>
      </p:sp>
      <p:sp>
        <p:nvSpPr>
          <p:cNvPr id="6" name="Slide Number Placeholder 5">
            <a:extLst>
              <a:ext uri="{FF2B5EF4-FFF2-40B4-BE49-F238E27FC236}">
                <a16:creationId xmlns:a16="http://schemas.microsoft.com/office/drawing/2014/main" id="{80281F01-6E78-4417-B0B5-329EB036FAFD}"/>
              </a:ext>
            </a:extLst>
          </p:cNvPr>
          <p:cNvSpPr>
            <a:spLocks noGrp="1"/>
          </p:cNvSpPr>
          <p:nvPr>
            <p:ph type="sldNum" sz="quarter" idx="12"/>
          </p:nvPr>
        </p:nvSpPr>
        <p:spPr/>
        <p:txBody>
          <a:bodyPr/>
          <a:lstStyle>
            <a:lvl1pPr>
              <a:defRPr>
                <a:latin typeface="Acumin Pro Condensed" panose="020B0506020202020204" pitchFamily="34" charset="0"/>
              </a:defRPr>
            </a:lvl1pPr>
          </a:lstStyle>
          <a:p>
            <a:fld id="{78E89677-D99F-4CF4-BCBC-10F62AFC0C1A}" type="slidenum">
              <a:rPr lang="en-US" smtClean="0"/>
              <a:pPr/>
              <a:t>‹#›</a:t>
            </a:fld>
            <a:endParaRPr lang="en-US"/>
          </a:p>
        </p:txBody>
      </p:sp>
      <p:pic>
        <p:nvPicPr>
          <p:cNvPr id="7" name="Picture 6" descr="Icon&#10;&#10;Description automatically generated">
            <a:extLst>
              <a:ext uri="{FF2B5EF4-FFF2-40B4-BE49-F238E27FC236}">
                <a16:creationId xmlns:a16="http://schemas.microsoft.com/office/drawing/2014/main" id="{4446CC1D-1DE4-41E4-AFB3-4195A2193DDA}"/>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1518"/>
          <a:stretch/>
        </p:blipFill>
        <p:spPr>
          <a:xfrm>
            <a:off x="-1" y="1925909"/>
            <a:ext cx="2495735" cy="4932091"/>
          </a:xfrm>
          <a:prstGeom prst="rect">
            <a:avLst/>
          </a:prstGeom>
        </p:spPr>
      </p:pic>
    </p:spTree>
    <p:extLst>
      <p:ext uri="{BB962C8B-B14F-4D97-AF65-F5344CB8AC3E}">
        <p14:creationId xmlns:p14="http://schemas.microsoft.com/office/powerpoint/2010/main" val="37070785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20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3B9292-55F1-45DC-BCB7-E6548707273C}"/>
              </a:ext>
            </a:extLst>
          </p:cNvPr>
          <p:cNvSpPr>
            <a:spLocks noGrp="1"/>
          </p:cNvSpPr>
          <p:nvPr>
            <p:ph type="title"/>
          </p:nvPr>
        </p:nvSpPr>
        <p:spPr>
          <a:xfrm>
            <a:off x="1069675" y="365125"/>
            <a:ext cx="10284125" cy="1325563"/>
          </a:xfrm>
        </p:spPr>
        <p:txBody>
          <a:bodyPr/>
          <a:lstStyle>
            <a:lvl1pPr>
              <a:defRPr>
                <a:solidFill>
                  <a:schemeClr val="tx1">
                    <a:lumMod val="85000"/>
                    <a:lumOff val="15000"/>
                  </a:schemeClr>
                </a:solidFill>
                <a:latin typeface="Acumin Pro Condensed" panose="020B0506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3B6EFB7B-4C0B-4D2E-9E73-9D557F2883CF}"/>
              </a:ext>
            </a:extLst>
          </p:cNvPr>
          <p:cNvSpPr>
            <a:spLocks noGrp="1"/>
          </p:cNvSpPr>
          <p:nvPr>
            <p:ph idx="1"/>
          </p:nvPr>
        </p:nvSpPr>
        <p:spPr>
          <a:xfrm>
            <a:off x="1061050" y="1825625"/>
            <a:ext cx="10292750" cy="4351338"/>
          </a:xfrm>
        </p:spPr>
        <p:txBody>
          <a:bodyPr/>
          <a:lstStyle>
            <a:lvl1pPr>
              <a:defRPr>
                <a:solidFill>
                  <a:schemeClr val="tx1">
                    <a:lumMod val="85000"/>
                    <a:lumOff val="15000"/>
                  </a:schemeClr>
                </a:solidFill>
                <a:latin typeface="Acumin Pro Condensed" panose="020B0506020202020204" pitchFamily="34" charset="0"/>
              </a:defRPr>
            </a:lvl1pPr>
            <a:lvl2pPr>
              <a:defRPr>
                <a:solidFill>
                  <a:schemeClr val="tx1">
                    <a:lumMod val="85000"/>
                    <a:lumOff val="15000"/>
                  </a:schemeClr>
                </a:solidFill>
                <a:latin typeface="Acumin Pro Condensed" panose="020B0506020202020204" pitchFamily="34" charset="0"/>
              </a:defRPr>
            </a:lvl2pPr>
            <a:lvl3pPr>
              <a:defRPr>
                <a:solidFill>
                  <a:schemeClr val="tx1">
                    <a:lumMod val="85000"/>
                    <a:lumOff val="15000"/>
                  </a:schemeClr>
                </a:solidFill>
                <a:latin typeface="Acumin Pro Condensed" panose="020B0506020202020204" pitchFamily="34" charset="0"/>
              </a:defRPr>
            </a:lvl3pPr>
            <a:lvl4pPr>
              <a:defRPr>
                <a:solidFill>
                  <a:schemeClr val="tx1">
                    <a:lumMod val="85000"/>
                    <a:lumOff val="15000"/>
                  </a:schemeClr>
                </a:solidFill>
                <a:latin typeface="Acumin Pro Condensed" panose="020B0506020202020204" pitchFamily="34" charset="0"/>
              </a:defRPr>
            </a:lvl4pPr>
            <a:lvl5pPr>
              <a:defRPr>
                <a:solidFill>
                  <a:schemeClr val="tx1">
                    <a:lumMod val="85000"/>
                    <a:lumOff val="15000"/>
                  </a:schemeClr>
                </a:solidFill>
                <a:latin typeface="Acumin Pro Condensed" panose="020B0506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61C3854F-0225-4DD4-BD8A-C2F195BA241D}"/>
              </a:ext>
            </a:extLst>
          </p:cNvPr>
          <p:cNvSpPr>
            <a:spLocks noGrp="1"/>
          </p:cNvSpPr>
          <p:nvPr>
            <p:ph type="ftr" sz="quarter" idx="11"/>
          </p:nvPr>
        </p:nvSpPr>
        <p:spPr>
          <a:xfrm>
            <a:off x="1952625" y="6356350"/>
            <a:ext cx="6200775" cy="365125"/>
          </a:xfrm>
        </p:spPr>
        <p:txBody>
          <a:bodyPr/>
          <a:lstStyle>
            <a:lvl1pPr>
              <a:defRPr>
                <a:latin typeface="Acumin Pro Condensed" panose="020B0506020202020204" pitchFamily="34" charset="0"/>
              </a:defRPr>
            </a:lvl1pPr>
          </a:lstStyle>
          <a:p>
            <a:endParaRPr lang="en-US" dirty="0"/>
          </a:p>
        </p:txBody>
      </p:sp>
      <p:sp>
        <p:nvSpPr>
          <p:cNvPr id="6" name="Slide Number Placeholder 5">
            <a:extLst>
              <a:ext uri="{FF2B5EF4-FFF2-40B4-BE49-F238E27FC236}">
                <a16:creationId xmlns:a16="http://schemas.microsoft.com/office/drawing/2014/main" id="{80281F01-6E78-4417-B0B5-329EB036FAFD}"/>
              </a:ext>
            </a:extLst>
          </p:cNvPr>
          <p:cNvSpPr>
            <a:spLocks noGrp="1"/>
          </p:cNvSpPr>
          <p:nvPr>
            <p:ph type="sldNum" sz="quarter" idx="12"/>
          </p:nvPr>
        </p:nvSpPr>
        <p:spPr/>
        <p:txBody>
          <a:bodyPr/>
          <a:lstStyle>
            <a:lvl1pPr>
              <a:defRPr>
                <a:latin typeface="Acumin Pro Condensed" panose="020B0506020202020204" pitchFamily="34" charset="0"/>
              </a:defRPr>
            </a:lvl1pPr>
          </a:lstStyle>
          <a:p>
            <a:fld id="{78E89677-D99F-4CF4-BCBC-10F62AFC0C1A}" type="slidenum">
              <a:rPr lang="en-US" smtClean="0"/>
              <a:pPr/>
              <a:t>‹#›</a:t>
            </a:fld>
            <a:endParaRPr lang="en-US"/>
          </a:p>
        </p:txBody>
      </p:sp>
      <p:pic>
        <p:nvPicPr>
          <p:cNvPr id="8" name="Picture 7" descr="A picture containing silhouette&#10;&#10;Description automatically generated">
            <a:extLst>
              <a:ext uri="{FF2B5EF4-FFF2-40B4-BE49-F238E27FC236}">
                <a16:creationId xmlns:a16="http://schemas.microsoft.com/office/drawing/2014/main" id="{C0DC297A-760E-4CBA-9F55-85A82D5F9A40}"/>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23419"/>
          <a:stretch/>
        </p:blipFill>
        <p:spPr>
          <a:xfrm>
            <a:off x="0" y="1009199"/>
            <a:ext cx="3567437" cy="6458851"/>
          </a:xfrm>
          <a:prstGeom prst="rect">
            <a:avLst/>
          </a:prstGeom>
        </p:spPr>
      </p:pic>
    </p:spTree>
    <p:extLst>
      <p:ext uri="{BB962C8B-B14F-4D97-AF65-F5344CB8AC3E}">
        <p14:creationId xmlns:p14="http://schemas.microsoft.com/office/powerpoint/2010/main" val="388866711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2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3B9292-55F1-45DC-BCB7-E6548707273C}"/>
              </a:ext>
            </a:extLst>
          </p:cNvPr>
          <p:cNvSpPr>
            <a:spLocks noGrp="1"/>
          </p:cNvSpPr>
          <p:nvPr>
            <p:ph type="title"/>
          </p:nvPr>
        </p:nvSpPr>
        <p:spPr>
          <a:xfrm>
            <a:off x="1072662" y="365125"/>
            <a:ext cx="10281138" cy="1325563"/>
          </a:xfrm>
        </p:spPr>
        <p:txBody>
          <a:bodyPr/>
          <a:lstStyle>
            <a:lvl1pPr>
              <a:defRPr>
                <a:solidFill>
                  <a:schemeClr val="tx1">
                    <a:lumMod val="85000"/>
                    <a:lumOff val="15000"/>
                  </a:schemeClr>
                </a:solidFill>
                <a:latin typeface="Acumin Pro Condensed" panose="020B0506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3B6EFB7B-4C0B-4D2E-9E73-9D557F2883CF}"/>
              </a:ext>
            </a:extLst>
          </p:cNvPr>
          <p:cNvSpPr>
            <a:spLocks noGrp="1"/>
          </p:cNvSpPr>
          <p:nvPr>
            <p:ph idx="1"/>
          </p:nvPr>
        </p:nvSpPr>
        <p:spPr>
          <a:xfrm>
            <a:off x="1072662" y="1825625"/>
            <a:ext cx="10281137" cy="4351338"/>
          </a:xfrm>
        </p:spPr>
        <p:txBody>
          <a:bodyPr/>
          <a:lstStyle>
            <a:lvl1pPr>
              <a:defRPr>
                <a:solidFill>
                  <a:schemeClr val="tx1">
                    <a:lumMod val="85000"/>
                    <a:lumOff val="15000"/>
                  </a:schemeClr>
                </a:solidFill>
                <a:latin typeface="Acumin Pro Condensed" panose="020B0506020202020204" pitchFamily="34" charset="0"/>
              </a:defRPr>
            </a:lvl1pPr>
            <a:lvl2pPr>
              <a:defRPr>
                <a:solidFill>
                  <a:schemeClr val="tx1">
                    <a:lumMod val="85000"/>
                    <a:lumOff val="15000"/>
                  </a:schemeClr>
                </a:solidFill>
                <a:latin typeface="Acumin Pro Condensed" panose="020B0506020202020204" pitchFamily="34" charset="0"/>
              </a:defRPr>
            </a:lvl2pPr>
            <a:lvl3pPr>
              <a:defRPr>
                <a:solidFill>
                  <a:schemeClr val="tx1">
                    <a:lumMod val="85000"/>
                    <a:lumOff val="15000"/>
                  </a:schemeClr>
                </a:solidFill>
                <a:latin typeface="Acumin Pro Condensed" panose="020B0506020202020204" pitchFamily="34" charset="0"/>
              </a:defRPr>
            </a:lvl3pPr>
            <a:lvl4pPr>
              <a:defRPr>
                <a:solidFill>
                  <a:schemeClr val="tx1">
                    <a:lumMod val="85000"/>
                    <a:lumOff val="15000"/>
                  </a:schemeClr>
                </a:solidFill>
                <a:latin typeface="Acumin Pro Condensed" panose="020B0506020202020204" pitchFamily="34" charset="0"/>
              </a:defRPr>
            </a:lvl4pPr>
            <a:lvl5pPr>
              <a:defRPr>
                <a:solidFill>
                  <a:schemeClr val="tx1">
                    <a:lumMod val="85000"/>
                    <a:lumOff val="15000"/>
                  </a:schemeClr>
                </a:solidFill>
                <a:latin typeface="Acumin Pro Condensed" panose="020B0506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61C3854F-0225-4DD4-BD8A-C2F195BA241D}"/>
              </a:ext>
            </a:extLst>
          </p:cNvPr>
          <p:cNvSpPr>
            <a:spLocks noGrp="1"/>
          </p:cNvSpPr>
          <p:nvPr>
            <p:ph type="ftr" sz="quarter" idx="11"/>
          </p:nvPr>
        </p:nvSpPr>
        <p:spPr>
          <a:xfrm>
            <a:off x="1952625" y="6356350"/>
            <a:ext cx="6200775" cy="365125"/>
          </a:xfrm>
        </p:spPr>
        <p:txBody>
          <a:bodyPr/>
          <a:lstStyle>
            <a:lvl1pPr>
              <a:defRPr>
                <a:latin typeface="Acumin Pro Condensed" panose="020B0506020202020204" pitchFamily="34" charset="0"/>
              </a:defRPr>
            </a:lvl1pPr>
          </a:lstStyle>
          <a:p>
            <a:endParaRPr lang="en-US" dirty="0"/>
          </a:p>
        </p:txBody>
      </p:sp>
      <p:sp>
        <p:nvSpPr>
          <p:cNvPr id="6" name="Slide Number Placeholder 5">
            <a:extLst>
              <a:ext uri="{FF2B5EF4-FFF2-40B4-BE49-F238E27FC236}">
                <a16:creationId xmlns:a16="http://schemas.microsoft.com/office/drawing/2014/main" id="{80281F01-6E78-4417-B0B5-329EB036FAFD}"/>
              </a:ext>
            </a:extLst>
          </p:cNvPr>
          <p:cNvSpPr>
            <a:spLocks noGrp="1"/>
          </p:cNvSpPr>
          <p:nvPr>
            <p:ph type="sldNum" sz="quarter" idx="12"/>
          </p:nvPr>
        </p:nvSpPr>
        <p:spPr/>
        <p:txBody>
          <a:bodyPr/>
          <a:lstStyle>
            <a:lvl1pPr>
              <a:defRPr>
                <a:latin typeface="Acumin Pro Condensed" panose="020B0506020202020204" pitchFamily="34" charset="0"/>
              </a:defRPr>
            </a:lvl1pPr>
          </a:lstStyle>
          <a:p>
            <a:fld id="{78E89677-D99F-4CF4-BCBC-10F62AFC0C1A}" type="slidenum">
              <a:rPr lang="en-US" smtClean="0"/>
              <a:pPr/>
              <a:t>‹#›</a:t>
            </a:fld>
            <a:endParaRPr lang="en-US"/>
          </a:p>
        </p:txBody>
      </p:sp>
      <p:pic>
        <p:nvPicPr>
          <p:cNvPr id="7" name="Picture 6" descr="Icon&#10;&#10;Description automatically generated">
            <a:extLst>
              <a:ext uri="{FF2B5EF4-FFF2-40B4-BE49-F238E27FC236}">
                <a16:creationId xmlns:a16="http://schemas.microsoft.com/office/drawing/2014/main" id="{C98DB9A7-EBDA-46A1-BDD7-8FFA74B99BA5}"/>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6450"/>
          <a:stretch/>
        </p:blipFill>
        <p:spPr>
          <a:xfrm>
            <a:off x="-1" y="1280665"/>
            <a:ext cx="3591393" cy="6411220"/>
          </a:xfrm>
          <a:prstGeom prst="rect">
            <a:avLst/>
          </a:prstGeom>
        </p:spPr>
      </p:pic>
    </p:spTree>
    <p:extLst>
      <p:ext uri="{BB962C8B-B14F-4D97-AF65-F5344CB8AC3E}">
        <p14:creationId xmlns:p14="http://schemas.microsoft.com/office/powerpoint/2010/main" val="6200035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22_Title and Content">
    <p:bg>
      <p:bgPr>
        <a:solidFill>
          <a:srgbClr val="FFF8EB"/>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3B9292-55F1-45DC-BCB7-E6548707273C}"/>
              </a:ext>
            </a:extLst>
          </p:cNvPr>
          <p:cNvSpPr>
            <a:spLocks noGrp="1"/>
          </p:cNvSpPr>
          <p:nvPr>
            <p:ph type="title"/>
          </p:nvPr>
        </p:nvSpPr>
        <p:spPr>
          <a:xfrm>
            <a:off x="1072662" y="365125"/>
            <a:ext cx="10281138" cy="1325563"/>
          </a:xfrm>
        </p:spPr>
        <p:txBody>
          <a:bodyPr/>
          <a:lstStyle>
            <a:lvl1pPr>
              <a:defRPr>
                <a:solidFill>
                  <a:schemeClr val="tx1">
                    <a:lumMod val="85000"/>
                    <a:lumOff val="15000"/>
                  </a:schemeClr>
                </a:solidFill>
                <a:latin typeface="Acumin Pro Condensed" panose="020B0506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3B6EFB7B-4C0B-4D2E-9E73-9D557F2883CF}"/>
              </a:ext>
            </a:extLst>
          </p:cNvPr>
          <p:cNvSpPr>
            <a:spLocks noGrp="1"/>
          </p:cNvSpPr>
          <p:nvPr>
            <p:ph idx="1"/>
          </p:nvPr>
        </p:nvSpPr>
        <p:spPr>
          <a:xfrm>
            <a:off x="1063870" y="1825625"/>
            <a:ext cx="10289930" cy="4351338"/>
          </a:xfrm>
        </p:spPr>
        <p:txBody>
          <a:bodyPr/>
          <a:lstStyle>
            <a:lvl1pPr>
              <a:defRPr>
                <a:solidFill>
                  <a:schemeClr val="tx1">
                    <a:lumMod val="85000"/>
                    <a:lumOff val="15000"/>
                  </a:schemeClr>
                </a:solidFill>
                <a:latin typeface="Acumin Pro Condensed" panose="020B0506020202020204" pitchFamily="34" charset="0"/>
              </a:defRPr>
            </a:lvl1pPr>
            <a:lvl2pPr>
              <a:defRPr>
                <a:solidFill>
                  <a:schemeClr val="tx1">
                    <a:lumMod val="85000"/>
                    <a:lumOff val="15000"/>
                  </a:schemeClr>
                </a:solidFill>
                <a:latin typeface="Acumin Pro Condensed" panose="020B0506020202020204" pitchFamily="34" charset="0"/>
              </a:defRPr>
            </a:lvl2pPr>
            <a:lvl3pPr>
              <a:defRPr>
                <a:solidFill>
                  <a:schemeClr val="tx1">
                    <a:lumMod val="85000"/>
                    <a:lumOff val="15000"/>
                  </a:schemeClr>
                </a:solidFill>
                <a:latin typeface="Acumin Pro Condensed" panose="020B0506020202020204" pitchFamily="34" charset="0"/>
              </a:defRPr>
            </a:lvl3pPr>
            <a:lvl4pPr>
              <a:defRPr>
                <a:solidFill>
                  <a:schemeClr val="tx1">
                    <a:lumMod val="85000"/>
                    <a:lumOff val="15000"/>
                  </a:schemeClr>
                </a:solidFill>
                <a:latin typeface="Acumin Pro Condensed" panose="020B0506020202020204" pitchFamily="34" charset="0"/>
              </a:defRPr>
            </a:lvl4pPr>
            <a:lvl5pPr>
              <a:defRPr>
                <a:solidFill>
                  <a:schemeClr val="tx1">
                    <a:lumMod val="85000"/>
                    <a:lumOff val="15000"/>
                  </a:schemeClr>
                </a:solidFill>
                <a:latin typeface="Acumin Pro Condensed" panose="020B0506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61C3854F-0225-4DD4-BD8A-C2F195BA241D}"/>
              </a:ext>
            </a:extLst>
          </p:cNvPr>
          <p:cNvSpPr>
            <a:spLocks noGrp="1"/>
          </p:cNvSpPr>
          <p:nvPr>
            <p:ph type="ftr" sz="quarter" idx="11"/>
          </p:nvPr>
        </p:nvSpPr>
        <p:spPr>
          <a:xfrm>
            <a:off x="1952625" y="6356350"/>
            <a:ext cx="6200775" cy="365125"/>
          </a:xfrm>
        </p:spPr>
        <p:txBody>
          <a:bodyPr/>
          <a:lstStyle>
            <a:lvl1pPr>
              <a:defRPr>
                <a:latin typeface="Acumin Pro Condensed" panose="020B0506020202020204" pitchFamily="34" charset="0"/>
              </a:defRPr>
            </a:lvl1pPr>
          </a:lstStyle>
          <a:p>
            <a:endParaRPr lang="en-US" dirty="0"/>
          </a:p>
        </p:txBody>
      </p:sp>
      <p:sp>
        <p:nvSpPr>
          <p:cNvPr id="6" name="Slide Number Placeholder 5">
            <a:extLst>
              <a:ext uri="{FF2B5EF4-FFF2-40B4-BE49-F238E27FC236}">
                <a16:creationId xmlns:a16="http://schemas.microsoft.com/office/drawing/2014/main" id="{80281F01-6E78-4417-B0B5-329EB036FAFD}"/>
              </a:ext>
            </a:extLst>
          </p:cNvPr>
          <p:cNvSpPr>
            <a:spLocks noGrp="1"/>
          </p:cNvSpPr>
          <p:nvPr>
            <p:ph type="sldNum" sz="quarter" idx="12"/>
          </p:nvPr>
        </p:nvSpPr>
        <p:spPr/>
        <p:txBody>
          <a:bodyPr/>
          <a:lstStyle>
            <a:lvl1pPr>
              <a:defRPr>
                <a:latin typeface="Acumin Pro Condensed" panose="020B0506020202020204" pitchFamily="34" charset="0"/>
              </a:defRPr>
            </a:lvl1pPr>
          </a:lstStyle>
          <a:p>
            <a:fld id="{78E89677-D99F-4CF4-BCBC-10F62AFC0C1A}" type="slidenum">
              <a:rPr lang="en-US" smtClean="0"/>
              <a:pPr/>
              <a:t>‹#›</a:t>
            </a:fld>
            <a:endParaRPr lang="en-US"/>
          </a:p>
        </p:txBody>
      </p:sp>
      <p:pic>
        <p:nvPicPr>
          <p:cNvPr id="8" name="Picture 7" descr="Icon&#10;&#10;Description automatically generated">
            <a:extLst>
              <a:ext uri="{FF2B5EF4-FFF2-40B4-BE49-F238E27FC236}">
                <a16:creationId xmlns:a16="http://schemas.microsoft.com/office/drawing/2014/main" id="{DA76CA5C-5401-4AC2-AA0A-1C90F15FFC4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51245"/>
          <a:stretch/>
        </p:blipFill>
        <p:spPr>
          <a:xfrm>
            <a:off x="-1" y="818687"/>
            <a:ext cx="3358043" cy="6630325"/>
          </a:xfrm>
          <a:prstGeom prst="rect">
            <a:avLst/>
          </a:prstGeom>
        </p:spPr>
      </p:pic>
    </p:spTree>
    <p:extLst>
      <p:ext uri="{BB962C8B-B14F-4D97-AF65-F5344CB8AC3E}">
        <p14:creationId xmlns:p14="http://schemas.microsoft.com/office/powerpoint/2010/main" val="58152006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23_Title and Content">
    <p:bg>
      <p:bgPr>
        <a:solidFill>
          <a:srgbClr val="FFF8EB"/>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3B9292-55F1-45DC-BCB7-E6548707273C}"/>
              </a:ext>
            </a:extLst>
          </p:cNvPr>
          <p:cNvSpPr>
            <a:spLocks noGrp="1"/>
          </p:cNvSpPr>
          <p:nvPr>
            <p:ph type="title"/>
          </p:nvPr>
        </p:nvSpPr>
        <p:spPr>
          <a:xfrm>
            <a:off x="1072662" y="365125"/>
            <a:ext cx="10281138" cy="1325563"/>
          </a:xfrm>
        </p:spPr>
        <p:txBody>
          <a:bodyPr/>
          <a:lstStyle>
            <a:lvl1pPr>
              <a:defRPr>
                <a:solidFill>
                  <a:schemeClr val="tx1">
                    <a:lumMod val="85000"/>
                    <a:lumOff val="15000"/>
                  </a:schemeClr>
                </a:solidFill>
                <a:latin typeface="Acumin Pro Condensed" panose="020B0506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3B6EFB7B-4C0B-4D2E-9E73-9D557F2883CF}"/>
              </a:ext>
            </a:extLst>
          </p:cNvPr>
          <p:cNvSpPr>
            <a:spLocks noGrp="1"/>
          </p:cNvSpPr>
          <p:nvPr>
            <p:ph idx="1"/>
          </p:nvPr>
        </p:nvSpPr>
        <p:spPr>
          <a:xfrm>
            <a:off x="1072662" y="1825625"/>
            <a:ext cx="10281137" cy="4351338"/>
          </a:xfrm>
        </p:spPr>
        <p:txBody>
          <a:bodyPr/>
          <a:lstStyle>
            <a:lvl1pPr>
              <a:defRPr>
                <a:solidFill>
                  <a:schemeClr val="tx1">
                    <a:lumMod val="85000"/>
                    <a:lumOff val="15000"/>
                  </a:schemeClr>
                </a:solidFill>
                <a:latin typeface="Acumin Pro Condensed" panose="020B0506020202020204" pitchFamily="34" charset="0"/>
              </a:defRPr>
            </a:lvl1pPr>
            <a:lvl2pPr>
              <a:defRPr>
                <a:solidFill>
                  <a:schemeClr val="tx1">
                    <a:lumMod val="85000"/>
                    <a:lumOff val="15000"/>
                  </a:schemeClr>
                </a:solidFill>
                <a:latin typeface="Acumin Pro Condensed" panose="020B0506020202020204" pitchFamily="34" charset="0"/>
              </a:defRPr>
            </a:lvl2pPr>
            <a:lvl3pPr>
              <a:defRPr>
                <a:solidFill>
                  <a:schemeClr val="tx1">
                    <a:lumMod val="85000"/>
                    <a:lumOff val="15000"/>
                  </a:schemeClr>
                </a:solidFill>
                <a:latin typeface="Acumin Pro Condensed" panose="020B0506020202020204" pitchFamily="34" charset="0"/>
              </a:defRPr>
            </a:lvl3pPr>
            <a:lvl4pPr>
              <a:defRPr>
                <a:solidFill>
                  <a:schemeClr val="tx1">
                    <a:lumMod val="85000"/>
                    <a:lumOff val="15000"/>
                  </a:schemeClr>
                </a:solidFill>
                <a:latin typeface="Acumin Pro Condensed" panose="020B0506020202020204" pitchFamily="34" charset="0"/>
              </a:defRPr>
            </a:lvl4pPr>
            <a:lvl5pPr>
              <a:defRPr>
                <a:solidFill>
                  <a:schemeClr val="tx1">
                    <a:lumMod val="85000"/>
                    <a:lumOff val="15000"/>
                  </a:schemeClr>
                </a:solidFill>
                <a:latin typeface="Acumin Pro Condensed" panose="020B0506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61C3854F-0225-4DD4-BD8A-C2F195BA241D}"/>
              </a:ext>
            </a:extLst>
          </p:cNvPr>
          <p:cNvSpPr>
            <a:spLocks noGrp="1"/>
          </p:cNvSpPr>
          <p:nvPr>
            <p:ph type="ftr" sz="quarter" idx="11"/>
          </p:nvPr>
        </p:nvSpPr>
        <p:spPr>
          <a:xfrm>
            <a:off x="1952625" y="6356350"/>
            <a:ext cx="6200775" cy="365125"/>
          </a:xfrm>
        </p:spPr>
        <p:txBody>
          <a:bodyPr/>
          <a:lstStyle>
            <a:lvl1pPr>
              <a:defRPr>
                <a:latin typeface="Acumin Pro Condensed" panose="020B0506020202020204" pitchFamily="34" charset="0"/>
              </a:defRPr>
            </a:lvl1pPr>
          </a:lstStyle>
          <a:p>
            <a:endParaRPr lang="en-US" dirty="0"/>
          </a:p>
        </p:txBody>
      </p:sp>
      <p:sp>
        <p:nvSpPr>
          <p:cNvPr id="6" name="Slide Number Placeholder 5">
            <a:extLst>
              <a:ext uri="{FF2B5EF4-FFF2-40B4-BE49-F238E27FC236}">
                <a16:creationId xmlns:a16="http://schemas.microsoft.com/office/drawing/2014/main" id="{80281F01-6E78-4417-B0B5-329EB036FAFD}"/>
              </a:ext>
            </a:extLst>
          </p:cNvPr>
          <p:cNvSpPr>
            <a:spLocks noGrp="1"/>
          </p:cNvSpPr>
          <p:nvPr>
            <p:ph type="sldNum" sz="quarter" idx="12"/>
          </p:nvPr>
        </p:nvSpPr>
        <p:spPr/>
        <p:txBody>
          <a:bodyPr/>
          <a:lstStyle>
            <a:lvl1pPr>
              <a:defRPr>
                <a:latin typeface="Acumin Pro Condensed" panose="020B0506020202020204" pitchFamily="34" charset="0"/>
              </a:defRPr>
            </a:lvl1pPr>
          </a:lstStyle>
          <a:p>
            <a:fld id="{78E89677-D99F-4CF4-BCBC-10F62AFC0C1A}" type="slidenum">
              <a:rPr lang="en-US" smtClean="0"/>
              <a:pPr/>
              <a:t>‹#›</a:t>
            </a:fld>
            <a:endParaRPr lang="en-US"/>
          </a:p>
        </p:txBody>
      </p:sp>
      <p:pic>
        <p:nvPicPr>
          <p:cNvPr id="7" name="Picture 6" descr="A picture containing silhouette&#10;&#10;Description automatically generated">
            <a:extLst>
              <a:ext uri="{FF2B5EF4-FFF2-40B4-BE49-F238E27FC236}">
                <a16:creationId xmlns:a16="http://schemas.microsoft.com/office/drawing/2014/main" id="{7B6AD3C3-CF55-47CF-8410-AD950420E9CB}"/>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7218"/>
          <a:stretch/>
        </p:blipFill>
        <p:spPr>
          <a:xfrm>
            <a:off x="0" y="980616"/>
            <a:ext cx="3434216" cy="6573167"/>
          </a:xfrm>
          <a:prstGeom prst="rect">
            <a:avLst/>
          </a:prstGeom>
        </p:spPr>
      </p:pic>
    </p:spTree>
    <p:extLst>
      <p:ext uri="{BB962C8B-B14F-4D97-AF65-F5344CB8AC3E}">
        <p14:creationId xmlns:p14="http://schemas.microsoft.com/office/powerpoint/2010/main" val="265854834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24_Title and Content">
    <p:bg>
      <p:bgPr>
        <a:solidFill>
          <a:srgbClr val="FFF8EB"/>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3B9292-55F1-45DC-BCB7-E6548707273C}"/>
              </a:ext>
            </a:extLst>
          </p:cNvPr>
          <p:cNvSpPr>
            <a:spLocks noGrp="1"/>
          </p:cNvSpPr>
          <p:nvPr>
            <p:ph type="title"/>
          </p:nvPr>
        </p:nvSpPr>
        <p:spPr>
          <a:xfrm>
            <a:off x="1072662" y="365125"/>
            <a:ext cx="10281138" cy="1325563"/>
          </a:xfrm>
        </p:spPr>
        <p:txBody>
          <a:bodyPr/>
          <a:lstStyle>
            <a:lvl1pPr>
              <a:defRPr>
                <a:solidFill>
                  <a:schemeClr val="tx1">
                    <a:lumMod val="85000"/>
                    <a:lumOff val="15000"/>
                  </a:schemeClr>
                </a:solidFill>
                <a:latin typeface="Acumin Pro Condensed" panose="020B0506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3B6EFB7B-4C0B-4D2E-9E73-9D557F2883CF}"/>
              </a:ext>
            </a:extLst>
          </p:cNvPr>
          <p:cNvSpPr>
            <a:spLocks noGrp="1"/>
          </p:cNvSpPr>
          <p:nvPr>
            <p:ph idx="1"/>
          </p:nvPr>
        </p:nvSpPr>
        <p:spPr>
          <a:xfrm>
            <a:off x="1063870" y="1825625"/>
            <a:ext cx="10289930" cy="4351338"/>
          </a:xfrm>
        </p:spPr>
        <p:txBody>
          <a:bodyPr/>
          <a:lstStyle>
            <a:lvl1pPr>
              <a:defRPr>
                <a:solidFill>
                  <a:schemeClr val="tx1">
                    <a:lumMod val="85000"/>
                    <a:lumOff val="15000"/>
                  </a:schemeClr>
                </a:solidFill>
                <a:latin typeface="Acumin Pro Condensed" panose="020B0506020202020204" pitchFamily="34" charset="0"/>
              </a:defRPr>
            </a:lvl1pPr>
            <a:lvl2pPr>
              <a:defRPr>
                <a:solidFill>
                  <a:schemeClr val="tx1">
                    <a:lumMod val="85000"/>
                    <a:lumOff val="15000"/>
                  </a:schemeClr>
                </a:solidFill>
                <a:latin typeface="Acumin Pro Condensed" panose="020B0506020202020204" pitchFamily="34" charset="0"/>
              </a:defRPr>
            </a:lvl2pPr>
            <a:lvl3pPr>
              <a:defRPr>
                <a:solidFill>
                  <a:schemeClr val="tx1">
                    <a:lumMod val="85000"/>
                    <a:lumOff val="15000"/>
                  </a:schemeClr>
                </a:solidFill>
                <a:latin typeface="Acumin Pro Condensed" panose="020B0506020202020204" pitchFamily="34" charset="0"/>
              </a:defRPr>
            </a:lvl3pPr>
            <a:lvl4pPr>
              <a:defRPr>
                <a:solidFill>
                  <a:schemeClr val="tx1">
                    <a:lumMod val="85000"/>
                    <a:lumOff val="15000"/>
                  </a:schemeClr>
                </a:solidFill>
                <a:latin typeface="Acumin Pro Condensed" panose="020B0506020202020204" pitchFamily="34" charset="0"/>
              </a:defRPr>
            </a:lvl4pPr>
            <a:lvl5pPr>
              <a:defRPr>
                <a:solidFill>
                  <a:schemeClr val="tx1">
                    <a:lumMod val="85000"/>
                    <a:lumOff val="15000"/>
                  </a:schemeClr>
                </a:solidFill>
                <a:latin typeface="Acumin Pro Condensed" panose="020B0506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61C3854F-0225-4DD4-BD8A-C2F195BA241D}"/>
              </a:ext>
            </a:extLst>
          </p:cNvPr>
          <p:cNvSpPr>
            <a:spLocks noGrp="1"/>
          </p:cNvSpPr>
          <p:nvPr>
            <p:ph type="ftr" sz="quarter" idx="11"/>
          </p:nvPr>
        </p:nvSpPr>
        <p:spPr>
          <a:xfrm>
            <a:off x="1952625" y="6356350"/>
            <a:ext cx="6200775" cy="365125"/>
          </a:xfrm>
        </p:spPr>
        <p:txBody>
          <a:bodyPr/>
          <a:lstStyle>
            <a:lvl1pPr>
              <a:defRPr>
                <a:latin typeface="Acumin Pro Condensed" panose="020B0506020202020204" pitchFamily="34" charset="0"/>
              </a:defRPr>
            </a:lvl1pPr>
          </a:lstStyle>
          <a:p>
            <a:endParaRPr lang="en-US" dirty="0"/>
          </a:p>
        </p:txBody>
      </p:sp>
      <p:sp>
        <p:nvSpPr>
          <p:cNvPr id="6" name="Slide Number Placeholder 5">
            <a:extLst>
              <a:ext uri="{FF2B5EF4-FFF2-40B4-BE49-F238E27FC236}">
                <a16:creationId xmlns:a16="http://schemas.microsoft.com/office/drawing/2014/main" id="{80281F01-6E78-4417-B0B5-329EB036FAFD}"/>
              </a:ext>
            </a:extLst>
          </p:cNvPr>
          <p:cNvSpPr>
            <a:spLocks noGrp="1"/>
          </p:cNvSpPr>
          <p:nvPr>
            <p:ph type="sldNum" sz="quarter" idx="12"/>
          </p:nvPr>
        </p:nvSpPr>
        <p:spPr/>
        <p:txBody>
          <a:bodyPr/>
          <a:lstStyle>
            <a:lvl1pPr>
              <a:defRPr>
                <a:latin typeface="Acumin Pro Condensed" panose="020B0506020202020204" pitchFamily="34" charset="0"/>
              </a:defRPr>
            </a:lvl1pPr>
          </a:lstStyle>
          <a:p>
            <a:fld id="{78E89677-D99F-4CF4-BCBC-10F62AFC0C1A}" type="slidenum">
              <a:rPr lang="en-US" smtClean="0"/>
              <a:pPr/>
              <a:t>‹#›</a:t>
            </a:fld>
            <a:endParaRPr lang="en-US"/>
          </a:p>
        </p:txBody>
      </p:sp>
      <p:pic>
        <p:nvPicPr>
          <p:cNvPr id="7" name="Picture 6" descr="Icon&#10;&#10;Description automatically generated">
            <a:extLst>
              <a:ext uri="{FF2B5EF4-FFF2-40B4-BE49-F238E27FC236}">
                <a16:creationId xmlns:a16="http://schemas.microsoft.com/office/drawing/2014/main" id="{C9A5272E-D4F0-468F-81D4-D36E8E36223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4887"/>
          <a:stretch/>
        </p:blipFill>
        <p:spPr>
          <a:xfrm>
            <a:off x="0" y="1171140"/>
            <a:ext cx="3696168" cy="6230219"/>
          </a:xfrm>
          <a:prstGeom prst="rect">
            <a:avLst/>
          </a:prstGeom>
        </p:spPr>
      </p:pic>
    </p:spTree>
    <p:extLst>
      <p:ext uri="{BB962C8B-B14F-4D97-AF65-F5344CB8AC3E}">
        <p14:creationId xmlns:p14="http://schemas.microsoft.com/office/powerpoint/2010/main" val="287904062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110181-3BD6-48A3-A59B-1BBCCFBF23E3}"/>
              </a:ext>
            </a:extLst>
          </p:cNvPr>
          <p:cNvSpPr>
            <a:spLocks noGrp="1"/>
          </p:cNvSpPr>
          <p:nvPr>
            <p:ph type="title"/>
          </p:nvPr>
        </p:nvSpPr>
        <p:spPr>
          <a:xfrm>
            <a:off x="831850" y="1709738"/>
            <a:ext cx="10515600" cy="2852737"/>
          </a:xfrm>
        </p:spPr>
        <p:txBody>
          <a:bodyPr anchor="b"/>
          <a:lstStyle>
            <a:lvl1pPr>
              <a:defRPr sz="6000">
                <a:solidFill>
                  <a:schemeClr val="tx1">
                    <a:lumMod val="85000"/>
                    <a:lumOff val="15000"/>
                  </a:schemeClr>
                </a:solidFill>
                <a:latin typeface="Acumin Pro Condensed" panose="020B0506020202020204" pitchFamily="34" charset="0"/>
              </a:defRPr>
            </a:lvl1pPr>
          </a:lstStyle>
          <a:p>
            <a:r>
              <a:rPr lang="en-US" dirty="0"/>
              <a:t>Click to edit Master title style</a:t>
            </a:r>
          </a:p>
        </p:txBody>
      </p:sp>
      <p:sp>
        <p:nvSpPr>
          <p:cNvPr id="3" name="Text Placeholder 2">
            <a:extLst>
              <a:ext uri="{FF2B5EF4-FFF2-40B4-BE49-F238E27FC236}">
                <a16:creationId xmlns:a16="http://schemas.microsoft.com/office/drawing/2014/main" id="{C6837759-7646-45A4-B4ED-ABCEDEE8B10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latin typeface="Acumin Pro Condensed" panose="020B0506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A44AA27-ED90-4C86-8E5B-A5E98271FDA8}"/>
              </a:ext>
            </a:extLst>
          </p:cNvPr>
          <p:cNvSpPr>
            <a:spLocks noGrp="1"/>
          </p:cNvSpPr>
          <p:nvPr>
            <p:ph type="dt" sz="half" idx="10"/>
          </p:nvPr>
        </p:nvSpPr>
        <p:spPr/>
        <p:txBody>
          <a:bodyPr/>
          <a:lstStyle>
            <a:lvl1pPr>
              <a:defRPr>
                <a:latin typeface="Acumin Pro Condensed" panose="020B0506020202020204" pitchFamily="34" charset="0"/>
              </a:defRPr>
            </a:lvl1pPr>
          </a:lstStyle>
          <a:p>
            <a:fld id="{BEDABBA4-F04C-4942-8883-A4D6FE13DD75}" type="datetime1">
              <a:rPr lang="en-US" smtClean="0"/>
              <a:t>6/18/2021</a:t>
            </a:fld>
            <a:endParaRPr lang="en-US"/>
          </a:p>
        </p:txBody>
      </p:sp>
      <p:sp>
        <p:nvSpPr>
          <p:cNvPr id="5" name="Footer Placeholder 4">
            <a:extLst>
              <a:ext uri="{FF2B5EF4-FFF2-40B4-BE49-F238E27FC236}">
                <a16:creationId xmlns:a16="http://schemas.microsoft.com/office/drawing/2014/main" id="{D361DEF6-AFF8-4048-AD0F-801B30834CFD}"/>
              </a:ext>
            </a:extLst>
          </p:cNvPr>
          <p:cNvSpPr>
            <a:spLocks noGrp="1"/>
          </p:cNvSpPr>
          <p:nvPr>
            <p:ph type="ftr" sz="quarter" idx="11"/>
          </p:nvPr>
        </p:nvSpPr>
        <p:spPr/>
        <p:txBody>
          <a:bodyPr/>
          <a:lstStyle>
            <a:lvl1pPr>
              <a:defRPr>
                <a:latin typeface="Acumin Pro Condensed" panose="020B0506020202020204" pitchFamily="34" charset="0"/>
              </a:defRPr>
            </a:lvl1pPr>
          </a:lstStyle>
          <a:p>
            <a:endParaRPr lang="en-US"/>
          </a:p>
        </p:txBody>
      </p:sp>
      <p:sp>
        <p:nvSpPr>
          <p:cNvPr id="6" name="Slide Number Placeholder 5">
            <a:extLst>
              <a:ext uri="{FF2B5EF4-FFF2-40B4-BE49-F238E27FC236}">
                <a16:creationId xmlns:a16="http://schemas.microsoft.com/office/drawing/2014/main" id="{3EC66B03-29A2-4ACB-8003-F20DD211EB7F}"/>
              </a:ext>
            </a:extLst>
          </p:cNvPr>
          <p:cNvSpPr>
            <a:spLocks noGrp="1"/>
          </p:cNvSpPr>
          <p:nvPr>
            <p:ph type="sldNum" sz="quarter" idx="12"/>
          </p:nvPr>
        </p:nvSpPr>
        <p:spPr/>
        <p:txBody>
          <a:bodyPr/>
          <a:lstStyle>
            <a:lvl1pPr>
              <a:defRPr>
                <a:latin typeface="Acumin Pro Condensed" panose="020B0506020202020204" pitchFamily="34" charset="0"/>
              </a:defRPr>
            </a:lvl1pPr>
          </a:lstStyle>
          <a:p>
            <a:fld id="{78E89677-D99F-4CF4-BCBC-10F62AFC0C1A}" type="slidenum">
              <a:rPr lang="en-US" smtClean="0"/>
              <a:pPr/>
              <a:t>‹#›</a:t>
            </a:fld>
            <a:endParaRPr lang="en-US"/>
          </a:p>
        </p:txBody>
      </p:sp>
    </p:spTree>
    <p:extLst>
      <p:ext uri="{BB962C8B-B14F-4D97-AF65-F5344CB8AC3E}">
        <p14:creationId xmlns:p14="http://schemas.microsoft.com/office/powerpoint/2010/main" val="287019457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ADD800-6775-4120-82CF-DE04706C9BB1}"/>
              </a:ext>
            </a:extLst>
          </p:cNvPr>
          <p:cNvSpPr>
            <a:spLocks noGrp="1"/>
          </p:cNvSpPr>
          <p:nvPr>
            <p:ph type="title"/>
          </p:nvPr>
        </p:nvSpPr>
        <p:spPr/>
        <p:txBody>
          <a:bodyPr/>
          <a:lstStyle>
            <a:lvl1pPr>
              <a:defRPr>
                <a:solidFill>
                  <a:schemeClr val="tx1">
                    <a:lumMod val="85000"/>
                    <a:lumOff val="15000"/>
                  </a:schemeClr>
                </a:solidFill>
                <a:latin typeface="Acumin Pro Condensed" panose="020B0506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AD514E4E-D5DF-4224-BFEA-744022C60334}"/>
              </a:ext>
            </a:extLst>
          </p:cNvPr>
          <p:cNvSpPr>
            <a:spLocks noGrp="1"/>
          </p:cNvSpPr>
          <p:nvPr>
            <p:ph sz="half" idx="1"/>
          </p:nvPr>
        </p:nvSpPr>
        <p:spPr>
          <a:xfrm>
            <a:off x="838200" y="1825625"/>
            <a:ext cx="5181600" cy="4351338"/>
          </a:xfrm>
        </p:spPr>
        <p:txBody>
          <a:bodyPr/>
          <a:lstStyle>
            <a:lvl1pPr>
              <a:defRPr>
                <a:solidFill>
                  <a:schemeClr val="tx1">
                    <a:lumMod val="85000"/>
                    <a:lumOff val="15000"/>
                  </a:schemeClr>
                </a:solidFill>
                <a:latin typeface="Acumin Pro Condensed" panose="020B0506020202020204" pitchFamily="34" charset="0"/>
              </a:defRPr>
            </a:lvl1pPr>
            <a:lvl2pPr>
              <a:defRPr>
                <a:solidFill>
                  <a:schemeClr val="tx1">
                    <a:lumMod val="85000"/>
                    <a:lumOff val="15000"/>
                  </a:schemeClr>
                </a:solidFill>
                <a:latin typeface="Acumin Pro Condensed" panose="020B0506020202020204" pitchFamily="34" charset="0"/>
              </a:defRPr>
            </a:lvl2pPr>
            <a:lvl3pPr>
              <a:defRPr>
                <a:solidFill>
                  <a:schemeClr val="tx1">
                    <a:lumMod val="85000"/>
                    <a:lumOff val="15000"/>
                  </a:schemeClr>
                </a:solidFill>
                <a:latin typeface="Acumin Pro Condensed" panose="020B0506020202020204" pitchFamily="34" charset="0"/>
              </a:defRPr>
            </a:lvl3pPr>
            <a:lvl4pPr>
              <a:defRPr>
                <a:solidFill>
                  <a:schemeClr val="tx1">
                    <a:lumMod val="85000"/>
                    <a:lumOff val="15000"/>
                  </a:schemeClr>
                </a:solidFill>
                <a:latin typeface="Acumin Pro Condensed" panose="020B0506020202020204" pitchFamily="34" charset="0"/>
              </a:defRPr>
            </a:lvl4pPr>
            <a:lvl5pPr>
              <a:defRPr>
                <a:solidFill>
                  <a:schemeClr val="tx1">
                    <a:lumMod val="85000"/>
                    <a:lumOff val="15000"/>
                  </a:schemeClr>
                </a:solidFill>
                <a:latin typeface="Acumin Pro Condensed" panose="020B0506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2A3CA4AD-9EDB-434A-AB8F-E541F9A408A5}"/>
              </a:ext>
            </a:extLst>
          </p:cNvPr>
          <p:cNvSpPr>
            <a:spLocks noGrp="1"/>
          </p:cNvSpPr>
          <p:nvPr>
            <p:ph sz="half" idx="2"/>
          </p:nvPr>
        </p:nvSpPr>
        <p:spPr>
          <a:xfrm>
            <a:off x="6172200" y="1825625"/>
            <a:ext cx="5181600" cy="4351338"/>
          </a:xfrm>
        </p:spPr>
        <p:txBody>
          <a:bodyPr/>
          <a:lstStyle>
            <a:lvl1pPr>
              <a:defRPr>
                <a:solidFill>
                  <a:schemeClr val="tx1">
                    <a:lumMod val="85000"/>
                    <a:lumOff val="15000"/>
                  </a:schemeClr>
                </a:solidFill>
                <a:latin typeface="Acumin Pro Condensed" panose="020B0506020202020204" pitchFamily="34" charset="0"/>
              </a:defRPr>
            </a:lvl1pPr>
            <a:lvl2pPr>
              <a:defRPr>
                <a:solidFill>
                  <a:schemeClr val="tx1">
                    <a:lumMod val="85000"/>
                    <a:lumOff val="15000"/>
                  </a:schemeClr>
                </a:solidFill>
                <a:latin typeface="Acumin Pro Condensed" panose="020B0506020202020204" pitchFamily="34" charset="0"/>
              </a:defRPr>
            </a:lvl2pPr>
            <a:lvl3pPr>
              <a:defRPr>
                <a:solidFill>
                  <a:schemeClr val="tx1">
                    <a:lumMod val="85000"/>
                    <a:lumOff val="15000"/>
                  </a:schemeClr>
                </a:solidFill>
                <a:latin typeface="Acumin Pro Condensed" panose="020B0506020202020204" pitchFamily="34" charset="0"/>
              </a:defRPr>
            </a:lvl3pPr>
            <a:lvl4pPr>
              <a:defRPr>
                <a:solidFill>
                  <a:schemeClr val="tx1">
                    <a:lumMod val="85000"/>
                    <a:lumOff val="15000"/>
                  </a:schemeClr>
                </a:solidFill>
                <a:latin typeface="Acumin Pro Condensed" panose="020B0506020202020204" pitchFamily="34" charset="0"/>
              </a:defRPr>
            </a:lvl4pPr>
            <a:lvl5pPr>
              <a:defRPr>
                <a:solidFill>
                  <a:schemeClr val="tx1">
                    <a:lumMod val="85000"/>
                    <a:lumOff val="15000"/>
                  </a:schemeClr>
                </a:solidFill>
                <a:latin typeface="Acumin Pro Condensed" panose="020B0506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55BD2D1-B3C0-4C76-A215-E8188472F032}"/>
              </a:ext>
            </a:extLst>
          </p:cNvPr>
          <p:cNvSpPr>
            <a:spLocks noGrp="1"/>
          </p:cNvSpPr>
          <p:nvPr>
            <p:ph type="dt" sz="half" idx="10"/>
          </p:nvPr>
        </p:nvSpPr>
        <p:spPr/>
        <p:txBody>
          <a:bodyPr/>
          <a:lstStyle>
            <a:lvl1pPr>
              <a:defRPr>
                <a:latin typeface="Acumin Pro Condensed" panose="020B0506020202020204" pitchFamily="34" charset="0"/>
              </a:defRPr>
            </a:lvl1pPr>
          </a:lstStyle>
          <a:p>
            <a:fld id="{9C6EFA90-2C7B-4274-9C98-C7D4F2CD0BC9}" type="datetime1">
              <a:rPr lang="en-US" smtClean="0"/>
              <a:t>6/18/2021</a:t>
            </a:fld>
            <a:endParaRPr lang="en-US"/>
          </a:p>
        </p:txBody>
      </p:sp>
      <p:sp>
        <p:nvSpPr>
          <p:cNvPr id="6" name="Footer Placeholder 5">
            <a:extLst>
              <a:ext uri="{FF2B5EF4-FFF2-40B4-BE49-F238E27FC236}">
                <a16:creationId xmlns:a16="http://schemas.microsoft.com/office/drawing/2014/main" id="{1A655F91-EA2F-49E9-9A5D-3DEBDEAA4527}"/>
              </a:ext>
            </a:extLst>
          </p:cNvPr>
          <p:cNvSpPr>
            <a:spLocks noGrp="1"/>
          </p:cNvSpPr>
          <p:nvPr>
            <p:ph type="ftr" sz="quarter" idx="11"/>
          </p:nvPr>
        </p:nvSpPr>
        <p:spPr/>
        <p:txBody>
          <a:bodyPr/>
          <a:lstStyle>
            <a:lvl1pPr>
              <a:defRPr>
                <a:latin typeface="Acumin Pro Condensed" panose="020B0506020202020204" pitchFamily="34" charset="0"/>
              </a:defRPr>
            </a:lvl1pPr>
          </a:lstStyle>
          <a:p>
            <a:endParaRPr lang="en-US"/>
          </a:p>
        </p:txBody>
      </p:sp>
      <p:sp>
        <p:nvSpPr>
          <p:cNvPr id="7" name="Slide Number Placeholder 6">
            <a:extLst>
              <a:ext uri="{FF2B5EF4-FFF2-40B4-BE49-F238E27FC236}">
                <a16:creationId xmlns:a16="http://schemas.microsoft.com/office/drawing/2014/main" id="{9E7C72E1-9675-44E1-95AD-35B98318FA4D}"/>
              </a:ext>
            </a:extLst>
          </p:cNvPr>
          <p:cNvSpPr>
            <a:spLocks noGrp="1"/>
          </p:cNvSpPr>
          <p:nvPr>
            <p:ph type="sldNum" sz="quarter" idx="12"/>
          </p:nvPr>
        </p:nvSpPr>
        <p:spPr/>
        <p:txBody>
          <a:bodyPr/>
          <a:lstStyle>
            <a:lvl1pPr>
              <a:defRPr>
                <a:latin typeface="Acumin Pro Condensed" panose="020B0506020202020204" pitchFamily="34" charset="0"/>
              </a:defRPr>
            </a:lvl1pPr>
          </a:lstStyle>
          <a:p>
            <a:fld id="{78E89677-D99F-4CF4-BCBC-10F62AFC0C1A}" type="slidenum">
              <a:rPr lang="en-US" smtClean="0"/>
              <a:pPr/>
              <a:t>‹#›</a:t>
            </a:fld>
            <a:endParaRPr lang="en-US"/>
          </a:p>
        </p:txBody>
      </p:sp>
    </p:spTree>
    <p:extLst>
      <p:ext uri="{BB962C8B-B14F-4D97-AF65-F5344CB8AC3E}">
        <p14:creationId xmlns:p14="http://schemas.microsoft.com/office/powerpoint/2010/main" val="55887033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4B65C-C88F-407A-AE8B-56CB6ED51AA3}"/>
              </a:ext>
            </a:extLst>
          </p:cNvPr>
          <p:cNvSpPr>
            <a:spLocks noGrp="1"/>
          </p:cNvSpPr>
          <p:nvPr>
            <p:ph type="title"/>
          </p:nvPr>
        </p:nvSpPr>
        <p:spPr>
          <a:xfrm>
            <a:off x="839788" y="365125"/>
            <a:ext cx="10515600" cy="1325563"/>
          </a:xfrm>
        </p:spPr>
        <p:txBody>
          <a:bodyPr/>
          <a:lstStyle>
            <a:lvl1pPr>
              <a:defRPr>
                <a:solidFill>
                  <a:schemeClr val="tx1">
                    <a:lumMod val="85000"/>
                    <a:lumOff val="15000"/>
                  </a:schemeClr>
                </a:solidFill>
                <a:latin typeface="Acumin Pro Condensed" panose="020B0506020202020204" pitchFamily="34" charset="0"/>
              </a:defRPr>
            </a:lvl1pPr>
          </a:lstStyle>
          <a:p>
            <a:r>
              <a:rPr lang="en-US" dirty="0"/>
              <a:t>Click to edit Master title style</a:t>
            </a:r>
          </a:p>
        </p:txBody>
      </p:sp>
      <p:sp>
        <p:nvSpPr>
          <p:cNvPr id="3" name="Text Placeholder 2">
            <a:extLst>
              <a:ext uri="{FF2B5EF4-FFF2-40B4-BE49-F238E27FC236}">
                <a16:creationId xmlns:a16="http://schemas.microsoft.com/office/drawing/2014/main" id="{E899C4C3-B350-4572-8490-F055EDE686CB}"/>
              </a:ext>
            </a:extLst>
          </p:cNvPr>
          <p:cNvSpPr>
            <a:spLocks noGrp="1"/>
          </p:cNvSpPr>
          <p:nvPr>
            <p:ph type="body" idx="1"/>
          </p:nvPr>
        </p:nvSpPr>
        <p:spPr>
          <a:xfrm>
            <a:off x="839788" y="1681163"/>
            <a:ext cx="5157787" cy="823912"/>
          </a:xfrm>
        </p:spPr>
        <p:txBody>
          <a:bodyPr anchor="b"/>
          <a:lstStyle>
            <a:lvl1pPr marL="0" indent="0">
              <a:buNone/>
              <a:defRPr sz="2400" b="1">
                <a:latin typeface="Acumin Pro Condensed" panose="020B0506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4FF2C66-5FEB-4FD5-9E44-7C656C65A8FA}"/>
              </a:ext>
            </a:extLst>
          </p:cNvPr>
          <p:cNvSpPr>
            <a:spLocks noGrp="1"/>
          </p:cNvSpPr>
          <p:nvPr>
            <p:ph sz="half" idx="2"/>
          </p:nvPr>
        </p:nvSpPr>
        <p:spPr>
          <a:xfrm>
            <a:off x="839788" y="2505075"/>
            <a:ext cx="5157787" cy="3684588"/>
          </a:xfrm>
        </p:spPr>
        <p:txBody>
          <a:bodyPr/>
          <a:lstStyle>
            <a:lvl1pPr>
              <a:defRPr>
                <a:latin typeface="Acumin Pro Condensed" panose="020B0506020202020204" pitchFamily="34" charset="0"/>
              </a:defRPr>
            </a:lvl1pPr>
            <a:lvl2pPr>
              <a:defRPr>
                <a:latin typeface="Acumin Pro Condensed" panose="020B0506020202020204" pitchFamily="34" charset="0"/>
              </a:defRPr>
            </a:lvl2pPr>
            <a:lvl3pPr>
              <a:defRPr>
                <a:latin typeface="Acumin Pro Condensed" panose="020B0506020202020204" pitchFamily="34" charset="0"/>
              </a:defRPr>
            </a:lvl3pPr>
            <a:lvl4pPr>
              <a:defRPr>
                <a:latin typeface="Acumin Pro Condensed" panose="020B0506020202020204" pitchFamily="34" charset="0"/>
              </a:defRPr>
            </a:lvl4pPr>
            <a:lvl5pPr>
              <a:defRPr>
                <a:latin typeface="Acumin Pro Condensed" panose="020B0506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DF0C466-52B3-4E6E-BA15-3528B42740FD}"/>
              </a:ext>
            </a:extLst>
          </p:cNvPr>
          <p:cNvSpPr>
            <a:spLocks noGrp="1"/>
          </p:cNvSpPr>
          <p:nvPr>
            <p:ph type="body" sz="quarter" idx="3"/>
          </p:nvPr>
        </p:nvSpPr>
        <p:spPr>
          <a:xfrm>
            <a:off x="6172200" y="1681163"/>
            <a:ext cx="5183188" cy="823912"/>
          </a:xfrm>
        </p:spPr>
        <p:txBody>
          <a:bodyPr anchor="b"/>
          <a:lstStyle>
            <a:lvl1pPr marL="0" indent="0">
              <a:buNone/>
              <a:defRPr sz="2400" b="1">
                <a:latin typeface="Acumin Pro Condensed" panose="020B0506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74F27F6-7AA0-4BFB-B208-B79E52DAAAFC}"/>
              </a:ext>
            </a:extLst>
          </p:cNvPr>
          <p:cNvSpPr>
            <a:spLocks noGrp="1"/>
          </p:cNvSpPr>
          <p:nvPr>
            <p:ph sz="quarter" idx="4"/>
          </p:nvPr>
        </p:nvSpPr>
        <p:spPr>
          <a:xfrm>
            <a:off x="6172200" y="2505075"/>
            <a:ext cx="5183188" cy="3684588"/>
          </a:xfrm>
        </p:spPr>
        <p:txBody>
          <a:bodyPr/>
          <a:lstStyle>
            <a:lvl1pPr>
              <a:defRPr>
                <a:latin typeface="Acumin Pro Condensed" panose="020B0506020202020204" pitchFamily="34" charset="0"/>
              </a:defRPr>
            </a:lvl1pPr>
            <a:lvl2pPr>
              <a:defRPr>
                <a:latin typeface="Acumin Pro Condensed" panose="020B0506020202020204" pitchFamily="34" charset="0"/>
              </a:defRPr>
            </a:lvl2pPr>
            <a:lvl3pPr>
              <a:defRPr>
                <a:latin typeface="Acumin Pro Condensed" panose="020B0506020202020204" pitchFamily="34" charset="0"/>
              </a:defRPr>
            </a:lvl3pPr>
            <a:lvl4pPr>
              <a:defRPr>
                <a:latin typeface="Acumin Pro Condensed" panose="020B0506020202020204" pitchFamily="34" charset="0"/>
              </a:defRPr>
            </a:lvl4pPr>
            <a:lvl5pPr>
              <a:defRPr>
                <a:latin typeface="Acumin Pro Condensed" panose="020B0506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2F74517-BDB1-497F-B761-9964A71C2DB1}"/>
              </a:ext>
            </a:extLst>
          </p:cNvPr>
          <p:cNvSpPr>
            <a:spLocks noGrp="1"/>
          </p:cNvSpPr>
          <p:nvPr>
            <p:ph type="dt" sz="half" idx="10"/>
          </p:nvPr>
        </p:nvSpPr>
        <p:spPr/>
        <p:txBody>
          <a:bodyPr/>
          <a:lstStyle>
            <a:lvl1pPr>
              <a:defRPr>
                <a:latin typeface="Acumin Pro Condensed" panose="020B0506020202020204" pitchFamily="34" charset="0"/>
              </a:defRPr>
            </a:lvl1pPr>
          </a:lstStyle>
          <a:p>
            <a:fld id="{85E060E2-0100-40E0-A7B8-CA5BC4C70895}" type="datetime1">
              <a:rPr lang="en-US" smtClean="0"/>
              <a:t>6/18/2021</a:t>
            </a:fld>
            <a:endParaRPr lang="en-US"/>
          </a:p>
        </p:txBody>
      </p:sp>
      <p:sp>
        <p:nvSpPr>
          <p:cNvPr id="8" name="Footer Placeholder 7">
            <a:extLst>
              <a:ext uri="{FF2B5EF4-FFF2-40B4-BE49-F238E27FC236}">
                <a16:creationId xmlns:a16="http://schemas.microsoft.com/office/drawing/2014/main" id="{D842C007-F18C-4B58-9275-6953D0E1BEB9}"/>
              </a:ext>
            </a:extLst>
          </p:cNvPr>
          <p:cNvSpPr>
            <a:spLocks noGrp="1"/>
          </p:cNvSpPr>
          <p:nvPr>
            <p:ph type="ftr" sz="quarter" idx="11"/>
          </p:nvPr>
        </p:nvSpPr>
        <p:spPr/>
        <p:txBody>
          <a:bodyPr/>
          <a:lstStyle>
            <a:lvl1pPr>
              <a:defRPr>
                <a:latin typeface="Acumin Pro Condensed" panose="020B0506020202020204" pitchFamily="34" charset="0"/>
              </a:defRPr>
            </a:lvl1pPr>
          </a:lstStyle>
          <a:p>
            <a:endParaRPr lang="en-US"/>
          </a:p>
        </p:txBody>
      </p:sp>
      <p:sp>
        <p:nvSpPr>
          <p:cNvPr id="9" name="Slide Number Placeholder 8">
            <a:extLst>
              <a:ext uri="{FF2B5EF4-FFF2-40B4-BE49-F238E27FC236}">
                <a16:creationId xmlns:a16="http://schemas.microsoft.com/office/drawing/2014/main" id="{B09C898C-C77F-4273-BDD5-C3A68382FDD3}"/>
              </a:ext>
            </a:extLst>
          </p:cNvPr>
          <p:cNvSpPr>
            <a:spLocks noGrp="1"/>
          </p:cNvSpPr>
          <p:nvPr>
            <p:ph type="sldNum" sz="quarter" idx="12"/>
          </p:nvPr>
        </p:nvSpPr>
        <p:spPr/>
        <p:txBody>
          <a:bodyPr/>
          <a:lstStyle>
            <a:lvl1pPr>
              <a:defRPr>
                <a:latin typeface="Acumin Pro Condensed" panose="020B0506020202020204" pitchFamily="34" charset="0"/>
              </a:defRPr>
            </a:lvl1pPr>
          </a:lstStyle>
          <a:p>
            <a:fld id="{78E89677-D99F-4CF4-BCBC-10F62AFC0C1A}" type="slidenum">
              <a:rPr lang="en-US" smtClean="0"/>
              <a:pPr/>
              <a:t>‹#›</a:t>
            </a:fld>
            <a:endParaRPr lang="en-US"/>
          </a:p>
        </p:txBody>
      </p:sp>
    </p:spTree>
    <p:extLst>
      <p:ext uri="{BB962C8B-B14F-4D97-AF65-F5344CB8AC3E}">
        <p14:creationId xmlns:p14="http://schemas.microsoft.com/office/powerpoint/2010/main" val="36803220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7" name="Picture 6" descr="A picture containing silhouette&#10;&#10;Description automatically generated">
            <a:extLst>
              <a:ext uri="{FF2B5EF4-FFF2-40B4-BE49-F238E27FC236}">
                <a16:creationId xmlns:a16="http://schemas.microsoft.com/office/drawing/2014/main" id="{743D8A7A-C5B7-4D66-B835-2D77F6821D0B}"/>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0642"/>
          <a:stretch/>
        </p:blipFill>
        <p:spPr>
          <a:xfrm>
            <a:off x="-1" y="1315366"/>
            <a:ext cx="2779217" cy="5236918"/>
          </a:xfrm>
          <a:prstGeom prst="rect">
            <a:avLst/>
          </a:prstGeom>
        </p:spPr>
      </p:pic>
      <p:sp>
        <p:nvSpPr>
          <p:cNvPr id="2" name="Title 1">
            <a:extLst>
              <a:ext uri="{FF2B5EF4-FFF2-40B4-BE49-F238E27FC236}">
                <a16:creationId xmlns:a16="http://schemas.microsoft.com/office/drawing/2014/main" id="{1A3B9292-55F1-45DC-BCB7-E6548707273C}"/>
              </a:ext>
            </a:extLst>
          </p:cNvPr>
          <p:cNvSpPr>
            <a:spLocks noGrp="1"/>
          </p:cNvSpPr>
          <p:nvPr>
            <p:ph type="title"/>
          </p:nvPr>
        </p:nvSpPr>
        <p:spPr>
          <a:xfrm>
            <a:off x="1072662" y="365125"/>
            <a:ext cx="10281138" cy="1325563"/>
          </a:xfrm>
        </p:spPr>
        <p:txBody>
          <a:bodyPr/>
          <a:lstStyle>
            <a:lvl1pPr>
              <a:defRPr>
                <a:solidFill>
                  <a:schemeClr val="tx1">
                    <a:lumMod val="85000"/>
                    <a:lumOff val="15000"/>
                  </a:schemeClr>
                </a:solidFill>
                <a:latin typeface="Acumin Pro Condensed" panose="020B0506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3B6EFB7B-4C0B-4D2E-9E73-9D557F2883CF}"/>
              </a:ext>
            </a:extLst>
          </p:cNvPr>
          <p:cNvSpPr>
            <a:spLocks noGrp="1"/>
          </p:cNvSpPr>
          <p:nvPr>
            <p:ph idx="1"/>
          </p:nvPr>
        </p:nvSpPr>
        <p:spPr>
          <a:xfrm>
            <a:off x="1072662" y="1825625"/>
            <a:ext cx="10281137" cy="4351338"/>
          </a:xfrm>
        </p:spPr>
        <p:txBody>
          <a:bodyPr/>
          <a:lstStyle>
            <a:lvl1pPr>
              <a:defRPr>
                <a:solidFill>
                  <a:schemeClr val="tx1">
                    <a:lumMod val="85000"/>
                    <a:lumOff val="15000"/>
                  </a:schemeClr>
                </a:solidFill>
                <a:latin typeface="Acumin Pro Condensed" panose="020B0506020202020204" pitchFamily="34" charset="0"/>
              </a:defRPr>
            </a:lvl1pPr>
            <a:lvl2pPr>
              <a:defRPr>
                <a:solidFill>
                  <a:schemeClr val="tx1">
                    <a:lumMod val="85000"/>
                    <a:lumOff val="15000"/>
                  </a:schemeClr>
                </a:solidFill>
                <a:latin typeface="Acumin Pro Condensed" panose="020B0506020202020204" pitchFamily="34" charset="0"/>
              </a:defRPr>
            </a:lvl2pPr>
            <a:lvl3pPr>
              <a:defRPr>
                <a:solidFill>
                  <a:schemeClr val="tx1">
                    <a:lumMod val="85000"/>
                    <a:lumOff val="15000"/>
                  </a:schemeClr>
                </a:solidFill>
                <a:latin typeface="Acumin Pro Condensed" panose="020B0506020202020204" pitchFamily="34" charset="0"/>
              </a:defRPr>
            </a:lvl3pPr>
            <a:lvl4pPr>
              <a:defRPr>
                <a:solidFill>
                  <a:schemeClr val="tx1">
                    <a:lumMod val="85000"/>
                    <a:lumOff val="15000"/>
                  </a:schemeClr>
                </a:solidFill>
                <a:latin typeface="Acumin Pro Condensed" panose="020B0506020202020204" pitchFamily="34" charset="0"/>
              </a:defRPr>
            </a:lvl4pPr>
            <a:lvl5pPr>
              <a:defRPr>
                <a:solidFill>
                  <a:schemeClr val="tx1">
                    <a:lumMod val="85000"/>
                    <a:lumOff val="15000"/>
                  </a:schemeClr>
                </a:solidFill>
                <a:latin typeface="Acumin Pro Condensed" panose="020B0506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61C3854F-0225-4DD4-BD8A-C2F195BA241D}"/>
              </a:ext>
            </a:extLst>
          </p:cNvPr>
          <p:cNvSpPr>
            <a:spLocks noGrp="1"/>
          </p:cNvSpPr>
          <p:nvPr>
            <p:ph type="ftr" sz="quarter" idx="11"/>
          </p:nvPr>
        </p:nvSpPr>
        <p:spPr>
          <a:xfrm>
            <a:off x="1952625" y="6356350"/>
            <a:ext cx="6200775" cy="365125"/>
          </a:xfrm>
        </p:spPr>
        <p:txBody>
          <a:bodyPr/>
          <a:lstStyle>
            <a:lvl1pPr>
              <a:defRPr>
                <a:latin typeface="Acumin Pro Condensed" panose="020B0506020202020204" pitchFamily="34" charset="0"/>
              </a:defRPr>
            </a:lvl1pPr>
          </a:lstStyle>
          <a:p>
            <a:endParaRPr lang="en-US" dirty="0"/>
          </a:p>
        </p:txBody>
      </p:sp>
      <p:sp>
        <p:nvSpPr>
          <p:cNvPr id="6" name="Slide Number Placeholder 5">
            <a:extLst>
              <a:ext uri="{FF2B5EF4-FFF2-40B4-BE49-F238E27FC236}">
                <a16:creationId xmlns:a16="http://schemas.microsoft.com/office/drawing/2014/main" id="{80281F01-6E78-4417-B0B5-329EB036FAFD}"/>
              </a:ext>
            </a:extLst>
          </p:cNvPr>
          <p:cNvSpPr>
            <a:spLocks noGrp="1"/>
          </p:cNvSpPr>
          <p:nvPr>
            <p:ph type="sldNum" sz="quarter" idx="12"/>
          </p:nvPr>
        </p:nvSpPr>
        <p:spPr/>
        <p:txBody>
          <a:bodyPr/>
          <a:lstStyle>
            <a:lvl1pPr>
              <a:defRPr>
                <a:latin typeface="Acumin Pro Condensed" panose="020B0506020202020204" pitchFamily="34" charset="0"/>
              </a:defRPr>
            </a:lvl1pPr>
          </a:lstStyle>
          <a:p>
            <a:fld id="{78E89677-D99F-4CF4-BCBC-10F62AFC0C1A}" type="slidenum">
              <a:rPr lang="en-US" smtClean="0"/>
              <a:pPr/>
              <a:t>‹#›</a:t>
            </a:fld>
            <a:endParaRPr lang="en-US"/>
          </a:p>
        </p:txBody>
      </p:sp>
    </p:spTree>
    <p:extLst>
      <p:ext uri="{BB962C8B-B14F-4D97-AF65-F5344CB8AC3E}">
        <p14:creationId xmlns:p14="http://schemas.microsoft.com/office/powerpoint/2010/main" val="112793123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E51A7B-7F28-479A-B1F7-F9A819B3BAD3}"/>
              </a:ext>
            </a:extLst>
          </p:cNvPr>
          <p:cNvSpPr>
            <a:spLocks noGrp="1"/>
          </p:cNvSpPr>
          <p:nvPr>
            <p:ph type="title"/>
          </p:nvPr>
        </p:nvSpPr>
        <p:spPr/>
        <p:txBody>
          <a:bodyPr/>
          <a:lstStyle>
            <a:lvl1pPr>
              <a:defRPr>
                <a:solidFill>
                  <a:schemeClr val="tx1">
                    <a:lumMod val="85000"/>
                    <a:lumOff val="15000"/>
                  </a:schemeClr>
                </a:solidFill>
                <a:latin typeface="Acumin Pro Condensed" panose="020B0506020202020204" pitchFamily="34" charset="0"/>
              </a:defRPr>
            </a:lvl1pPr>
          </a:lstStyle>
          <a:p>
            <a:r>
              <a:rPr lang="en-US" dirty="0"/>
              <a:t>Click to edit Master title style</a:t>
            </a:r>
          </a:p>
        </p:txBody>
      </p:sp>
      <p:sp>
        <p:nvSpPr>
          <p:cNvPr id="3" name="Date Placeholder 2">
            <a:extLst>
              <a:ext uri="{FF2B5EF4-FFF2-40B4-BE49-F238E27FC236}">
                <a16:creationId xmlns:a16="http://schemas.microsoft.com/office/drawing/2014/main" id="{D1C3DF57-1045-47B4-A6EF-1FF7DE4E085F}"/>
              </a:ext>
            </a:extLst>
          </p:cNvPr>
          <p:cNvSpPr>
            <a:spLocks noGrp="1"/>
          </p:cNvSpPr>
          <p:nvPr>
            <p:ph type="dt" sz="half" idx="10"/>
          </p:nvPr>
        </p:nvSpPr>
        <p:spPr/>
        <p:txBody>
          <a:bodyPr/>
          <a:lstStyle>
            <a:lvl1pPr>
              <a:defRPr>
                <a:latin typeface="Acumin Pro Condensed" panose="020B0506020202020204" pitchFamily="34" charset="0"/>
              </a:defRPr>
            </a:lvl1pPr>
          </a:lstStyle>
          <a:p>
            <a:fld id="{5E3E08CB-6D54-4D55-AF06-A1BB651DA9A5}" type="datetime1">
              <a:rPr lang="en-US" smtClean="0"/>
              <a:t>6/18/2021</a:t>
            </a:fld>
            <a:endParaRPr lang="en-US"/>
          </a:p>
        </p:txBody>
      </p:sp>
      <p:sp>
        <p:nvSpPr>
          <p:cNvPr id="4" name="Footer Placeholder 3">
            <a:extLst>
              <a:ext uri="{FF2B5EF4-FFF2-40B4-BE49-F238E27FC236}">
                <a16:creationId xmlns:a16="http://schemas.microsoft.com/office/drawing/2014/main" id="{5AEE14DC-DB30-4620-868F-A6212F87B816}"/>
              </a:ext>
            </a:extLst>
          </p:cNvPr>
          <p:cNvSpPr>
            <a:spLocks noGrp="1"/>
          </p:cNvSpPr>
          <p:nvPr>
            <p:ph type="ftr" sz="quarter" idx="11"/>
          </p:nvPr>
        </p:nvSpPr>
        <p:spPr/>
        <p:txBody>
          <a:bodyPr/>
          <a:lstStyle>
            <a:lvl1pPr>
              <a:defRPr>
                <a:latin typeface="Acumin Pro Condensed" panose="020B0506020202020204" pitchFamily="34" charset="0"/>
              </a:defRPr>
            </a:lvl1pPr>
          </a:lstStyle>
          <a:p>
            <a:endParaRPr lang="en-US"/>
          </a:p>
        </p:txBody>
      </p:sp>
      <p:sp>
        <p:nvSpPr>
          <p:cNvPr id="5" name="Slide Number Placeholder 4">
            <a:extLst>
              <a:ext uri="{FF2B5EF4-FFF2-40B4-BE49-F238E27FC236}">
                <a16:creationId xmlns:a16="http://schemas.microsoft.com/office/drawing/2014/main" id="{5E155244-33C4-4F55-919B-7C8DD49BCE40}"/>
              </a:ext>
            </a:extLst>
          </p:cNvPr>
          <p:cNvSpPr>
            <a:spLocks noGrp="1"/>
          </p:cNvSpPr>
          <p:nvPr>
            <p:ph type="sldNum" sz="quarter" idx="12"/>
          </p:nvPr>
        </p:nvSpPr>
        <p:spPr/>
        <p:txBody>
          <a:bodyPr/>
          <a:lstStyle>
            <a:lvl1pPr>
              <a:defRPr>
                <a:latin typeface="Acumin Pro Condensed" panose="020B0506020202020204" pitchFamily="34" charset="0"/>
              </a:defRPr>
            </a:lvl1pPr>
          </a:lstStyle>
          <a:p>
            <a:fld id="{78E89677-D99F-4CF4-BCBC-10F62AFC0C1A}" type="slidenum">
              <a:rPr lang="en-US" smtClean="0"/>
              <a:pPr/>
              <a:t>‹#›</a:t>
            </a:fld>
            <a:endParaRPr lang="en-US"/>
          </a:p>
        </p:txBody>
      </p:sp>
    </p:spTree>
    <p:extLst>
      <p:ext uri="{BB962C8B-B14F-4D97-AF65-F5344CB8AC3E}">
        <p14:creationId xmlns:p14="http://schemas.microsoft.com/office/powerpoint/2010/main" val="94049651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B79EB9C-A468-4C2A-ADBE-7646CD1F5839}"/>
              </a:ext>
            </a:extLst>
          </p:cNvPr>
          <p:cNvSpPr>
            <a:spLocks noGrp="1"/>
          </p:cNvSpPr>
          <p:nvPr>
            <p:ph type="dt" sz="half" idx="10"/>
          </p:nvPr>
        </p:nvSpPr>
        <p:spPr/>
        <p:txBody>
          <a:bodyPr/>
          <a:lstStyle>
            <a:lvl1pPr>
              <a:defRPr>
                <a:latin typeface="Acumin Pro Condensed" panose="020B0506020202020204" pitchFamily="34" charset="0"/>
              </a:defRPr>
            </a:lvl1pPr>
          </a:lstStyle>
          <a:p>
            <a:fld id="{C5D7FC10-5AFA-4933-A729-DF819662C4CE}" type="datetime1">
              <a:rPr lang="en-US" smtClean="0"/>
              <a:t>6/18/2021</a:t>
            </a:fld>
            <a:endParaRPr lang="en-US"/>
          </a:p>
        </p:txBody>
      </p:sp>
      <p:sp>
        <p:nvSpPr>
          <p:cNvPr id="3" name="Footer Placeholder 2">
            <a:extLst>
              <a:ext uri="{FF2B5EF4-FFF2-40B4-BE49-F238E27FC236}">
                <a16:creationId xmlns:a16="http://schemas.microsoft.com/office/drawing/2014/main" id="{401A34FB-BE97-47D2-B332-B8F2FB2DF8EB}"/>
              </a:ext>
            </a:extLst>
          </p:cNvPr>
          <p:cNvSpPr>
            <a:spLocks noGrp="1"/>
          </p:cNvSpPr>
          <p:nvPr>
            <p:ph type="ftr" sz="quarter" idx="11"/>
          </p:nvPr>
        </p:nvSpPr>
        <p:spPr/>
        <p:txBody>
          <a:bodyPr/>
          <a:lstStyle>
            <a:lvl1pPr>
              <a:defRPr>
                <a:latin typeface="Acumin Pro Condensed" panose="020B0506020202020204" pitchFamily="34" charset="0"/>
              </a:defRPr>
            </a:lvl1pPr>
          </a:lstStyle>
          <a:p>
            <a:endParaRPr lang="en-US"/>
          </a:p>
        </p:txBody>
      </p:sp>
      <p:sp>
        <p:nvSpPr>
          <p:cNvPr id="4" name="Slide Number Placeholder 3">
            <a:extLst>
              <a:ext uri="{FF2B5EF4-FFF2-40B4-BE49-F238E27FC236}">
                <a16:creationId xmlns:a16="http://schemas.microsoft.com/office/drawing/2014/main" id="{0B261D92-6A98-49A5-8710-CEF2E393E0E0}"/>
              </a:ext>
            </a:extLst>
          </p:cNvPr>
          <p:cNvSpPr>
            <a:spLocks noGrp="1"/>
          </p:cNvSpPr>
          <p:nvPr>
            <p:ph type="sldNum" sz="quarter" idx="12"/>
          </p:nvPr>
        </p:nvSpPr>
        <p:spPr/>
        <p:txBody>
          <a:bodyPr/>
          <a:lstStyle>
            <a:lvl1pPr>
              <a:defRPr>
                <a:latin typeface="Acumin Pro Condensed" panose="020B0506020202020204" pitchFamily="34" charset="0"/>
              </a:defRPr>
            </a:lvl1pPr>
          </a:lstStyle>
          <a:p>
            <a:fld id="{78E89677-D99F-4CF4-BCBC-10F62AFC0C1A}" type="slidenum">
              <a:rPr lang="en-US" smtClean="0"/>
              <a:pPr/>
              <a:t>‹#›</a:t>
            </a:fld>
            <a:endParaRPr lang="en-US"/>
          </a:p>
        </p:txBody>
      </p:sp>
    </p:spTree>
    <p:extLst>
      <p:ext uri="{BB962C8B-B14F-4D97-AF65-F5344CB8AC3E}">
        <p14:creationId xmlns:p14="http://schemas.microsoft.com/office/powerpoint/2010/main" val="27504282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7_Title and Content">
    <p:spTree>
      <p:nvGrpSpPr>
        <p:cNvPr id="1" name=""/>
        <p:cNvGrpSpPr/>
        <p:nvPr/>
      </p:nvGrpSpPr>
      <p:grpSpPr>
        <a:xfrm>
          <a:off x="0" y="0"/>
          <a:ext cx="0" cy="0"/>
          <a:chOff x="0" y="0"/>
          <a:chExt cx="0" cy="0"/>
        </a:xfrm>
      </p:grpSpPr>
      <p:pic>
        <p:nvPicPr>
          <p:cNvPr id="8" name="Picture 7" descr="A picture containing silhouette&#10;&#10;Description automatically generated">
            <a:extLst>
              <a:ext uri="{FF2B5EF4-FFF2-40B4-BE49-F238E27FC236}">
                <a16:creationId xmlns:a16="http://schemas.microsoft.com/office/drawing/2014/main" id="{0DAB202E-728B-42B6-A80E-F88AF893F15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23020"/>
          <a:stretch/>
        </p:blipFill>
        <p:spPr>
          <a:xfrm>
            <a:off x="-1" y="818684"/>
            <a:ext cx="3696035" cy="6668431"/>
          </a:xfrm>
          <a:prstGeom prst="rect">
            <a:avLst/>
          </a:prstGeom>
        </p:spPr>
      </p:pic>
      <p:sp>
        <p:nvSpPr>
          <p:cNvPr id="2" name="Title 1">
            <a:extLst>
              <a:ext uri="{FF2B5EF4-FFF2-40B4-BE49-F238E27FC236}">
                <a16:creationId xmlns:a16="http://schemas.microsoft.com/office/drawing/2014/main" id="{1A3B9292-55F1-45DC-BCB7-E6548707273C}"/>
              </a:ext>
            </a:extLst>
          </p:cNvPr>
          <p:cNvSpPr>
            <a:spLocks noGrp="1"/>
          </p:cNvSpPr>
          <p:nvPr>
            <p:ph type="title"/>
          </p:nvPr>
        </p:nvSpPr>
        <p:spPr>
          <a:xfrm>
            <a:off x="1069675" y="365125"/>
            <a:ext cx="10284125" cy="1325563"/>
          </a:xfrm>
        </p:spPr>
        <p:txBody>
          <a:bodyPr/>
          <a:lstStyle>
            <a:lvl1pPr>
              <a:defRPr>
                <a:solidFill>
                  <a:schemeClr val="tx1">
                    <a:lumMod val="85000"/>
                    <a:lumOff val="15000"/>
                  </a:schemeClr>
                </a:solidFill>
                <a:latin typeface="Acumin Pro Condensed" panose="020B0506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3B6EFB7B-4C0B-4D2E-9E73-9D557F2883CF}"/>
              </a:ext>
            </a:extLst>
          </p:cNvPr>
          <p:cNvSpPr>
            <a:spLocks noGrp="1"/>
          </p:cNvSpPr>
          <p:nvPr>
            <p:ph idx="1"/>
          </p:nvPr>
        </p:nvSpPr>
        <p:spPr>
          <a:xfrm>
            <a:off x="1035170" y="1825625"/>
            <a:ext cx="10318629" cy="4351338"/>
          </a:xfrm>
        </p:spPr>
        <p:txBody>
          <a:bodyPr/>
          <a:lstStyle>
            <a:lvl1pPr>
              <a:defRPr>
                <a:solidFill>
                  <a:schemeClr val="tx1">
                    <a:lumMod val="85000"/>
                    <a:lumOff val="15000"/>
                  </a:schemeClr>
                </a:solidFill>
                <a:latin typeface="Acumin Pro Condensed" panose="020B0506020202020204" pitchFamily="34" charset="0"/>
              </a:defRPr>
            </a:lvl1pPr>
            <a:lvl2pPr>
              <a:defRPr>
                <a:solidFill>
                  <a:schemeClr val="tx1">
                    <a:lumMod val="85000"/>
                    <a:lumOff val="15000"/>
                  </a:schemeClr>
                </a:solidFill>
                <a:latin typeface="Acumin Pro Condensed" panose="020B0506020202020204" pitchFamily="34" charset="0"/>
              </a:defRPr>
            </a:lvl2pPr>
            <a:lvl3pPr>
              <a:defRPr>
                <a:solidFill>
                  <a:schemeClr val="tx1">
                    <a:lumMod val="85000"/>
                    <a:lumOff val="15000"/>
                  </a:schemeClr>
                </a:solidFill>
                <a:latin typeface="Acumin Pro Condensed" panose="020B0506020202020204" pitchFamily="34" charset="0"/>
              </a:defRPr>
            </a:lvl3pPr>
            <a:lvl4pPr>
              <a:defRPr>
                <a:solidFill>
                  <a:schemeClr val="tx1">
                    <a:lumMod val="85000"/>
                    <a:lumOff val="15000"/>
                  </a:schemeClr>
                </a:solidFill>
                <a:latin typeface="Acumin Pro Condensed" panose="020B0506020202020204" pitchFamily="34" charset="0"/>
              </a:defRPr>
            </a:lvl4pPr>
            <a:lvl5pPr>
              <a:defRPr>
                <a:solidFill>
                  <a:schemeClr val="tx1">
                    <a:lumMod val="85000"/>
                    <a:lumOff val="15000"/>
                  </a:schemeClr>
                </a:solidFill>
                <a:latin typeface="Acumin Pro Condensed" panose="020B0506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61C3854F-0225-4DD4-BD8A-C2F195BA241D}"/>
              </a:ext>
            </a:extLst>
          </p:cNvPr>
          <p:cNvSpPr>
            <a:spLocks noGrp="1"/>
          </p:cNvSpPr>
          <p:nvPr>
            <p:ph type="ftr" sz="quarter" idx="11"/>
          </p:nvPr>
        </p:nvSpPr>
        <p:spPr>
          <a:xfrm>
            <a:off x="1952625" y="6356350"/>
            <a:ext cx="6200775" cy="365125"/>
          </a:xfrm>
        </p:spPr>
        <p:txBody>
          <a:bodyPr/>
          <a:lstStyle>
            <a:lvl1pPr>
              <a:defRPr>
                <a:latin typeface="Acumin Pro Condensed" panose="020B0506020202020204" pitchFamily="34" charset="0"/>
              </a:defRPr>
            </a:lvl1pPr>
          </a:lstStyle>
          <a:p>
            <a:endParaRPr lang="en-US" dirty="0"/>
          </a:p>
        </p:txBody>
      </p:sp>
      <p:sp>
        <p:nvSpPr>
          <p:cNvPr id="6" name="Slide Number Placeholder 5">
            <a:extLst>
              <a:ext uri="{FF2B5EF4-FFF2-40B4-BE49-F238E27FC236}">
                <a16:creationId xmlns:a16="http://schemas.microsoft.com/office/drawing/2014/main" id="{80281F01-6E78-4417-B0B5-329EB036FAFD}"/>
              </a:ext>
            </a:extLst>
          </p:cNvPr>
          <p:cNvSpPr>
            <a:spLocks noGrp="1"/>
          </p:cNvSpPr>
          <p:nvPr>
            <p:ph type="sldNum" sz="quarter" idx="12"/>
          </p:nvPr>
        </p:nvSpPr>
        <p:spPr/>
        <p:txBody>
          <a:bodyPr/>
          <a:lstStyle>
            <a:lvl1pPr>
              <a:defRPr>
                <a:latin typeface="Acumin Pro Condensed" panose="020B0506020202020204" pitchFamily="34" charset="0"/>
              </a:defRPr>
            </a:lvl1pPr>
          </a:lstStyle>
          <a:p>
            <a:fld id="{78E89677-D99F-4CF4-BCBC-10F62AFC0C1A}" type="slidenum">
              <a:rPr lang="en-US" smtClean="0"/>
              <a:pPr/>
              <a:t>‹#›</a:t>
            </a:fld>
            <a:endParaRPr lang="en-US"/>
          </a:p>
        </p:txBody>
      </p:sp>
    </p:spTree>
    <p:extLst>
      <p:ext uri="{BB962C8B-B14F-4D97-AF65-F5344CB8AC3E}">
        <p14:creationId xmlns:p14="http://schemas.microsoft.com/office/powerpoint/2010/main" val="23477146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5_Title and Content">
    <p:spTree>
      <p:nvGrpSpPr>
        <p:cNvPr id="1" name=""/>
        <p:cNvGrpSpPr/>
        <p:nvPr/>
      </p:nvGrpSpPr>
      <p:grpSpPr>
        <a:xfrm>
          <a:off x="0" y="0"/>
          <a:ext cx="0" cy="0"/>
          <a:chOff x="0" y="0"/>
          <a:chExt cx="0" cy="0"/>
        </a:xfrm>
      </p:grpSpPr>
      <p:pic>
        <p:nvPicPr>
          <p:cNvPr id="7" name="Picture 6" descr="Icon&#10;&#10;Description automatically generated">
            <a:extLst>
              <a:ext uri="{FF2B5EF4-FFF2-40B4-BE49-F238E27FC236}">
                <a16:creationId xmlns:a16="http://schemas.microsoft.com/office/drawing/2014/main" id="{D100760D-107B-4259-B171-8302B1D5297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6419"/>
          <a:stretch/>
        </p:blipFill>
        <p:spPr>
          <a:xfrm>
            <a:off x="0" y="1290194"/>
            <a:ext cx="3562814" cy="6354062"/>
          </a:xfrm>
          <a:prstGeom prst="rect">
            <a:avLst/>
          </a:prstGeom>
        </p:spPr>
      </p:pic>
      <p:sp>
        <p:nvSpPr>
          <p:cNvPr id="2" name="Title 1">
            <a:extLst>
              <a:ext uri="{FF2B5EF4-FFF2-40B4-BE49-F238E27FC236}">
                <a16:creationId xmlns:a16="http://schemas.microsoft.com/office/drawing/2014/main" id="{1A3B9292-55F1-45DC-BCB7-E6548707273C}"/>
              </a:ext>
            </a:extLst>
          </p:cNvPr>
          <p:cNvSpPr>
            <a:spLocks noGrp="1"/>
          </p:cNvSpPr>
          <p:nvPr>
            <p:ph type="title"/>
          </p:nvPr>
        </p:nvSpPr>
        <p:spPr>
          <a:xfrm>
            <a:off x="1072662" y="365125"/>
            <a:ext cx="10281138" cy="1325563"/>
          </a:xfrm>
        </p:spPr>
        <p:txBody>
          <a:bodyPr/>
          <a:lstStyle>
            <a:lvl1pPr>
              <a:defRPr>
                <a:solidFill>
                  <a:schemeClr val="tx1">
                    <a:lumMod val="85000"/>
                    <a:lumOff val="15000"/>
                  </a:schemeClr>
                </a:solidFill>
                <a:latin typeface="Acumin Pro Condensed" panose="020B0506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3B6EFB7B-4C0B-4D2E-9E73-9D557F2883CF}"/>
              </a:ext>
            </a:extLst>
          </p:cNvPr>
          <p:cNvSpPr>
            <a:spLocks noGrp="1"/>
          </p:cNvSpPr>
          <p:nvPr>
            <p:ph idx="1"/>
          </p:nvPr>
        </p:nvSpPr>
        <p:spPr>
          <a:xfrm>
            <a:off x="1072662" y="1825625"/>
            <a:ext cx="10281137" cy="4351338"/>
          </a:xfrm>
        </p:spPr>
        <p:txBody>
          <a:bodyPr/>
          <a:lstStyle>
            <a:lvl1pPr>
              <a:defRPr>
                <a:solidFill>
                  <a:schemeClr val="tx1">
                    <a:lumMod val="85000"/>
                    <a:lumOff val="15000"/>
                  </a:schemeClr>
                </a:solidFill>
                <a:latin typeface="Acumin Pro Condensed" panose="020B0506020202020204" pitchFamily="34" charset="0"/>
              </a:defRPr>
            </a:lvl1pPr>
            <a:lvl2pPr>
              <a:defRPr>
                <a:solidFill>
                  <a:schemeClr val="tx1">
                    <a:lumMod val="85000"/>
                    <a:lumOff val="15000"/>
                  </a:schemeClr>
                </a:solidFill>
                <a:latin typeface="Acumin Pro Condensed" panose="020B0506020202020204" pitchFamily="34" charset="0"/>
              </a:defRPr>
            </a:lvl2pPr>
            <a:lvl3pPr>
              <a:defRPr>
                <a:solidFill>
                  <a:schemeClr val="tx1">
                    <a:lumMod val="85000"/>
                    <a:lumOff val="15000"/>
                  </a:schemeClr>
                </a:solidFill>
                <a:latin typeface="Acumin Pro Condensed" panose="020B0506020202020204" pitchFamily="34" charset="0"/>
              </a:defRPr>
            </a:lvl3pPr>
            <a:lvl4pPr>
              <a:defRPr>
                <a:solidFill>
                  <a:schemeClr val="tx1">
                    <a:lumMod val="85000"/>
                    <a:lumOff val="15000"/>
                  </a:schemeClr>
                </a:solidFill>
                <a:latin typeface="Acumin Pro Condensed" panose="020B0506020202020204" pitchFamily="34" charset="0"/>
              </a:defRPr>
            </a:lvl4pPr>
            <a:lvl5pPr>
              <a:defRPr>
                <a:solidFill>
                  <a:schemeClr val="tx1">
                    <a:lumMod val="85000"/>
                    <a:lumOff val="15000"/>
                  </a:schemeClr>
                </a:solidFill>
                <a:latin typeface="Acumin Pro Condensed" panose="020B0506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61C3854F-0225-4DD4-BD8A-C2F195BA241D}"/>
              </a:ext>
            </a:extLst>
          </p:cNvPr>
          <p:cNvSpPr>
            <a:spLocks noGrp="1"/>
          </p:cNvSpPr>
          <p:nvPr>
            <p:ph type="ftr" sz="quarter" idx="11"/>
          </p:nvPr>
        </p:nvSpPr>
        <p:spPr>
          <a:xfrm>
            <a:off x="1952625" y="6356350"/>
            <a:ext cx="6200775" cy="365125"/>
          </a:xfrm>
        </p:spPr>
        <p:txBody>
          <a:bodyPr/>
          <a:lstStyle>
            <a:lvl1pPr>
              <a:defRPr>
                <a:latin typeface="Acumin Pro Condensed" panose="020B0506020202020204" pitchFamily="34" charset="0"/>
              </a:defRPr>
            </a:lvl1pPr>
          </a:lstStyle>
          <a:p>
            <a:endParaRPr lang="en-US" dirty="0"/>
          </a:p>
        </p:txBody>
      </p:sp>
      <p:sp>
        <p:nvSpPr>
          <p:cNvPr id="6" name="Slide Number Placeholder 5">
            <a:extLst>
              <a:ext uri="{FF2B5EF4-FFF2-40B4-BE49-F238E27FC236}">
                <a16:creationId xmlns:a16="http://schemas.microsoft.com/office/drawing/2014/main" id="{80281F01-6E78-4417-B0B5-329EB036FAFD}"/>
              </a:ext>
            </a:extLst>
          </p:cNvPr>
          <p:cNvSpPr>
            <a:spLocks noGrp="1"/>
          </p:cNvSpPr>
          <p:nvPr>
            <p:ph type="sldNum" sz="quarter" idx="12"/>
          </p:nvPr>
        </p:nvSpPr>
        <p:spPr/>
        <p:txBody>
          <a:bodyPr/>
          <a:lstStyle>
            <a:lvl1pPr>
              <a:defRPr>
                <a:latin typeface="Acumin Pro Condensed" panose="020B0506020202020204" pitchFamily="34" charset="0"/>
              </a:defRPr>
            </a:lvl1pPr>
          </a:lstStyle>
          <a:p>
            <a:fld id="{78E89677-D99F-4CF4-BCBC-10F62AFC0C1A}" type="slidenum">
              <a:rPr lang="en-US" smtClean="0"/>
              <a:pPr/>
              <a:t>‹#›</a:t>
            </a:fld>
            <a:endParaRPr lang="en-US"/>
          </a:p>
        </p:txBody>
      </p:sp>
    </p:spTree>
    <p:extLst>
      <p:ext uri="{BB962C8B-B14F-4D97-AF65-F5344CB8AC3E}">
        <p14:creationId xmlns:p14="http://schemas.microsoft.com/office/powerpoint/2010/main" val="181494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2_Title and Content">
    <p:bg>
      <p:bgPr>
        <a:solidFill>
          <a:srgbClr val="FFF8EB"/>
        </a:solidFill>
        <a:effectLst/>
      </p:bgPr>
    </p:bg>
    <p:spTree>
      <p:nvGrpSpPr>
        <p:cNvPr id="1" name=""/>
        <p:cNvGrpSpPr/>
        <p:nvPr/>
      </p:nvGrpSpPr>
      <p:grpSpPr>
        <a:xfrm>
          <a:off x="0" y="0"/>
          <a:ext cx="0" cy="0"/>
          <a:chOff x="0" y="0"/>
          <a:chExt cx="0" cy="0"/>
        </a:xfrm>
      </p:grpSpPr>
      <p:pic>
        <p:nvPicPr>
          <p:cNvPr id="8" name="Picture 7" descr="Icon&#10;&#10;Description automatically generated">
            <a:extLst>
              <a:ext uri="{FF2B5EF4-FFF2-40B4-BE49-F238E27FC236}">
                <a16:creationId xmlns:a16="http://schemas.microsoft.com/office/drawing/2014/main" id="{4C8AA268-0313-47C8-89C5-1C00902D296B}"/>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50286"/>
          <a:stretch/>
        </p:blipFill>
        <p:spPr>
          <a:xfrm>
            <a:off x="0" y="1013965"/>
            <a:ext cx="3315165" cy="6411220"/>
          </a:xfrm>
          <a:prstGeom prst="rect">
            <a:avLst/>
          </a:prstGeom>
        </p:spPr>
      </p:pic>
      <p:sp>
        <p:nvSpPr>
          <p:cNvPr id="2" name="Title 1">
            <a:extLst>
              <a:ext uri="{FF2B5EF4-FFF2-40B4-BE49-F238E27FC236}">
                <a16:creationId xmlns:a16="http://schemas.microsoft.com/office/drawing/2014/main" id="{1A3B9292-55F1-45DC-BCB7-E6548707273C}"/>
              </a:ext>
            </a:extLst>
          </p:cNvPr>
          <p:cNvSpPr>
            <a:spLocks noGrp="1"/>
          </p:cNvSpPr>
          <p:nvPr>
            <p:ph type="title"/>
          </p:nvPr>
        </p:nvSpPr>
        <p:spPr>
          <a:xfrm>
            <a:off x="1072662" y="365125"/>
            <a:ext cx="10281138" cy="1325563"/>
          </a:xfrm>
        </p:spPr>
        <p:txBody>
          <a:bodyPr/>
          <a:lstStyle>
            <a:lvl1pPr>
              <a:defRPr>
                <a:solidFill>
                  <a:schemeClr val="tx1">
                    <a:lumMod val="85000"/>
                    <a:lumOff val="15000"/>
                  </a:schemeClr>
                </a:solidFill>
                <a:latin typeface="Acumin Pro Condensed" panose="020B0506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3B6EFB7B-4C0B-4D2E-9E73-9D557F2883CF}"/>
              </a:ext>
            </a:extLst>
          </p:cNvPr>
          <p:cNvSpPr>
            <a:spLocks noGrp="1"/>
          </p:cNvSpPr>
          <p:nvPr>
            <p:ph idx="1"/>
          </p:nvPr>
        </p:nvSpPr>
        <p:spPr>
          <a:xfrm>
            <a:off x="1081454" y="1825625"/>
            <a:ext cx="10272345" cy="4351338"/>
          </a:xfrm>
        </p:spPr>
        <p:txBody>
          <a:bodyPr/>
          <a:lstStyle>
            <a:lvl1pPr>
              <a:defRPr>
                <a:solidFill>
                  <a:schemeClr val="tx1">
                    <a:lumMod val="85000"/>
                    <a:lumOff val="15000"/>
                  </a:schemeClr>
                </a:solidFill>
                <a:latin typeface="Acumin Pro Condensed" panose="020B0506020202020204" pitchFamily="34" charset="0"/>
              </a:defRPr>
            </a:lvl1pPr>
            <a:lvl2pPr>
              <a:defRPr>
                <a:solidFill>
                  <a:schemeClr val="tx1">
                    <a:lumMod val="85000"/>
                    <a:lumOff val="15000"/>
                  </a:schemeClr>
                </a:solidFill>
                <a:latin typeface="Acumin Pro Condensed" panose="020B0506020202020204" pitchFamily="34" charset="0"/>
              </a:defRPr>
            </a:lvl2pPr>
            <a:lvl3pPr>
              <a:defRPr>
                <a:solidFill>
                  <a:schemeClr val="tx1">
                    <a:lumMod val="85000"/>
                    <a:lumOff val="15000"/>
                  </a:schemeClr>
                </a:solidFill>
                <a:latin typeface="Acumin Pro Condensed" panose="020B0506020202020204" pitchFamily="34" charset="0"/>
              </a:defRPr>
            </a:lvl3pPr>
            <a:lvl4pPr>
              <a:defRPr>
                <a:solidFill>
                  <a:schemeClr val="tx1">
                    <a:lumMod val="85000"/>
                    <a:lumOff val="15000"/>
                  </a:schemeClr>
                </a:solidFill>
                <a:latin typeface="Acumin Pro Condensed" panose="020B0506020202020204" pitchFamily="34" charset="0"/>
              </a:defRPr>
            </a:lvl4pPr>
            <a:lvl5pPr>
              <a:defRPr>
                <a:solidFill>
                  <a:schemeClr val="tx1">
                    <a:lumMod val="85000"/>
                    <a:lumOff val="15000"/>
                  </a:schemeClr>
                </a:solidFill>
                <a:latin typeface="Acumin Pro Condensed" panose="020B0506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61C3854F-0225-4DD4-BD8A-C2F195BA241D}"/>
              </a:ext>
            </a:extLst>
          </p:cNvPr>
          <p:cNvSpPr>
            <a:spLocks noGrp="1"/>
          </p:cNvSpPr>
          <p:nvPr>
            <p:ph type="ftr" sz="quarter" idx="11"/>
          </p:nvPr>
        </p:nvSpPr>
        <p:spPr>
          <a:xfrm>
            <a:off x="1952625" y="6356350"/>
            <a:ext cx="6200775" cy="365125"/>
          </a:xfrm>
        </p:spPr>
        <p:txBody>
          <a:bodyPr/>
          <a:lstStyle>
            <a:lvl1pPr>
              <a:defRPr>
                <a:latin typeface="Acumin Pro Condensed" panose="020B0506020202020204" pitchFamily="34" charset="0"/>
              </a:defRPr>
            </a:lvl1pPr>
          </a:lstStyle>
          <a:p>
            <a:endParaRPr lang="en-US" dirty="0"/>
          </a:p>
        </p:txBody>
      </p:sp>
      <p:sp>
        <p:nvSpPr>
          <p:cNvPr id="6" name="Slide Number Placeholder 5">
            <a:extLst>
              <a:ext uri="{FF2B5EF4-FFF2-40B4-BE49-F238E27FC236}">
                <a16:creationId xmlns:a16="http://schemas.microsoft.com/office/drawing/2014/main" id="{80281F01-6E78-4417-B0B5-329EB036FAFD}"/>
              </a:ext>
            </a:extLst>
          </p:cNvPr>
          <p:cNvSpPr>
            <a:spLocks noGrp="1"/>
          </p:cNvSpPr>
          <p:nvPr>
            <p:ph type="sldNum" sz="quarter" idx="12"/>
          </p:nvPr>
        </p:nvSpPr>
        <p:spPr/>
        <p:txBody>
          <a:bodyPr/>
          <a:lstStyle>
            <a:lvl1pPr>
              <a:defRPr>
                <a:latin typeface="Acumin Pro Condensed" panose="020B0506020202020204" pitchFamily="34" charset="0"/>
              </a:defRPr>
            </a:lvl1pPr>
          </a:lstStyle>
          <a:p>
            <a:fld id="{78E89677-D99F-4CF4-BCBC-10F62AFC0C1A}" type="slidenum">
              <a:rPr lang="en-US" smtClean="0"/>
              <a:pPr/>
              <a:t>‹#›</a:t>
            </a:fld>
            <a:endParaRPr lang="en-US"/>
          </a:p>
        </p:txBody>
      </p:sp>
    </p:spTree>
    <p:extLst>
      <p:ext uri="{BB962C8B-B14F-4D97-AF65-F5344CB8AC3E}">
        <p14:creationId xmlns:p14="http://schemas.microsoft.com/office/powerpoint/2010/main" val="21043513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3_Title and Content">
    <p:bg>
      <p:bgPr>
        <a:solidFill>
          <a:srgbClr val="FFF8EB"/>
        </a:solidFill>
        <a:effectLst/>
      </p:bgPr>
    </p:bg>
    <p:spTree>
      <p:nvGrpSpPr>
        <p:cNvPr id="1" name=""/>
        <p:cNvGrpSpPr/>
        <p:nvPr/>
      </p:nvGrpSpPr>
      <p:grpSpPr>
        <a:xfrm>
          <a:off x="0" y="0"/>
          <a:ext cx="0" cy="0"/>
          <a:chOff x="0" y="0"/>
          <a:chExt cx="0" cy="0"/>
        </a:xfrm>
      </p:grpSpPr>
      <p:pic>
        <p:nvPicPr>
          <p:cNvPr id="7" name="Picture 6" descr="A picture containing silhouette&#10;&#10;Description automatically generated">
            <a:extLst>
              <a:ext uri="{FF2B5EF4-FFF2-40B4-BE49-F238E27FC236}">
                <a16:creationId xmlns:a16="http://schemas.microsoft.com/office/drawing/2014/main" id="{C93674A8-892B-4B84-B39A-BCA3BCC9D47B}"/>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7508"/>
          <a:stretch/>
        </p:blipFill>
        <p:spPr>
          <a:xfrm>
            <a:off x="0" y="1009192"/>
            <a:ext cx="3410403" cy="6554115"/>
          </a:xfrm>
          <a:prstGeom prst="rect">
            <a:avLst/>
          </a:prstGeom>
        </p:spPr>
      </p:pic>
      <p:sp>
        <p:nvSpPr>
          <p:cNvPr id="2" name="Title 1">
            <a:extLst>
              <a:ext uri="{FF2B5EF4-FFF2-40B4-BE49-F238E27FC236}">
                <a16:creationId xmlns:a16="http://schemas.microsoft.com/office/drawing/2014/main" id="{1A3B9292-55F1-45DC-BCB7-E6548707273C}"/>
              </a:ext>
            </a:extLst>
          </p:cNvPr>
          <p:cNvSpPr>
            <a:spLocks noGrp="1"/>
          </p:cNvSpPr>
          <p:nvPr>
            <p:ph type="title"/>
          </p:nvPr>
        </p:nvSpPr>
        <p:spPr>
          <a:xfrm>
            <a:off x="1081454" y="365125"/>
            <a:ext cx="10272346" cy="1325563"/>
          </a:xfrm>
        </p:spPr>
        <p:txBody>
          <a:bodyPr/>
          <a:lstStyle>
            <a:lvl1pPr>
              <a:defRPr>
                <a:solidFill>
                  <a:schemeClr val="tx1">
                    <a:lumMod val="85000"/>
                    <a:lumOff val="15000"/>
                  </a:schemeClr>
                </a:solidFill>
                <a:latin typeface="Acumin Pro Condensed" panose="020B0506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3B6EFB7B-4C0B-4D2E-9E73-9D557F2883CF}"/>
              </a:ext>
            </a:extLst>
          </p:cNvPr>
          <p:cNvSpPr>
            <a:spLocks noGrp="1"/>
          </p:cNvSpPr>
          <p:nvPr>
            <p:ph idx="1"/>
          </p:nvPr>
        </p:nvSpPr>
        <p:spPr>
          <a:xfrm>
            <a:off x="1090246" y="1825625"/>
            <a:ext cx="10263553" cy="4351338"/>
          </a:xfrm>
        </p:spPr>
        <p:txBody>
          <a:bodyPr/>
          <a:lstStyle>
            <a:lvl1pPr>
              <a:defRPr>
                <a:solidFill>
                  <a:schemeClr val="tx1">
                    <a:lumMod val="85000"/>
                    <a:lumOff val="15000"/>
                  </a:schemeClr>
                </a:solidFill>
                <a:latin typeface="Acumin Pro Condensed" panose="020B0506020202020204" pitchFamily="34" charset="0"/>
              </a:defRPr>
            </a:lvl1pPr>
            <a:lvl2pPr>
              <a:defRPr>
                <a:solidFill>
                  <a:schemeClr val="tx1">
                    <a:lumMod val="85000"/>
                    <a:lumOff val="15000"/>
                  </a:schemeClr>
                </a:solidFill>
                <a:latin typeface="Acumin Pro Condensed" panose="020B0506020202020204" pitchFamily="34" charset="0"/>
              </a:defRPr>
            </a:lvl2pPr>
            <a:lvl3pPr>
              <a:defRPr>
                <a:solidFill>
                  <a:schemeClr val="tx1">
                    <a:lumMod val="85000"/>
                    <a:lumOff val="15000"/>
                  </a:schemeClr>
                </a:solidFill>
                <a:latin typeface="Acumin Pro Condensed" panose="020B0506020202020204" pitchFamily="34" charset="0"/>
              </a:defRPr>
            </a:lvl3pPr>
            <a:lvl4pPr>
              <a:defRPr>
                <a:solidFill>
                  <a:schemeClr val="tx1">
                    <a:lumMod val="85000"/>
                    <a:lumOff val="15000"/>
                  </a:schemeClr>
                </a:solidFill>
                <a:latin typeface="Acumin Pro Condensed" panose="020B0506020202020204" pitchFamily="34" charset="0"/>
              </a:defRPr>
            </a:lvl4pPr>
            <a:lvl5pPr>
              <a:defRPr>
                <a:solidFill>
                  <a:schemeClr val="tx1">
                    <a:lumMod val="85000"/>
                    <a:lumOff val="15000"/>
                  </a:schemeClr>
                </a:solidFill>
                <a:latin typeface="Acumin Pro Condensed" panose="020B0506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61C3854F-0225-4DD4-BD8A-C2F195BA241D}"/>
              </a:ext>
            </a:extLst>
          </p:cNvPr>
          <p:cNvSpPr>
            <a:spLocks noGrp="1"/>
          </p:cNvSpPr>
          <p:nvPr>
            <p:ph type="ftr" sz="quarter" idx="11"/>
          </p:nvPr>
        </p:nvSpPr>
        <p:spPr>
          <a:xfrm>
            <a:off x="1952625" y="6356350"/>
            <a:ext cx="6200775" cy="365125"/>
          </a:xfrm>
        </p:spPr>
        <p:txBody>
          <a:bodyPr/>
          <a:lstStyle>
            <a:lvl1pPr>
              <a:defRPr>
                <a:latin typeface="Acumin Pro Condensed" panose="020B0506020202020204" pitchFamily="34" charset="0"/>
              </a:defRPr>
            </a:lvl1pPr>
          </a:lstStyle>
          <a:p>
            <a:endParaRPr lang="en-US" dirty="0"/>
          </a:p>
        </p:txBody>
      </p:sp>
      <p:sp>
        <p:nvSpPr>
          <p:cNvPr id="6" name="Slide Number Placeholder 5">
            <a:extLst>
              <a:ext uri="{FF2B5EF4-FFF2-40B4-BE49-F238E27FC236}">
                <a16:creationId xmlns:a16="http://schemas.microsoft.com/office/drawing/2014/main" id="{80281F01-6E78-4417-B0B5-329EB036FAFD}"/>
              </a:ext>
            </a:extLst>
          </p:cNvPr>
          <p:cNvSpPr>
            <a:spLocks noGrp="1"/>
          </p:cNvSpPr>
          <p:nvPr>
            <p:ph type="sldNum" sz="quarter" idx="12"/>
          </p:nvPr>
        </p:nvSpPr>
        <p:spPr/>
        <p:txBody>
          <a:bodyPr/>
          <a:lstStyle>
            <a:lvl1pPr>
              <a:defRPr>
                <a:latin typeface="Acumin Pro Condensed" panose="020B0506020202020204" pitchFamily="34" charset="0"/>
              </a:defRPr>
            </a:lvl1pPr>
          </a:lstStyle>
          <a:p>
            <a:fld id="{78E89677-D99F-4CF4-BCBC-10F62AFC0C1A}" type="slidenum">
              <a:rPr lang="en-US" smtClean="0"/>
              <a:pPr/>
              <a:t>‹#›</a:t>
            </a:fld>
            <a:endParaRPr lang="en-US"/>
          </a:p>
        </p:txBody>
      </p:sp>
    </p:spTree>
    <p:extLst>
      <p:ext uri="{BB962C8B-B14F-4D97-AF65-F5344CB8AC3E}">
        <p14:creationId xmlns:p14="http://schemas.microsoft.com/office/powerpoint/2010/main" val="15635735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4_Title and Content">
    <p:bg>
      <p:bgPr>
        <a:solidFill>
          <a:srgbClr val="FFF8EB"/>
        </a:solidFill>
        <a:effectLst/>
      </p:bgPr>
    </p:bg>
    <p:spTree>
      <p:nvGrpSpPr>
        <p:cNvPr id="1" name=""/>
        <p:cNvGrpSpPr/>
        <p:nvPr/>
      </p:nvGrpSpPr>
      <p:grpSpPr>
        <a:xfrm>
          <a:off x="0" y="0"/>
          <a:ext cx="0" cy="0"/>
          <a:chOff x="0" y="0"/>
          <a:chExt cx="0" cy="0"/>
        </a:xfrm>
      </p:grpSpPr>
      <p:pic>
        <p:nvPicPr>
          <p:cNvPr id="7" name="Picture 6" descr="Icon&#10;&#10;Description automatically generated">
            <a:extLst>
              <a:ext uri="{FF2B5EF4-FFF2-40B4-BE49-F238E27FC236}">
                <a16:creationId xmlns:a16="http://schemas.microsoft.com/office/drawing/2014/main" id="{4729A199-6FAE-4D2B-A584-A7374BD20105}"/>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4680"/>
          <a:stretch/>
        </p:blipFill>
        <p:spPr>
          <a:xfrm>
            <a:off x="0" y="918710"/>
            <a:ext cx="3862874" cy="6487430"/>
          </a:xfrm>
          <a:prstGeom prst="rect">
            <a:avLst/>
          </a:prstGeom>
        </p:spPr>
      </p:pic>
      <p:sp>
        <p:nvSpPr>
          <p:cNvPr id="2" name="Title 1">
            <a:extLst>
              <a:ext uri="{FF2B5EF4-FFF2-40B4-BE49-F238E27FC236}">
                <a16:creationId xmlns:a16="http://schemas.microsoft.com/office/drawing/2014/main" id="{1A3B9292-55F1-45DC-BCB7-E6548707273C}"/>
              </a:ext>
            </a:extLst>
          </p:cNvPr>
          <p:cNvSpPr>
            <a:spLocks noGrp="1"/>
          </p:cNvSpPr>
          <p:nvPr>
            <p:ph type="title"/>
          </p:nvPr>
        </p:nvSpPr>
        <p:spPr>
          <a:xfrm>
            <a:off x="1072662" y="365125"/>
            <a:ext cx="10281138" cy="1325563"/>
          </a:xfrm>
        </p:spPr>
        <p:txBody>
          <a:bodyPr/>
          <a:lstStyle>
            <a:lvl1pPr>
              <a:defRPr>
                <a:solidFill>
                  <a:schemeClr val="tx1">
                    <a:lumMod val="85000"/>
                    <a:lumOff val="15000"/>
                  </a:schemeClr>
                </a:solidFill>
                <a:latin typeface="Acumin Pro Condensed" panose="020B0506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3B6EFB7B-4C0B-4D2E-9E73-9D557F2883CF}"/>
              </a:ext>
            </a:extLst>
          </p:cNvPr>
          <p:cNvSpPr>
            <a:spLocks noGrp="1"/>
          </p:cNvSpPr>
          <p:nvPr>
            <p:ph idx="1"/>
          </p:nvPr>
        </p:nvSpPr>
        <p:spPr>
          <a:xfrm>
            <a:off x="1081454" y="1825625"/>
            <a:ext cx="10272345" cy="4351338"/>
          </a:xfrm>
        </p:spPr>
        <p:txBody>
          <a:bodyPr/>
          <a:lstStyle>
            <a:lvl1pPr>
              <a:defRPr>
                <a:solidFill>
                  <a:schemeClr val="tx1">
                    <a:lumMod val="85000"/>
                    <a:lumOff val="15000"/>
                  </a:schemeClr>
                </a:solidFill>
                <a:latin typeface="Acumin Pro Condensed" panose="020B0506020202020204" pitchFamily="34" charset="0"/>
              </a:defRPr>
            </a:lvl1pPr>
            <a:lvl2pPr>
              <a:defRPr>
                <a:solidFill>
                  <a:schemeClr val="tx1">
                    <a:lumMod val="85000"/>
                    <a:lumOff val="15000"/>
                  </a:schemeClr>
                </a:solidFill>
                <a:latin typeface="Acumin Pro Condensed" panose="020B0506020202020204" pitchFamily="34" charset="0"/>
              </a:defRPr>
            </a:lvl2pPr>
            <a:lvl3pPr>
              <a:defRPr>
                <a:solidFill>
                  <a:schemeClr val="tx1">
                    <a:lumMod val="85000"/>
                    <a:lumOff val="15000"/>
                  </a:schemeClr>
                </a:solidFill>
                <a:latin typeface="Acumin Pro Condensed" panose="020B0506020202020204" pitchFamily="34" charset="0"/>
              </a:defRPr>
            </a:lvl3pPr>
            <a:lvl4pPr>
              <a:defRPr>
                <a:solidFill>
                  <a:schemeClr val="tx1">
                    <a:lumMod val="85000"/>
                    <a:lumOff val="15000"/>
                  </a:schemeClr>
                </a:solidFill>
                <a:latin typeface="Acumin Pro Condensed" panose="020B0506020202020204" pitchFamily="34" charset="0"/>
              </a:defRPr>
            </a:lvl4pPr>
            <a:lvl5pPr>
              <a:defRPr>
                <a:solidFill>
                  <a:schemeClr val="tx1">
                    <a:lumMod val="85000"/>
                    <a:lumOff val="15000"/>
                  </a:schemeClr>
                </a:solidFill>
                <a:latin typeface="Acumin Pro Condensed" panose="020B0506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61C3854F-0225-4DD4-BD8A-C2F195BA241D}"/>
              </a:ext>
            </a:extLst>
          </p:cNvPr>
          <p:cNvSpPr>
            <a:spLocks noGrp="1"/>
          </p:cNvSpPr>
          <p:nvPr>
            <p:ph type="ftr" sz="quarter" idx="11"/>
          </p:nvPr>
        </p:nvSpPr>
        <p:spPr>
          <a:xfrm>
            <a:off x="1952625" y="6356350"/>
            <a:ext cx="6200775" cy="365125"/>
          </a:xfrm>
        </p:spPr>
        <p:txBody>
          <a:bodyPr/>
          <a:lstStyle>
            <a:lvl1pPr>
              <a:defRPr>
                <a:latin typeface="Acumin Pro Condensed" panose="020B0506020202020204" pitchFamily="34" charset="0"/>
              </a:defRPr>
            </a:lvl1pPr>
          </a:lstStyle>
          <a:p>
            <a:endParaRPr lang="en-US" dirty="0"/>
          </a:p>
        </p:txBody>
      </p:sp>
      <p:sp>
        <p:nvSpPr>
          <p:cNvPr id="6" name="Slide Number Placeholder 5">
            <a:extLst>
              <a:ext uri="{FF2B5EF4-FFF2-40B4-BE49-F238E27FC236}">
                <a16:creationId xmlns:a16="http://schemas.microsoft.com/office/drawing/2014/main" id="{80281F01-6E78-4417-B0B5-329EB036FAFD}"/>
              </a:ext>
            </a:extLst>
          </p:cNvPr>
          <p:cNvSpPr>
            <a:spLocks noGrp="1"/>
          </p:cNvSpPr>
          <p:nvPr>
            <p:ph type="sldNum" sz="quarter" idx="12"/>
          </p:nvPr>
        </p:nvSpPr>
        <p:spPr/>
        <p:txBody>
          <a:bodyPr/>
          <a:lstStyle>
            <a:lvl1pPr>
              <a:defRPr>
                <a:latin typeface="Acumin Pro Condensed" panose="020B0506020202020204" pitchFamily="34" charset="0"/>
              </a:defRPr>
            </a:lvl1pPr>
          </a:lstStyle>
          <a:p>
            <a:fld id="{78E89677-D99F-4CF4-BCBC-10F62AFC0C1A}" type="slidenum">
              <a:rPr lang="en-US" smtClean="0"/>
              <a:pPr/>
              <a:t>‹#›</a:t>
            </a:fld>
            <a:endParaRPr lang="en-US"/>
          </a:p>
        </p:txBody>
      </p:sp>
    </p:spTree>
    <p:extLst>
      <p:ext uri="{BB962C8B-B14F-4D97-AF65-F5344CB8AC3E}">
        <p14:creationId xmlns:p14="http://schemas.microsoft.com/office/powerpoint/2010/main" val="24237549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spTree>
      <p:nvGrpSpPr>
        <p:cNvPr id="1" name=""/>
        <p:cNvGrpSpPr/>
        <p:nvPr/>
      </p:nvGrpSpPr>
      <p:grpSpPr>
        <a:xfrm>
          <a:off x="0" y="0"/>
          <a:ext cx="0" cy="0"/>
          <a:chOff x="0" y="0"/>
          <a:chExt cx="0" cy="0"/>
        </a:xfrm>
      </p:grpSpPr>
      <p:pic>
        <p:nvPicPr>
          <p:cNvPr id="7" name="Picture 6" descr="Icon&#10;&#10;Description automatically generated">
            <a:extLst>
              <a:ext uri="{FF2B5EF4-FFF2-40B4-BE49-F238E27FC236}">
                <a16:creationId xmlns:a16="http://schemas.microsoft.com/office/drawing/2014/main" id="{088D068C-487A-476B-8B93-62BABD257D12}"/>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1295"/>
          <a:stretch/>
        </p:blipFill>
        <p:spPr>
          <a:xfrm>
            <a:off x="0" y="1925909"/>
            <a:ext cx="2505260" cy="4932091"/>
          </a:xfrm>
          <a:prstGeom prst="rect">
            <a:avLst/>
          </a:prstGeom>
        </p:spPr>
      </p:pic>
      <p:sp>
        <p:nvSpPr>
          <p:cNvPr id="2" name="Title 1">
            <a:extLst>
              <a:ext uri="{FF2B5EF4-FFF2-40B4-BE49-F238E27FC236}">
                <a16:creationId xmlns:a16="http://schemas.microsoft.com/office/drawing/2014/main" id="{1A3B9292-55F1-45DC-BCB7-E6548707273C}"/>
              </a:ext>
            </a:extLst>
          </p:cNvPr>
          <p:cNvSpPr>
            <a:spLocks noGrp="1"/>
          </p:cNvSpPr>
          <p:nvPr>
            <p:ph type="title"/>
          </p:nvPr>
        </p:nvSpPr>
        <p:spPr>
          <a:xfrm>
            <a:off x="1072662" y="365125"/>
            <a:ext cx="10281138" cy="1325563"/>
          </a:xfrm>
        </p:spPr>
        <p:txBody>
          <a:bodyPr/>
          <a:lstStyle>
            <a:lvl1pPr>
              <a:defRPr>
                <a:solidFill>
                  <a:schemeClr val="tx1">
                    <a:lumMod val="85000"/>
                    <a:lumOff val="15000"/>
                  </a:schemeClr>
                </a:solidFill>
                <a:latin typeface="Acumin Pro Condensed" panose="020B0506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3B6EFB7B-4C0B-4D2E-9E73-9D557F2883CF}"/>
              </a:ext>
            </a:extLst>
          </p:cNvPr>
          <p:cNvSpPr>
            <a:spLocks noGrp="1"/>
          </p:cNvSpPr>
          <p:nvPr>
            <p:ph idx="1"/>
          </p:nvPr>
        </p:nvSpPr>
        <p:spPr>
          <a:xfrm>
            <a:off x="1072662" y="1825625"/>
            <a:ext cx="10281137" cy="4351338"/>
          </a:xfrm>
        </p:spPr>
        <p:txBody>
          <a:bodyPr/>
          <a:lstStyle>
            <a:lvl1pPr>
              <a:defRPr>
                <a:solidFill>
                  <a:schemeClr val="tx1">
                    <a:lumMod val="85000"/>
                    <a:lumOff val="15000"/>
                  </a:schemeClr>
                </a:solidFill>
                <a:latin typeface="Acumin Pro Condensed" panose="020B0506020202020204" pitchFamily="34" charset="0"/>
              </a:defRPr>
            </a:lvl1pPr>
            <a:lvl2pPr>
              <a:defRPr>
                <a:solidFill>
                  <a:schemeClr val="tx1">
                    <a:lumMod val="85000"/>
                    <a:lumOff val="15000"/>
                  </a:schemeClr>
                </a:solidFill>
                <a:latin typeface="Acumin Pro Condensed" panose="020B0506020202020204" pitchFamily="34" charset="0"/>
              </a:defRPr>
            </a:lvl2pPr>
            <a:lvl3pPr>
              <a:defRPr>
                <a:solidFill>
                  <a:schemeClr val="tx1">
                    <a:lumMod val="85000"/>
                    <a:lumOff val="15000"/>
                  </a:schemeClr>
                </a:solidFill>
                <a:latin typeface="Acumin Pro Condensed" panose="020B0506020202020204" pitchFamily="34" charset="0"/>
              </a:defRPr>
            </a:lvl3pPr>
            <a:lvl4pPr>
              <a:defRPr>
                <a:solidFill>
                  <a:schemeClr val="tx1">
                    <a:lumMod val="85000"/>
                    <a:lumOff val="15000"/>
                  </a:schemeClr>
                </a:solidFill>
                <a:latin typeface="Acumin Pro Condensed" panose="020B0506020202020204" pitchFamily="34" charset="0"/>
              </a:defRPr>
            </a:lvl4pPr>
            <a:lvl5pPr>
              <a:defRPr>
                <a:solidFill>
                  <a:schemeClr val="tx1">
                    <a:lumMod val="85000"/>
                    <a:lumOff val="15000"/>
                  </a:schemeClr>
                </a:solidFill>
                <a:latin typeface="Acumin Pro Condensed" panose="020B0506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61C3854F-0225-4DD4-BD8A-C2F195BA241D}"/>
              </a:ext>
            </a:extLst>
          </p:cNvPr>
          <p:cNvSpPr>
            <a:spLocks noGrp="1"/>
          </p:cNvSpPr>
          <p:nvPr>
            <p:ph type="ftr" sz="quarter" idx="11"/>
          </p:nvPr>
        </p:nvSpPr>
        <p:spPr>
          <a:xfrm>
            <a:off x="1952625" y="6356350"/>
            <a:ext cx="6200775" cy="365125"/>
          </a:xfrm>
        </p:spPr>
        <p:txBody>
          <a:bodyPr/>
          <a:lstStyle>
            <a:lvl1pPr>
              <a:defRPr>
                <a:latin typeface="Acumin Pro Condensed" panose="020B0506020202020204" pitchFamily="34" charset="0"/>
              </a:defRPr>
            </a:lvl1pPr>
          </a:lstStyle>
          <a:p>
            <a:endParaRPr lang="en-US" dirty="0"/>
          </a:p>
        </p:txBody>
      </p:sp>
      <p:sp>
        <p:nvSpPr>
          <p:cNvPr id="6" name="Slide Number Placeholder 5">
            <a:extLst>
              <a:ext uri="{FF2B5EF4-FFF2-40B4-BE49-F238E27FC236}">
                <a16:creationId xmlns:a16="http://schemas.microsoft.com/office/drawing/2014/main" id="{80281F01-6E78-4417-B0B5-329EB036FAFD}"/>
              </a:ext>
            </a:extLst>
          </p:cNvPr>
          <p:cNvSpPr>
            <a:spLocks noGrp="1"/>
          </p:cNvSpPr>
          <p:nvPr>
            <p:ph type="sldNum" sz="quarter" idx="12"/>
          </p:nvPr>
        </p:nvSpPr>
        <p:spPr/>
        <p:txBody>
          <a:bodyPr/>
          <a:lstStyle>
            <a:lvl1pPr>
              <a:defRPr>
                <a:latin typeface="Acumin Pro Condensed" panose="020B0506020202020204" pitchFamily="34" charset="0"/>
              </a:defRPr>
            </a:lvl1pPr>
          </a:lstStyle>
          <a:p>
            <a:fld id="{78E89677-D99F-4CF4-BCBC-10F62AFC0C1A}" type="slidenum">
              <a:rPr lang="en-US" smtClean="0"/>
              <a:pPr/>
              <a:t>‹#›</a:t>
            </a:fld>
            <a:endParaRPr lang="en-US"/>
          </a:p>
        </p:txBody>
      </p:sp>
    </p:spTree>
    <p:extLst>
      <p:ext uri="{BB962C8B-B14F-4D97-AF65-F5344CB8AC3E}">
        <p14:creationId xmlns:p14="http://schemas.microsoft.com/office/powerpoint/2010/main" val="2467292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8EB"/>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775A3E1-1A9B-4B59-97CB-4195C5B2B93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7D088E09-D24A-40DA-BF49-E47425F564B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EA695DA9-8E7C-415B-8668-0CED3972894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lumMod val="85000"/>
                    <a:lumOff val="15000"/>
                  </a:schemeClr>
                </a:solidFill>
                <a:latin typeface="Acumin Pro Condensed" panose="020B0506020202020204" pitchFamily="34" charset="0"/>
              </a:defRPr>
            </a:lvl1pPr>
          </a:lstStyle>
          <a:p>
            <a:fld id="{853AA7F5-F0F1-4EC9-A6CB-B5C098AC8F6F}" type="datetime1">
              <a:rPr lang="en-US" smtClean="0"/>
              <a:t>6/18/2021</a:t>
            </a:fld>
            <a:endParaRPr lang="en-US"/>
          </a:p>
        </p:txBody>
      </p:sp>
      <p:sp>
        <p:nvSpPr>
          <p:cNvPr id="5" name="Footer Placeholder 4">
            <a:extLst>
              <a:ext uri="{FF2B5EF4-FFF2-40B4-BE49-F238E27FC236}">
                <a16:creationId xmlns:a16="http://schemas.microsoft.com/office/drawing/2014/main" id="{AF431CC3-284D-4F31-8465-6A0D617502A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lumMod val="85000"/>
                    <a:lumOff val="15000"/>
                  </a:schemeClr>
                </a:solidFill>
                <a:latin typeface="Acumin Pro Condensed" panose="020B0506020202020204" pitchFamily="34" charset="0"/>
              </a:defRPr>
            </a:lvl1pPr>
          </a:lstStyle>
          <a:p>
            <a:endParaRPr lang="en-US"/>
          </a:p>
        </p:txBody>
      </p:sp>
      <p:sp>
        <p:nvSpPr>
          <p:cNvPr id="6" name="Slide Number Placeholder 5">
            <a:extLst>
              <a:ext uri="{FF2B5EF4-FFF2-40B4-BE49-F238E27FC236}">
                <a16:creationId xmlns:a16="http://schemas.microsoft.com/office/drawing/2014/main" id="{6EE987F5-E119-4AA2-9A19-249BD10DB0B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lumMod val="85000"/>
                    <a:lumOff val="15000"/>
                  </a:schemeClr>
                </a:solidFill>
                <a:latin typeface="Acumin Pro Condensed" panose="020B0506020202020204" pitchFamily="34" charset="0"/>
              </a:defRPr>
            </a:lvl1pPr>
          </a:lstStyle>
          <a:p>
            <a:fld id="{78E89677-D99F-4CF4-BCBC-10F62AFC0C1A}" type="slidenum">
              <a:rPr lang="en-US" smtClean="0"/>
              <a:pPr/>
              <a:t>‹#›</a:t>
            </a:fld>
            <a:endParaRPr lang="en-US"/>
          </a:p>
        </p:txBody>
      </p:sp>
    </p:spTree>
    <p:extLst>
      <p:ext uri="{BB962C8B-B14F-4D97-AF65-F5344CB8AC3E}">
        <p14:creationId xmlns:p14="http://schemas.microsoft.com/office/powerpoint/2010/main" val="20781989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6" r:id="rId4"/>
    <p:sldLayoutId id="2147483664" r:id="rId5"/>
    <p:sldLayoutId id="2147483661" r:id="rId6"/>
    <p:sldLayoutId id="2147483662" r:id="rId7"/>
    <p:sldLayoutId id="2147483663"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 id="2147483677" r:id="rId19"/>
    <p:sldLayoutId id="2147483678" r:id="rId20"/>
    <p:sldLayoutId id="2147483679" r:id="rId21"/>
    <p:sldLayoutId id="2147483680" r:id="rId22"/>
    <p:sldLayoutId id="2147483681" r:id="rId23"/>
    <p:sldLayoutId id="2147483682" r:id="rId24"/>
    <p:sldLayoutId id="2147483683" r:id="rId25"/>
    <p:sldLayoutId id="2147483684" r:id="rId26"/>
    <p:sldLayoutId id="2147483651" r:id="rId27"/>
    <p:sldLayoutId id="2147483652" r:id="rId28"/>
    <p:sldLayoutId id="2147483653" r:id="rId29"/>
    <p:sldLayoutId id="2147483654" r:id="rId30"/>
    <p:sldLayoutId id="2147483655" r:id="rId31"/>
  </p:sldLayoutIdLst>
  <p:hf hdr="0" ftr="0" dt="0"/>
  <p:txStyles>
    <p:titleStyle>
      <a:lvl1pPr algn="l" defTabSz="914400" rtl="0" eaLnBrk="1" latinLnBrk="0" hangingPunct="1">
        <a:lnSpc>
          <a:spcPct val="90000"/>
        </a:lnSpc>
        <a:spcBef>
          <a:spcPct val="0"/>
        </a:spcBef>
        <a:buNone/>
        <a:defRPr sz="4400" kern="1200">
          <a:solidFill>
            <a:schemeClr val="tx1">
              <a:lumMod val="85000"/>
              <a:lumOff val="15000"/>
            </a:schemeClr>
          </a:solidFill>
          <a:latin typeface="Acumin Pro Condensed" panose="020B0506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s://www.norc.org/Pages/default.aspx" TargetMode="External"/><Relationship Id="rId1" Type="http://schemas.openxmlformats.org/officeDocument/2006/relationships/slideLayout" Target="../slideLayouts/slideLayout2.xml"/><Relationship Id="rId4" Type="http://schemas.openxmlformats.org/officeDocument/2006/relationships/hyperlink" Target="https://www.chcf.org/"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6.xml"/></Relationships>
</file>

<file path=ppt/slides/_rels/slide2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chart" Target="../charts/chart1.xml"/><Relationship Id="rId1" Type="http://schemas.openxmlformats.org/officeDocument/2006/relationships/slideLayout" Target="../slideLayouts/slideLayout28.xml"/><Relationship Id="rId4" Type="http://schemas.openxmlformats.org/officeDocument/2006/relationships/chart" Target="../charts/char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7.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FDDC8-FBAC-45DC-9590-0FF5C8B35886}"/>
              </a:ext>
            </a:extLst>
          </p:cNvPr>
          <p:cNvSpPr>
            <a:spLocks noGrp="1"/>
          </p:cNvSpPr>
          <p:nvPr>
            <p:ph type="ctrTitle"/>
          </p:nvPr>
        </p:nvSpPr>
        <p:spPr>
          <a:xfrm>
            <a:off x="1171303" y="1335427"/>
            <a:ext cx="9866812" cy="2387600"/>
          </a:xfrm>
        </p:spPr>
        <p:txBody>
          <a:bodyPr>
            <a:normAutofit/>
          </a:bodyPr>
          <a:lstStyle/>
          <a:p>
            <a:pPr algn="l"/>
            <a:r>
              <a:rPr lang="en-US" b="1" dirty="0"/>
              <a:t>Speaking Up: </a:t>
            </a:r>
            <a:r>
              <a:rPr lang="en-US" dirty="0"/>
              <a:t>Findings from 2019 Focus Groups and Interviews with Californians with Low Incomes</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sz="4400" dirty="0"/>
          </a:p>
        </p:txBody>
      </p:sp>
      <p:pic>
        <p:nvPicPr>
          <p:cNvPr id="5" name="Picture 4" descr="Graphical user interface, text&#10;&#10;Description automatically generated">
            <a:extLst>
              <a:ext uri="{FF2B5EF4-FFF2-40B4-BE49-F238E27FC236}">
                <a16:creationId xmlns:a16="http://schemas.microsoft.com/office/drawing/2014/main" id="{8822F0F4-5748-41B2-BBFE-AB4960B2D7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45393" y="97661"/>
            <a:ext cx="4901213" cy="1501610"/>
          </a:xfrm>
          <a:prstGeom prst="rect">
            <a:avLst/>
          </a:prstGeom>
        </p:spPr>
      </p:pic>
    </p:spTree>
    <p:extLst>
      <p:ext uri="{BB962C8B-B14F-4D97-AF65-F5344CB8AC3E}">
        <p14:creationId xmlns:p14="http://schemas.microsoft.com/office/powerpoint/2010/main" val="42018678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A311B7-C317-4418-89BF-768E45EEBE20}"/>
              </a:ext>
            </a:extLst>
          </p:cNvPr>
          <p:cNvSpPr>
            <a:spLocks noGrp="1"/>
          </p:cNvSpPr>
          <p:nvPr>
            <p:ph type="title"/>
          </p:nvPr>
        </p:nvSpPr>
        <p:spPr/>
        <p:txBody>
          <a:bodyPr/>
          <a:lstStyle/>
          <a:p>
            <a:r>
              <a:rPr lang="en-US" dirty="0"/>
              <a:t>Give me access to providers like me</a:t>
            </a:r>
          </a:p>
        </p:txBody>
      </p:sp>
      <p:sp>
        <p:nvSpPr>
          <p:cNvPr id="9" name="Content Placeholder 4">
            <a:extLst>
              <a:ext uri="{FF2B5EF4-FFF2-40B4-BE49-F238E27FC236}">
                <a16:creationId xmlns:a16="http://schemas.microsoft.com/office/drawing/2014/main" id="{1AEAFBAA-F2F0-41B2-9089-88109A26803A}"/>
              </a:ext>
            </a:extLst>
          </p:cNvPr>
          <p:cNvSpPr txBox="1">
            <a:spLocks/>
          </p:cNvSpPr>
          <p:nvPr/>
        </p:nvSpPr>
        <p:spPr>
          <a:xfrm>
            <a:off x="2600324" y="2399268"/>
            <a:ext cx="8982075" cy="1696298"/>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80"/>
              </a:lnSpc>
              <a:buFont typeface="Arial" panose="020B0604020202020204" pitchFamily="34" charset="0"/>
              <a:buNone/>
            </a:pPr>
            <a:r>
              <a:rPr lang="en-US" sz="1800" dirty="0">
                <a:solidFill>
                  <a:schemeClr val="tx1">
                    <a:lumMod val="85000"/>
                    <a:lumOff val="15000"/>
                  </a:schemeClr>
                </a:solidFill>
              </a:rPr>
              <a:t>“I have one African American doctor and he was great. . . . Spending a whole month in the facility and also all of the doctors that I’ve had in the past, I’ve probably come across I think maybe one or two in my 12 years . . . I think that would be [important]. I think we touched on this a little bit. Just culture understanding. Yes, I think it would just be providing another level of service. Another level of depth to the experience. I can’t be certain, but . . . I think everyone when you go into a certain facility or a place, you want to see people who look like you.”</a:t>
            </a:r>
            <a:br>
              <a:rPr lang="en-US" sz="1800" dirty="0">
                <a:solidFill>
                  <a:schemeClr val="tx1">
                    <a:lumMod val="85000"/>
                    <a:lumOff val="15000"/>
                  </a:schemeClr>
                </a:solidFill>
              </a:rPr>
            </a:br>
            <a:r>
              <a:rPr lang="en-US" sz="1800" dirty="0">
                <a:solidFill>
                  <a:schemeClr val="tx1">
                    <a:lumMod val="85000"/>
                    <a:lumOff val="15000"/>
                  </a:schemeClr>
                </a:solidFill>
              </a:rPr>
              <a:t>—Black female, Los Angeles</a:t>
            </a:r>
          </a:p>
        </p:txBody>
      </p:sp>
      <p:sp>
        <p:nvSpPr>
          <p:cNvPr id="10" name="TextBox 9">
            <a:extLst>
              <a:ext uri="{FF2B5EF4-FFF2-40B4-BE49-F238E27FC236}">
                <a16:creationId xmlns:a16="http://schemas.microsoft.com/office/drawing/2014/main" id="{E29073CB-9FEC-4B2F-8A4E-16D09EFC0441}"/>
              </a:ext>
            </a:extLst>
          </p:cNvPr>
          <p:cNvSpPr txBox="1"/>
          <p:nvPr/>
        </p:nvSpPr>
        <p:spPr>
          <a:xfrm>
            <a:off x="1083076" y="1257985"/>
            <a:ext cx="10679837" cy="646331"/>
          </a:xfrm>
          <a:prstGeom prst="rect">
            <a:avLst/>
          </a:prstGeom>
          <a:noFill/>
        </p:spPr>
        <p:txBody>
          <a:bodyPr wrap="square">
            <a:spAutoFit/>
          </a:bodyPr>
          <a:lstStyle/>
          <a:p>
            <a:r>
              <a:rPr lang="en-US" dirty="0">
                <a:solidFill>
                  <a:schemeClr val="tx1">
                    <a:lumMod val="85000"/>
                    <a:lumOff val="15000"/>
                  </a:schemeClr>
                </a:solidFill>
                <a:latin typeface="Acumin Pro Condensed" panose="020B0506020202020204" pitchFamily="34" charset="0"/>
              </a:rPr>
              <a:t>Patients want to see providers who share the same cultural background and who speak the same language but shared that this rarely happens.</a:t>
            </a:r>
          </a:p>
        </p:txBody>
      </p:sp>
      <p:sp>
        <p:nvSpPr>
          <p:cNvPr id="11" name="Content Placeholder 4">
            <a:extLst>
              <a:ext uri="{FF2B5EF4-FFF2-40B4-BE49-F238E27FC236}">
                <a16:creationId xmlns:a16="http://schemas.microsoft.com/office/drawing/2014/main" id="{3874AC62-8BB9-4775-A9B6-7F7D808B11C5}"/>
              </a:ext>
            </a:extLst>
          </p:cNvPr>
          <p:cNvSpPr txBox="1">
            <a:spLocks/>
          </p:cNvSpPr>
          <p:nvPr/>
        </p:nvSpPr>
        <p:spPr>
          <a:xfrm>
            <a:off x="2619375" y="4803914"/>
            <a:ext cx="8924924" cy="1286723"/>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80"/>
              </a:lnSpc>
              <a:buFont typeface="Arial" panose="020B0604020202020204" pitchFamily="34" charset="0"/>
              <a:buNone/>
            </a:pPr>
            <a:r>
              <a:rPr lang="en-US" sz="1800" dirty="0">
                <a:solidFill>
                  <a:schemeClr val="tx1">
                    <a:lumMod val="85000"/>
                    <a:lumOff val="15000"/>
                  </a:schemeClr>
                </a:solidFill>
              </a:rPr>
              <a:t>“Yeah, but at the end of the day the interpreter they found was really bad. I didn’t want to talk to the interpreter at the end, I just talked to the doctor. But there were some things that I wasn’t able to convey. So the interpreter talked on the side. There was no other way. But I don’t want to go to [place] anymore.”</a:t>
            </a:r>
            <a:br>
              <a:rPr lang="en-US" sz="1800" dirty="0">
                <a:solidFill>
                  <a:schemeClr val="tx1">
                    <a:lumMod val="85000"/>
                    <a:lumOff val="15000"/>
                  </a:schemeClr>
                </a:solidFill>
              </a:rPr>
            </a:br>
            <a:r>
              <a:rPr lang="en-US" sz="1800" dirty="0">
                <a:solidFill>
                  <a:schemeClr val="tx1">
                    <a:lumMod val="85000"/>
                    <a:lumOff val="15000"/>
                  </a:schemeClr>
                </a:solidFill>
              </a:rPr>
              <a:t>—Asian American male, Oakland</a:t>
            </a:r>
          </a:p>
        </p:txBody>
      </p:sp>
      <p:grpSp>
        <p:nvGrpSpPr>
          <p:cNvPr id="18" name="Group 17">
            <a:extLst>
              <a:ext uri="{FF2B5EF4-FFF2-40B4-BE49-F238E27FC236}">
                <a16:creationId xmlns:a16="http://schemas.microsoft.com/office/drawing/2014/main" id="{59F06AFD-9450-408A-943D-CF525859A37A}"/>
              </a:ext>
            </a:extLst>
          </p:cNvPr>
          <p:cNvGrpSpPr/>
          <p:nvPr/>
        </p:nvGrpSpPr>
        <p:grpSpPr>
          <a:xfrm>
            <a:off x="0" y="-8880"/>
            <a:ext cx="12191999" cy="452763"/>
            <a:chOff x="1570151" y="789"/>
            <a:chExt cx="3512046" cy="2107227"/>
          </a:xfrm>
        </p:grpSpPr>
        <p:sp>
          <p:nvSpPr>
            <p:cNvPr id="19" name="Rectangle 18">
              <a:extLst>
                <a:ext uri="{FF2B5EF4-FFF2-40B4-BE49-F238E27FC236}">
                  <a16:creationId xmlns:a16="http://schemas.microsoft.com/office/drawing/2014/main" id="{58FC19E1-AF2E-45B9-8B2D-4B4BAA664D3A}"/>
                </a:ext>
              </a:extLst>
            </p:cNvPr>
            <p:cNvSpPr/>
            <p:nvPr/>
          </p:nvSpPr>
          <p:spPr>
            <a:xfrm>
              <a:off x="1570151" y="789"/>
              <a:ext cx="3512046" cy="2107227"/>
            </a:xfrm>
            <a:prstGeom prst="rect">
              <a:avLst/>
            </a:prstGeom>
            <a:solidFill>
              <a:srgbClr val="F07522"/>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0" name="TextBox 19">
              <a:extLst>
                <a:ext uri="{FF2B5EF4-FFF2-40B4-BE49-F238E27FC236}">
                  <a16:creationId xmlns:a16="http://schemas.microsoft.com/office/drawing/2014/main" id="{CC13C44D-93B1-4C55-BB41-0B65DCA640C4}"/>
                </a:ext>
              </a:extLst>
            </p:cNvPr>
            <p:cNvSpPr txBox="1"/>
            <p:nvPr/>
          </p:nvSpPr>
          <p:spPr>
            <a:xfrm>
              <a:off x="1570151" y="789"/>
              <a:ext cx="3512046" cy="2107227"/>
            </a:xfrm>
            <a:prstGeom prst="rect">
              <a:avLst/>
            </a:prstGeom>
            <a:ln>
              <a:noFill/>
            </a:ln>
          </p:spPr>
          <p:style>
            <a:lnRef idx="0">
              <a:scrgbClr r="0" g="0" b="0"/>
            </a:lnRef>
            <a:fillRef idx="0">
              <a:scrgbClr r="0" g="0" b="0"/>
            </a:fillRef>
            <a:effectRef idx="0">
              <a:scrgbClr r="0" g="0" b="0"/>
            </a:effectRef>
            <a:fontRef idx="minor">
              <a:schemeClr val="lt1"/>
            </a:fontRef>
          </p:style>
          <p:txBody>
            <a:bodyPr spcFirstLastPara="0" vert="horz" wrap="square" lIns="156210" tIns="156210" rIns="156210" bIns="156210" numCol="1" spcCol="1270" anchor="ctr" anchorCtr="0">
              <a:noAutofit/>
            </a:bodyPr>
            <a:lstStyle/>
            <a:p>
              <a:pPr marL="0" lvl="0" indent="0" defTabSz="1822450">
                <a:lnSpc>
                  <a:spcPct val="90000"/>
                </a:lnSpc>
                <a:spcBef>
                  <a:spcPct val="0"/>
                </a:spcBef>
                <a:spcAft>
                  <a:spcPct val="35000"/>
                </a:spcAft>
                <a:buNone/>
              </a:pPr>
              <a:r>
                <a:rPr lang="en-US" sz="2000" kern="1200" dirty="0">
                  <a:solidFill>
                    <a:srgbClr val="FFF8EB"/>
                  </a:solidFill>
                  <a:latin typeface="Acumin Pro Condensed" panose="020B0506020202020204" pitchFamily="34" charset="0"/>
                </a:rPr>
                <a:t>Inadequate Access to Care</a:t>
              </a:r>
            </a:p>
          </p:txBody>
        </p:sp>
      </p:grpSp>
      <p:pic>
        <p:nvPicPr>
          <p:cNvPr id="22" name="Picture 21" descr="Logo&#10;&#10;Description automatically generated">
            <a:extLst>
              <a:ext uri="{FF2B5EF4-FFF2-40B4-BE49-F238E27FC236}">
                <a16:creationId xmlns:a16="http://schemas.microsoft.com/office/drawing/2014/main" id="{4A3C9DB9-4B6F-4D52-83BF-825A973166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01254" y="6153970"/>
            <a:ext cx="589492" cy="704030"/>
          </a:xfrm>
          <a:prstGeom prst="rect">
            <a:avLst/>
          </a:prstGeom>
        </p:spPr>
      </p:pic>
      <p:sp>
        <p:nvSpPr>
          <p:cNvPr id="2" name="Slide Number Placeholder 1">
            <a:extLst>
              <a:ext uri="{FF2B5EF4-FFF2-40B4-BE49-F238E27FC236}">
                <a16:creationId xmlns:a16="http://schemas.microsoft.com/office/drawing/2014/main" id="{97D55175-C446-4139-8C03-2AD087C25680}"/>
              </a:ext>
            </a:extLst>
          </p:cNvPr>
          <p:cNvSpPr>
            <a:spLocks noGrp="1"/>
          </p:cNvSpPr>
          <p:nvPr>
            <p:ph type="sldNum" sz="quarter" idx="12"/>
          </p:nvPr>
        </p:nvSpPr>
        <p:spPr/>
        <p:txBody>
          <a:bodyPr/>
          <a:lstStyle/>
          <a:p>
            <a:fld id="{78E89677-D99F-4CF4-BCBC-10F62AFC0C1A}" type="slidenum">
              <a:rPr lang="en-US" smtClean="0"/>
              <a:pPr/>
              <a:t>10</a:t>
            </a:fld>
            <a:endParaRPr lang="en-US"/>
          </a:p>
        </p:txBody>
      </p:sp>
      <p:sp>
        <p:nvSpPr>
          <p:cNvPr id="23" name="TextBox 22">
            <a:extLst>
              <a:ext uri="{FF2B5EF4-FFF2-40B4-BE49-F238E27FC236}">
                <a16:creationId xmlns:a16="http://schemas.microsoft.com/office/drawing/2014/main" id="{563BF6D3-B49E-4093-991C-2B60237F91E5}"/>
              </a:ext>
            </a:extLst>
          </p:cNvPr>
          <p:cNvSpPr txBox="1"/>
          <p:nvPr/>
        </p:nvSpPr>
        <p:spPr>
          <a:xfrm>
            <a:off x="1071153" y="6540139"/>
            <a:ext cx="4101737" cy="246221"/>
          </a:xfrm>
          <a:prstGeom prst="rect">
            <a:avLst/>
          </a:prstGeom>
          <a:noFill/>
        </p:spPr>
        <p:txBody>
          <a:bodyPr wrap="square" rtlCol="0">
            <a:spAutoFit/>
          </a:bodyPr>
          <a:lstStyle/>
          <a:p>
            <a:r>
              <a:rPr lang="en-US" sz="1000" dirty="0">
                <a:solidFill>
                  <a:schemeClr val="tx1">
                    <a:lumMod val="85000"/>
                    <a:lumOff val="15000"/>
                  </a:schemeClr>
                </a:solidFill>
                <a:latin typeface="Acumin Pro Condensed" panose="020B0506020202020204" pitchFamily="34" charset="0"/>
              </a:rPr>
              <a:t>Source: Focus groups conducted by NORC at the University of Chicago, 2019.</a:t>
            </a:r>
          </a:p>
        </p:txBody>
      </p:sp>
    </p:spTree>
    <p:extLst>
      <p:ext uri="{BB962C8B-B14F-4D97-AF65-F5344CB8AC3E}">
        <p14:creationId xmlns:p14="http://schemas.microsoft.com/office/powerpoint/2010/main" val="13366390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A311B7-C317-4418-89BF-768E45EEBE20}"/>
              </a:ext>
            </a:extLst>
          </p:cNvPr>
          <p:cNvSpPr>
            <a:spLocks noGrp="1"/>
          </p:cNvSpPr>
          <p:nvPr>
            <p:ph type="title"/>
          </p:nvPr>
        </p:nvSpPr>
        <p:spPr/>
        <p:txBody>
          <a:bodyPr/>
          <a:lstStyle/>
          <a:p>
            <a:r>
              <a:rPr lang="en-US" dirty="0"/>
              <a:t>Make it easier to access care</a:t>
            </a:r>
          </a:p>
        </p:txBody>
      </p:sp>
      <p:sp>
        <p:nvSpPr>
          <p:cNvPr id="9" name="Content Placeholder 4">
            <a:extLst>
              <a:ext uri="{FF2B5EF4-FFF2-40B4-BE49-F238E27FC236}">
                <a16:creationId xmlns:a16="http://schemas.microsoft.com/office/drawing/2014/main" id="{1AEAFBAA-F2F0-41B2-9089-88109A26803A}"/>
              </a:ext>
            </a:extLst>
          </p:cNvPr>
          <p:cNvSpPr txBox="1">
            <a:spLocks/>
          </p:cNvSpPr>
          <p:nvPr/>
        </p:nvSpPr>
        <p:spPr>
          <a:xfrm>
            <a:off x="2019301" y="1818427"/>
            <a:ext cx="9505950" cy="1258148"/>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80"/>
              </a:lnSpc>
              <a:buFont typeface="Arial" panose="020B0604020202020204" pitchFamily="34" charset="0"/>
              <a:buNone/>
            </a:pPr>
            <a:r>
              <a:rPr lang="en-US" sz="1800" dirty="0">
                <a:solidFill>
                  <a:schemeClr val="tx1">
                    <a:lumMod val="85000"/>
                    <a:lumOff val="15000"/>
                  </a:schemeClr>
                </a:solidFill>
              </a:rPr>
              <a:t>“Because it’s in the building. And then your doctor can give you a referral. But it’s like little different sections. So we have like the main part, and then we have a dental, and then we have . . . like it’s called a senior building. But that’s where the urgent care is. That’s where the pharmacy is and the other place for the little baby area is. Then you got all the psychiatrists.” —Black female, Modesto</a:t>
            </a:r>
          </a:p>
        </p:txBody>
      </p:sp>
      <p:sp>
        <p:nvSpPr>
          <p:cNvPr id="10" name="TextBox 9">
            <a:extLst>
              <a:ext uri="{FF2B5EF4-FFF2-40B4-BE49-F238E27FC236}">
                <a16:creationId xmlns:a16="http://schemas.microsoft.com/office/drawing/2014/main" id="{E29073CB-9FEC-4B2F-8A4E-16D09EFC0441}"/>
              </a:ext>
            </a:extLst>
          </p:cNvPr>
          <p:cNvSpPr txBox="1"/>
          <p:nvPr/>
        </p:nvSpPr>
        <p:spPr>
          <a:xfrm>
            <a:off x="1074199" y="1257985"/>
            <a:ext cx="10813001" cy="369332"/>
          </a:xfrm>
          <a:prstGeom prst="rect">
            <a:avLst/>
          </a:prstGeom>
          <a:noFill/>
        </p:spPr>
        <p:txBody>
          <a:bodyPr wrap="square">
            <a:spAutoFit/>
          </a:bodyPr>
          <a:lstStyle/>
          <a:p>
            <a:r>
              <a:rPr lang="en-US" dirty="0">
                <a:solidFill>
                  <a:schemeClr val="tx1">
                    <a:lumMod val="85000"/>
                    <a:lumOff val="15000"/>
                  </a:schemeClr>
                </a:solidFill>
                <a:latin typeface="Acumin Pro Condensed" panose="020B0506020202020204" pitchFamily="34" charset="0"/>
              </a:rPr>
              <a:t>Participants appreciated having easy access to care, whether through multiple providers located in the same building or walk-in access.</a:t>
            </a:r>
          </a:p>
        </p:txBody>
      </p:sp>
      <p:sp>
        <p:nvSpPr>
          <p:cNvPr id="11" name="Content Placeholder 4">
            <a:extLst>
              <a:ext uri="{FF2B5EF4-FFF2-40B4-BE49-F238E27FC236}">
                <a16:creationId xmlns:a16="http://schemas.microsoft.com/office/drawing/2014/main" id="{3874AC62-8BB9-4775-A9B6-7F7D808B11C5}"/>
              </a:ext>
            </a:extLst>
          </p:cNvPr>
          <p:cNvSpPr txBox="1">
            <a:spLocks/>
          </p:cNvSpPr>
          <p:nvPr/>
        </p:nvSpPr>
        <p:spPr>
          <a:xfrm>
            <a:off x="2381251" y="3274469"/>
            <a:ext cx="9220200" cy="972398"/>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80"/>
              </a:lnSpc>
              <a:buFont typeface="Arial" panose="020B0604020202020204" pitchFamily="34" charset="0"/>
              <a:buNone/>
            </a:pPr>
            <a:r>
              <a:rPr lang="en-US" sz="1800" dirty="0">
                <a:solidFill>
                  <a:schemeClr val="tx1">
                    <a:lumMod val="85000"/>
                    <a:lumOff val="15000"/>
                  </a:schemeClr>
                </a:solidFill>
              </a:rPr>
              <a:t>“They have dental office for adult and children, optometrist for adult and children, quit smoking program, pharmacy. This center is good — that’s why I have been with them for all these years.” —Asian American female, Los Angeles </a:t>
            </a:r>
          </a:p>
        </p:txBody>
      </p:sp>
      <p:sp>
        <p:nvSpPr>
          <p:cNvPr id="12" name="Content Placeholder 4">
            <a:extLst>
              <a:ext uri="{FF2B5EF4-FFF2-40B4-BE49-F238E27FC236}">
                <a16:creationId xmlns:a16="http://schemas.microsoft.com/office/drawing/2014/main" id="{FE90A55C-254F-4654-88FD-DF02D76E859C}"/>
              </a:ext>
            </a:extLst>
          </p:cNvPr>
          <p:cNvSpPr txBox="1">
            <a:spLocks/>
          </p:cNvSpPr>
          <p:nvPr/>
        </p:nvSpPr>
        <p:spPr>
          <a:xfrm>
            <a:off x="2466975" y="4135771"/>
            <a:ext cx="9101877" cy="972398"/>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80"/>
              </a:lnSpc>
              <a:buFont typeface="Arial" panose="020B0604020202020204" pitchFamily="34" charset="0"/>
              <a:buNone/>
            </a:pPr>
            <a:r>
              <a:rPr lang="en-US" sz="1800" dirty="0">
                <a:solidFill>
                  <a:schemeClr val="tx1">
                    <a:lumMod val="85000"/>
                    <a:lumOff val="15000"/>
                  </a:schemeClr>
                </a:solidFill>
              </a:rPr>
              <a:t>“For example, I don’t have an assigned GP, but because when I had my issue I saw a GP once, and he said ok, and gave me a specialist right there at the hospital, and I can follow up with that specialist after that. It’s very convenient.” —Asian American female, Oakland</a:t>
            </a:r>
          </a:p>
        </p:txBody>
      </p:sp>
      <p:sp>
        <p:nvSpPr>
          <p:cNvPr id="13" name="Content Placeholder 4">
            <a:extLst>
              <a:ext uri="{FF2B5EF4-FFF2-40B4-BE49-F238E27FC236}">
                <a16:creationId xmlns:a16="http://schemas.microsoft.com/office/drawing/2014/main" id="{288C786F-D7CE-45E0-A984-17D86CA66593}"/>
              </a:ext>
            </a:extLst>
          </p:cNvPr>
          <p:cNvSpPr txBox="1">
            <a:spLocks/>
          </p:cNvSpPr>
          <p:nvPr/>
        </p:nvSpPr>
        <p:spPr>
          <a:xfrm>
            <a:off x="1855986" y="5266659"/>
            <a:ext cx="9164161" cy="972398"/>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80"/>
              </a:lnSpc>
              <a:buFont typeface="Arial" panose="020B0604020202020204" pitchFamily="34" charset="0"/>
              <a:buNone/>
            </a:pPr>
            <a:r>
              <a:rPr lang="en-US" sz="1800" dirty="0">
                <a:solidFill>
                  <a:schemeClr val="tx1">
                    <a:lumMod val="85000"/>
                    <a:lumOff val="15000"/>
                  </a:schemeClr>
                </a:solidFill>
              </a:rPr>
              <a:t>“My doctor doesn’t get upset when I walk in without an appointment. I explained to her that I can’t control the time due to . . . my kid, and she replied, “No problem, just come. The only thing is, you have to wait. The patients with appointment will have the priority to see me first.’ So I really adore her.” —Asian American female, Los Angeles</a:t>
            </a:r>
          </a:p>
        </p:txBody>
      </p:sp>
      <p:grpSp>
        <p:nvGrpSpPr>
          <p:cNvPr id="20" name="Group 19">
            <a:extLst>
              <a:ext uri="{FF2B5EF4-FFF2-40B4-BE49-F238E27FC236}">
                <a16:creationId xmlns:a16="http://schemas.microsoft.com/office/drawing/2014/main" id="{BE31C334-EF98-413E-BB1A-143D457942F9}"/>
              </a:ext>
            </a:extLst>
          </p:cNvPr>
          <p:cNvGrpSpPr/>
          <p:nvPr/>
        </p:nvGrpSpPr>
        <p:grpSpPr>
          <a:xfrm>
            <a:off x="0" y="-8880"/>
            <a:ext cx="12191999" cy="452763"/>
            <a:chOff x="1570151" y="789"/>
            <a:chExt cx="3512046" cy="2107227"/>
          </a:xfrm>
        </p:grpSpPr>
        <p:sp>
          <p:nvSpPr>
            <p:cNvPr id="21" name="Rectangle 20">
              <a:extLst>
                <a:ext uri="{FF2B5EF4-FFF2-40B4-BE49-F238E27FC236}">
                  <a16:creationId xmlns:a16="http://schemas.microsoft.com/office/drawing/2014/main" id="{9B5E4496-1D5D-41F9-9611-6E7C1B0396C3}"/>
                </a:ext>
              </a:extLst>
            </p:cNvPr>
            <p:cNvSpPr/>
            <p:nvPr/>
          </p:nvSpPr>
          <p:spPr>
            <a:xfrm>
              <a:off x="1570151" y="789"/>
              <a:ext cx="3512046" cy="2107227"/>
            </a:xfrm>
            <a:prstGeom prst="rect">
              <a:avLst/>
            </a:prstGeom>
            <a:solidFill>
              <a:srgbClr val="F07522"/>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2" name="TextBox 21">
              <a:extLst>
                <a:ext uri="{FF2B5EF4-FFF2-40B4-BE49-F238E27FC236}">
                  <a16:creationId xmlns:a16="http://schemas.microsoft.com/office/drawing/2014/main" id="{B07AC197-7E1C-4205-B6BF-D7F5F0452191}"/>
                </a:ext>
              </a:extLst>
            </p:cNvPr>
            <p:cNvSpPr txBox="1"/>
            <p:nvPr/>
          </p:nvSpPr>
          <p:spPr>
            <a:xfrm>
              <a:off x="1570151" y="789"/>
              <a:ext cx="3512046" cy="2107227"/>
            </a:xfrm>
            <a:prstGeom prst="rect">
              <a:avLst/>
            </a:prstGeom>
            <a:ln>
              <a:noFill/>
            </a:ln>
          </p:spPr>
          <p:style>
            <a:lnRef idx="0">
              <a:scrgbClr r="0" g="0" b="0"/>
            </a:lnRef>
            <a:fillRef idx="0">
              <a:scrgbClr r="0" g="0" b="0"/>
            </a:fillRef>
            <a:effectRef idx="0">
              <a:scrgbClr r="0" g="0" b="0"/>
            </a:effectRef>
            <a:fontRef idx="minor">
              <a:schemeClr val="lt1"/>
            </a:fontRef>
          </p:style>
          <p:txBody>
            <a:bodyPr spcFirstLastPara="0" vert="horz" wrap="square" lIns="156210" tIns="156210" rIns="156210" bIns="156210" numCol="1" spcCol="1270" anchor="ctr" anchorCtr="0">
              <a:noAutofit/>
            </a:bodyPr>
            <a:lstStyle/>
            <a:p>
              <a:pPr marL="0" lvl="0" indent="0" defTabSz="1822450">
                <a:lnSpc>
                  <a:spcPct val="90000"/>
                </a:lnSpc>
                <a:spcBef>
                  <a:spcPct val="0"/>
                </a:spcBef>
                <a:spcAft>
                  <a:spcPct val="35000"/>
                </a:spcAft>
                <a:buNone/>
              </a:pPr>
              <a:r>
                <a:rPr lang="en-US" sz="2000" kern="1200" dirty="0">
                  <a:solidFill>
                    <a:srgbClr val="FFF8EB"/>
                  </a:solidFill>
                  <a:latin typeface="Acumin Pro Condensed" panose="020B0506020202020204" pitchFamily="34" charset="0"/>
                </a:rPr>
                <a:t>Inadequate Access to Care</a:t>
              </a:r>
            </a:p>
          </p:txBody>
        </p:sp>
      </p:grpSp>
      <p:pic>
        <p:nvPicPr>
          <p:cNvPr id="24" name="Picture 23" descr="Logo&#10;&#10;Description automatically generated">
            <a:extLst>
              <a:ext uri="{FF2B5EF4-FFF2-40B4-BE49-F238E27FC236}">
                <a16:creationId xmlns:a16="http://schemas.microsoft.com/office/drawing/2014/main" id="{03A40DD1-C4FE-4A15-9B4B-5E87E60851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01254" y="6153970"/>
            <a:ext cx="589492" cy="704030"/>
          </a:xfrm>
          <a:prstGeom prst="rect">
            <a:avLst/>
          </a:prstGeom>
        </p:spPr>
      </p:pic>
      <p:sp>
        <p:nvSpPr>
          <p:cNvPr id="2" name="Slide Number Placeholder 1">
            <a:extLst>
              <a:ext uri="{FF2B5EF4-FFF2-40B4-BE49-F238E27FC236}">
                <a16:creationId xmlns:a16="http://schemas.microsoft.com/office/drawing/2014/main" id="{C6F9E595-5C29-4BA8-A923-9C6D803776E7}"/>
              </a:ext>
            </a:extLst>
          </p:cNvPr>
          <p:cNvSpPr>
            <a:spLocks noGrp="1"/>
          </p:cNvSpPr>
          <p:nvPr>
            <p:ph type="sldNum" sz="quarter" idx="12"/>
          </p:nvPr>
        </p:nvSpPr>
        <p:spPr/>
        <p:txBody>
          <a:bodyPr/>
          <a:lstStyle/>
          <a:p>
            <a:fld id="{78E89677-D99F-4CF4-BCBC-10F62AFC0C1A}" type="slidenum">
              <a:rPr lang="en-US" smtClean="0"/>
              <a:pPr/>
              <a:t>11</a:t>
            </a:fld>
            <a:endParaRPr lang="en-US"/>
          </a:p>
        </p:txBody>
      </p:sp>
      <p:sp>
        <p:nvSpPr>
          <p:cNvPr id="25" name="TextBox 24">
            <a:extLst>
              <a:ext uri="{FF2B5EF4-FFF2-40B4-BE49-F238E27FC236}">
                <a16:creationId xmlns:a16="http://schemas.microsoft.com/office/drawing/2014/main" id="{69054983-99F5-454B-9A04-AF2EE687F59C}"/>
              </a:ext>
            </a:extLst>
          </p:cNvPr>
          <p:cNvSpPr txBox="1"/>
          <p:nvPr/>
        </p:nvSpPr>
        <p:spPr>
          <a:xfrm>
            <a:off x="1071153" y="6540139"/>
            <a:ext cx="4101737" cy="246221"/>
          </a:xfrm>
          <a:prstGeom prst="rect">
            <a:avLst/>
          </a:prstGeom>
          <a:noFill/>
        </p:spPr>
        <p:txBody>
          <a:bodyPr wrap="square" rtlCol="0">
            <a:spAutoFit/>
          </a:bodyPr>
          <a:lstStyle/>
          <a:p>
            <a:r>
              <a:rPr lang="en-US" sz="1000" dirty="0">
                <a:solidFill>
                  <a:schemeClr val="tx1">
                    <a:lumMod val="85000"/>
                    <a:lumOff val="15000"/>
                  </a:schemeClr>
                </a:solidFill>
                <a:latin typeface="Acumin Pro Condensed" panose="020B0506020202020204" pitchFamily="34" charset="0"/>
              </a:rPr>
              <a:t>Source: Focus groups conducted by NORC at the University of Chicago, 2019.</a:t>
            </a:r>
          </a:p>
        </p:txBody>
      </p:sp>
    </p:spTree>
    <p:extLst>
      <p:ext uri="{BB962C8B-B14F-4D97-AF65-F5344CB8AC3E}">
        <p14:creationId xmlns:p14="http://schemas.microsoft.com/office/powerpoint/2010/main" val="2453900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A311B7-C317-4418-89BF-768E45EEBE20}"/>
              </a:ext>
            </a:extLst>
          </p:cNvPr>
          <p:cNvSpPr>
            <a:spLocks noGrp="1"/>
          </p:cNvSpPr>
          <p:nvPr>
            <p:ph type="title"/>
          </p:nvPr>
        </p:nvSpPr>
        <p:spPr/>
        <p:txBody>
          <a:bodyPr/>
          <a:lstStyle/>
          <a:p>
            <a:r>
              <a:rPr lang="en-US" dirty="0"/>
              <a:t>Make it easier to access care with technology</a:t>
            </a:r>
          </a:p>
        </p:txBody>
      </p:sp>
      <p:sp>
        <p:nvSpPr>
          <p:cNvPr id="9" name="Content Placeholder 4">
            <a:extLst>
              <a:ext uri="{FF2B5EF4-FFF2-40B4-BE49-F238E27FC236}">
                <a16:creationId xmlns:a16="http://schemas.microsoft.com/office/drawing/2014/main" id="{1AEAFBAA-F2F0-41B2-9089-88109A26803A}"/>
              </a:ext>
            </a:extLst>
          </p:cNvPr>
          <p:cNvSpPr txBox="1">
            <a:spLocks/>
          </p:cNvSpPr>
          <p:nvPr/>
        </p:nvSpPr>
        <p:spPr>
          <a:xfrm>
            <a:off x="2299964" y="2241873"/>
            <a:ext cx="9301486" cy="1258148"/>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80"/>
              </a:lnSpc>
              <a:buFont typeface="Arial" panose="020B0604020202020204" pitchFamily="34" charset="0"/>
              <a:buNone/>
            </a:pPr>
            <a:r>
              <a:rPr lang="en-US" sz="1800" dirty="0">
                <a:solidFill>
                  <a:schemeClr val="tx1">
                    <a:lumMod val="85000"/>
                    <a:lumOff val="15000"/>
                  </a:schemeClr>
                </a:solidFill>
              </a:rPr>
              <a:t>“I think [technology] really reinforces that you can really be specific about what you want to go into. You can message the doctors beforehand, send them an email or whatever, and oftentimes they will message you back to answer any questions before you go in. So that’s really reassuring sometimes.” —White female, Oakland</a:t>
            </a:r>
          </a:p>
        </p:txBody>
      </p:sp>
      <p:sp>
        <p:nvSpPr>
          <p:cNvPr id="10" name="TextBox 9">
            <a:extLst>
              <a:ext uri="{FF2B5EF4-FFF2-40B4-BE49-F238E27FC236}">
                <a16:creationId xmlns:a16="http://schemas.microsoft.com/office/drawing/2014/main" id="{E29073CB-9FEC-4B2F-8A4E-16D09EFC0441}"/>
              </a:ext>
            </a:extLst>
          </p:cNvPr>
          <p:cNvSpPr txBox="1"/>
          <p:nvPr/>
        </p:nvSpPr>
        <p:spPr>
          <a:xfrm>
            <a:off x="1074198" y="1257985"/>
            <a:ext cx="10508201" cy="646331"/>
          </a:xfrm>
          <a:prstGeom prst="rect">
            <a:avLst/>
          </a:prstGeom>
          <a:noFill/>
        </p:spPr>
        <p:txBody>
          <a:bodyPr wrap="square">
            <a:spAutoFit/>
          </a:bodyPr>
          <a:lstStyle/>
          <a:p>
            <a:r>
              <a:rPr lang="en-US" dirty="0">
                <a:solidFill>
                  <a:schemeClr val="tx1">
                    <a:lumMod val="85000"/>
                    <a:lumOff val="15000"/>
                  </a:schemeClr>
                </a:solidFill>
                <a:latin typeface="Acumin Pro Condensed" panose="020B0506020202020204" pitchFamily="34" charset="0"/>
              </a:rPr>
              <a:t>Many patients reported positive experiences with using technology to make appointments and connect with providers before and after visits.</a:t>
            </a:r>
          </a:p>
        </p:txBody>
      </p:sp>
      <p:sp>
        <p:nvSpPr>
          <p:cNvPr id="11" name="Content Placeholder 4">
            <a:extLst>
              <a:ext uri="{FF2B5EF4-FFF2-40B4-BE49-F238E27FC236}">
                <a16:creationId xmlns:a16="http://schemas.microsoft.com/office/drawing/2014/main" id="{3874AC62-8BB9-4775-A9B6-7F7D808B11C5}"/>
              </a:ext>
            </a:extLst>
          </p:cNvPr>
          <p:cNvSpPr txBox="1">
            <a:spLocks/>
          </p:cNvSpPr>
          <p:nvPr/>
        </p:nvSpPr>
        <p:spPr>
          <a:xfrm>
            <a:off x="2826891" y="3661484"/>
            <a:ext cx="8736460" cy="972398"/>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80"/>
              </a:lnSpc>
              <a:buFont typeface="Arial" panose="020B0604020202020204" pitchFamily="34" charset="0"/>
              <a:buNone/>
            </a:pPr>
            <a:r>
              <a:rPr lang="en-US" sz="1800" dirty="0">
                <a:solidFill>
                  <a:schemeClr val="tx1">
                    <a:lumMod val="85000"/>
                    <a:lumOff val="15000"/>
                  </a:schemeClr>
                </a:solidFill>
              </a:rPr>
              <a:t>“What I do like, though, is the convenience with the technology. The apps where you can reschedule, which I’ve been doing a lot. You can do it through the phone, and you can get your bloodwork. You can stay on top of it that way.” —Black male, Los Angeles</a:t>
            </a:r>
          </a:p>
        </p:txBody>
      </p:sp>
      <p:sp>
        <p:nvSpPr>
          <p:cNvPr id="12" name="Content Placeholder 4">
            <a:extLst>
              <a:ext uri="{FF2B5EF4-FFF2-40B4-BE49-F238E27FC236}">
                <a16:creationId xmlns:a16="http://schemas.microsoft.com/office/drawing/2014/main" id="{FE90A55C-254F-4654-88FD-DF02D76E859C}"/>
              </a:ext>
            </a:extLst>
          </p:cNvPr>
          <p:cNvSpPr txBox="1">
            <a:spLocks/>
          </p:cNvSpPr>
          <p:nvPr/>
        </p:nvSpPr>
        <p:spPr>
          <a:xfrm>
            <a:off x="2579656" y="5115187"/>
            <a:ext cx="9002744" cy="972398"/>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80"/>
              </a:lnSpc>
              <a:buFont typeface="Arial" panose="020B0604020202020204" pitchFamily="34" charset="0"/>
              <a:buNone/>
            </a:pPr>
            <a:r>
              <a:rPr lang="en-US" sz="1800" dirty="0">
                <a:solidFill>
                  <a:schemeClr val="tx1">
                    <a:lumMod val="85000"/>
                    <a:lumOff val="15000"/>
                  </a:schemeClr>
                </a:solidFill>
              </a:rPr>
              <a:t>“I’ve had video appointments for follow-up appointments. I actually prefer video appointments. . . . [If] I don’t have to come then I won’t.” —Black female, Oakland</a:t>
            </a:r>
          </a:p>
        </p:txBody>
      </p:sp>
      <p:grpSp>
        <p:nvGrpSpPr>
          <p:cNvPr id="16" name="Group 15">
            <a:extLst>
              <a:ext uri="{FF2B5EF4-FFF2-40B4-BE49-F238E27FC236}">
                <a16:creationId xmlns:a16="http://schemas.microsoft.com/office/drawing/2014/main" id="{B760B28E-8757-4F7B-B71A-50ACFB32F75B}"/>
              </a:ext>
            </a:extLst>
          </p:cNvPr>
          <p:cNvGrpSpPr/>
          <p:nvPr/>
        </p:nvGrpSpPr>
        <p:grpSpPr>
          <a:xfrm>
            <a:off x="0" y="-8880"/>
            <a:ext cx="12191999" cy="452763"/>
            <a:chOff x="1570151" y="789"/>
            <a:chExt cx="3512046" cy="2107227"/>
          </a:xfrm>
        </p:grpSpPr>
        <p:sp>
          <p:nvSpPr>
            <p:cNvPr id="17" name="Rectangle 16">
              <a:extLst>
                <a:ext uri="{FF2B5EF4-FFF2-40B4-BE49-F238E27FC236}">
                  <a16:creationId xmlns:a16="http://schemas.microsoft.com/office/drawing/2014/main" id="{0DA7DB59-F373-4EA3-BED3-53ED3239B497}"/>
                </a:ext>
              </a:extLst>
            </p:cNvPr>
            <p:cNvSpPr/>
            <p:nvPr/>
          </p:nvSpPr>
          <p:spPr>
            <a:xfrm>
              <a:off x="1570151" y="789"/>
              <a:ext cx="3512046" cy="2107227"/>
            </a:xfrm>
            <a:prstGeom prst="rect">
              <a:avLst/>
            </a:prstGeom>
            <a:solidFill>
              <a:srgbClr val="F07522"/>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8" name="TextBox 17">
              <a:extLst>
                <a:ext uri="{FF2B5EF4-FFF2-40B4-BE49-F238E27FC236}">
                  <a16:creationId xmlns:a16="http://schemas.microsoft.com/office/drawing/2014/main" id="{02F2011B-7501-48F1-AA9E-C5105BD26002}"/>
                </a:ext>
              </a:extLst>
            </p:cNvPr>
            <p:cNvSpPr txBox="1"/>
            <p:nvPr/>
          </p:nvSpPr>
          <p:spPr>
            <a:xfrm>
              <a:off x="1570151" y="789"/>
              <a:ext cx="3512046" cy="2107227"/>
            </a:xfrm>
            <a:prstGeom prst="rect">
              <a:avLst/>
            </a:prstGeom>
            <a:ln>
              <a:noFill/>
            </a:ln>
          </p:spPr>
          <p:style>
            <a:lnRef idx="0">
              <a:scrgbClr r="0" g="0" b="0"/>
            </a:lnRef>
            <a:fillRef idx="0">
              <a:scrgbClr r="0" g="0" b="0"/>
            </a:fillRef>
            <a:effectRef idx="0">
              <a:scrgbClr r="0" g="0" b="0"/>
            </a:effectRef>
            <a:fontRef idx="minor">
              <a:schemeClr val="lt1"/>
            </a:fontRef>
          </p:style>
          <p:txBody>
            <a:bodyPr spcFirstLastPara="0" vert="horz" wrap="square" lIns="156210" tIns="156210" rIns="156210" bIns="156210" numCol="1" spcCol="1270" anchor="ctr" anchorCtr="0">
              <a:noAutofit/>
            </a:bodyPr>
            <a:lstStyle/>
            <a:p>
              <a:pPr marL="0" lvl="0" indent="0" defTabSz="1822450">
                <a:lnSpc>
                  <a:spcPct val="90000"/>
                </a:lnSpc>
                <a:spcBef>
                  <a:spcPct val="0"/>
                </a:spcBef>
                <a:spcAft>
                  <a:spcPct val="35000"/>
                </a:spcAft>
                <a:buNone/>
              </a:pPr>
              <a:r>
                <a:rPr lang="en-US" sz="2000" kern="1200" dirty="0">
                  <a:solidFill>
                    <a:srgbClr val="FFF8EB"/>
                  </a:solidFill>
                  <a:latin typeface="Acumin Pro Condensed" panose="020B0506020202020204" pitchFamily="34" charset="0"/>
                </a:rPr>
                <a:t>Inadequate Access to Care</a:t>
              </a:r>
            </a:p>
          </p:txBody>
        </p:sp>
      </p:grpSp>
      <p:pic>
        <p:nvPicPr>
          <p:cNvPr id="20" name="Picture 19" descr="Logo&#10;&#10;Description automatically generated">
            <a:extLst>
              <a:ext uri="{FF2B5EF4-FFF2-40B4-BE49-F238E27FC236}">
                <a16:creationId xmlns:a16="http://schemas.microsoft.com/office/drawing/2014/main" id="{12A34CB4-6A4B-4FA2-BEDC-0CA623905B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01254" y="6153970"/>
            <a:ext cx="589492" cy="704030"/>
          </a:xfrm>
          <a:prstGeom prst="rect">
            <a:avLst/>
          </a:prstGeom>
        </p:spPr>
      </p:pic>
      <p:sp>
        <p:nvSpPr>
          <p:cNvPr id="2" name="Slide Number Placeholder 1">
            <a:extLst>
              <a:ext uri="{FF2B5EF4-FFF2-40B4-BE49-F238E27FC236}">
                <a16:creationId xmlns:a16="http://schemas.microsoft.com/office/drawing/2014/main" id="{54D5C0F5-B54F-42B3-9DBA-6195AADF2E50}"/>
              </a:ext>
            </a:extLst>
          </p:cNvPr>
          <p:cNvSpPr>
            <a:spLocks noGrp="1"/>
          </p:cNvSpPr>
          <p:nvPr>
            <p:ph type="sldNum" sz="quarter" idx="12"/>
          </p:nvPr>
        </p:nvSpPr>
        <p:spPr/>
        <p:txBody>
          <a:bodyPr/>
          <a:lstStyle/>
          <a:p>
            <a:fld id="{78E89677-D99F-4CF4-BCBC-10F62AFC0C1A}" type="slidenum">
              <a:rPr lang="en-US" smtClean="0"/>
              <a:pPr/>
              <a:t>12</a:t>
            </a:fld>
            <a:endParaRPr lang="en-US"/>
          </a:p>
        </p:txBody>
      </p:sp>
      <p:sp>
        <p:nvSpPr>
          <p:cNvPr id="21" name="TextBox 20">
            <a:extLst>
              <a:ext uri="{FF2B5EF4-FFF2-40B4-BE49-F238E27FC236}">
                <a16:creationId xmlns:a16="http://schemas.microsoft.com/office/drawing/2014/main" id="{FDFE6214-6871-4C44-9125-BDF79AB40E50}"/>
              </a:ext>
            </a:extLst>
          </p:cNvPr>
          <p:cNvSpPr txBox="1"/>
          <p:nvPr/>
        </p:nvSpPr>
        <p:spPr>
          <a:xfrm>
            <a:off x="1071153" y="6540139"/>
            <a:ext cx="4101737" cy="246221"/>
          </a:xfrm>
          <a:prstGeom prst="rect">
            <a:avLst/>
          </a:prstGeom>
          <a:noFill/>
        </p:spPr>
        <p:txBody>
          <a:bodyPr wrap="square" rtlCol="0">
            <a:spAutoFit/>
          </a:bodyPr>
          <a:lstStyle/>
          <a:p>
            <a:r>
              <a:rPr lang="en-US" sz="1000" dirty="0">
                <a:solidFill>
                  <a:schemeClr val="tx1">
                    <a:lumMod val="85000"/>
                    <a:lumOff val="15000"/>
                  </a:schemeClr>
                </a:solidFill>
                <a:latin typeface="Acumin Pro Condensed" panose="020B0506020202020204" pitchFamily="34" charset="0"/>
              </a:rPr>
              <a:t>Source: Focus groups conducted by NORC at the University of Chicago, 2019.</a:t>
            </a:r>
          </a:p>
        </p:txBody>
      </p:sp>
    </p:spTree>
    <p:extLst>
      <p:ext uri="{BB962C8B-B14F-4D97-AF65-F5344CB8AC3E}">
        <p14:creationId xmlns:p14="http://schemas.microsoft.com/office/powerpoint/2010/main" val="23153170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A311B7-C317-4418-89BF-768E45EEBE20}"/>
              </a:ext>
            </a:extLst>
          </p:cNvPr>
          <p:cNvSpPr>
            <a:spLocks noGrp="1"/>
          </p:cNvSpPr>
          <p:nvPr>
            <p:ph type="title"/>
          </p:nvPr>
        </p:nvSpPr>
        <p:spPr/>
        <p:txBody>
          <a:bodyPr/>
          <a:lstStyle/>
          <a:p>
            <a:r>
              <a:rPr lang="en-US" dirty="0"/>
              <a:t>Don’t make me wait</a:t>
            </a:r>
          </a:p>
        </p:txBody>
      </p:sp>
      <p:sp>
        <p:nvSpPr>
          <p:cNvPr id="2" name="Slide Number Placeholder 1">
            <a:extLst>
              <a:ext uri="{FF2B5EF4-FFF2-40B4-BE49-F238E27FC236}">
                <a16:creationId xmlns:a16="http://schemas.microsoft.com/office/drawing/2014/main" id="{5437A241-0AC0-4FF2-936E-513BD7F32115}"/>
              </a:ext>
            </a:extLst>
          </p:cNvPr>
          <p:cNvSpPr>
            <a:spLocks noGrp="1"/>
          </p:cNvSpPr>
          <p:nvPr>
            <p:ph type="sldNum" sz="quarter" idx="12"/>
          </p:nvPr>
        </p:nvSpPr>
        <p:spPr/>
        <p:txBody>
          <a:bodyPr/>
          <a:lstStyle/>
          <a:p>
            <a:fld id="{78E89677-D99F-4CF4-BCBC-10F62AFC0C1A}" type="slidenum">
              <a:rPr lang="en-US" smtClean="0"/>
              <a:pPr/>
              <a:t>13</a:t>
            </a:fld>
            <a:endParaRPr lang="en-US"/>
          </a:p>
        </p:txBody>
      </p:sp>
      <p:sp>
        <p:nvSpPr>
          <p:cNvPr id="9" name="Content Placeholder 4">
            <a:extLst>
              <a:ext uri="{FF2B5EF4-FFF2-40B4-BE49-F238E27FC236}">
                <a16:creationId xmlns:a16="http://schemas.microsoft.com/office/drawing/2014/main" id="{1AEAFBAA-F2F0-41B2-9089-88109A26803A}"/>
              </a:ext>
            </a:extLst>
          </p:cNvPr>
          <p:cNvSpPr txBox="1">
            <a:spLocks/>
          </p:cNvSpPr>
          <p:nvPr/>
        </p:nvSpPr>
        <p:spPr>
          <a:xfrm>
            <a:off x="2505075" y="2366592"/>
            <a:ext cx="9029699" cy="981075"/>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80"/>
              </a:lnSpc>
              <a:buFont typeface="Arial" panose="020B0604020202020204" pitchFamily="34" charset="0"/>
              <a:buNone/>
            </a:pPr>
            <a:r>
              <a:rPr lang="en-US" sz="1800" dirty="0">
                <a:solidFill>
                  <a:schemeClr val="tx1">
                    <a:lumMod val="85000"/>
                    <a:lumOff val="15000"/>
                  </a:schemeClr>
                </a:solidFill>
              </a:rPr>
              <a:t>“Or just when you make an appointment . . . you have to pretty much take the whole day off work because they don’t see you promptly. It’s like . . . your time is less important than their time.” —Black female, Oakland</a:t>
            </a:r>
          </a:p>
        </p:txBody>
      </p:sp>
      <p:sp>
        <p:nvSpPr>
          <p:cNvPr id="10" name="TextBox 9">
            <a:extLst>
              <a:ext uri="{FF2B5EF4-FFF2-40B4-BE49-F238E27FC236}">
                <a16:creationId xmlns:a16="http://schemas.microsoft.com/office/drawing/2014/main" id="{E29073CB-9FEC-4B2F-8A4E-16D09EFC0441}"/>
              </a:ext>
            </a:extLst>
          </p:cNvPr>
          <p:cNvSpPr txBox="1"/>
          <p:nvPr/>
        </p:nvSpPr>
        <p:spPr>
          <a:xfrm>
            <a:off x="1083076" y="1257985"/>
            <a:ext cx="10327873" cy="369332"/>
          </a:xfrm>
          <a:prstGeom prst="rect">
            <a:avLst/>
          </a:prstGeom>
          <a:noFill/>
        </p:spPr>
        <p:txBody>
          <a:bodyPr wrap="square">
            <a:spAutoFit/>
          </a:bodyPr>
          <a:lstStyle/>
          <a:p>
            <a:r>
              <a:rPr lang="en-US" dirty="0">
                <a:solidFill>
                  <a:schemeClr val="tx1">
                    <a:lumMod val="85000"/>
                    <a:lumOff val="15000"/>
                  </a:schemeClr>
                </a:solidFill>
                <a:latin typeface="Acumin Pro Condensed" panose="020B0506020202020204" pitchFamily="34" charset="0"/>
              </a:rPr>
              <a:t>Participants expressed frustration with long wait times once they were at their appointment.</a:t>
            </a:r>
          </a:p>
        </p:txBody>
      </p:sp>
      <p:sp>
        <p:nvSpPr>
          <p:cNvPr id="16" name="Content Placeholder 4">
            <a:extLst>
              <a:ext uri="{FF2B5EF4-FFF2-40B4-BE49-F238E27FC236}">
                <a16:creationId xmlns:a16="http://schemas.microsoft.com/office/drawing/2014/main" id="{3BD7A5C8-BC9E-4CCC-B94A-F9F23FD7A3B5}"/>
              </a:ext>
            </a:extLst>
          </p:cNvPr>
          <p:cNvSpPr txBox="1">
            <a:spLocks/>
          </p:cNvSpPr>
          <p:nvPr/>
        </p:nvSpPr>
        <p:spPr>
          <a:xfrm>
            <a:off x="2903000" y="3628609"/>
            <a:ext cx="7608163" cy="709613"/>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80"/>
              </a:lnSpc>
              <a:buFont typeface="Arial" panose="020B0604020202020204" pitchFamily="34" charset="0"/>
              <a:buNone/>
            </a:pPr>
            <a:r>
              <a:rPr lang="en-US" sz="1800" dirty="0">
                <a:solidFill>
                  <a:schemeClr val="tx1">
                    <a:lumMod val="85000"/>
                    <a:lumOff val="15000"/>
                  </a:schemeClr>
                </a:solidFill>
              </a:rPr>
              <a:t>“I was waiting for so long. Waiting. And then my doctor is literally in there for like 10 minutes.” </a:t>
            </a:r>
            <a:br>
              <a:rPr lang="en-US" sz="1800" dirty="0">
                <a:solidFill>
                  <a:schemeClr val="tx1">
                    <a:lumMod val="85000"/>
                    <a:lumOff val="15000"/>
                  </a:schemeClr>
                </a:solidFill>
              </a:rPr>
            </a:br>
            <a:r>
              <a:rPr lang="en-US" sz="1800" dirty="0">
                <a:solidFill>
                  <a:schemeClr val="tx1">
                    <a:lumMod val="85000"/>
                    <a:lumOff val="15000"/>
                  </a:schemeClr>
                </a:solidFill>
              </a:rPr>
              <a:t>—White female, Redding</a:t>
            </a:r>
          </a:p>
        </p:txBody>
      </p:sp>
      <p:sp>
        <p:nvSpPr>
          <p:cNvPr id="17" name="Content Placeholder 4">
            <a:extLst>
              <a:ext uri="{FF2B5EF4-FFF2-40B4-BE49-F238E27FC236}">
                <a16:creationId xmlns:a16="http://schemas.microsoft.com/office/drawing/2014/main" id="{2B218E08-444D-4AC8-A95A-FACCA4BA4CB9}"/>
              </a:ext>
            </a:extLst>
          </p:cNvPr>
          <p:cNvSpPr txBox="1">
            <a:spLocks/>
          </p:cNvSpPr>
          <p:nvPr/>
        </p:nvSpPr>
        <p:spPr>
          <a:xfrm>
            <a:off x="2237174" y="4761251"/>
            <a:ext cx="9345226" cy="1172824"/>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80"/>
              </a:lnSpc>
              <a:buFont typeface="Arial" panose="020B0604020202020204" pitchFamily="34" charset="0"/>
              <a:buNone/>
            </a:pPr>
            <a:r>
              <a:rPr lang="en-US" sz="1800" dirty="0">
                <a:solidFill>
                  <a:schemeClr val="tx1">
                    <a:lumMod val="85000"/>
                    <a:lumOff val="15000"/>
                  </a:schemeClr>
                </a:solidFill>
              </a:rPr>
              <a:t>“If I have an appointment at 10, but I don’t get to see the doctor until 10:30, I think that’s ridiculous. If so, why don’t they get me an appointment at 10:30? But I know most offices have the same issue. . . . It would affect the patient, as we are not feeling well, and [to] sit and wait for a long period of time would not be good for the patient.” </a:t>
            </a:r>
            <a:br>
              <a:rPr lang="en-US" sz="1800" dirty="0">
                <a:solidFill>
                  <a:schemeClr val="tx1">
                    <a:lumMod val="85000"/>
                    <a:lumOff val="15000"/>
                  </a:schemeClr>
                </a:solidFill>
              </a:rPr>
            </a:br>
            <a:r>
              <a:rPr lang="en-US" sz="1800" dirty="0">
                <a:solidFill>
                  <a:schemeClr val="tx1">
                    <a:lumMod val="85000"/>
                    <a:lumOff val="15000"/>
                  </a:schemeClr>
                </a:solidFill>
              </a:rPr>
              <a:t>—Asian American female, Los Angeles</a:t>
            </a:r>
          </a:p>
        </p:txBody>
      </p:sp>
      <p:pic>
        <p:nvPicPr>
          <p:cNvPr id="21" name="Picture 20" descr="Logo&#10;&#10;Description automatically generated">
            <a:extLst>
              <a:ext uri="{FF2B5EF4-FFF2-40B4-BE49-F238E27FC236}">
                <a16:creationId xmlns:a16="http://schemas.microsoft.com/office/drawing/2014/main" id="{6867073E-1093-4A6B-8BB3-775B9B019D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01254" y="6153970"/>
            <a:ext cx="589492" cy="704030"/>
          </a:xfrm>
          <a:prstGeom prst="rect">
            <a:avLst/>
          </a:prstGeom>
        </p:spPr>
      </p:pic>
      <p:sp>
        <p:nvSpPr>
          <p:cNvPr id="22" name="TextBox 21">
            <a:extLst>
              <a:ext uri="{FF2B5EF4-FFF2-40B4-BE49-F238E27FC236}">
                <a16:creationId xmlns:a16="http://schemas.microsoft.com/office/drawing/2014/main" id="{7A7100C4-88B5-4806-8F0A-ECE7EBB20EDF}"/>
              </a:ext>
            </a:extLst>
          </p:cNvPr>
          <p:cNvSpPr txBox="1"/>
          <p:nvPr/>
        </p:nvSpPr>
        <p:spPr>
          <a:xfrm>
            <a:off x="1071153" y="6540139"/>
            <a:ext cx="4101737" cy="246221"/>
          </a:xfrm>
          <a:prstGeom prst="rect">
            <a:avLst/>
          </a:prstGeom>
          <a:noFill/>
        </p:spPr>
        <p:txBody>
          <a:bodyPr wrap="square" rtlCol="0">
            <a:spAutoFit/>
          </a:bodyPr>
          <a:lstStyle/>
          <a:p>
            <a:r>
              <a:rPr lang="en-US" sz="1000" dirty="0">
                <a:solidFill>
                  <a:schemeClr val="tx1">
                    <a:lumMod val="85000"/>
                    <a:lumOff val="15000"/>
                  </a:schemeClr>
                </a:solidFill>
                <a:latin typeface="Acumin Pro Condensed" panose="020B0506020202020204" pitchFamily="34" charset="0"/>
              </a:rPr>
              <a:t>Source: Focus groups conducted by NORC at the University of Chicago, 2019.</a:t>
            </a:r>
          </a:p>
        </p:txBody>
      </p:sp>
      <p:grpSp>
        <p:nvGrpSpPr>
          <p:cNvPr id="12" name="Group 11">
            <a:extLst>
              <a:ext uri="{FF2B5EF4-FFF2-40B4-BE49-F238E27FC236}">
                <a16:creationId xmlns:a16="http://schemas.microsoft.com/office/drawing/2014/main" id="{F90F64C3-EAA1-4FC5-8577-33555E47179E}"/>
              </a:ext>
            </a:extLst>
          </p:cNvPr>
          <p:cNvGrpSpPr/>
          <p:nvPr/>
        </p:nvGrpSpPr>
        <p:grpSpPr>
          <a:xfrm>
            <a:off x="0" y="-8880"/>
            <a:ext cx="12191999" cy="452763"/>
            <a:chOff x="1570151" y="789"/>
            <a:chExt cx="3512046" cy="2107227"/>
          </a:xfrm>
        </p:grpSpPr>
        <p:sp>
          <p:nvSpPr>
            <p:cNvPr id="13" name="Rectangle 12">
              <a:extLst>
                <a:ext uri="{FF2B5EF4-FFF2-40B4-BE49-F238E27FC236}">
                  <a16:creationId xmlns:a16="http://schemas.microsoft.com/office/drawing/2014/main" id="{AB556165-5369-46EA-8252-E27E086DF33A}"/>
                </a:ext>
              </a:extLst>
            </p:cNvPr>
            <p:cNvSpPr/>
            <p:nvPr/>
          </p:nvSpPr>
          <p:spPr>
            <a:xfrm>
              <a:off x="1570151" y="789"/>
              <a:ext cx="3512046" cy="2107227"/>
            </a:xfrm>
            <a:prstGeom prst="rect">
              <a:avLst/>
            </a:prstGeom>
            <a:solidFill>
              <a:srgbClr val="F07522"/>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4" name="TextBox 13">
              <a:extLst>
                <a:ext uri="{FF2B5EF4-FFF2-40B4-BE49-F238E27FC236}">
                  <a16:creationId xmlns:a16="http://schemas.microsoft.com/office/drawing/2014/main" id="{59405CC0-3C9F-4DFE-A73C-CD55141356D3}"/>
                </a:ext>
              </a:extLst>
            </p:cNvPr>
            <p:cNvSpPr txBox="1"/>
            <p:nvPr/>
          </p:nvSpPr>
          <p:spPr>
            <a:xfrm>
              <a:off x="1570151" y="789"/>
              <a:ext cx="3512046" cy="2107227"/>
            </a:xfrm>
            <a:prstGeom prst="rect">
              <a:avLst/>
            </a:prstGeom>
            <a:ln>
              <a:noFill/>
            </a:ln>
          </p:spPr>
          <p:style>
            <a:lnRef idx="0">
              <a:scrgbClr r="0" g="0" b="0"/>
            </a:lnRef>
            <a:fillRef idx="0">
              <a:scrgbClr r="0" g="0" b="0"/>
            </a:fillRef>
            <a:effectRef idx="0">
              <a:scrgbClr r="0" g="0" b="0"/>
            </a:effectRef>
            <a:fontRef idx="minor">
              <a:schemeClr val="lt1"/>
            </a:fontRef>
          </p:style>
          <p:txBody>
            <a:bodyPr spcFirstLastPara="0" vert="horz" wrap="square" lIns="156210" tIns="156210" rIns="156210" bIns="156210" numCol="1" spcCol="1270" anchor="ctr" anchorCtr="0">
              <a:noAutofit/>
            </a:bodyPr>
            <a:lstStyle/>
            <a:p>
              <a:pPr marL="0" lvl="0" indent="0" defTabSz="1822450">
                <a:lnSpc>
                  <a:spcPct val="90000"/>
                </a:lnSpc>
                <a:spcBef>
                  <a:spcPct val="0"/>
                </a:spcBef>
                <a:spcAft>
                  <a:spcPct val="35000"/>
                </a:spcAft>
                <a:buNone/>
              </a:pPr>
              <a:r>
                <a:rPr lang="en-US" sz="2000" kern="1200" dirty="0">
                  <a:solidFill>
                    <a:srgbClr val="FFF8EB"/>
                  </a:solidFill>
                  <a:latin typeface="Acumin Pro Condensed" panose="020B0506020202020204" pitchFamily="34" charset="0"/>
                </a:rPr>
                <a:t>Inadequate Access to Care</a:t>
              </a:r>
            </a:p>
          </p:txBody>
        </p:sp>
      </p:grpSp>
    </p:spTree>
    <p:extLst>
      <p:ext uri="{BB962C8B-B14F-4D97-AF65-F5344CB8AC3E}">
        <p14:creationId xmlns:p14="http://schemas.microsoft.com/office/powerpoint/2010/main" val="25335974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A311B7-C317-4418-89BF-768E45EEBE20}"/>
              </a:ext>
            </a:extLst>
          </p:cNvPr>
          <p:cNvSpPr>
            <a:spLocks noGrp="1"/>
          </p:cNvSpPr>
          <p:nvPr>
            <p:ph type="title"/>
          </p:nvPr>
        </p:nvSpPr>
        <p:spPr/>
        <p:txBody>
          <a:bodyPr/>
          <a:lstStyle/>
          <a:p>
            <a:r>
              <a:rPr lang="en-US" dirty="0"/>
              <a:t>Spend more time with me</a:t>
            </a:r>
          </a:p>
        </p:txBody>
      </p:sp>
      <p:sp>
        <p:nvSpPr>
          <p:cNvPr id="3" name="Slide Number Placeholder 2">
            <a:extLst>
              <a:ext uri="{FF2B5EF4-FFF2-40B4-BE49-F238E27FC236}">
                <a16:creationId xmlns:a16="http://schemas.microsoft.com/office/drawing/2014/main" id="{49247554-DB66-4CD3-A94D-C7C04ABBF3E2}"/>
              </a:ext>
            </a:extLst>
          </p:cNvPr>
          <p:cNvSpPr>
            <a:spLocks noGrp="1"/>
          </p:cNvSpPr>
          <p:nvPr>
            <p:ph type="sldNum" sz="quarter" idx="12"/>
          </p:nvPr>
        </p:nvSpPr>
        <p:spPr/>
        <p:txBody>
          <a:bodyPr/>
          <a:lstStyle/>
          <a:p>
            <a:fld id="{78E89677-D99F-4CF4-BCBC-10F62AFC0C1A}" type="slidenum">
              <a:rPr lang="en-US" smtClean="0"/>
              <a:pPr/>
              <a:t>14</a:t>
            </a:fld>
            <a:endParaRPr lang="en-US"/>
          </a:p>
        </p:txBody>
      </p:sp>
      <p:sp>
        <p:nvSpPr>
          <p:cNvPr id="9" name="Content Placeholder 4">
            <a:extLst>
              <a:ext uri="{FF2B5EF4-FFF2-40B4-BE49-F238E27FC236}">
                <a16:creationId xmlns:a16="http://schemas.microsoft.com/office/drawing/2014/main" id="{1AEAFBAA-F2F0-41B2-9089-88109A26803A}"/>
              </a:ext>
            </a:extLst>
          </p:cNvPr>
          <p:cNvSpPr txBox="1">
            <a:spLocks/>
          </p:cNvSpPr>
          <p:nvPr/>
        </p:nvSpPr>
        <p:spPr>
          <a:xfrm>
            <a:off x="2286000" y="2447925"/>
            <a:ext cx="9286876" cy="981075"/>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80"/>
              </a:lnSpc>
              <a:buFont typeface="Arial" panose="020B0604020202020204" pitchFamily="34" charset="0"/>
              <a:buNone/>
            </a:pPr>
            <a:r>
              <a:rPr lang="en-US" sz="1800" dirty="0">
                <a:solidFill>
                  <a:schemeClr val="tx1">
                    <a:lumMod val="85000"/>
                    <a:lumOff val="15000"/>
                  </a:schemeClr>
                </a:solidFill>
              </a:rPr>
              <a:t>“It’s like they poured boiling water over their feet, in a huge hurry. A moment later they’ve darted into the next room.” —Asian American female, Oakland</a:t>
            </a:r>
          </a:p>
        </p:txBody>
      </p:sp>
      <p:sp>
        <p:nvSpPr>
          <p:cNvPr id="10" name="TextBox 9">
            <a:extLst>
              <a:ext uri="{FF2B5EF4-FFF2-40B4-BE49-F238E27FC236}">
                <a16:creationId xmlns:a16="http://schemas.microsoft.com/office/drawing/2014/main" id="{E29073CB-9FEC-4B2F-8A4E-16D09EFC0441}"/>
              </a:ext>
            </a:extLst>
          </p:cNvPr>
          <p:cNvSpPr txBox="1"/>
          <p:nvPr/>
        </p:nvSpPr>
        <p:spPr>
          <a:xfrm>
            <a:off x="1083076" y="1257985"/>
            <a:ext cx="10327873" cy="369332"/>
          </a:xfrm>
          <a:prstGeom prst="rect">
            <a:avLst/>
          </a:prstGeom>
          <a:noFill/>
        </p:spPr>
        <p:txBody>
          <a:bodyPr wrap="square">
            <a:spAutoFit/>
          </a:bodyPr>
          <a:lstStyle/>
          <a:p>
            <a:r>
              <a:rPr lang="en-US" dirty="0">
                <a:solidFill>
                  <a:schemeClr val="tx1">
                    <a:lumMod val="85000"/>
                    <a:lumOff val="15000"/>
                  </a:schemeClr>
                </a:solidFill>
                <a:latin typeface="Acumin Pro Condensed" panose="020B0506020202020204" pitchFamily="34" charset="0"/>
              </a:rPr>
              <a:t>Patients are frustrated by how little time physicians spend with them.</a:t>
            </a:r>
          </a:p>
        </p:txBody>
      </p:sp>
      <p:sp>
        <p:nvSpPr>
          <p:cNvPr id="16" name="Content Placeholder 4">
            <a:extLst>
              <a:ext uri="{FF2B5EF4-FFF2-40B4-BE49-F238E27FC236}">
                <a16:creationId xmlns:a16="http://schemas.microsoft.com/office/drawing/2014/main" id="{3BD7A5C8-BC9E-4CCC-B94A-F9F23FD7A3B5}"/>
              </a:ext>
            </a:extLst>
          </p:cNvPr>
          <p:cNvSpPr txBox="1">
            <a:spLocks/>
          </p:cNvSpPr>
          <p:nvPr/>
        </p:nvSpPr>
        <p:spPr>
          <a:xfrm>
            <a:off x="2654424" y="3581493"/>
            <a:ext cx="8947026" cy="924246"/>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80"/>
              </a:lnSpc>
              <a:buFont typeface="Arial" panose="020B0604020202020204" pitchFamily="34" charset="0"/>
              <a:buNone/>
            </a:pPr>
            <a:r>
              <a:rPr lang="en-US" sz="1800" dirty="0">
                <a:solidFill>
                  <a:schemeClr val="tx1">
                    <a:lumMod val="85000"/>
                    <a:lumOff val="15000"/>
                  </a:schemeClr>
                </a:solidFill>
              </a:rPr>
              <a:t>“I think they always seems so hurried that they don’t take the time to make you feel like you’ve resolved anything. . . . It seems kind of like they’re in and out and, ‘Here’s a piece of paper and there you go.’” </a:t>
            </a:r>
            <a:br>
              <a:rPr lang="en-US" sz="1800" dirty="0">
                <a:solidFill>
                  <a:schemeClr val="tx1">
                    <a:lumMod val="85000"/>
                    <a:lumOff val="15000"/>
                  </a:schemeClr>
                </a:solidFill>
              </a:rPr>
            </a:br>
            <a:r>
              <a:rPr lang="en-US" sz="1800" dirty="0">
                <a:solidFill>
                  <a:schemeClr val="tx1">
                    <a:lumMod val="85000"/>
                    <a:lumOff val="15000"/>
                  </a:schemeClr>
                </a:solidFill>
              </a:rPr>
              <a:t>—White female, Redding</a:t>
            </a:r>
          </a:p>
        </p:txBody>
      </p:sp>
      <p:sp>
        <p:nvSpPr>
          <p:cNvPr id="17" name="Content Placeholder 4">
            <a:extLst>
              <a:ext uri="{FF2B5EF4-FFF2-40B4-BE49-F238E27FC236}">
                <a16:creationId xmlns:a16="http://schemas.microsoft.com/office/drawing/2014/main" id="{2B218E08-444D-4AC8-A95A-FACCA4BA4CB9}"/>
              </a:ext>
            </a:extLst>
          </p:cNvPr>
          <p:cNvSpPr txBox="1">
            <a:spLocks/>
          </p:cNvSpPr>
          <p:nvPr/>
        </p:nvSpPr>
        <p:spPr>
          <a:xfrm>
            <a:off x="2225659" y="5005294"/>
            <a:ext cx="9368578" cy="981075"/>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80"/>
              </a:lnSpc>
              <a:buFont typeface="Arial" panose="020B0604020202020204" pitchFamily="34" charset="0"/>
              <a:buNone/>
            </a:pPr>
            <a:r>
              <a:rPr lang="en-US" sz="1800" dirty="0">
                <a:solidFill>
                  <a:schemeClr val="tx1">
                    <a:lumMod val="85000"/>
                    <a:lumOff val="15000"/>
                  </a:schemeClr>
                </a:solidFill>
              </a:rPr>
              <a:t>“Because they only have time to talk about one thing. They’re limited on time. They’re so focused on getting people in and out, they don’t stop. . . . They have a quota they have to meet.” —White female, Modesto</a:t>
            </a:r>
          </a:p>
        </p:txBody>
      </p:sp>
      <p:sp>
        <p:nvSpPr>
          <p:cNvPr id="12" name="TextBox 11">
            <a:extLst>
              <a:ext uri="{FF2B5EF4-FFF2-40B4-BE49-F238E27FC236}">
                <a16:creationId xmlns:a16="http://schemas.microsoft.com/office/drawing/2014/main" id="{D4C6CB65-0881-4F44-A327-A2A3FB58C492}"/>
              </a:ext>
            </a:extLst>
          </p:cNvPr>
          <p:cNvSpPr txBox="1"/>
          <p:nvPr/>
        </p:nvSpPr>
        <p:spPr>
          <a:xfrm>
            <a:off x="0" y="0"/>
            <a:ext cx="12192000" cy="443883"/>
          </a:xfrm>
          <a:prstGeom prst="rect">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spcFirstLastPara="0" vert="horz" wrap="square" lIns="156210" tIns="156210" rIns="156210" bIns="156210" numCol="1" spcCol="1270" anchor="ctr" anchorCtr="0">
            <a:noAutofit/>
          </a:bodyPr>
          <a:lstStyle/>
          <a:p>
            <a:pPr marL="0" lvl="0" indent="0" defTabSz="1822450">
              <a:lnSpc>
                <a:spcPct val="90000"/>
              </a:lnSpc>
              <a:spcBef>
                <a:spcPct val="0"/>
              </a:spcBef>
              <a:spcAft>
                <a:spcPct val="35000"/>
              </a:spcAft>
              <a:buNone/>
            </a:pPr>
            <a:r>
              <a:rPr lang="en-US" sz="2000" kern="1200" dirty="0">
                <a:solidFill>
                  <a:srgbClr val="FFF8EB"/>
                </a:solidFill>
                <a:latin typeface="Acumin Pro Condensed" panose="020B0506020202020204" pitchFamily="34" charset="0"/>
              </a:rPr>
              <a:t>Unsatisfactory </a:t>
            </a:r>
            <a:r>
              <a:rPr lang="en-US" sz="2000" dirty="0">
                <a:solidFill>
                  <a:srgbClr val="FFF8EB"/>
                </a:solidFill>
                <a:latin typeface="Acumin Pro Condensed" panose="020B0506020202020204" pitchFamily="34" charset="0"/>
              </a:rPr>
              <a:t>P</a:t>
            </a:r>
            <a:r>
              <a:rPr lang="en-US" sz="2000" kern="1200" dirty="0">
                <a:solidFill>
                  <a:srgbClr val="FFF8EB"/>
                </a:solidFill>
                <a:latin typeface="Acumin Pro Condensed" panose="020B0506020202020204" pitchFamily="34" charset="0"/>
              </a:rPr>
              <a:t>atient-Provider </a:t>
            </a:r>
            <a:r>
              <a:rPr lang="en-US" sz="2000" dirty="0">
                <a:solidFill>
                  <a:srgbClr val="FFF8EB"/>
                </a:solidFill>
                <a:latin typeface="Acumin Pro Condensed" panose="020B0506020202020204" pitchFamily="34" charset="0"/>
              </a:rPr>
              <a:t>R</a:t>
            </a:r>
            <a:r>
              <a:rPr lang="en-US" sz="2000" kern="1200" dirty="0">
                <a:solidFill>
                  <a:srgbClr val="FFF8EB"/>
                </a:solidFill>
                <a:latin typeface="Acumin Pro Condensed" panose="020B0506020202020204" pitchFamily="34" charset="0"/>
              </a:rPr>
              <a:t>elationships </a:t>
            </a:r>
          </a:p>
        </p:txBody>
      </p:sp>
      <p:pic>
        <p:nvPicPr>
          <p:cNvPr id="19" name="Picture 18" descr="Logo&#10;&#10;Description automatically generated">
            <a:extLst>
              <a:ext uri="{FF2B5EF4-FFF2-40B4-BE49-F238E27FC236}">
                <a16:creationId xmlns:a16="http://schemas.microsoft.com/office/drawing/2014/main" id="{04652CAC-3A1C-4179-8740-C565F59381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01254" y="6153970"/>
            <a:ext cx="589492" cy="704030"/>
          </a:xfrm>
          <a:prstGeom prst="rect">
            <a:avLst/>
          </a:prstGeom>
        </p:spPr>
      </p:pic>
      <p:sp>
        <p:nvSpPr>
          <p:cNvPr id="20" name="TextBox 19">
            <a:extLst>
              <a:ext uri="{FF2B5EF4-FFF2-40B4-BE49-F238E27FC236}">
                <a16:creationId xmlns:a16="http://schemas.microsoft.com/office/drawing/2014/main" id="{5ABA829E-C500-4E47-88DC-83AAF67DD91E}"/>
              </a:ext>
            </a:extLst>
          </p:cNvPr>
          <p:cNvSpPr txBox="1"/>
          <p:nvPr/>
        </p:nvSpPr>
        <p:spPr>
          <a:xfrm>
            <a:off x="1071153" y="6540139"/>
            <a:ext cx="4101737" cy="246221"/>
          </a:xfrm>
          <a:prstGeom prst="rect">
            <a:avLst/>
          </a:prstGeom>
          <a:noFill/>
        </p:spPr>
        <p:txBody>
          <a:bodyPr wrap="square" rtlCol="0">
            <a:spAutoFit/>
          </a:bodyPr>
          <a:lstStyle/>
          <a:p>
            <a:r>
              <a:rPr lang="en-US" sz="1000" dirty="0">
                <a:solidFill>
                  <a:schemeClr val="tx1">
                    <a:lumMod val="85000"/>
                    <a:lumOff val="15000"/>
                  </a:schemeClr>
                </a:solidFill>
                <a:latin typeface="Acumin Pro Condensed" panose="020B0506020202020204" pitchFamily="34" charset="0"/>
              </a:rPr>
              <a:t>Source: Focus groups conducted by NORC at the University of Chicago, 2019.</a:t>
            </a:r>
          </a:p>
        </p:txBody>
      </p:sp>
    </p:spTree>
    <p:extLst>
      <p:ext uri="{BB962C8B-B14F-4D97-AF65-F5344CB8AC3E}">
        <p14:creationId xmlns:p14="http://schemas.microsoft.com/office/powerpoint/2010/main" val="40354082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A311B7-C317-4418-89BF-768E45EEBE20}"/>
              </a:ext>
            </a:extLst>
          </p:cNvPr>
          <p:cNvSpPr>
            <a:spLocks noGrp="1"/>
          </p:cNvSpPr>
          <p:nvPr>
            <p:ph type="title"/>
          </p:nvPr>
        </p:nvSpPr>
        <p:spPr/>
        <p:txBody>
          <a:bodyPr/>
          <a:lstStyle/>
          <a:p>
            <a:r>
              <a:rPr lang="en-US"/>
              <a:t>Focus less </a:t>
            </a:r>
            <a:r>
              <a:rPr lang="en-US" dirty="0"/>
              <a:t>on money and more on me</a:t>
            </a:r>
          </a:p>
        </p:txBody>
      </p:sp>
      <p:sp>
        <p:nvSpPr>
          <p:cNvPr id="9" name="Content Placeholder 4">
            <a:extLst>
              <a:ext uri="{FF2B5EF4-FFF2-40B4-BE49-F238E27FC236}">
                <a16:creationId xmlns:a16="http://schemas.microsoft.com/office/drawing/2014/main" id="{1AEAFBAA-F2F0-41B2-9089-88109A26803A}"/>
              </a:ext>
            </a:extLst>
          </p:cNvPr>
          <p:cNvSpPr txBox="1">
            <a:spLocks/>
          </p:cNvSpPr>
          <p:nvPr/>
        </p:nvSpPr>
        <p:spPr>
          <a:xfrm>
            <a:off x="2143125" y="1905000"/>
            <a:ext cx="9448800" cy="1114425"/>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80"/>
              </a:lnSpc>
              <a:buFont typeface="Arial" panose="020B0604020202020204" pitchFamily="34" charset="0"/>
              <a:buNone/>
            </a:pPr>
            <a:r>
              <a:rPr lang="en-US" sz="1800" dirty="0">
                <a:solidFill>
                  <a:schemeClr val="tx1">
                    <a:lumMod val="85000"/>
                    <a:lumOff val="15000"/>
                  </a:schemeClr>
                </a:solidFill>
              </a:rPr>
              <a:t>“What I found was my doctor doesn’t spend enough time with me. I even asked her . . . so she actually told me, 'We only allow so many minutes per patient.' I’m like, 'Really?' . . . 'I have a lot of patients, and I’m only allowed 10 minutes.’ So I’m like, 'Okay.’ And that makes me feel like it’s not genuine. That means that you’re just getting paid.”</a:t>
            </a:r>
            <a:br>
              <a:rPr lang="en-US" sz="1800" dirty="0">
                <a:solidFill>
                  <a:schemeClr val="tx1">
                    <a:lumMod val="85000"/>
                    <a:lumOff val="15000"/>
                  </a:schemeClr>
                </a:solidFill>
              </a:rPr>
            </a:br>
            <a:r>
              <a:rPr lang="en-US" sz="1800" dirty="0">
                <a:solidFill>
                  <a:schemeClr val="tx1">
                    <a:lumMod val="85000"/>
                    <a:lumOff val="15000"/>
                  </a:schemeClr>
                </a:solidFill>
              </a:rPr>
              <a:t>—Black female, Modesto</a:t>
            </a:r>
          </a:p>
        </p:txBody>
      </p:sp>
      <p:sp>
        <p:nvSpPr>
          <p:cNvPr id="10" name="TextBox 9">
            <a:extLst>
              <a:ext uri="{FF2B5EF4-FFF2-40B4-BE49-F238E27FC236}">
                <a16:creationId xmlns:a16="http://schemas.microsoft.com/office/drawing/2014/main" id="{E29073CB-9FEC-4B2F-8A4E-16D09EFC0441}"/>
              </a:ext>
            </a:extLst>
          </p:cNvPr>
          <p:cNvSpPr txBox="1"/>
          <p:nvPr/>
        </p:nvSpPr>
        <p:spPr>
          <a:xfrm>
            <a:off x="1083076" y="1257985"/>
            <a:ext cx="10918424" cy="369332"/>
          </a:xfrm>
          <a:prstGeom prst="rect">
            <a:avLst/>
          </a:prstGeom>
          <a:noFill/>
        </p:spPr>
        <p:txBody>
          <a:bodyPr wrap="square">
            <a:spAutoFit/>
          </a:bodyPr>
          <a:lstStyle/>
          <a:p>
            <a:r>
              <a:rPr lang="en-US" dirty="0">
                <a:solidFill>
                  <a:schemeClr val="tx1">
                    <a:lumMod val="85000"/>
                    <a:lumOff val="15000"/>
                  </a:schemeClr>
                </a:solidFill>
                <a:latin typeface="Acumin Pro Condensed" panose="020B0506020202020204" pitchFamily="34" charset="0"/>
              </a:rPr>
              <a:t>Many participants felt that providers were more concerned about getting paid than fully addressing their health care concerns.</a:t>
            </a:r>
          </a:p>
        </p:txBody>
      </p:sp>
      <p:sp>
        <p:nvSpPr>
          <p:cNvPr id="16" name="Content Placeholder 4">
            <a:extLst>
              <a:ext uri="{FF2B5EF4-FFF2-40B4-BE49-F238E27FC236}">
                <a16:creationId xmlns:a16="http://schemas.microsoft.com/office/drawing/2014/main" id="{3BD7A5C8-BC9E-4CCC-B94A-F9F23FD7A3B5}"/>
              </a:ext>
            </a:extLst>
          </p:cNvPr>
          <p:cNvSpPr txBox="1">
            <a:spLocks/>
          </p:cNvSpPr>
          <p:nvPr/>
        </p:nvSpPr>
        <p:spPr>
          <a:xfrm>
            <a:off x="2590800" y="3429000"/>
            <a:ext cx="9067800" cy="709613"/>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80"/>
              </a:lnSpc>
              <a:buFont typeface="Arial" panose="020B0604020202020204" pitchFamily="34" charset="0"/>
              <a:buNone/>
            </a:pPr>
            <a:r>
              <a:rPr lang="en-US" sz="1800" dirty="0">
                <a:solidFill>
                  <a:schemeClr val="tx1">
                    <a:lumMod val="85000"/>
                    <a:lumOff val="15000"/>
                  </a:schemeClr>
                </a:solidFill>
              </a:rPr>
              <a:t>“‘Come back for another follow-up appointment,’ which [indicates] you’re not interested in curing people. You just want to palliate them to get them back for the money.” —Black male, Oakland</a:t>
            </a:r>
          </a:p>
        </p:txBody>
      </p:sp>
      <p:sp>
        <p:nvSpPr>
          <p:cNvPr id="17" name="Content Placeholder 4">
            <a:extLst>
              <a:ext uri="{FF2B5EF4-FFF2-40B4-BE49-F238E27FC236}">
                <a16:creationId xmlns:a16="http://schemas.microsoft.com/office/drawing/2014/main" id="{2B218E08-444D-4AC8-A95A-FACCA4BA4CB9}"/>
              </a:ext>
            </a:extLst>
          </p:cNvPr>
          <p:cNvSpPr txBox="1">
            <a:spLocks/>
          </p:cNvSpPr>
          <p:nvPr/>
        </p:nvSpPr>
        <p:spPr>
          <a:xfrm>
            <a:off x="2435209" y="4490944"/>
            <a:ext cx="9137666" cy="981075"/>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80"/>
              </a:lnSpc>
              <a:buFont typeface="Arial" panose="020B0604020202020204" pitchFamily="34" charset="0"/>
              <a:buNone/>
            </a:pPr>
            <a:r>
              <a:rPr lang="en-US" sz="1800" dirty="0">
                <a:solidFill>
                  <a:schemeClr val="tx1">
                    <a:lumMod val="85000"/>
                    <a:lumOff val="15000"/>
                  </a:schemeClr>
                </a:solidFill>
              </a:rPr>
              <a:t>“My most concern is about psychologically, the doctor needs to be more attentive [in caring for] the patient. For example, after the surgery, call and check on the patient, spend more time to patient. But what I see is more about the money, not so much of patient’s care.” —Asian American female, Los Angeles</a:t>
            </a:r>
          </a:p>
        </p:txBody>
      </p:sp>
      <p:sp>
        <p:nvSpPr>
          <p:cNvPr id="12" name="TextBox 11">
            <a:extLst>
              <a:ext uri="{FF2B5EF4-FFF2-40B4-BE49-F238E27FC236}">
                <a16:creationId xmlns:a16="http://schemas.microsoft.com/office/drawing/2014/main" id="{D4C6CB65-0881-4F44-A327-A2A3FB58C492}"/>
              </a:ext>
            </a:extLst>
          </p:cNvPr>
          <p:cNvSpPr txBox="1"/>
          <p:nvPr/>
        </p:nvSpPr>
        <p:spPr>
          <a:xfrm>
            <a:off x="0" y="0"/>
            <a:ext cx="12192000" cy="443883"/>
          </a:xfrm>
          <a:prstGeom prst="rect">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spcFirstLastPara="0" vert="horz" wrap="square" lIns="156210" tIns="156210" rIns="156210" bIns="156210" numCol="1" spcCol="1270" anchor="ctr" anchorCtr="0">
            <a:noAutofit/>
          </a:bodyPr>
          <a:lstStyle/>
          <a:p>
            <a:pPr marL="0" lvl="0" indent="0" defTabSz="1822450">
              <a:lnSpc>
                <a:spcPct val="90000"/>
              </a:lnSpc>
              <a:spcBef>
                <a:spcPct val="0"/>
              </a:spcBef>
              <a:spcAft>
                <a:spcPct val="35000"/>
              </a:spcAft>
              <a:buNone/>
            </a:pPr>
            <a:r>
              <a:rPr lang="en-US" sz="2000" kern="1200" dirty="0">
                <a:solidFill>
                  <a:srgbClr val="FFF8EB"/>
                </a:solidFill>
                <a:latin typeface="Acumin Pro Condensed" panose="020B0506020202020204" pitchFamily="34" charset="0"/>
              </a:rPr>
              <a:t>Unsatisfactory </a:t>
            </a:r>
            <a:r>
              <a:rPr lang="en-US" sz="2000" dirty="0">
                <a:solidFill>
                  <a:srgbClr val="FFF8EB"/>
                </a:solidFill>
                <a:latin typeface="Acumin Pro Condensed" panose="020B0506020202020204" pitchFamily="34" charset="0"/>
              </a:rPr>
              <a:t>P</a:t>
            </a:r>
            <a:r>
              <a:rPr lang="en-US" sz="2000" kern="1200" dirty="0">
                <a:solidFill>
                  <a:srgbClr val="FFF8EB"/>
                </a:solidFill>
                <a:latin typeface="Acumin Pro Condensed" panose="020B0506020202020204" pitchFamily="34" charset="0"/>
              </a:rPr>
              <a:t>atient-Provider </a:t>
            </a:r>
            <a:r>
              <a:rPr lang="en-US" sz="2000" dirty="0">
                <a:solidFill>
                  <a:srgbClr val="FFF8EB"/>
                </a:solidFill>
                <a:latin typeface="Acumin Pro Condensed" panose="020B0506020202020204" pitchFamily="34" charset="0"/>
              </a:rPr>
              <a:t>R</a:t>
            </a:r>
            <a:r>
              <a:rPr lang="en-US" sz="2000" kern="1200" dirty="0">
                <a:solidFill>
                  <a:srgbClr val="FFF8EB"/>
                </a:solidFill>
                <a:latin typeface="Acumin Pro Condensed" panose="020B0506020202020204" pitchFamily="34" charset="0"/>
              </a:rPr>
              <a:t>elationships </a:t>
            </a:r>
          </a:p>
        </p:txBody>
      </p:sp>
      <p:pic>
        <p:nvPicPr>
          <p:cNvPr id="19" name="Picture 18" descr="Logo&#10;&#10;Description automatically generated">
            <a:extLst>
              <a:ext uri="{FF2B5EF4-FFF2-40B4-BE49-F238E27FC236}">
                <a16:creationId xmlns:a16="http://schemas.microsoft.com/office/drawing/2014/main" id="{04652CAC-3A1C-4179-8740-C565F59381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01254" y="6153970"/>
            <a:ext cx="589492" cy="704030"/>
          </a:xfrm>
          <a:prstGeom prst="rect">
            <a:avLst/>
          </a:prstGeom>
        </p:spPr>
      </p:pic>
      <p:sp>
        <p:nvSpPr>
          <p:cNvPr id="3" name="Slide Number Placeholder 2">
            <a:extLst>
              <a:ext uri="{FF2B5EF4-FFF2-40B4-BE49-F238E27FC236}">
                <a16:creationId xmlns:a16="http://schemas.microsoft.com/office/drawing/2014/main" id="{49247554-DB66-4CD3-A94D-C7C04ABBF3E2}"/>
              </a:ext>
            </a:extLst>
          </p:cNvPr>
          <p:cNvSpPr>
            <a:spLocks noGrp="1"/>
          </p:cNvSpPr>
          <p:nvPr>
            <p:ph type="sldNum" sz="quarter" idx="12"/>
          </p:nvPr>
        </p:nvSpPr>
        <p:spPr/>
        <p:txBody>
          <a:bodyPr/>
          <a:lstStyle/>
          <a:p>
            <a:fld id="{78E89677-D99F-4CF4-BCBC-10F62AFC0C1A}" type="slidenum">
              <a:rPr lang="en-US" smtClean="0"/>
              <a:pPr/>
              <a:t>15</a:t>
            </a:fld>
            <a:endParaRPr lang="en-US"/>
          </a:p>
        </p:txBody>
      </p:sp>
      <p:sp>
        <p:nvSpPr>
          <p:cNvPr id="20" name="TextBox 19">
            <a:extLst>
              <a:ext uri="{FF2B5EF4-FFF2-40B4-BE49-F238E27FC236}">
                <a16:creationId xmlns:a16="http://schemas.microsoft.com/office/drawing/2014/main" id="{5ABA829E-C500-4E47-88DC-83AAF67DD91E}"/>
              </a:ext>
            </a:extLst>
          </p:cNvPr>
          <p:cNvSpPr txBox="1"/>
          <p:nvPr/>
        </p:nvSpPr>
        <p:spPr>
          <a:xfrm>
            <a:off x="1071153" y="6540139"/>
            <a:ext cx="4101737" cy="246221"/>
          </a:xfrm>
          <a:prstGeom prst="rect">
            <a:avLst/>
          </a:prstGeom>
          <a:noFill/>
        </p:spPr>
        <p:txBody>
          <a:bodyPr wrap="square" rtlCol="0">
            <a:spAutoFit/>
          </a:bodyPr>
          <a:lstStyle/>
          <a:p>
            <a:r>
              <a:rPr lang="en-US" sz="1000" dirty="0">
                <a:solidFill>
                  <a:schemeClr val="tx1">
                    <a:lumMod val="85000"/>
                    <a:lumOff val="15000"/>
                  </a:schemeClr>
                </a:solidFill>
                <a:latin typeface="Acumin Pro Condensed" panose="020B0506020202020204" pitchFamily="34" charset="0"/>
              </a:rPr>
              <a:t>Source: Focus groups conducted by NORC at the University of Chicago, 2019.</a:t>
            </a:r>
          </a:p>
        </p:txBody>
      </p:sp>
      <p:sp>
        <p:nvSpPr>
          <p:cNvPr id="11" name="Content Placeholder 4">
            <a:extLst>
              <a:ext uri="{FF2B5EF4-FFF2-40B4-BE49-F238E27FC236}">
                <a16:creationId xmlns:a16="http://schemas.microsoft.com/office/drawing/2014/main" id="{AEB414A8-882C-4C2C-9DB5-133BB398B4AD}"/>
              </a:ext>
            </a:extLst>
          </p:cNvPr>
          <p:cNvSpPr txBox="1">
            <a:spLocks/>
          </p:cNvSpPr>
          <p:nvPr/>
        </p:nvSpPr>
        <p:spPr>
          <a:xfrm>
            <a:off x="1939909" y="5710144"/>
            <a:ext cx="9671066" cy="528731"/>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80"/>
              </a:lnSpc>
              <a:buFont typeface="Arial" panose="020B0604020202020204" pitchFamily="34" charset="0"/>
              <a:buNone/>
            </a:pPr>
            <a:r>
              <a:rPr lang="en-US" sz="1800" dirty="0">
                <a:solidFill>
                  <a:schemeClr val="tx1">
                    <a:lumMod val="85000"/>
                    <a:lumOff val="15000"/>
                  </a:schemeClr>
                </a:solidFill>
              </a:rPr>
              <a:t>“Because there isn’t any money in getting us healthy. Keeping us on medications and care.” —White female, Modesto </a:t>
            </a:r>
          </a:p>
        </p:txBody>
      </p:sp>
    </p:spTree>
    <p:extLst>
      <p:ext uri="{BB962C8B-B14F-4D97-AF65-F5344CB8AC3E}">
        <p14:creationId xmlns:p14="http://schemas.microsoft.com/office/powerpoint/2010/main" val="7420081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A311B7-C317-4418-89BF-768E45EEBE20}"/>
              </a:ext>
            </a:extLst>
          </p:cNvPr>
          <p:cNvSpPr>
            <a:spLocks noGrp="1"/>
          </p:cNvSpPr>
          <p:nvPr>
            <p:ph type="title"/>
          </p:nvPr>
        </p:nvSpPr>
        <p:spPr>
          <a:xfrm>
            <a:off x="1065320" y="365125"/>
            <a:ext cx="10937290" cy="1325563"/>
          </a:xfrm>
        </p:spPr>
        <p:txBody>
          <a:bodyPr/>
          <a:lstStyle/>
          <a:p>
            <a:r>
              <a:rPr lang="en-US" dirty="0"/>
              <a:t>Treat me well, regardless of my insurance coverage</a:t>
            </a:r>
          </a:p>
        </p:txBody>
      </p:sp>
      <p:sp>
        <p:nvSpPr>
          <p:cNvPr id="9" name="Content Placeholder 4">
            <a:extLst>
              <a:ext uri="{FF2B5EF4-FFF2-40B4-BE49-F238E27FC236}">
                <a16:creationId xmlns:a16="http://schemas.microsoft.com/office/drawing/2014/main" id="{1AEAFBAA-F2F0-41B2-9089-88109A26803A}"/>
              </a:ext>
            </a:extLst>
          </p:cNvPr>
          <p:cNvSpPr txBox="1">
            <a:spLocks/>
          </p:cNvSpPr>
          <p:nvPr/>
        </p:nvSpPr>
        <p:spPr>
          <a:xfrm>
            <a:off x="2423604" y="1951747"/>
            <a:ext cx="9177846" cy="981075"/>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80"/>
              </a:lnSpc>
              <a:buFont typeface="Arial" panose="020B0604020202020204" pitchFamily="34" charset="0"/>
              <a:buNone/>
            </a:pPr>
            <a:r>
              <a:rPr lang="en-US" sz="1800" dirty="0">
                <a:solidFill>
                  <a:schemeClr val="tx1">
                    <a:lumMod val="85000"/>
                    <a:lumOff val="15000"/>
                  </a:schemeClr>
                </a:solidFill>
              </a:rPr>
              <a:t>“I was really confused because I’m like, ‘Why is my daddy over here in this Medi-Cal area? He paid all this.’ Once they found out he had the HMO plan, it’s like they treat you different when you have a different kind of insurance. They really do. It’s a big difference even how they feed you and what your food comes in.” —Black female, Oakland</a:t>
            </a:r>
          </a:p>
        </p:txBody>
      </p:sp>
      <p:sp>
        <p:nvSpPr>
          <p:cNvPr id="10" name="TextBox 9">
            <a:extLst>
              <a:ext uri="{FF2B5EF4-FFF2-40B4-BE49-F238E27FC236}">
                <a16:creationId xmlns:a16="http://schemas.microsoft.com/office/drawing/2014/main" id="{E29073CB-9FEC-4B2F-8A4E-16D09EFC0441}"/>
              </a:ext>
            </a:extLst>
          </p:cNvPr>
          <p:cNvSpPr txBox="1"/>
          <p:nvPr/>
        </p:nvSpPr>
        <p:spPr>
          <a:xfrm>
            <a:off x="1074198" y="1257985"/>
            <a:ext cx="11008311" cy="369332"/>
          </a:xfrm>
          <a:prstGeom prst="rect">
            <a:avLst/>
          </a:prstGeom>
          <a:noFill/>
        </p:spPr>
        <p:txBody>
          <a:bodyPr wrap="square">
            <a:spAutoFit/>
          </a:bodyPr>
          <a:lstStyle/>
          <a:p>
            <a:r>
              <a:rPr lang="en-US" dirty="0">
                <a:solidFill>
                  <a:schemeClr val="tx1">
                    <a:lumMod val="85000"/>
                    <a:lumOff val="15000"/>
                  </a:schemeClr>
                </a:solidFill>
                <a:latin typeface="Acumin Pro Condensed" panose="020B0506020202020204" pitchFamily="34" charset="0"/>
              </a:rPr>
              <a:t>Many participants felt like they received unequal treatment because they had Medi-Cal coverage.</a:t>
            </a:r>
          </a:p>
        </p:txBody>
      </p:sp>
      <p:sp>
        <p:nvSpPr>
          <p:cNvPr id="16" name="Content Placeholder 4">
            <a:extLst>
              <a:ext uri="{FF2B5EF4-FFF2-40B4-BE49-F238E27FC236}">
                <a16:creationId xmlns:a16="http://schemas.microsoft.com/office/drawing/2014/main" id="{3BD7A5C8-BC9E-4CCC-B94A-F9F23FD7A3B5}"/>
              </a:ext>
            </a:extLst>
          </p:cNvPr>
          <p:cNvSpPr txBox="1">
            <a:spLocks/>
          </p:cNvSpPr>
          <p:nvPr/>
        </p:nvSpPr>
        <p:spPr>
          <a:xfrm>
            <a:off x="2743200" y="3139919"/>
            <a:ext cx="8829676" cy="1203481"/>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80"/>
              </a:lnSpc>
              <a:buFont typeface="Arial" panose="020B0604020202020204" pitchFamily="34" charset="0"/>
              <a:buNone/>
            </a:pPr>
            <a:r>
              <a:rPr lang="en-US" sz="1800" dirty="0">
                <a:solidFill>
                  <a:schemeClr val="tx1">
                    <a:lumMod val="85000"/>
                    <a:lumOff val="15000"/>
                  </a:schemeClr>
                </a:solidFill>
              </a:rPr>
              <a:t>“In my experience with Medi-Cal doctors — and I can sense this — a very high percentage of them are disgusted that they have to be a Medi-Cal doctor. There was this one guy I was sitting next to while he was treating us and I could feel it. I could feel the disdain in him. I could just feel that. It’s like, ‘Gosh, I should be treating Beverly Hills patients. But instead I’m stuck here with this.’” —Black male, Oakland </a:t>
            </a:r>
          </a:p>
        </p:txBody>
      </p:sp>
      <p:sp>
        <p:nvSpPr>
          <p:cNvPr id="17" name="Content Placeholder 4">
            <a:extLst>
              <a:ext uri="{FF2B5EF4-FFF2-40B4-BE49-F238E27FC236}">
                <a16:creationId xmlns:a16="http://schemas.microsoft.com/office/drawing/2014/main" id="{2B218E08-444D-4AC8-A95A-FACCA4BA4CB9}"/>
              </a:ext>
            </a:extLst>
          </p:cNvPr>
          <p:cNvSpPr txBox="1">
            <a:spLocks/>
          </p:cNvSpPr>
          <p:nvPr/>
        </p:nvSpPr>
        <p:spPr>
          <a:xfrm>
            <a:off x="2660666" y="4554237"/>
            <a:ext cx="7699576" cy="399495"/>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80"/>
              </a:lnSpc>
              <a:buFont typeface="Arial" panose="020B0604020202020204" pitchFamily="34" charset="0"/>
              <a:buNone/>
            </a:pPr>
            <a:r>
              <a:rPr lang="en-US" sz="1800" dirty="0">
                <a:solidFill>
                  <a:schemeClr val="tx1">
                    <a:lumMod val="85000"/>
                    <a:lumOff val="15000"/>
                  </a:schemeClr>
                </a:solidFill>
              </a:rPr>
              <a:t>“Because the government pays for it. They don’t care.” —Asian American female, Oakland </a:t>
            </a:r>
          </a:p>
        </p:txBody>
      </p:sp>
      <p:sp>
        <p:nvSpPr>
          <p:cNvPr id="11" name="Content Placeholder 4">
            <a:extLst>
              <a:ext uri="{FF2B5EF4-FFF2-40B4-BE49-F238E27FC236}">
                <a16:creationId xmlns:a16="http://schemas.microsoft.com/office/drawing/2014/main" id="{94D47605-C5AF-4E54-AB98-E46F91C13362}"/>
              </a:ext>
            </a:extLst>
          </p:cNvPr>
          <p:cNvSpPr txBox="1">
            <a:spLocks/>
          </p:cNvSpPr>
          <p:nvPr/>
        </p:nvSpPr>
        <p:spPr>
          <a:xfrm>
            <a:off x="2030027" y="5193342"/>
            <a:ext cx="9552373" cy="981075"/>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80"/>
              </a:lnSpc>
              <a:buFont typeface="Arial" panose="020B0604020202020204" pitchFamily="34" charset="0"/>
              <a:buNone/>
            </a:pPr>
            <a:r>
              <a:rPr lang="en-US" sz="1800" dirty="0">
                <a:solidFill>
                  <a:schemeClr val="tx1">
                    <a:lumMod val="85000"/>
                    <a:lumOff val="15000"/>
                  </a:schemeClr>
                </a:solidFill>
              </a:rPr>
              <a:t>“I’ve seen both ends of the story, so I’ve gotten to see both sides. I’ve seen the difference and it’s not f****** cool. The reality is, if you have the money, if you have the job, and if you have the insurance, you’ll be taken care of. If you don’t, good luck. And that’s not fair, man. That’s not fair at all.” —White male, Oakland </a:t>
            </a:r>
          </a:p>
        </p:txBody>
      </p:sp>
      <p:sp>
        <p:nvSpPr>
          <p:cNvPr id="18" name="TextBox 17">
            <a:extLst>
              <a:ext uri="{FF2B5EF4-FFF2-40B4-BE49-F238E27FC236}">
                <a16:creationId xmlns:a16="http://schemas.microsoft.com/office/drawing/2014/main" id="{5176B574-397C-41E8-AFD0-C72AE1EADA5E}"/>
              </a:ext>
            </a:extLst>
          </p:cNvPr>
          <p:cNvSpPr txBox="1"/>
          <p:nvPr/>
        </p:nvSpPr>
        <p:spPr>
          <a:xfrm>
            <a:off x="0" y="0"/>
            <a:ext cx="12192000" cy="443883"/>
          </a:xfrm>
          <a:prstGeom prst="rect">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spcFirstLastPara="0" vert="horz" wrap="square" lIns="156210" tIns="156210" rIns="156210" bIns="156210" numCol="1" spcCol="1270" anchor="ctr" anchorCtr="0">
            <a:noAutofit/>
          </a:bodyPr>
          <a:lstStyle/>
          <a:p>
            <a:pPr marL="0" lvl="0" indent="0" defTabSz="1822450">
              <a:lnSpc>
                <a:spcPct val="90000"/>
              </a:lnSpc>
              <a:spcBef>
                <a:spcPct val="0"/>
              </a:spcBef>
              <a:spcAft>
                <a:spcPct val="35000"/>
              </a:spcAft>
              <a:buNone/>
            </a:pPr>
            <a:r>
              <a:rPr lang="en-US" sz="2000" kern="1200" dirty="0">
                <a:solidFill>
                  <a:srgbClr val="FFF8EB"/>
                </a:solidFill>
                <a:latin typeface="Acumin Pro Condensed" panose="020B0506020202020204" pitchFamily="34" charset="0"/>
              </a:rPr>
              <a:t>Unsatisfactory </a:t>
            </a:r>
            <a:r>
              <a:rPr lang="en-US" sz="2000" dirty="0">
                <a:solidFill>
                  <a:srgbClr val="FFF8EB"/>
                </a:solidFill>
                <a:latin typeface="Acumin Pro Condensed" panose="020B0506020202020204" pitchFamily="34" charset="0"/>
              </a:rPr>
              <a:t>P</a:t>
            </a:r>
            <a:r>
              <a:rPr lang="en-US" sz="2000" kern="1200" dirty="0">
                <a:solidFill>
                  <a:srgbClr val="FFF8EB"/>
                </a:solidFill>
                <a:latin typeface="Acumin Pro Condensed" panose="020B0506020202020204" pitchFamily="34" charset="0"/>
              </a:rPr>
              <a:t>atient-Provider </a:t>
            </a:r>
            <a:r>
              <a:rPr lang="en-US" sz="2000" dirty="0">
                <a:solidFill>
                  <a:srgbClr val="FFF8EB"/>
                </a:solidFill>
                <a:latin typeface="Acumin Pro Condensed" panose="020B0506020202020204" pitchFamily="34" charset="0"/>
              </a:rPr>
              <a:t>R</a:t>
            </a:r>
            <a:r>
              <a:rPr lang="en-US" sz="2000" kern="1200" dirty="0">
                <a:solidFill>
                  <a:srgbClr val="FFF8EB"/>
                </a:solidFill>
                <a:latin typeface="Acumin Pro Condensed" panose="020B0506020202020204" pitchFamily="34" charset="0"/>
              </a:rPr>
              <a:t>elationships </a:t>
            </a:r>
          </a:p>
        </p:txBody>
      </p:sp>
      <p:pic>
        <p:nvPicPr>
          <p:cNvPr id="20" name="Picture 19" descr="Logo&#10;&#10;Description automatically generated">
            <a:extLst>
              <a:ext uri="{FF2B5EF4-FFF2-40B4-BE49-F238E27FC236}">
                <a16:creationId xmlns:a16="http://schemas.microsoft.com/office/drawing/2014/main" id="{CF76FE59-E5C8-4CAA-8F77-BB3FA54725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01254" y="6153970"/>
            <a:ext cx="589492" cy="704030"/>
          </a:xfrm>
          <a:prstGeom prst="rect">
            <a:avLst/>
          </a:prstGeom>
        </p:spPr>
      </p:pic>
      <p:sp>
        <p:nvSpPr>
          <p:cNvPr id="5" name="Slide Number Placeholder 4">
            <a:extLst>
              <a:ext uri="{FF2B5EF4-FFF2-40B4-BE49-F238E27FC236}">
                <a16:creationId xmlns:a16="http://schemas.microsoft.com/office/drawing/2014/main" id="{B3C59F36-BA26-47D9-8F08-D178198762F2}"/>
              </a:ext>
            </a:extLst>
          </p:cNvPr>
          <p:cNvSpPr>
            <a:spLocks noGrp="1"/>
          </p:cNvSpPr>
          <p:nvPr>
            <p:ph type="sldNum" sz="quarter" idx="12"/>
          </p:nvPr>
        </p:nvSpPr>
        <p:spPr/>
        <p:txBody>
          <a:bodyPr/>
          <a:lstStyle/>
          <a:p>
            <a:fld id="{78E89677-D99F-4CF4-BCBC-10F62AFC0C1A}" type="slidenum">
              <a:rPr lang="en-US" smtClean="0"/>
              <a:pPr/>
              <a:t>16</a:t>
            </a:fld>
            <a:endParaRPr lang="en-US"/>
          </a:p>
        </p:txBody>
      </p:sp>
      <p:sp>
        <p:nvSpPr>
          <p:cNvPr id="21" name="TextBox 20">
            <a:extLst>
              <a:ext uri="{FF2B5EF4-FFF2-40B4-BE49-F238E27FC236}">
                <a16:creationId xmlns:a16="http://schemas.microsoft.com/office/drawing/2014/main" id="{236490F6-B6CB-4B2D-B276-EC8AE9F20EC4}"/>
              </a:ext>
            </a:extLst>
          </p:cNvPr>
          <p:cNvSpPr txBox="1"/>
          <p:nvPr/>
        </p:nvSpPr>
        <p:spPr>
          <a:xfrm>
            <a:off x="1071153" y="6540139"/>
            <a:ext cx="4101737" cy="246221"/>
          </a:xfrm>
          <a:prstGeom prst="rect">
            <a:avLst/>
          </a:prstGeom>
          <a:noFill/>
        </p:spPr>
        <p:txBody>
          <a:bodyPr wrap="square" rtlCol="0">
            <a:spAutoFit/>
          </a:bodyPr>
          <a:lstStyle/>
          <a:p>
            <a:r>
              <a:rPr lang="en-US" sz="1000" dirty="0">
                <a:solidFill>
                  <a:schemeClr val="tx1">
                    <a:lumMod val="85000"/>
                    <a:lumOff val="15000"/>
                  </a:schemeClr>
                </a:solidFill>
                <a:latin typeface="Acumin Pro Condensed" panose="020B0506020202020204" pitchFamily="34" charset="0"/>
              </a:rPr>
              <a:t>Source: Focus groups conducted by NORC at the University of Chicago, 2019.</a:t>
            </a:r>
          </a:p>
        </p:txBody>
      </p:sp>
    </p:spTree>
    <p:extLst>
      <p:ext uri="{BB962C8B-B14F-4D97-AF65-F5344CB8AC3E}">
        <p14:creationId xmlns:p14="http://schemas.microsoft.com/office/powerpoint/2010/main" val="2302588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A311B7-C317-4418-89BF-768E45EEBE20}"/>
              </a:ext>
            </a:extLst>
          </p:cNvPr>
          <p:cNvSpPr>
            <a:spLocks noGrp="1"/>
          </p:cNvSpPr>
          <p:nvPr>
            <p:ph type="title"/>
          </p:nvPr>
        </p:nvSpPr>
        <p:spPr/>
        <p:txBody>
          <a:bodyPr/>
          <a:lstStyle/>
          <a:p>
            <a:r>
              <a:rPr lang="en-US" dirty="0"/>
              <a:t>Treat me like a person</a:t>
            </a:r>
          </a:p>
        </p:txBody>
      </p:sp>
      <p:sp>
        <p:nvSpPr>
          <p:cNvPr id="9" name="Content Placeholder 4">
            <a:extLst>
              <a:ext uri="{FF2B5EF4-FFF2-40B4-BE49-F238E27FC236}">
                <a16:creationId xmlns:a16="http://schemas.microsoft.com/office/drawing/2014/main" id="{1AEAFBAA-F2F0-41B2-9089-88109A26803A}"/>
              </a:ext>
            </a:extLst>
          </p:cNvPr>
          <p:cNvSpPr txBox="1">
            <a:spLocks/>
          </p:cNvSpPr>
          <p:nvPr/>
        </p:nvSpPr>
        <p:spPr>
          <a:xfrm>
            <a:off x="2072641" y="2003326"/>
            <a:ext cx="9548230" cy="981075"/>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80"/>
              </a:lnSpc>
              <a:buFont typeface="Arial" panose="020B0604020202020204" pitchFamily="34" charset="0"/>
              <a:buNone/>
            </a:pPr>
            <a:r>
              <a:rPr lang="en-US" sz="1800" dirty="0">
                <a:solidFill>
                  <a:schemeClr val="tx1">
                    <a:lumMod val="85000"/>
                    <a:lumOff val="15000"/>
                  </a:schemeClr>
                </a:solidFill>
              </a:rPr>
              <a:t>“It’s just that they don’t treat you as a person. You’re like a checkmark, basically, and you’re just this checklist that you did this, this, and this, but here’s the problem. The problem is everybody’s different, and each person’s different.” </a:t>
            </a:r>
            <a:br>
              <a:rPr lang="en-US" sz="1800" dirty="0">
                <a:solidFill>
                  <a:schemeClr val="tx1">
                    <a:lumMod val="85000"/>
                    <a:lumOff val="15000"/>
                  </a:schemeClr>
                </a:solidFill>
              </a:rPr>
            </a:br>
            <a:r>
              <a:rPr lang="en-US" sz="1800" dirty="0">
                <a:solidFill>
                  <a:schemeClr val="tx1">
                    <a:lumMod val="85000"/>
                    <a:lumOff val="15000"/>
                  </a:schemeClr>
                </a:solidFill>
              </a:rPr>
              <a:t>—White male, Modesto</a:t>
            </a:r>
          </a:p>
        </p:txBody>
      </p:sp>
      <p:sp>
        <p:nvSpPr>
          <p:cNvPr id="16" name="Content Placeholder 4">
            <a:extLst>
              <a:ext uri="{FF2B5EF4-FFF2-40B4-BE49-F238E27FC236}">
                <a16:creationId xmlns:a16="http://schemas.microsoft.com/office/drawing/2014/main" id="{3BD7A5C8-BC9E-4CCC-B94A-F9F23FD7A3B5}"/>
              </a:ext>
            </a:extLst>
          </p:cNvPr>
          <p:cNvSpPr txBox="1">
            <a:spLocks/>
          </p:cNvSpPr>
          <p:nvPr/>
        </p:nvSpPr>
        <p:spPr>
          <a:xfrm>
            <a:off x="2656115" y="3451564"/>
            <a:ext cx="8945336" cy="1169032"/>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80"/>
              </a:lnSpc>
              <a:buFont typeface="Arial" panose="020B0604020202020204" pitchFamily="34" charset="0"/>
              <a:buNone/>
            </a:pPr>
            <a:r>
              <a:rPr lang="en-US" sz="1800" dirty="0">
                <a:solidFill>
                  <a:schemeClr val="tx1">
                    <a:lumMod val="85000"/>
                    <a:lumOff val="15000"/>
                  </a:schemeClr>
                </a:solidFill>
              </a:rPr>
              <a:t>“They talk to you about your life. They’re interested. They’re engaged. They’re excited to see you come back and everything. Seeing them care about you. I mean, it helps that you’re going there and investing the time, obviously, so you build that rapport. But the fact that they invest their two cents too, it made a really big difference.” —White female, Oakland</a:t>
            </a:r>
          </a:p>
        </p:txBody>
      </p:sp>
      <p:sp>
        <p:nvSpPr>
          <p:cNvPr id="17" name="Content Placeholder 4">
            <a:extLst>
              <a:ext uri="{FF2B5EF4-FFF2-40B4-BE49-F238E27FC236}">
                <a16:creationId xmlns:a16="http://schemas.microsoft.com/office/drawing/2014/main" id="{2B218E08-444D-4AC8-A95A-FACCA4BA4CB9}"/>
              </a:ext>
            </a:extLst>
          </p:cNvPr>
          <p:cNvSpPr txBox="1">
            <a:spLocks/>
          </p:cNvSpPr>
          <p:nvPr/>
        </p:nvSpPr>
        <p:spPr>
          <a:xfrm>
            <a:off x="2184067" y="5231139"/>
            <a:ext cx="9407857" cy="626736"/>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80"/>
              </a:lnSpc>
              <a:buFont typeface="Arial" panose="020B0604020202020204" pitchFamily="34" charset="0"/>
              <a:buNone/>
            </a:pPr>
            <a:r>
              <a:rPr lang="en-US" sz="1800" dirty="0">
                <a:solidFill>
                  <a:schemeClr val="tx1">
                    <a:lumMod val="85000"/>
                    <a:lumOff val="15000"/>
                  </a:schemeClr>
                </a:solidFill>
              </a:rPr>
              <a:t>“I think this doctor knows me medically, but he doesn’t ever say, 'How’s your family?' or 'Is everything okay at home.' Not beyond — just I’m there for my blood pressure medicine.” —White female, Modesto</a:t>
            </a:r>
          </a:p>
        </p:txBody>
      </p:sp>
      <p:sp>
        <p:nvSpPr>
          <p:cNvPr id="18" name="TextBox 17">
            <a:extLst>
              <a:ext uri="{FF2B5EF4-FFF2-40B4-BE49-F238E27FC236}">
                <a16:creationId xmlns:a16="http://schemas.microsoft.com/office/drawing/2014/main" id="{F19DCA49-610C-4E4F-BBA7-42DF3673A728}"/>
              </a:ext>
            </a:extLst>
          </p:cNvPr>
          <p:cNvSpPr txBox="1"/>
          <p:nvPr/>
        </p:nvSpPr>
        <p:spPr>
          <a:xfrm>
            <a:off x="0" y="0"/>
            <a:ext cx="12192000" cy="443883"/>
          </a:xfrm>
          <a:prstGeom prst="rect">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spcFirstLastPara="0" vert="horz" wrap="square" lIns="156210" tIns="156210" rIns="156210" bIns="156210" numCol="1" spcCol="1270" anchor="ctr" anchorCtr="0">
            <a:noAutofit/>
          </a:bodyPr>
          <a:lstStyle/>
          <a:p>
            <a:pPr marL="0" lvl="0" indent="0" defTabSz="1822450">
              <a:lnSpc>
                <a:spcPct val="90000"/>
              </a:lnSpc>
              <a:spcBef>
                <a:spcPct val="0"/>
              </a:spcBef>
              <a:spcAft>
                <a:spcPct val="35000"/>
              </a:spcAft>
              <a:buNone/>
            </a:pPr>
            <a:r>
              <a:rPr lang="en-US" sz="2000" kern="1200" dirty="0">
                <a:solidFill>
                  <a:srgbClr val="FFF8EB"/>
                </a:solidFill>
                <a:latin typeface="Acumin Pro Condensed" panose="020B0506020202020204" pitchFamily="34" charset="0"/>
              </a:rPr>
              <a:t>Unsatisfactory </a:t>
            </a:r>
            <a:r>
              <a:rPr lang="en-US" sz="2000" dirty="0">
                <a:solidFill>
                  <a:srgbClr val="FFF8EB"/>
                </a:solidFill>
                <a:latin typeface="Acumin Pro Condensed" panose="020B0506020202020204" pitchFamily="34" charset="0"/>
              </a:rPr>
              <a:t>P</a:t>
            </a:r>
            <a:r>
              <a:rPr lang="en-US" sz="2000" kern="1200" dirty="0">
                <a:solidFill>
                  <a:srgbClr val="FFF8EB"/>
                </a:solidFill>
                <a:latin typeface="Acumin Pro Condensed" panose="020B0506020202020204" pitchFamily="34" charset="0"/>
              </a:rPr>
              <a:t>atient-Provider </a:t>
            </a:r>
            <a:r>
              <a:rPr lang="en-US" sz="2000" dirty="0">
                <a:solidFill>
                  <a:srgbClr val="FFF8EB"/>
                </a:solidFill>
                <a:latin typeface="Acumin Pro Condensed" panose="020B0506020202020204" pitchFamily="34" charset="0"/>
              </a:rPr>
              <a:t>R</a:t>
            </a:r>
            <a:r>
              <a:rPr lang="en-US" sz="2000" kern="1200" dirty="0">
                <a:solidFill>
                  <a:srgbClr val="FFF8EB"/>
                </a:solidFill>
                <a:latin typeface="Acumin Pro Condensed" panose="020B0506020202020204" pitchFamily="34" charset="0"/>
              </a:rPr>
              <a:t>elationships</a:t>
            </a:r>
          </a:p>
        </p:txBody>
      </p:sp>
      <p:pic>
        <p:nvPicPr>
          <p:cNvPr id="20" name="Picture 19" descr="Logo&#10;&#10;Description automatically generated">
            <a:extLst>
              <a:ext uri="{FF2B5EF4-FFF2-40B4-BE49-F238E27FC236}">
                <a16:creationId xmlns:a16="http://schemas.microsoft.com/office/drawing/2014/main" id="{EB65BE10-8571-47B7-A40C-58158E8F696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01254" y="6153970"/>
            <a:ext cx="589492" cy="704030"/>
          </a:xfrm>
          <a:prstGeom prst="rect">
            <a:avLst/>
          </a:prstGeom>
        </p:spPr>
      </p:pic>
      <p:sp>
        <p:nvSpPr>
          <p:cNvPr id="3" name="Slide Number Placeholder 2">
            <a:extLst>
              <a:ext uri="{FF2B5EF4-FFF2-40B4-BE49-F238E27FC236}">
                <a16:creationId xmlns:a16="http://schemas.microsoft.com/office/drawing/2014/main" id="{B18745AE-E1EA-4DA2-9964-2ABB5F83D58B}"/>
              </a:ext>
            </a:extLst>
          </p:cNvPr>
          <p:cNvSpPr>
            <a:spLocks noGrp="1"/>
          </p:cNvSpPr>
          <p:nvPr>
            <p:ph type="sldNum" sz="quarter" idx="12"/>
          </p:nvPr>
        </p:nvSpPr>
        <p:spPr/>
        <p:txBody>
          <a:bodyPr/>
          <a:lstStyle/>
          <a:p>
            <a:fld id="{78E89677-D99F-4CF4-BCBC-10F62AFC0C1A}" type="slidenum">
              <a:rPr lang="en-US" smtClean="0"/>
              <a:pPr/>
              <a:t>17</a:t>
            </a:fld>
            <a:endParaRPr lang="en-US"/>
          </a:p>
        </p:txBody>
      </p:sp>
      <p:sp>
        <p:nvSpPr>
          <p:cNvPr id="21" name="TextBox 20">
            <a:extLst>
              <a:ext uri="{FF2B5EF4-FFF2-40B4-BE49-F238E27FC236}">
                <a16:creationId xmlns:a16="http://schemas.microsoft.com/office/drawing/2014/main" id="{6A5B0A02-F6D2-40E4-B99E-0989264E8307}"/>
              </a:ext>
            </a:extLst>
          </p:cNvPr>
          <p:cNvSpPr txBox="1"/>
          <p:nvPr/>
        </p:nvSpPr>
        <p:spPr>
          <a:xfrm>
            <a:off x="1071153" y="6540139"/>
            <a:ext cx="4101737" cy="246221"/>
          </a:xfrm>
          <a:prstGeom prst="rect">
            <a:avLst/>
          </a:prstGeom>
          <a:noFill/>
        </p:spPr>
        <p:txBody>
          <a:bodyPr wrap="square" rtlCol="0">
            <a:spAutoFit/>
          </a:bodyPr>
          <a:lstStyle/>
          <a:p>
            <a:r>
              <a:rPr lang="en-US" sz="1000" dirty="0">
                <a:solidFill>
                  <a:schemeClr val="tx1">
                    <a:lumMod val="85000"/>
                    <a:lumOff val="15000"/>
                  </a:schemeClr>
                </a:solidFill>
                <a:latin typeface="Acumin Pro Condensed" panose="020B0506020202020204" pitchFamily="34" charset="0"/>
              </a:rPr>
              <a:t>Source: Focus groups conducted by NORC at the University of Chicago, 2019.</a:t>
            </a:r>
          </a:p>
        </p:txBody>
      </p:sp>
    </p:spTree>
    <p:extLst>
      <p:ext uri="{BB962C8B-B14F-4D97-AF65-F5344CB8AC3E}">
        <p14:creationId xmlns:p14="http://schemas.microsoft.com/office/powerpoint/2010/main" val="20703690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A311B7-C317-4418-89BF-768E45EEBE20}"/>
              </a:ext>
            </a:extLst>
          </p:cNvPr>
          <p:cNvSpPr>
            <a:spLocks noGrp="1"/>
          </p:cNvSpPr>
          <p:nvPr>
            <p:ph type="title"/>
          </p:nvPr>
        </p:nvSpPr>
        <p:spPr/>
        <p:txBody>
          <a:bodyPr/>
          <a:lstStyle/>
          <a:p>
            <a:r>
              <a:rPr lang="en-US" dirty="0"/>
              <a:t>Treat me like a person</a:t>
            </a:r>
          </a:p>
        </p:txBody>
      </p:sp>
      <p:sp>
        <p:nvSpPr>
          <p:cNvPr id="16" name="Content Placeholder 4">
            <a:extLst>
              <a:ext uri="{FF2B5EF4-FFF2-40B4-BE49-F238E27FC236}">
                <a16:creationId xmlns:a16="http://schemas.microsoft.com/office/drawing/2014/main" id="{3BD7A5C8-BC9E-4CCC-B94A-F9F23FD7A3B5}"/>
              </a:ext>
            </a:extLst>
          </p:cNvPr>
          <p:cNvSpPr txBox="1">
            <a:spLocks/>
          </p:cNvSpPr>
          <p:nvPr/>
        </p:nvSpPr>
        <p:spPr>
          <a:xfrm>
            <a:off x="2192784" y="4979309"/>
            <a:ext cx="9339309" cy="1169032"/>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dirty="0">
                <a:solidFill>
                  <a:schemeClr val="tx1">
                    <a:lumMod val="85000"/>
                    <a:lumOff val="15000"/>
                  </a:schemeClr>
                </a:solidFill>
              </a:rPr>
              <a:t>“At [my clinic], this doctor knows me and has followed my history and talks to me like a peer and like I’m an intelligent person. And [at other clinic], I never had the same person twice. That’s an exaggeration, but not very often and not for long, no more than two years.” —White female, Modesto</a:t>
            </a:r>
          </a:p>
        </p:txBody>
      </p:sp>
      <p:sp>
        <p:nvSpPr>
          <p:cNvPr id="11" name="Content Placeholder 4">
            <a:extLst>
              <a:ext uri="{FF2B5EF4-FFF2-40B4-BE49-F238E27FC236}">
                <a16:creationId xmlns:a16="http://schemas.microsoft.com/office/drawing/2014/main" id="{94D47605-C5AF-4E54-AB98-E46F91C13362}"/>
              </a:ext>
            </a:extLst>
          </p:cNvPr>
          <p:cNvSpPr txBox="1">
            <a:spLocks/>
          </p:cNvSpPr>
          <p:nvPr/>
        </p:nvSpPr>
        <p:spPr>
          <a:xfrm>
            <a:off x="2228296" y="1908791"/>
            <a:ext cx="9339309" cy="981075"/>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dirty="0">
                <a:solidFill>
                  <a:schemeClr val="tx1">
                    <a:lumMod val="85000"/>
                    <a:lumOff val="15000"/>
                  </a:schemeClr>
                </a:solidFill>
              </a:rPr>
              <a:t>“She listened to me but wasn’t really concerned about my concerns, necessarily. I have a lot of family history with health issues, like heart disease and everything. Unless anything was showing up right now, she wasn’t real concerned about it, even though I had concerns about it, because I’m getting older. I’m not in my 60s or 70s yet, but a lot of the issues I want to tackle beforehand." —Latinx female, Redding </a:t>
            </a:r>
          </a:p>
        </p:txBody>
      </p:sp>
      <p:sp>
        <p:nvSpPr>
          <p:cNvPr id="18" name="Content Placeholder 4">
            <a:extLst>
              <a:ext uri="{FF2B5EF4-FFF2-40B4-BE49-F238E27FC236}">
                <a16:creationId xmlns:a16="http://schemas.microsoft.com/office/drawing/2014/main" id="{357C7154-17D0-4227-92A6-3F9291D95471}"/>
              </a:ext>
            </a:extLst>
          </p:cNvPr>
          <p:cNvSpPr txBox="1">
            <a:spLocks/>
          </p:cNvSpPr>
          <p:nvPr/>
        </p:nvSpPr>
        <p:spPr>
          <a:xfrm>
            <a:off x="2769833" y="3502102"/>
            <a:ext cx="8842159" cy="955598"/>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dirty="0">
                <a:solidFill>
                  <a:schemeClr val="tx1">
                    <a:lumMod val="85000"/>
                    <a:lumOff val="15000"/>
                  </a:schemeClr>
                </a:solidFill>
              </a:rPr>
              <a:t>“For me, they have to be compassionate because, I mean, I’m going to them for a certain specific reason. So they need to realize that whether I’m paying them or not, you know . . . through Medi-Cal or through my own . . . they just have to have compassion and patience.” —Black female, Modesto </a:t>
            </a:r>
          </a:p>
        </p:txBody>
      </p:sp>
      <p:sp>
        <p:nvSpPr>
          <p:cNvPr id="19" name="TextBox 18">
            <a:extLst>
              <a:ext uri="{FF2B5EF4-FFF2-40B4-BE49-F238E27FC236}">
                <a16:creationId xmlns:a16="http://schemas.microsoft.com/office/drawing/2014/main" id="{41A8E44A-3A49-42AA-9664-CCC1D627C731}"/>
              </a:ext>
            </a:extLst>
          </p:cNvPr>
          <p:cNvSpPr txBox="1"/>
          <p:nvPr/>
        </p:nvSpPr>
        <p:spPr>
          <a:xfrm>
            <a:off x="0" y="0"/>
            <a:ext cx="12192000" cy="443883"/>
          </a:xfrm>
          <a:prstGeom prst="rect">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spcFirstLastPara="0" vert="horz" wrap="square" lIns="156210" tIns="156210" rIns="156210" bIns="156210" numCol="1" spcCol="1270" anchor="ctr" anchorCtr="0">
            <a:noAutofit/>
          </a:bodyPr>
          <a:lstStyle/>
          <a:p>
            <a:pPr marL="0" lvl="0" indent="0" defTabSz="1822450">
              <a:lnSpc>
                <a:spcPct val="90000"/>
              </a:lnSpc>
              <a:spcBef>
                <a:spcPct val="0"/>
              </a:spcBef>
              <a:spcAft>
                <a:spcPct val="35000"/>
              </a:spcAft>
              <a:buNone/>
            </a:pPr>
            <a:r>
              <a:rPr lang="en-US" sz="2000" kern="1200" dirty="0">
                <a:solidFill>
                  <a:srgbClr val="FFF8EB"/>
                </a:solidFill>
                <a:latin typeface="Acumin Pro Condensed" panose="020B0506020202020204" pitchFamily="34" charset="0"/>
              </a:rPr>
              <a:t>Unsatisfactory </a:t>
            </a:r>
            <a:r>
              <a:rPr lang="en-US" sz="2000" dirty="0">
                <a:solidFill>
                  <a:srgbClr val="FFF8EB"/>
                </a:solidFill>
                <a:latin typeface="Acumin Pro Condensed" panose="020B0506020202020204" pitchFamily="34" charset="0"/>
              </a:rPr>
              <a:t>P</a:t>
            </a:r>
            <a:r>
              <a:rPr lang="en-US" sz="2000" kern="1200" dirty="0">
                <a:solidFill>
                  <a:srgbClr val="FFF8EB"/>
                </a:solidFill>
                <a:latin typeface="Acumin Pro Condensed" panose="020B0506020202020204" pitchFamily="34" charset="0"/>
              </a:rPr>
              <a:t>atient-Provider </a:t>
            </a:r>
            <a:r>
              <a:rPr lang="en-US" sz="2000" dirty="0">
                <a:solidFill>
                  <a:srgbClr val="FFF8EB"/>
                </a:solidFill>
                <a:latin typeface="Acumin Pro Condensed" panose="020B0506020202020204" pitchFamily="34" charset="0"/>
              </a:rPr>
              <a:t>R</a:t>
            </a:r>
            <a:r>
              <a:rPr lang="en-US" sz="2000" kern="1200" dirty="0">
                <a:solidFill>
                  <a:srgbClr val="FFF8EB"/>
                </a:solidFill>
                <a:latin typeface="Acumin Pro Condensed" panose="020B0506020202020204" pitchFamily="34" charset="0"/>
              </a:rPr>
              <a:t>elationships</a:t>
            </a:r>
          </a:p>
        </p:txBody>
      </p:sp>
      <p:pic>
        <p:nvPicPr>
          <p:cNvPr id="21" name="Picture 20" descr="Logo&#10;&#10;Description automatically generated">
            <a:extLst>
              <a:ext uri="{FF2B5EF4-FFF2-40B4-BE49-F238E27FC236}">
                <a16:creationId xmlns:a16="http://schemas.microsoft.com/office/drawing/2014/main" id="{9458D57B-A449-4334-82CA-086C9D1DDB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01254" y="6153970"/>
            <a:ext cx="589492" cy="704030"/>
          </a:xfrm>
          <a:prstGeom prst="rect">
            <a:avLst/>
          </a:prstGeom>
        </p:spPr>
      </p:pic>
      <p:sp>
        <p:nvSpPr>
          <p:cNvPr id="3" name="Slide Number Placeholder 2">
            <a:extLst>
              <a:ext uri="{FF2B5EF4-FFF2-40B4-BE49-F238E27FC236}">
                <a16:creationId xmlns:a16="http://schemas.microsoft.com/office/drawing/2014/main" id="{1636CA8B-1804-4BB0-97CD-A2BE64D62D19}"/>
              </a:ext>
            </a:extLst>
          </p:cNvPr>
          <p:cNvSpPr>
            <a:spLocks noGrp="1"/>
          </p:cNvSpPr>
          <p:nvPr>
            <p:ph type="sldNum" sz="quarter" idx="12"/>
          </p:nvPr>
        </p:nvSpPr>
        <p:spPr/>
        <p:txBody>
          <a:bodyPr/>
          <a:lstStyle/>
          <a:p>
            <a:fld id="{78E89677-D99F-4CF4-BCBC-10F62AFC0C1A}" type="slidenum">
              <a:rPr lang="en-US" smtClean="0"/>
              <a:pPr/>
              <a:t>18</a:t>
            </a:fld>
            <a:endParaRPr lang="en-US"/>
          </a:p>
        </p:txBody>
      </p:sp>
      <p:sp>
        <p:nvSpPr>
          <p:cNvPr id="22" name="TextBox 21">
            <a:extLst>
              <a:ext uri="{FF2B5EF4-FFF2-40B4-BE49-F238E27FC236}">
                <a16:creationId xmlns:a16="http://schemas.microsoft.com/office/drawing/2014/main" id="{C679C621-8A08-4CE5-A2DA-8E14156A2D3B}"/>
              </a:ext>
            </a:extLst>
          </p:cNvPr>
          <p:cNvSpPr txBox="1"/>
          <p:nvPr/>
        </p:nvSpPr>
        <p:spPr>
          <a:xfrm>
            <a:off x="1071153" y="6540139"/>
            <a:ext cx="4101737" cy="246221"/>
          </a:xfrm>
          <a:prstGeom prst="rect">
            <a:avLst/>
          </a:prstGeom>
          <a:noFill/>
        </p:spPr>
        <p:txBody>
          <a:bodyPr wrap="square" rtlCol="0">
            <a:spAutoFit/>
          </a:bodyPr>
          <a:lstStyle/>
          <a:p>
            <a:r>
              <a:rPr lang="en-US" sz="1000" dirty="0">
                <a:solidFill>
                  <a:schemeClr val="tx1">
                    <a:lumMod val="85000"/>
                    <a:lumOff val="15000"/>
                  </a:schemeClr>
                </a:solidFill>
                <a:latin typeface="Acumin Pro Condensed" panose="020B0506020202020204" pitchFamily="34" charset="0"/>
              </a:rPr>
              <a:t>Source: Focus groups conducted by NORC at the University of Chicago, 2019.</a:t>
            </a:r>
          </a:p>
        </p:txBody>
      </p:sp>
    </p:spTree>
    <p:extLst>
      <p:ext uri="{BB962C8B-B14F-4D97-AF65-F5344CB8AC3E}">
        <p14:creationId xmlns:p14="http://schemas.microsoft.com/office/powerpoint/2010/main" val="814223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A311B7-C317-4418-89BF-768E45EEBE20}"/>
              </a:ext>
            </a:extLst>
          </p:cNvPr>
          <p:cNvSpPr>
            <a:spLocks noGrp="1"/>
          </p:cNvSpPr>
          <p:nvPr>
            <p:ph type="title"/>
          </p:nvPr>
        </p:nvSpPr>
        <p:spPr/>
        <p:txBody>
          <a:bodyPr/>
          <a:lstStyle/>
          <a:p>
            <a:r>
              <a:rPr lang="en-US" dirty="0"/>
              <a:t>Make sure my care is coordinated </a:t>
            </a:r>
          </a:p>
        </p:txBody>
      </p:sp>
      <p:sp>
        <p:nvSpPr>
          <p:cNvPr id="16" name="Content Placeholder 4">
            <a:extLst>
              <a:ext uri="{FF2B5EF4-FFF2-40B4-BE49-F238E27FC236}">
                <a16:creationId xmlns:a16="http://schemas.microsoft.com/office/drawing/2014/main" id="{3BD7A5C8-BC9E-4CCC-B94A-F9F23FD7A3B5}"/>
              </a:ext>
            </a:extLst>
          </p:cNvPr>
          <p:cNvSpPr txBox="1">
            <a:spLocks/>
          </p:cNvSpPr>
          <p:nvPr/>
        </p:nvSpPr>
        <p:spPr>
          <a:xfrm>
            <a:off x="2716568" y="3968682"/>
            <a:ext cx="8780108" cy="636372"/>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dirty="0">
                <a:solidFill>
                  <a:schemeClr val="tx1">
                    <a:lumMod val="85000"/>
                    <a:lumOff val="15000"/>
                  </a:schemeClr>
                </a:solidFill>
              </a:rPr>
              <a:t>“But they said I had to take medication. And my GP didn’t call me. So somewhere there must have been a mistake between them. You want me to take medication, but you don’t give me a prescription.” </a:t>
            </a:r>
            <a:br>
              <a:rPr lang="en-US" sz="1800" dirty="0">
                <a:solidFill>
                  <a:schemeClr val="tx1">
                    <a:lumMod val="85000"/>
                    <a:lumOff val="15000"/>
                  </a:schemeClr>
                </a:solidFill>
              </a:rPr>
            </a:br>
            <a:r>
              <a:rPr lang="en-US" sz="1800" dirty="0">
                <a:solidFill>
                  <a:schemeClr val="tx1">
                    <a:lumMod val="85000"/>
                    <a:lumOff val="15000"/>
                  </a:schemeClr>
                </a:solidFill>
              </a:rPr>
              <a:t>—Asian American female, Oakland </a:t>
            </a:r>
          </a:p>
        </p:txBody>
      </p:sp>
      <p:sp>
        <p:nvSpPr>
          <p:cNvPr id="11" name="Content Placeholder 4">
            <a:extLst>
              <a:ext uri="{FF2B5EF4-FFF2-40B4-BE49-F238E27FC236}">
                <a16:creationId xmlns:a16="http://schemas.microsoft.com/office/drawing/2014/main" id="{94D47605-C5AF-4E54-AB98-E46F91C13362}"/>
              </a:ext>
            </a:extLst>
          </p:cNvPr>
          <p:cNvSpPr txBox="1">
            <a:spLocks/>
          </p:cNvSpPr>
          <p:nvPr/>
        </p:nvSpPr>
        <p:spPr>
          <a:xfrm>
            <a:off x="2077375" y="1766564"/>
            <a:ext cx="9543125" cy="646546"/>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dirty="0">
                <a:solidFill>
                  <a:schemeClr val="tx1">
                    <a:lumMod val="85000"/>
                    <a:lumOff val="15000"/>
                  </a:schemeClr>
                </a:solidFill>
              </a:rPr>
              <a:t>“I have to wonder if my primary doctor and my mental health doctor being at the same clinic, if they communicated better if there would be something that would work better or to guide me in better wellness.” —White female, Redding</a:t>
            </a:r>
          </a:p>
        </p:txBody>
      </p:sp>
      <p:sp>
        <p:nvSpPr>
          <p:cNvPr id="12" name="TextBox 11">
            <a:extLst>
              <a:ext uri="{FF2B5EF4-FFF2-40B4-BE49-F238E27FC236}">
                <a16:creationId xmlns:a16="http://schemas.microsoft.com/office/drawing/2014/main" id="{AAEE921A-FC19-4C86-B4B7-5D1C112F6531}"/>
              </a:ext>
            </a:extLst>
          </p:cNvPr>
          <p:cNvSpPr txBox="1"/>
          <p:nvPr/>
        </p:nvSpPr>
        <p:spPr>
          <a:xfrm>
            <a:off x="0" y="0"/>
            <a:ext cx="12192000" cy="443883"/>
          </a:xfrm>
          <a:prstGeom prst="rect">
            <a:avLst/>
          </a:prstGeom>
          <a:solidFill>
            <a:srgbClr val="7EB75C"/>
          </a:solidFill>
          <a:ln>
            <a:noFill/>
          </a:ln>
        </p:spPr>
        <p:style>
          <a:lnRef idx="0">
            <a:scrgbClr r="0" g="0" b="0"/>
          </a:lnRef>
          <a:fillRef idx="0">
            <a:scrgbClr r="0" g="0" b="0"/>
          </a:fillRef>
          <a:effectRef idx="0">
            <a:scrgbClr r="0" g="0" b="0"/>
          </a:effectRef>
          <a:fontRef idx="minor">
            <a:schemeClr val="lt1"/>
          </a:fontRef>
        </p:style>
        <p:txBody>
          <a:bodyPr spcFirstLastPara="0" vert="horz" wrap="square" lIns="156210" tIns="156210" rIns="156210" bIns="156210" numCol="1" spcCol="1270" anchor="ctr" anchorCtr="0">
            <a:noAutofit/>
          </a:bodyPr>
          <a:lstStyle/>
          <a:p>
            <a:pPr marL="0" lvl="0" indent="0" defTabSz="1822450">
              <a:lnSpc>
                <a:spcPct val="90000"/>
              </a:lnSpc>
              <a:spcBef>
                <a:spcPct val="0"/>
              </a:spcBef>
              <a:spcAft>
                <a:spcPct val="35000"/>
              </a:spcAft>
              <a:buNone/>
            </a:pPr>
            <a:r>
              <a:rPr lang="en-US" sz="2000" kern="1200" dirty="0">
                <a:solidFill>
                  <a:srgbClr val="FFF8EB"/>
                </a:solidFill>
                <a:latin typeface="Acumin Pro Condensed" panose="020B0506020202020204" pitchFamily="34" charset="0"/>
              </a:rPr>
              <a:t>Desire for Better Care</a:t>
            </a:r>
          </a:p>
        </p:txBody>
      </p:sp>
      <p:sp>
        <p:nvSpPr>
          <p:cNvPr id="18" name="Content Placeholder 4">
            <a:extLst>
              <a:ext uri="{FF2B5EF4-FFF2-40B4-BE49-F238E27FC236}">
                <a16:creationId xmlns:a16="http://schemas.microsoft.com/office/drawing/2014/main" id="{357C7154-17D0-4227-92A6-3F9291D95471}"/>
              </a:ext>
            </a:extLst>
          </p:cNvPr>
          <p:cNvSpPr txBox="1">
            <a:spLocks/>
          </p:cNvSpPr>
          <p:nvPr/>
        </p:nvSpPr>
        <p:spPr>
          <a:xfrm>
            <a:off x="2592281" y="2762291"/>
            <a:ext cx="9019712" cy="857209"/>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dirty="0">
                <a:solidFill>
                  <a:schemeClr val="tx1">
                    <a:lumMod val="85000"/>
                    <a:lumOff val="15000"/>
                  </a:schemeClr>
                </a:solidFill>
              </a:rPr>
              <a:t>“In terms of service, I go to [system] over here and it’s pretty good because . . . once you go the first time, they’ve </a:t>
            </a:r>
            <a:r>
              <a:rPr lang="en-US" sz="1800" dirty="0" err="1">
                <a:solidFill>
                  <a:schemeClr val="tx1">
                    <a:lumMod val="85000"/>
                    <a:lumOff val="15000"/>
                  </a:schemeClr>
                </a:solidFill>
              </a:rPr>
              <a:t>gotta</a:t>
            </a:r>
            <a:r>
              <a:rPr lang="en-US" sz="1800" dirty="0">
                <a:solidFill>
                  <a:schemeClr val="tx1">
                    <a:lumMod val="85000"/>
                    <a:lumOff val="15000"/>
                  </a:schemeClr>
                </a:solidFill>
              </a:rPr>
              <a:t> take all your initial information. The second time, all your visits, the [information] is in there. You go and all your stuff is there, so it’s really smooth. The access was really great too.” —Black male, Oakland </a:t>
            </a:r>
          </a:p>
        </p:txBody>
      </p:sp>
      <p:sp>
        <p:nvSpPr>
          <p:cNvPr id="7" name="Content Placeholder 4">
            <a:extLst>
              <a:ext uri="{FF2B5EF4-FFF2-40B4-BE49-F238E27FC236}">
                <a16:creationId xmlns:a16="http://schemas.microsoft.com/office/drawing/2014/main" id="{FF532A7E-067F-460C-A779-55A9CB07FF7A}"/>
              </a:ext>
            </a:extLst>
          </p:cNvPr>
          <p:cNvSpPr txBox="1">
            <a:spLocks/>
          </p:cNvSpPr>
          <p:nvPr/>
        </p:nvSpPr>
        <p:spPr>
          <a:xfrm>
            <a:off x="2176510" y="5032363"/>
            <a:ext cx="9453516" cy="702815"/>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dirty="0">
                <a:solidFill>
                  <a:schemeClr val="tx1">
                    <a:lumMod val="85000"/>
                    <a:lumOff val="15000"/>
                  </a:schemeClr>
                </a:solidFill>
              </a:rPr>
              <a:t>“In my opinion, if you buy insurance to see doctors, they will have your records, which can be used for future prescriptions. If you see different doctors every year, they would find it hard to prescribe. So you will need to do blood tests and physical examinations again. Expensive as the insurance is, records can be kept. With the existence of records, prescriptions can be given.” —Asian American female, Los Angeles</a:t>
            </a:r>
          </a:p>
        </p:txBody>
      </p:sp>
      <p:pic>
        <p:nvPicPr>
          <p:cNvPr id="9" name="Picture 8" descr="Logo&#10;&#10;Description automatically generated">
            <a:extLst>
              <a:ext uri="{FF2B5EF4-FFF2-40B4-BE49-F238E27FC236}">
                <a16:creationId xmlns:a16="http://schemas.microsoft.com/office/drawing/2014/main" id="{5BE4FE06-05F1-4242-B507-338D435B11E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01254" y="6153970"/>
            <a:ext cx="589492" cy="704030"/>
          </a:xfrm>
          <a:prstGeom prst="rect">
            <a:avLst/>
          </a:prstGeom>
        </p:spPr>
      </p:pic>
      <p:sp>
        <p:nvSpPr>
          <p:cNvPr id="3" name="Slide Number Placeholder 2">
            <a:extLst>
              <a:ext uri="{FF2B5EF4-FFF2-40B4-BE49-F238E27FC236}">
                <a16:creationId xmlns:a16="http://schemas.microsoft.com/office/drawing/2014/main" id="{5CC442A9-FDB2-4593-82B3-0B403F21D340}"/>
              </a:ext>
            </a:extLst>
          </p:cNvPr>
          <p:cNvSpPr>
            <a:spLocks noGrp="1"/>
          </p:cNvSpPr>
          <p:nvPr>
            <p:ph type="sldNum" sz="quarter" idx="12"/>
          </p:nvPr>
        </p:nvSpPr>
        <p:spPr/>
        <p:txBody>
          <a:bodyPr/>
          <a:lstStyle/>
          <a:p>
            <a:fld id="{78E89677-D99F-4CF4-BCBC-10F62AFC0C1A}" type="slidenum">
              <a:rPr lang="en-US" smtClean="0"/>
              <a:pPr/>
              <a:t>19</a:t>
            </a:fld>
            <a:endParaRPr lang="en-US"/>
          </a:p>
        </p:txBody>
      </p:sp>
      <p:sp>
        <p:nvSpPr>
          <p:cNvPr id="13" name="TextBox 12">
            <a:extLst>
              <a:ext uri="{FF2B5EF4-FFF2-40B4-BE49-F238E27FC236}">
                <a16:creationId xmlns:a16="http://schemas.microsoft.com/office/drawing/2014/main" id="{544D6DFF-4545-4400-BFAA-BDA8883EBC04}"/>
              </a:ext>
            </a:extLst>
          </p:cNvPr>
          <p:cNvSpPr txBox="1"/>
          <p:nvPr/>
        </p:nvSpPr>
        <p:spPr>
          <a:xfrm>
            <a:off x="1071153" y="6540139"/>
            <a:ext cx="4101737" cy="246221"/>
          </a:xfrm>
          <a:prstGeom prst="rect">
            <a:avLst/>
          </a:prstGeom>
          <a:noFill/>
        </p:spPr>
        <p:txBody>
          <a:bodyPr wrap="square" rtlCol="0">
            <a:spAutoFit/>
          </a:bodyPr>
          <a:lstStyle/>
          <a:p>
            <a:r>
              <a:rPr lang="en-US" sz="1000" dirty="0">
                <a:solidFill>
                  <a:schemeClr val="tx1">
                    <a:lumMod val="85000"/>
                    <a:lumOff val="15000"/>
                  </a:schemeClr>
                </a:solidFill>
                <a:latin typeface="Acumin Pro Condensed" panose="020B0506020202020204" pitchFamily="34" charset="0"/>
              </a:rPr>
              <a:t>Source: Focus groups conducted by NORC at the University of Chicago, 2019.</a:t>
            </a:r>
          </a:p>
        </p:txBody>
      </p:sp>
    </p:spTree>
    <p:extLst>
      <p:ext uri="{BB962C8B-B14F-4D97-AF65-F5344CB8AC3E}">
        <p14:creationId xmlns:p14="http://schemas.microsoft.com/office/powerpoint/2010/main" val="23403302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D04DDE-1F3C-420E-9C8F-CB07794E66DA}"/>
              </a:ext>
            </a:extLst>
          </p:cNvPr>
          <p:cNvSpPr>
            <a:spLocks noGrp="1"/>
          </p:cNvSpPr>
          <p:nvPr>
            <p:ph type="title"/>
          </p:nvPr>
        </p:nvSpPr>
        <p:spPr>
          <a:xfrm>
            <a:off x="1079862" y="365125"/>
            <a:ext cx="10273937" cy="1325563"/>
          </a:xfrm>
        </p:spPr>
        <p:txBody>
          <a:bodyPr/>
          <a:lstStyle/>
          <a:p>
            <a:r>
              <a:rPr lang="en-US" dirty="0"/>
              <a:t>About the Authors</a:t>
            </a:r>
          </a:p>
        </p:txBody>
      </p:sp>
      <p:sp>
        <p:nvSpPr>
          <p:cNvPr id="3" name="Content Placeholder 2">
            <a:extLst>
              <a:ext uri="{FF2B5EF4-FFF2-40B4-BE49-F238E27FC236}">
                <a16:creationId xmlns:a16="http://schemas.microsoft.com/office/drawing/2014/main" id="{AE545A69-51CA-423D-97F1-E24ACE04BF67}"/>
              </a:ext>
            </a:extLst>
          </p:cNvPr>
          <p:cNvSpPr>
            <a:spLocks noGrp="1"/>
          </p:cNvSpPr>
          <p:nvPr>
            <p:ph idx="1"/>
          </p:nvPr>
        </p:nvSpPr>
        <p:spPr>
          <a:xfrm>
            <a:off x="1079862" y="1330226"/>
            <a:ext cx="10273937" cy="1828800"/>
          </a:xfrm>
        </p:spPr>
        <p:txBody>
          <a:bodyPr>
            <a:normAutofit fontScale="85000" lnSpcReduction="10000"/>
          </a:bodyPr>
          <a:lstStyle/>
          <a:p>
            <a:pPr marL="0" indent="0">
              <a:lnSpc>
                <a:spcPts val="2800"/>
              </a:lnSpc>
              <a:buNone/>
            </a:pPr>
            <a:r>
              <a:rPr lang="en-US" sz="2000" dirty="0"/>
              <a:t>This report was written by Jen Joynt, independent health care consultant. The focus groups and interviews were conducted and analyzed by Rebecca Catterson, MPH, senior research director at NORC, and Lucy Rabinowitz, MPH, principal research analyst at NORC. NORC at the University of Chicago is an objective nonpartisan research institution that delivers reliable data and rigorous analysis to guide critical programmatic, business, and policy decisions. For more information, visit </a:t>
            </a:r>
            <a:r>
              <a:rPr lang="en-US" sz="2000" dirty="0">
                <a:hlinkClick r:id="rId2"/>
              </a:rPr>
              <a:t>www.norc.org</a:t>
            </a:r>
            <a:r>
              <a:rPr lang="en-US" sz="2000" dirty="0"/>
              <a:t>.</a:t>
            </a:r>
          </a:p>
        </p:txBody>
      </p:sp>
      <p:pic>
        <p:nvPicPr>
          <p:cNvPr id="6" name="Picture 5" descr="Logo&#10;&#10;Description automatically generated">
            <a:extLst>
              <a:ext uri="{FF2B5EF4-FFF2-40B4-BE49-F238E27FC236}">
                <a16:creationId xmlns:a16="http://schemas.microsoft.com/office/drawing/2014/main" id="{3650D500-C5A0-4E9D-8FED-FB5C370388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01254" y="6153970"/>
            <a:ext cx="589492" cy="704030"/>
          </a:xfrm>
          <a:prstGeom prst="rect">
            <a:avLst/>
          </a:prstGeom>
        </p:spPr>
      </p:pic>
      <p:sp>
        <p:nvSpPr>
          <p:cNvPr id="7" name="Slide Number Placeholder 6">
            <a:extLst>
              <a:ext uri="{FF2B5EF4-FFF2-40B4-BE49-F238E27FC236}">
                <a16:creationId xmlns:a16="http://schemas.microsoft.com/office/drawing/2014/main" id="{C07358AD-DB7D-4A95-8CDE-C9E4EA6B7E9A}"/>
              </a:ext>
            </a:extLst>
          </p:cNvPr>
          <p:cNvSpPr>
            <a:spLocks noGrp="1"/>
          </p:cNvSpPr>
          <p:nvPr>
            <p:ph type="sldNum" sz="quarter" idx="12"/>
          </p:nvPr>
        </p:nvSpPr>
        <p:spPr/>
        <p:txBody>
          <a:bodyPr/>
          <a:lstStyle/>
          <a:p>
            <a:fld id="{78E89677-D99F-4CF4-BCBC-10F62AFC0C1A}" type="slidenum">
              <a:rPr lang="en-US" smtClean="0"/>
              <a:pPr/>
              <a:t>2</a:t>
            </a:fld>
            <a:endParaRPr lang="en-US"/>
          </a:p>
        </p:txBody>
      </p:sp>
      <p:sp>
        <p:nvSpPr>
          <p:cNvPr id="8" name="Title 1">
            <a:extLst>
              <a:ext uri="{FF2B5EF4-FFF2-40B4-BE49-F238E27FC236}">
                <a16:creationId xmlns:a16="http://schemas.microsoft.com/office/drawing/2014/main" id="{929645C6-4E99-49DF-9314-0C25F5ADB12E}"/>
              </a:ext>
            </a:extLst>
          </p:cNvPr>
          <p:cNvSpPr txBox="1">
            <a:spLocks/>
          </p:cNvSpPr>
          <p:nvPr/>
        </p:nvSpPr>
        <p:spPr>
          <a:xfrm>
            <a:off x="1071154" y="3095243"/>
            <a:ext cx="10243457"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lumMod val="85000"/>
                    <a:lumOff val="15000"/>
                  </a:schemeClr>
                </a:solidFill>
                <a:latin typeface="Acumin Pro Condensed" panose="020B0506020202020204" pitchFamily="34" charset="0"/>
                <a:ea typeface="+mj-ea"/>
                <a:cs typeface="+mj-cs"/>
              </a:defRPr>
            </a:lvl1pPr>
          </a:lstStyle>
          <a:p>
            <a:r>
              <a:rPr lang="en-US" dirty="0"/>
              <a:t>About the Foundation</a:t>
            </a:r>
          </a:p>
        </p:txBody>
      </p:sp>
      <p:sp>
        <p:nvSpPr>
          <p:cNvPr id="9" name="Content Placeholder 2">
            <a:extLst>
              <a:ext uri="{FF2B5EF4-FFF2-40B4-BE49-F238E27FC236}">
                <a16:creationId xmlns:a16="http://schemas.microsoft.com/office/drawing/2014/main" id="{6D4D3ECE-3077-4818-A1BA-7B99BF619762}"/>
              </a:ext>
            </a:extLst>
          </p:cNvPr>
          <p:cNvSpPr txBox="1">
            <a:spLocks/>
          </p:cNvSpPr>
          <p:nvPr/>
        </p:nvSpPr>
        <p:spPr>
          <a:xfrm>
            <a:off x="1084216" y="4066903"/>
            <a:ext cx="10273937" cy="239269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85000"/>
                    <a:lumOff val="1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85000"/>
                    <a:lumOff val="1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85000"/>
                    <a:lumOff val="1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800"/>
              </a:lnSpc>
              <a:buFont typeface="Arial" panose="020B0604020202020204" pitchFamily="34" charset="0"/>
              <a:buNone/>
            </a:pPr>
            <a:r>
              <a:rPr lang="en-US" sz="2000" dirty="0"/>
              <a:t>The California Health Care Foundation is dedicated to advancing meaningful, measurable improvements in the way the health care delivery system provides care to the people of California, particularly those with low incomes and those whose needs are not well served by the status quo. We work to ensure that people have access to the care they need, when they need it, at a price they can afford. CHCF informs policymakers and industry leaders, invests in ideas and innovations, and connects with changemakers to create a more responsive, patient-centered health care system. For more information, visit </a:t>
            </a:r>
            <a:r>
              <a:rPr lang="en-US" sz="2000" dirty="0">
                <a:hlinkClick r:id="rId4"/>
              </a:rPr>
              <a:t>www.chcf.org</a:t>
            </a:r>
            <a:r>
              <a:rPr lang="en-US" sz="2000" dirty="0"/>
              <a:t>.</a:t>
            </a:r>
          </a:p>
        </p:txBody>
      </p:sp>
    </p:spTree>
    <p:extLst>
      <p:ext uri="{BB962C8B-B14F-4D97-AF65-F5344CB8AC3E}">
        <p14:creationId xmlns:p14="http://schemas.microsoft.com/office/powerpoint/2010/main" val="23473918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A311B7-C317-4418-89BF-768E45EEBE20}"/>
              </a:ext>
            </a:extLst>
          </p:cNvPr>
          <p:cNvSpPr>
            <a:spLocks noGrp="1"/>
          </p:cNvSpPr>
          <p:nvPr>
            <p:ph type="title"/>
          </p:nvPr>
        </p:nvSpPr>
        <p:spPr/>
        <p:txBody>
          <a:bodyPr/>
          <a:lstStyle/>
          <a:p>
            <a:r>
              <a:rPr lang="en-US" dirty="0"/>
              <a:t>Help me prevent illness and stay healthy </a:t>
            </a:r>
          </a:p>
        </p:txBody>
      </p:sp>
      <p:sp>
        <p:nvSpPr>
          <p:cNvPr id="16" name="Content Placeholder 4">
            <a:extLst>
              <a:ext uri="{FF2B5EF4-FFF2-40B4-BE49-F238E27FC236}">
                <a16:creationId xmlns:a16="http://schemas.microsoft.com/office/drawing/2014/main" id="{3BD7A5C8-BC9E-4CCC-B94A-F9F23FD7A3B5}"/>
              </a:ext>
            </a:extLst>
          </p:cNvPr>
          <p:cNvSpPr txBox="1">
            <a:spLocks/>
          </p:cNvSpPr>
          <p:nvPr/>
        </p:nvSpPr>
        <p:spPr>
          <a:xfrm>
            <a:off x="2472728" y="3251446"/>
            <a:ext cx="9100148" cy="636372"/>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dirty="0">
                <a:solidFill>
                  <a:schemeClr val="tx1">
                    <a:lumMod val="85000"/>
                    <a:lumOff val="15000"/>
                  </a:schemeClr>
                </a:solidFill>
              </a:rPr>
              <a:t>“The [primary care doctor] I am seeing wants to do a blood test on me to check if I have any latent disease. I hope doctors can help patients understand their own body, instead of waiting for patients to come to them after being sick. They should proactively help us to prevent illnesses from happening. As an old saying goes, doctors should possess a caring heart like parents. If they see us as their children, they will naturally want us to be healthy and do more necessary examinations on us.” —Asian American male, Los Angeles</a:t>
            </a:r>
          </a:p>
        </p:txBody>
      </p:sp>
      <p:sp>
        <p:nvSpPr>
          <p:cNvPr id="11" name="Content Placeholder 4">
            <a:extLst>
              <a:ext uri="{FF2B5EF4-FFF2-40B4-BE49-F238E27FC236}">
                <a16:creationId xmlns:a16="http://schemas.microsoft.com/office/drawing/2014/main" id="{94D47605-C5AF-4E54-AB98-E46F91C13362}"/>
              </a:ext>
            </a:extLst>
          </p:cNvPr>
          <p:cNvSpPr txBox="1">
            <a:spLocks/>
          </p:cNvSpPr>
          <p:nvPr/>
        </p:nvSpPr>
        <p:spPr>
          <a:xfrm>
            <a:off x="2086084" y="1992986"/>
            <a:ext cx="9467742" cy="981075"/>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dirty="0">
                <a:solidFill>
                  <a:schemeClr val="tx1">
                    <a:lumMod val="85000"/>
                    <a:lumOff val="15000"/>
                  </a:schemeClr>
                </a:solidFill>
              </a:rPr>
              <a:t>“In short, it’s important for me to prevent illness rather than wait to treat the illness. Not only it’s costly, it also reduces the chance of good results. . . . The good thing about where I am going now, the staff would call and remind, and I like the way they keep track and remind the patient for check up.” —Asian American female, Los Angeles</a:t>
            </a:r>
          </a:p>
        </p:txBody>
      </p:sp>
      <p:sp>
        <p:nvSpPr>
          <p:cNvPr id="7" name="Content Placeholder 4">
            <a:extLst>
              <a:ext uri="{FF2B5EF4-FFF2-40B4-BE49-F238E27FC236}">
                <a16:creationId xmlns:a16="http://schemas.microsoft.com/office/drawing/2014/main" id="{FF532A7E-067F-460C-A779-55A9CB07FF7A}"/>
              </a:ext>
            </a:extLst>
          </p:cNvPr>
          <p:cNvSpPr txBox="1">
            <a:spLocks/>
          </p:cNvSpPr>
          <p:nvPr/>
        </p:nvSpPr>
        <p:spPr>
          <a:xfrm>
            <a:off x="1976212" y="5114214"/>
            <a:ext cx="9615713" cy="702815"/>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dirty="0">
                <a:solidFill>
                  <a:schemeClr val="tx1">
                    <a:lumMod val="85000"/>
                    <a:lumOff val="15000"/>
                  </a:schemeClr>
                </a:solidFill>
              </a:rPr>
              <a:t>“I really like the way [the system] has their [healthy living] campaigns trying to help you to make healthy wise choices, preventative health care instead of just offering medications or fixes for problems. But they do a lot to promote what can you do to stay healthy. I really appreciate that. I’d like to see that more in the Medi-Cal arena.” —White female, Modesto</a:t>
            </a:r>
          </a:p>
        </p:txBody>
      </p:sp>
      <p:sp>
        <p:nvSpPr>
          <p:cNvPr id="9" name="TextBox 8">
            <a:extLst>
              <a:ext uri="{FF2B5EF4-FFF2-40B4-BE49-F238E27FC236}">
                <a16:creationId xmlns:a16="http://schemas.microsoft.com/office/drawing/2014/main" id="{7EFE5EC5-F555-48F0-A61A-EF6FBDD8E773}"/>
              </a:ext>
            </a:extLst>
          </p:cNvPr>
          <p:cNvSpPr txBox="1"/>
          <p:nvPr/>
        </p:nvSpPr>
        <p:spPr>
          <a:xfrm>
            <a:off x="0" y="0"/>
            <a:ext cx="12192000" cy="443883"/>
          </a:xfrm>
          <a:prstGeom prst="rect">
            <a:avLst/>
          </a:prstGeom>
          <a:solidFill>
            <a:srgbClr val="7EB75C"/>
          </a:solidFill>
          <a:ln>
            <a:noFill/>
          </a:ln>
        </p:spPr>
        <p:style>
          <a:lnRef idx="0">
            <a:scrgbClr r="0" g="0" b="0"/>
          </a:lnRef>
          <a:fillRef idx="0">
            <a:scrgbClr r="0" g="0" b="0"/>
          </a:fillRef>
          <a:effectRef idx="0">
            <a:scrgbClr r="0" g="0" b="0"/>
          </a:effectRef>
          <a:fontRef idx="minor">
            <a:schemeClr val="lt1"/>
          </a:fontRef>
        </p:style>
        <p:txBody>
          <a:bodyPr spcFirstLastPara="0" vert="horz" wrap="square" lIns="156210" tIns="156210" rIns="156210" bIns="156210" numCol="1" spcCol="1270" anchor="ctr" anchorCtr="0">
            <a:noAutofit/>
          </a:bodyPr>
          <a:lstStyle/>
          <a:p>
            <a:pPr marL="0" lvl="0" indent="0" defTabSz="1822450">
              <a:lnSpc>
                <a:spcPct val="90000"/>
              </a:lnSpc>
              <a:spcBef>
                <a:spcPct val="0"/>
              </a:spcBef>
              <a:spcAft>
                <a:spcPct val="35000"/>
              </a:spcAft>
              <a:buNone/>
            </a:pPr>
            <a:r>
              <a:rPr lang="en-US" sz="2000" kern="1200" dirty="0">
                <a:solidFill>
                  <a:srgbClr val="FFF8EB"/>
                </a:solidFill>
                <a:latin typeface="Acumin Pro Condensed" panose="020B0506020202020204" pitchFamily="34" charset="0"/>
              </a:rPr>
              <a:t>Desire for Better Care</a:t>
            </a:r>
          </a:p>
        </p:txBody>
      </p:sp>
      <p:pic>
        <p:nvPicPr>
          <p:cNvPr id="13" name="Picture 12" descr="Logo&#10;&#10;Description automatically generated">
            <a:extLst>
              <a:ext uri="{FF2B5EF4-FFF2-40B4-BE49-F238E27FC236}">
                <a16:creationId xmlns:a16="http://schemas.microsoft.com/office/drawing/2014/main" id="{5669816A-C9AA-4A46-B4DA-BB7ABA3D34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01254" y="6153970"/>
            <a:ext cx="589492" cy="704030"/>
          </a:xfrm>
          <a:prstGeom prst="rect">
            <a:avLst/>
          </a:prstGeom>
        </p:spPr>
      </p:pic>
      <p:sp>
        <p:nvSpPr>
          <p:cNvPr id="3" name="Slide Number Placeholder 2">
            <a:extLst>
              <a:ext uri="{FF2B5EF4-FFF2-40B4-BE49-F238E27FC236}">
                <a16:creationId xmlns:a16="http://schemas.microsoft.com/office/drawing/2014/main" id="{082C3287-460B-4901-AB04-367FB5450EBF}"/>
              </a:ext>
            </a:extLst>
          </p:cNvPr>
          <p:cNvSpPr>
            <a:spLocks noGrp="1"/>
          </p:cNvSpPr>
          <p:nvPr>
            <p:ph type="sldNum" sz="quarter" idx="12"/>
          </p:nvPr>
        </p:nvSpPr>
        <p:spPr/>
        <p:txBody>
          <a:bodyPr/>
          <a:lstStyle/>
          <a:p>
            <a:fld id="{78E89677-D99F-4CF4-BCBC-10F62AFC0C1A}" type="slidenum">
              <a:rPr lang="en-US" smtClean="0"/>
              <a:pPr/>
              <a:t>20</a:t>
            </a:fld>
            <a:endParaRPr lang="en-US"/>
          </a:p>
        </p:txBody>
      </p:sp>
      <p:sp>
        <p:nvSpPr>
          <p:cNvPr id="14" name="TextBox 13">
            <a:extLst>
              <a:ext uri="{FF2B5EF4-FFF2-40B4-BE49-F238E27FC236}">
                <a16:creationId xmlns:a16="http://schemas.microsoft.com/office/drawing/2014/main" id="{85232511-916E-47E0-9B68-E7824B8A5659}"/>
              </a:ext>
            </a:extLst>
          </p:cNvPr>
          <p:cNvSpPr txBox="1"/>
          <p:nvPr/>
        </p:nvSpPr>
        <p:spPr>
          <a:xfrm>
            <a:off x="1071153" y="6540139"/>
            <a:ext cx="4101737" cy="246221"/>
          </a:xfrm>
          <a:prstGeom prst="rect">
            <a:avLst/>
          </a:prstGeom>
          <a:noFill/>
        </p:spPr>
        <p:txBody>
          <a:bodyPr wrap="square" rtlCol="0">
            <a:spAutoFit/>
          </a:bodyPr>
          <a:lstStyle/>
          <a:p>
            <a:r>
              <a:rPr lang="en-US" sz="1000" dirty="0">
                <a:solidFill>
                  <a:schemeClr val="tx1">
                    <a:lumMod val="85000"/>
                    <a:lumOff val="15000"/>
                  </a:schemeClr>
                </a:solidFill>
                <a:latin typeface="Acumin Pro Condensed" panose="020B0506020202020204" pitchFamily="34" charset="0"/>
              </a:rPr>
              <a:t>Source: Focus groups conducted by NORC at the University of Chicago, 2019.</a:t>
            </a:r>
          </a:p>
        </p:txBody>
      </p:sp>
    </p:spTree>
    <p:extLst>
      <p:ext uri="{BB962C8B-B14F-4D97-AF65-F5344CB8AC3E}">
        <p14:creationId xmlns:p14="http://schemas.microsoft.com/office/powerpoint/2010/main" val="18302922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A311B7-C317-4418-89BF-768E45EEBE20}"/>
              </a:ext>
            </a:extLst>
          </p:cNvPr>
          <p:cNvSpPr>
            <a:spLocks noGrp="1"/>
          </p:cNvSpPr>
          <p:nvPr>
            <p:ph type="title"/>
          </p:nvPr>
        </p:nvSpPr>
        <p:spPr/>
        <p:txBody>
          <a:bodyPr/>
          <a:lstStyle/>
          <a:p>
            <a:r>
              <a:rPr lang="en-US" dirty="0"/>
              <a:t>Provide clean, private, nice care settings </a:t>
            </a:r>
          </a:p>
        </p:txBody>
      </p:sp>
      <p:sp>
        <p:nvSpPr>
          <p:cNvPr id="2" name="Slide Number Placeholder 1">
            <a:extLst>
              <a:ext uri="{FF2B5EF4-FFF2-40B4-BE49-F238E27FC236}">
                <a16:creationId xmlns:a16="http://schemas.microsoft.com/office/drawing/2014/main" id="{EB0D13BD-C107-4A1B-8100-D7F5C7EB5849}"/>
              </a:ext>
            </a:extLst>
          </p:cNvPr>
          <p:cNvSpPr>
            <a:spLocks noGrp="1"/>
          </p:cNvSpPr>
          <p:nvPr>
            <p:ph type="sldNum" sz="quarter" idx="12"/>
          </p:nvPr>
        </p:nvSpPr>
        <p:spPr/>
        <p:txBody>
          <a:bodyPr/>
          <a:lstStyle/>
          <a:p>
            <a:fld id="{78E89677-D99F-4CF4-BCBC-10F62AFC0C1A}" type="slidenum">
              <a:rPr lang="en-US" smtClean="0"/>
              <a:pPr/>
              <a:t>21</a:t>
            </a:fld>
            <a:endParaRPr lang="en-US"/>
          </a:p>
        </p:txBody>
      </p:sp>
      <p:sp>
        <p:nvSpPr>
          <p:cNvPr id="16" name="Content Placeholder 4">
            <a:extLst>
              <a:ext uri="{FF2B5EF4-FFF2-40B4-BE49-F238E27FC236}">
                <a16:creationId xmlns:a16="http://schemas.microsoft.com/office/drawing/2014/main" id="{3BD7A5C8-BC9E-4CCC-B94A-F9F23FD7A3B5}"/>
              </a:ext>
            </a:extLst>
          </p:cNvPr>
          <p:cNvSpPr txBox="1">
            <a:spLocks/>
          </p:cNvSpPr>
          <p:nvPr/>
        </p:nvSpPr>
        <p:spPr>
          <a:xfrm>
            <a:off x="2543751" y="4236867"/>
            <a:ext cx="8810790" cy="636372"/>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dirty="0">
                <a:solidFill>
                  <a:schemeClr val="tx1">
                    <a:lumMod val="85000"/>
                    <a:lumOff val="15000"/>
                  </a:schemeClr>
                </a:solidFill>
              </a:rPr>
              <a:t>“There’s tree wood, new furniture in one location. That one is really nice . . . the other one, the second time I went it’s like 1960 and 1980. It smells.” —Black female, Los Angeles</a:t>
            </a:r>
          </a:p>
        </p:txBody>
      </p:sp>
      <p:sp>
        <p:nvSpPr>
          <p:cNvPr id="11" name="Content Placeholder 4">
            <a:extLst>
              <a:ext uri="{FF2B5EF4-FFF2-40B4-BE49-F238E27FC236}">
                <a16:creationId xmlns:a16="http://schemas.microsoft.com/office/drawing/2014/main" id="{94D47605-C5AF-4E54-AB98-E46F91C13362}"/>
              </a:ext>
            </a:extLst>
          </p:cNvPr>
          <p:cNvSpPr txBox="1">
            <a:spLocks/>
          </p:cNvSpPr>
          <p:nvPr/>
        </p:nvSpPr>
        <p:spPr>
          <a:xfrm>
            <a:off x="2130472" y="3162669"/>
            <a:ext cx="9461453" cy="981075"/>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dirty="0">
                <a:solidFill>
                  <a:schemeClr val="tx1">
                    <a:lumMod val="85000"/>
                    <a:lumOff val="15000"/>
                  </a:schemeClr>
                </a:solidFill>
              </a:rPr>
              <a:t>“I personally would travel if it was [for] a better thing. My first Medi-Cal facility down here was an armpit. . . . It’s an old bus station revamped, and it was filthy. You couldn’t get the care and everything, so I switched.” </a:t>
            </a:r>
            <a:br>
              <a:rPr lang="en-US" sz="1800" dirty="0">
                <a:solidFill>
                  <a:schemeClr val="tx1">
                    <a:lumMod val="85000"/>
                    <a:lumOff val="15000"/>
                  </a:schemeClr>
                </a:solidFill>
              </a:rPr>
            </a:br>
            <a:r>
              <a:rPr lang="en-US" sz="1800" dirty="0">
                <a:solidFill>
                  <a:schemeClr val="tx1">
                    <a:lumMod val="85000"/>
                    <a:lumOff val="15000"/>
                  </a:schemeClr>
                </a:solidFill>
              </a:rPr>
              <a:t>—White female, Modesto</a:t>
            </a:r>
          </a:p>
        </p:txBody>
      </p:sp>
      <p:sp>
        <p:nvSpPr>
          <p:cNvPr id="7" name="Content Placeholder 4">
            <a:extLst>
              <a:ext uri="{FF2B5EF4-FFF2-40B4-BE49-F238E27FC236}">
                <a16:creationId xmlns:a16="http://schemas.microsoft.com/office/drawing/2014/main" id="{FF532A7E-067F-460C-A779-55A9CB07FF7A}"/>
              </a:ext>
            </a:extLst>
          </p:cNvPr>
          <p:cNvSpPr txBox="1">
            <a:spLocks/>
          </p:cNvSpPr>
          <p:nvPr/>
        </p:nvSpPr>
        <p:spPr>
          <a:xfrm>
            <a:off x="1825292" y="5336157"/>
            <a:ext cx="9797777" cy="702815"/>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dirty="0">
                <a:solidFill>
                  <a:schemeClr val="tx1">
                    <a:lumMod val="85000"/>
                    <a:lumOff val="15000"/>
                  </a:schemeClr>
                </a:solidFill>
              </a:rPr>
              <a:t>“The clinic where I go is clean, and then if you don’t have transportation, they have transportation that will pick you up and bring you, and take you home ” —Black female, Los Angeles</a:t>
            </a:r>
          </a:p>
        </p:txBody>
      </p:sp>
      <p:sp>
        <p:nvSpPr>
          <p:cNvPr id="8" name="Content Placeholder 4">
            <a:extLst>
              <a:ext uri="{FF2B5EF4-FFF2-40B4-BE49-F238E27FC236}">
                <a16:creationId xmlns:a16="http://schemas.microsoft.com/office/drawing/2014/main" id="{A0D33355-74E4-40E5-8503-ACFD3EB066C0}"/>
              </a:ext>
            </a:extLst>
          </p:cNvPr>
          <p:cNvSpPr txBox="1">
            <a:spLocks/>
          </p:cNvSpPr>
          <p:nvPr/>
        </p:nvSpPr>
        <p:spPr>
          <a:xfrm>
            <a:off x="1784411" y="1893101"/>
            <a:ext cx="9797989" cy="702815"/>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dirty="0">
                <a:solidFill>
                  <a:schemeClr val="tx1">
                    <a:lumMod val="85000"/>
                    <a:lumOff val="15000"/>
                  </a:schemeClr>
                </a:solidFill>
              </a:rPr>
              <a:t>“Where I go, there seems to be like not a lot of privacy in the rooms because there’s like such a huge crack under the door. And there’re things that echo to where the point that even the PA recognizes that and will like speak quietly.” </a:t>
            </a:r>
            <a:br>
              <a:rPr lang="en-US" sz="1800" dirty="0">
                <a:solidFill>
                  <a:schemeClr val="tx1">
                    <a:lumMod val="85000"/>
                    <a:lumOff val="15000"/>
                  </a:schemeClr>
                </a:solidFill>
              </a:rPr>
            </a:br>
            <a:r>
              <a:rPr lang="en-US" sz="1800" dirty="0">
                <a:solidFill>
                  <a:schemeClr val="tx1">
                    <a:lumMod val="85000"/>
                    <a:lumOff val="15000"/>
                  </a:schemeClr>
                </a:solidFill>
              </a:rPr>
              <a:t>—Black female, Los Angeles</a:t>
            </a:r>
          </a:p>
        </p:txBody>
      </p:sp>
      <p:sp>
        <p:nvSpPr>
          <p:cNvPr id="9" name="TextBox 8">
            <a:extLst>
              <a:ext uri="{FF2B5EF4-FFF2-40B4-BE49-F238E27FC236}">
                <a16:creationId xmlns:a16="http://schemas.microsoft.com/office/drawing/2014/main" id="{21B3C8BA-B297-445E-874F-78BA91BE14B8}"/>
              </a:ext>
            </a:extLst>
          </p:cNvPr>
          <p:cNvSpPr txBox="1"/>
          <p:nvPr/>
        </p:nvSpPr>
        <p:spPr>
          <a:xfrm>
            <a:off x="0" y="0"/>
            <a:ext cx="12192000" cy="443883"/>
          </a:xfrm>
          <a:prstGeom prst="rect">
            <a:avLst/>
          </a:prstGeom>
          <a:solidFill>
            <a:srgbClr val="7EB75C"/>
          </a:solidFill>
          <a:ln>
            <a:noFill/>
          </a:ln>
        </p:spPr>
        <p:style>
          <a:lnRef idx="0">
            <a:scrgbClr r="0" g="0" b="0"/>
          </a:lnRef>
          <a:fillRef idx="0">
            <a:scrgbClr r="0" g="0" b="0"/>
          </a:fillRef>
          <a:effectRef idx="0">
            <a:scrgbClr r="0" g="0" b="0"/>
          </a:effectRef>
          <a:fontRef idx="minor">
            <a:schemeClr val="lt1"/>
          </a:fontRef>
        </p:style>
        <p:txBody>
          <a:bodyPr spcFirstLastPara="0" vert="horz" wrap="square" lIns="156210" tIns="156210" rIns="156210" bIns="156210" numCol="1" spcCol="1270" anchor="ctr" anchorCtr="0">
            <a:noAutofit/>
          </a:bodyPr>
          <a:lstStyle/>
          <a:p>
            <a:pPr marL="0" lvl="0" indent="0" defTabSz="1822450">
              <a:lnSpc>
                <a:spcPct val="90000"/>
              </a:lnSpc>
              <a:spcBef>
                <a:spcPct val="0"/>
              </a:spcBef>
              <a:spcAft>
                <a:spcPct val="35000"/>
              </a:spcAft>
              <a:buNone/>
            </a:pPr>
            <a:r>
              <a:rPr lang="en-US" sz="2000" kern="1200" dirty="0">
                <a:solidFill>
                  <a:srgbClr val="FFF8EB"/>
                </a:solidFill>
                <a:latin typeface="Acumin Pro Condensed" panose="020B0506020202020204" pitchFamily="34" charset="0"/>
              </a:rPr>
              <a:t>Desire for Better Care</a:t>
            </a:r>
          </a:p>
        </p:txBody>
      </p:sp>
      <p:pic>
        <p:nvPicPr>
          <p:cNvPr id="13" name="Picture 12" descr="Logo&#10;&#10;Description automatically generated">
            <a:extLst>
              <a:ext uri="{FF2B5EF4-FFF2-40B4-BE49-F238E27FC236}">
                <a16:creationId xmlns:a16="http://schemas.microsoft.com/office/drawing/2014/main" id="{5F78361B-2A05-4344-9F60-4480A0E7FD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01254" y="6153970"/>
            <a:ext cx="589492" cy="704030"/>
          </a:xfrm>
          <a:prstGeom prst="rect">
            <a:avLst/>
          </a:prstGeom>
        </p:spPr>
      </p:pic>
      <p:sp>
        <p:nvSpPr>
          <p:cNvPr id="14" name="TextBox 13">
            <a:extLst>
              <a:ext uri="{FF2B5EF4-FFF2-40B4-BE49-F238E27FC236}">
                <a16:creationId xmlns:a16="http://schemas.microsoft.com/office/drawing/2014/main" id="{EFECCCE1-2E8C-4F2D-994E-12518B6F9617}"/>
              </a:ext>
            </a:extLst>
          </p:cNvPr>
          <p:cNvSpPr txBox="1"/>
          <p:nvPr/>
        </p:nvSpPr>
        <p:spPr>
          <a:xfrm>
            <a:off x="1071153" y="6540139"/>
            <a:ext cx="4101737" cy="246221"/>
          </a:xfrm>
          <a:prstGeom prst="rect">
            <a:avLst/>
          </a:prstGeom>
          <a:noFill/>
        </p:spPr>
        <p:txBody>
          <a:bodyPr wrap="square" rtlCol="0">
            <a:spAutoFit/>
          </a:bodyPr>
          <a:lstStyle/>
          <a:p>
            <a:r>
              <a:rPr lang="en-US" sz="1000" dirty="0">
                <a:solidFill>
                  <a:schemeClr val="tx1">
                    <a:lumMod val="85000"/>
                    <a:lumOff val="15000"/>
                  </a:schemeClr>
                </a:solidFill>
                <a:latin typeface="Acumin Pro Condensed" panose="020B0506020202020204" pitchFamily="34" charset="0"/>
              </a:rPr>
              <a:t>Source: Focus groups conducted by NORC at the University of Chicago, 2019.</a:t>
            </a:r>
          </a:p>
        </p:txBody>
      </p:sp>
    </p:spTree>
    <p:extLst>
      <p:ext uri="{BB962C8B-B14F-4D97-AF65-F5344CB8AC3E}">
        <p14:creationId xmlns:p14="http://schemas.microsoft.com/office/powerpoint/2010/main" val="24698238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A311B7-C317-4418-89BF-768E45EEBE20}"/>
              </a:ext>
            </a:extLst>
          </p:cNvPr>
          <p:cNvSpPr>
            <a:spLocks noGrp="1"/>
          </p:cNvSpPr>
          <p:nvPr>
            <p:ph type="title"/>
          </p:nvPr>
        </p:nvSpPr>
        <p:spPr/>
        <p:txBody>
          <a:bodyPr/>
          <a:lstStyle/>
          <a:p>
            <a:r>
              <a:rPr lang="en-US" dirty="0"/>
              <a:t>Don’t just give me a pill </a:t>
            </a:r>
          </a:p>
        </p:txBody>
      </p:sp>
      <p:sp>
        <p:nvSpPr>
          <p:cNvPr id="6" name="Slide Number Placeholder 5">
            <a:extLst>
              <a:ext uri="{FF2B5EF4-FFF2-40B4-BE49-F238E27FC236}">
                <a16:creationId xmlns:a16="http://schemas.microsoft.com/office/drawing/2014/main" id="{421080D0-A42E-4CA3-90A0-BEDA4892A5AE}"/>
              </a:ext>
            </a:extLst>
          </p:cNvPr>
          <p:cNvSpPr>
            <a:spLocks noGrp="1"/>
          </p:cNvSpPr>
          <p:nvPr>
            <p:ph type="sldNum" sz="quarter" idx="12"/>
          </p:nvPr>
        </p:nvSpPr>
        <p:spPr/>
        <p:txBody>
          <a:bodyPr/>
          <a:lstStyle/>
          <a:p>
            <a:fld id="{78E89677-D99F-4CF4-BCBC-10F62AFC0C1A}" type="slidenum">
              <a:rPr lang="en-US" smtClean="0"/>
              <a:pPr/>
              <a:t>22</a:t>
            </a:fld>
            <a:endParaRPr lang="en-US"/>
          </a:p>
        </p:txBody>
      </p:sp>
      <p:sp>
        <p:nvSpPr>
          <p:cNvPr id="11" name="Content Placeholder 4">
            <a:extLst>
              <a:ext uri="{FF2B5EF4-FFF2-40B4-BE49-F238E27FC236}">
                <a16:creationId xmlns:a16="http://schemas.microsoft.com/office/drawing/2014/main" id="{94D47605-C5AF-4E54-AB98-E46F91C13362}"/>
              </a:ext>
            </a:extLst>
          </p:cNvPr>
          <p:cNvSpPr txBox="1">
            <a:spLocks/>
          </p:cNvSpPr>
          <p:nvPr/>
        </p:nvSpPr>
        <p:spPr>
          <a:xfrm>
            <a:off x="2272515" y="3508899"/>
            <a:ext cx="9553725" cy="981075"/>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dirty="0">
                <a:solidFill>
                  <a:schemeClr val="tx1">
                    <a:lumMod val="85000"/>
                    <a:lumOff val="15000"/>
                  </a:schemeClr>
                </a:solidFill>
              </a:rPr>
              <a:t>“For me, I feel like when I go to my doctor and I’m like, ‘This hurts.’ [They say,] ‘Here is a pill. Here is a pill.’ I mean, I have so many pills literally at home that’s still in the box that I’ve never opened. I need to start throwing these out because I want you to treat the cause, not the symptom. If you’re giving me a pill, you’re treating the symptom. I need to get to the root of the cause. I’ve had to say sometimes, ‘Please don’t give me a pill.’” —Black female, Los Angeles</a:t>
            </a:r>
          </a:p>
        </p:txBody>
      </p:sp>
      <p:sp>
        <p:nvSpPr>
          <p:cNvPr id="7" name="Content Placeholder 4">
            <a:extLst>
              <a:ext uri="{FF2B5EF4-FFF2-40B4-BE49-F238E27FC236}">
                <a16:creationId xmlns:a16="http://schemas.microsoft.com/office/drawing/2014/main" id="{FF532A7E-067F-460C-A779-55A9CB07FF7A}"/>
              </a:ext>
            </a:extLst>
          </p:cNvPr>
          <p:cNvSpPr txBox="1">
            <a:spLocks/>
          </p:cNvSpPr>
          <p:nvPr/>
        </p:nvSpPr>
        <p:spPr>
          <a:xfrm>
            <a:off x="1903336" y="5145069"/>
            <a:ext cx="10079663" cy="702815"/>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dirty="0">
                <a:solidFill>
                  <a:schemeClr val="tx1">
                    <a:lumMod val="85000"/>
                    <a:lumOff val="15000"/>
                  </a:schemeClr>
                </a:solidFill>
              </a:rPr>
              <a:t>“You go there, you kind of go and they, and you kind of talk to them a little bit for them to prescribe you some medications instead of them tell you what's actually going on wrong. . . . Works for now.” —Latinx male, Modesto</a:t>
            </a:r>
          </a:p>
        </p:txBody>
      </p:sp>
      <p:sp>
        <p:nvSpPr>
          <p:cNvPr id="8" name="Content Placeholder 4">
            <a:extLst>
              <a:ext uri="{FF2B5EF4-FFF2-40B4-BE49-F238E27FC236}">
                <a16:creationId xmlns:a16="http://schemas.microsoft.com/office/drawing/2014/main" id="{A0D33355-74E4-40E5-8503-ACFD3EB066C0}"/>
              </a:ext>
            </a:extLst>
          </p:cNvPr>
          <p:cNvSpPr txBox="1">
            <a:spLocks/>
          </p:cNvSpPr>
          <p:nvPr/>
        </p:nvSpPr>
        <p:spPr>
          <a:xfrm>
            <a:off x="2600325" y="2452395"/>
            <a:ext cx="8754215" cy="379582"/>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dirty="0">
                <a:solidFill>
                  <a:schemeClr val="tx1">
                    <a:lumMod val="85000"/>
                    <a:lumOff val="15000"/>
                  </a:schemeClr>
                </a:solidFill>
              </a:rPr>
              <a:t>“You know, and I don’t want a pill to — I want to fix it. Like I don’t need a pill to fix me.” —White female, Redding</a:t>
            </a:r>
          </a:p>
        </p:txBody>
      </p:sp>
      <p:sp>
        <p:nvSpPr>
          <p:cNvPr id="9" name="TextBox 8">
            <a:extLst>
              <a:ext uri="{FF2B5EF4-FFF2-40B4-BE49-F238E27FC236}">
                <a16:creationId xmlns:a16="http://schemas.microsoft.com/office/drawing/2014/main" id="{21B3C8BA-B297-445E-874F-78BA91BE14B8}"/>
              </a:ext>
            </a:extLst>
          </p:cNvPr>
          <p:cNvSpPr txBox="1"/>
          <p:nvPr/>
        </p:nvSpPr>
        <p:spPr>
          <a:xfrm>
            <a:off x="0" y="0"/>
            <a:ext cx="12192000" cy="443883"/>
          </a:xfrm>
          <a:prstGeom prst="rect">
            <a:avLst/>
          </a:prstGeom>
          <a:solidFill>
            <a:srgbClr val="F4BF00"/>
          </a:solidFill>
          <a:ln>
            <a:noFill/>
          </a:ln>
        </p:spPr>
        <p:style>
          <a:lnRef idx="0">
            <a:scrgbClr r="0" g="0" b="0"/>
          </a:lnRef>
          <a:fillRef idx="0">
            <a:scrgbClr r="0" g="0" b="0"/>
          </a:fillRef>
          <a:effectRef idx="0">
            <a:scrgbClr r="0" g="0" b="0"/>
          </a:effectRef>
          <a:fontRef idx="minor">
            <a:schemeClr val="lt1"/>
          </a:fontRef>
        </p:style>
        <p:txBody>
          <a:bodyPr spcFirstLastPara="0" vert="horz" wrap="square" lIns="156210" tIns="156210" rIns="156210" bIns="156210" numCol="1" spcCol="1270" anchor="ctr" anchorCtr="0">
            <a:noAutofit/>
          </a:bodyPr>
          <a:lstStyle/>
          <a:p>
            <a:pPr marL="0" lvl="0" indent="0" defTabSz="1822450">
              <a:lnSpc>
                <a:spcPct val="90000"/>
              </a:lnSpc>
              <a:spcBef>
                <a:spcPct val="0"/>
              </a:spcBef>
              <a:spcAft>
                <a:spcPct val="35000"/>
              </a:spcAft>
              <a:buNone/>
            </a:pPr>
            <a:r>
              <a:rPr lang="en-US" sz="2000" kern="1200" dirty="0">
                <a:solidFill>
                  <a:srgbClr val="FFF8EB"/>
                </a:solidFill>
                <a:latin typeface="Acumin Pro Condensed" panose="020B0506020202020204" pitchFamily="34" charset="0"/>
              </a:rPr>
              <a:t>Medication Needs Not Adequately Met</a:t>
            </a:r>
          </a:p>
        </p:txBody>
      </p:sp>
      <p:sp>
        <p:nvSpPr>
          <p:cNvPr id="14" name="TextBox 13">
            <a:extLst>
              <a:ext uri="{FF2B5EF4-FFF2-40B4-BE49-F238E27FC236}">
                <a16:creationId xmlns:a16="http://schemas.microsoft.com/office/drawing/2014/main" id="{CBA8F5F9-4741-4539-8BE4-FDE48FC032E6}"/>
              </a:ext>
            </a:extLst>
          </p:cNvPr>
          <p:cNvSpPr txBox="1"/>
          <p:nvPr/>
        </p:nvSpPr>
        <p:spPr>
          <a:xfrm>
            <a:off x="1074199" y="1257985"/>
            <a:ext cx="10569162" cy="646331"/>
          </a:xfrm>
          <a:prstGeom prst="rect">
            <a:avLst/>
          </a:prstGeom>
          <a:noFill/>
        </p:spPr>
        <p:txBody>
          <a:bodyPr wrap="square">
            <a:spAutoFit/>
          </a:bodyPr>
          <a:lstStyle/>
          <a:p>
            <a:r>
              <a:rPr lang="en-US" dirty="0">
                <a:solidFill>
                  <a:schemeClr val="tx1">
                    <a:lumMod val="85000"/>
                    <a:lumOff val="15000"/>
                  </a:schemeClr>
                </a:solidFill>
                <a:latin typeface="Acumin Pro Condensed" panose="020B0506020202020204" pitchFamily="34" charset="0"/>
              </a:rPr>
              <a:t>Many participants felt that providers were too quick to prescribe a medication, rather than get to the real cause of their health concerns.</a:t>
            </a:r>
          </a:p>
        </p:txBody>
      </p:sp>
      <p:pic>
        <p:nvPicPr>
          <p:cNvPr id="17" name="Picture 16" descr="Logo&#10;&#10;Description automatically generated">
            <a:extLst>
              <a:ext uri="{FF2B5EF4-FFF2-40B4-BE49-F238E27FC236}">
                <a16:creationId xmlns:a16="http://schemas.microsoft.com/office/drawing/2014/main" id="{01CC3F20-359B-4109-9E89-B1EF3260DA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01254" y="6153970"/>
            <a:ext cx="589492" cy="704030"/>
          </a:xfrm>
          <a:prstGeom prst="rect">
            <a:avLst/>
          </a:prstGeom>
        </p:spPr>
      </p:pic>
      <p:sp>
        <p:nvSpPr>
          <p:cNvPr id="18" name="TextBox 17">
            <a:extLst>
              <a:ext uri="{FF2B5EF4-FFF2-40B4-BE49-F238E27FC236}">
                <a16:creationId xmlns:a16="http://schemas.microsoft.com/office/drawing/2014/main" id="{521F6E4C-BFAF-43DE-9544-AE9A8991DE76}"/>
              </a:ext>
            </a:extLst>
          </p:cNvPr>
          <p:cNvSpPr txBox="1"/>
          <p:nvPr/>
        </p:nvSpPr>
        <p:spPr>
          <a:xfrm>
            <a:off x="1071153" y="6540139"/>
            <a:ext cx="4101737" cy="246221"/>
          </a:xfrm>
          <a:prstGeom prst="rect">
            <a:avLst/>
          </a:prstGeom>
          <a:noFill/>
        </p:spPr>
        <p:txBody>
          <a:bodyPr wrap="square" rtlCol="0">
            <a:spAutoFit/>
          </a:bodyPr>
          <a:lstStyle/>
          <a:p>
            <a:r>
              <a:rPr lang="en-US" sz="1000" dirty="0">
                <a:solidFill>
                  <a:schemeClr val="tx1">
                    <a:lumMod val="85000"/>
                    <a:lumOff val="15000"/>
                  </a:schemeClr>
                </a:solidFill>
                <a:latin typeface="Acumin Pro Condensed" panose="020B0506020202020204" pitchFamily="34" charset="0"/>
              </a:rPr>
              <a:t>Source: Focus groups conducted by NORC at the University of Chicago, 2019.</a:t>
            </a:r>
          </a:p>
        </p:txBody>
      </p:sp>
    </p:spTree>
    <p:extLst>
      <p:ext uri="{BB962C8B-B14F-4D97-AF65-F5344CB8AC3E}">
        <p14:creationId xmlns:p14="http://schemas.microsoft.com/office/powerpoint/2010/main" val="36077298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A311B7-C317-4418-89BF-768E45EEBE20}"/>
              </a:ext>
            </a:extLst>
          </p:cNvPr>
          <p:cNvSpPr>
            <a:spLocks noGrp="1"/>
          </p:cNvSpPr>
          <p:nvPr>
            <p:ph type="title"/>
          </p:nvPr>
        </p:nvSpPr>
        <p:spPr/>
        <p:txBody>
          <a:bodyPr/>
          <a:lstStyle/>
          <a:p>
            <a:r>
              <a:rPr lang="en-US" dirty="0"/>
              <a:t>Give me pain medication when I need it </a:t>
            </a:r>
          </a:p>
        </p:txBody>
      </p:sp>
      <p:sp>
        <p:nvSpPr>
          <p:cNvPr id="5" name="Slide Number Placeholder 4">
            <a:extLst>
              <a:ext uri="{FF2B5EF4-FFF2-40B4-BE49-F238E27FC236}">
                <a16:creationId xmlns:a16="http://schemas.microsoft.com/office/drawing/2014/main" id="{7FCD21C0-BAAC-4924-8821-F32BA55E554F}"/>
              </a:ext>
            </a:extLst>
          </p:cNvPr>
          <p:cNvSpPr>
            <a:spLocks noGrp="1"/>
          </p:cNvSpPr>
          <p:nvPr>
            <p:ph type="sldNum" sz="quarter" idx="12"/>
          </p:nvPr>
        </p:nvSpPr>
        <p:spPr/>
        <p:txBody>
          <a:bodyPr/>
          <a:lstStyle/>
          <a:p>
            <a:fld id="{78E89677-D99F-4CF4-BCBC-10F62AFC0C1A}" type="slidenum">
              <a:rPr lang="en-US" smtClean="0"/>
              <a:pPr/>
              <a:t>23</a:t>
            </a:fld>
            <a:endParaRPr lang="en-US"/>
          </a:p>
        </p:txBody>
      </p:sp>
      <p:sp>
        <p:nvSpPr>
          <p:cNvPr id="11" name="Content Placeholder 4">
            <a:extLst>
              <a:ext uri="{FF2B5EF4-FFF2-40B4-BE49-F238E27FC236}">
                <a16:creationId xmlns:a16="http://schemas.microsoft.com/office/drawing/2014/main" id="{94D47605-C5AF-4E54-AB98-E46F91C13362}"/>
              </a:ext>
            </a:extLst>
          </p:cNvPr>
          <p:cNvSpPr txBox="1">
            <a:spLocks/>
          </p:cNvSpPr>
          <p:nvPr/>
        </p:nvSpPr>
        <p:spPr>
          <a:xfrm>
            <a:off x="2476500" y="4275254"/>
            <a:ext cx="9001905" cy="981075"/>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dirty="0">
                <a:solidFill>
                  <a:schemeClr val="tx1">
                    <a:lumMod val="85000"/>
                    <a:lumOff val="15000"/>
                  </a:schemeClr>
                </a:solidFill>
              </a:rPr>
              <a:t>“I mean, you can go on the street and find somebody that doesn’t need their medication that sells it, faster than you can get from a doctor. That’s sad. You know what I mean? Like people are getting their medication, and they’re selling it. . . . People who need it don’t get it because we’re the junkies. We’re clean, you know what I mean? We’re not, in any way, junky-looking. Not any of us here, and we’re the ones that are judged.” </a:t>
            </a:r>
            <a:br>
              <a:rPr lang="en-US" sz="1800" dirty="0">
                <a:solidFill>
                  <a:schemeClr val="tx1">
                    <a:lumMod val="85000"/>
                    <a:lumOff val="15000"/>
                  </a:schemeClr>
                </a:solidFill>
              </a:rPr>
            </a:br>
            <a:r>
              <a:rPr lang="en-US" sz="1800" dirty="0">
                <a:solidFill>
                  <a:schemeClr val="tx1">
                    <a:lumMod val="85000"/>
                    <a:lumOff val="15000"/>
                  </a:schemeClr>
                </a:solidFill>
              </a:rPr>
              <a:t>—White female, Redding</a:t>
            </a:r>
          </a:p>
        </p:txBody>
      </p:sp>
      <p:sp>
        <p:nvSpPr>
          <p:cNvPr id="8" name="Content Placeholder 4">
            <a:extLst>
              <a:ext uri="{FF2B5EF4-FFF2-40B4-BE49-F238E27FC236}">
                <a16:creationId xmlns:a16="http://schemas.microsoft.com/office/drawing/2014/main" id="{A0D33355-74E4-40E5-8503-ACFD3EB066C0}"/>
              </a:ext>
            </a:extLst>
          </p:cNvPr>
          <p:cNvSpPr txBox="1">
            <a:spLocks/>
          </p:cNvSpPr>
          <p:nvPr/>
        </p:nvSpPr>
        <p:spPr>
          <a:xfrm>
            <a:off x="2400300" y="2452391"/>
            <a:ext cx="9220200" cy="379582"/>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dirty="0">
                <a:solidFill>
                  <a:schemeClr val="tx1">
                    <a:lumMod val="85000"/>
                    <a:lumOff val="15000"/>
                  </a:schemeClr>
                </a:solidFill>
              </a:rPr>
              <a:t>“And you could be in dire pain like having kidney stones, and they will not give you anything for pain medication. And I’m sorry, I don’t abuse it, but when you’re [in pain] with [a] kidney stone or something like that, the last thing in the world you need is to have to go home and take ibuprofen. And then that’s like torture. It’s inhumane, personally.” —White female, Redding</a:t>
            </a:r>
          </a:p>
        </p:txBody>
      </p:sp>
      <p:sp>
        <p:nvSpPr>
          <p:cNvPr id="9" name="TextBox 8">
            <a:extLst>
              <a:ext uri="{FF2B5EF4-FFF2-40B4-BE49-F238E27FC236}">
                <a16:creationId xmlns:a16="http://schemas.microsoft.com/office/drawing/2014/main" id="{21B3C8BA-B297-445E-874F-78BA91BE14B8}"/>
              </a:ext>
            </a:extLst>
          </p:cNvPr>
          <p:cNvSpPr txBox="1"/>
          <p:nvPr/>
        </p:nvSpPr>
        <p:spPr>
          <a:xfrm>
            <a:off x="0" y="0"/>
            <a:ext cx="12192000" cy="443883"/>
          </a:xfrm>
          <a:prstGeom prst="rect">
            <a:avLst/>
          </a:prstGeom>
          <a:solidFill>
            <a:srgbClr val="F4BF00"/>
          </a:solidFill>
          <a:ln>
            <a:noFill/>
          </a:ln>
        </p:spPr>
        <p:style>
          <a:lnRef idx="0">
            <a:scrgbClr r="0" g="0" b="0"/>
          </a:lnRef>
          <a:fillRef idx="0">
            <a:scrgbClr r="0" g="0" b="0"/>
          </a:fillRef>
          <a:effectRef idx="0">
            <a:scrgbClr r="0" g="0" b="0"/>
          </a:effectRef>
          <a:fontRef idx="minor">
            <a:schemeClr val="lt1"/>
          </a:fontRef>
        </p:style>
        <p:txBody>
          <a:bodyPr spcFirstLastPara="0" vert="horz" wrap="square" lIns="156210" tIns="156210" rIns="156210" bIns="156210" numCol="1" spcCol="1270" anchor="ctr" anchorCtr="0">
            <a:noAutofit/>
          </a:bodyPr>
          <a:lstStyle/>
          <a:p>
            <a:pPr marL="0" lvl="0" indent="0" defTabSz="1822450">
              <a:lnSpc>
                <a:spcPct val="90000"/>
              </a:lnSpc>
              <a:spcBef>
                <a:spcPct val="0"/>
              </a:spcBef>
              <a:spcAft>
                <a:spcPct val="35000"/>
              </a:spcAft>
              <a:buNone/>
            </a:pPr>
            <a:r>
              <a:rPr lang="en-US" sz="2000" kern="1200" dirty="0">
                <a:solidFill>
                  <a:srgbClr val="FFF8EB"/>
                </a:solidFill>
                <a:latin typeface="Acumin Pro Condensed" panose="020B0506020202020204" pitchFamily="34" charset="0"/>
              </a:rPr>
              <a:t>Medication Needs Not Adequately Met</a:t>
            </a:r>
          </a:p>
        </p:txBody>
      </p:sp>
      <p:pic>
        <p:nvPicPr>
          <p:cNvPr id="12" name="Picture 11" descr="Logo&#10;&#10;Description automatically generated">
            <a:extLst>
              <a:ext uri="{FF2B5EF4-FFF2-40B4-BE49-F238E27FC236}">
                <a16:creationId xmlns:a16="http://schemas.microsoft.com/office/drawing/2014/main" id="{C38A56E8-C334-4A93-8FB9-26F06ED314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01254" y="6153970"/>
            <a:ext cx="589492" cy="704030"/>
          </a:xfrm>
          <a:prstGeom prst="rect">
            <a:avLst/>
          </a:prstGeom>
        </p:spPr>
      </p:pic>
      <p:sp>
        <p:nvSpPr>
          <p:cNvPr id="13" name="TextBox 12">
            <a:extLst>
              <a:ext uri="{FF2B5EF4-FFF2-40B4-BE49-F238E27FC236}">
                <a16:creationId xmlns:a16="http://schemas.microsoft.com/office/drawing/2014/main" id="{04EE601D-CE94-476F-9915-D7AFE70FA6A0}"/>
              </a:ext>
            </a:extLst>
          </p:cNvPr>
          <p:cNvSpPr txBox="1"/>
          <p:nvPr/>
        </p:nvSpPr>
        <p:spPr>
          <a:xfrm>
            <a:off x="1071153" y="6540139"/>
            <a:ext cx="4101737" cy="246221"/>
          </a:xfrm>
          <a:prstGeom prst="rect">
            <a:avLst/>
          </a:prstGeom>
          <a:noFill/>
        </p:spPr>
        <p:txBody>
          <a:bodyPr wrap="square" rtlCol="0">
            <a:spAutoFit/>
          </a:bodyPr>
          <a:lstStyle/>
          <a:p>
            <a:r>
              <a:rPr lang="en-US" sz="1000" dirty="0">
                <a:solidFill>
                  <a:schemeClr val="tx1">
                    <a:lumMod val="85000"/>
                    <a:lumOff val="15000"/>
                  </a:schemeClr>
                </a:solidFill>
                <a:latin typeface="Acumin Pro Condensed" panose="020B0506020202020204" pitchFamily="34" charset="0"/>
              </a:rPr>
              <a:t>Source: Focus groups conducted by NORC at the University of Chicago, 2019.</a:t>
            </a:r>
          </a:p>
        </p:txBody>
      </p:sp>
    </p:spTree>
    <p:extLst>
      <p:ext uri="{BB962C8B-B14F-4D97-AF65-F5344CB8AC3E}">
        <p14:creationId xmlns:p14="http://schemas.microsoft.com/office/powerpoint/2010/main" val="23651677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A311B7-C317-4418-89BF-768E45EEBE20}"/>
              </a:ext>
            </a:extLst>
          </p:cNvPr>
          <p:cNvSpPr>
            <a:spLocks noGrp="1"/>
          </p:cNvSpPr>
          <p:nvPr>
            <p:ph type="title"/>
          </p:nvPr>
        </p:nvSpPr>
        <p:spPr/>
        <p:txBody>
          <a:bodyPr/>
          <a:lstStyle/>
          <a:p>
            <a:r>
              <a:rPr lang="en-US" dirty="0"/>
              <a:t>Make it easier to get my medications</a:t>
            </a:r>
          </a:p>
        </p:txBody>
      </p:sp>
      <p:sp>
        <p:nvSpPr>
          <p:cNvPr id="3" name="Slide Number Placeholder 2">
            <a:extLst>
              <a:ext uri="{FF2B5EF4-FFF2-40B4-BE49-F238E27FC236}">
                <a16:creationId xmlns:a16="http://schemas.microsoft.com/office/drawing/2014/main" id="{227E8A27-7618-4433-B165-ED517CC8B157}"/>
              </a:ext>
            </a:extLst>
          </p:cNvPr>
          <p:cNvSpPr>
            <a:spLocks noGrp="1"/>
          </p:cNvSpPr>
          <p:nvPr>
            <p:ph type="sldNum" sz="quarter" idx="12"/>
          </p:nvPr>
        </p:nvSpPr>
        <p:spPr/>
        <p:txBody>
          <a:bodyPr/>
          <a:lstStyle/>
          <a:p>
            <a:fld id="{78E89677-D99F-4CF4-BCBC-10F62AFC0C1A}" type="slidenum">
              <a:rPr lang="en-US" smtClean="0"/>
              <a:pPr/>
              <a:t>24</a:t>
            </a:fld>
            <a:endParaRPr lang="en-US"/>
          </a:p>
        </p:txBody>
      </p:sp>
      <p:sp>
        <p:nvSpPr>
          <p:cNvPr id="11" name="Content Placeholder 4">
            <a:extLst>
              <a:ext uri="{FF2B5EF4-FFF2-40B4-BE49-F238E27FC236}">
                <a16:creationId xmlns:a16="http://schemas.microsoft.com/office/drawing/2014/main" id="{94D47605-C5AF-4E54-AB98-E46F91C13362}"/>
              </a:ext>
            </a:extLst>
          </p:cNvPr>
          <p:cNvSpPr txBox="1">
            <a:spLocks/>
          </p:cNvSpPr>
          <p:nvPr/>
        </p:nvSpPr>
        <p:spPr>
          <a:xfrm>
            <a:off x="2620669" y="3429000"/>
            <a:ext cx="8914106" cy="752475"/>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dirty="0">
                <a:solidFill>
                  <a:schemeClr val="tx1">
                    <a:lumMod val="85000"/>
                    <a:lumOff val="15000"/>
                  </a:schemeClr>
                </a:solidFill>
              </a:rPr>
              <a:t>“They said, ‘Where do you pick up your medication?’ I say, ‘Walgreens at Crenshaw.’ They did have me going one day back and forth over to the [clinic] and that Walgreens. Then they didn’t have it. I had to get back on 13 more buses and go back over.” —Black female, Los Angeles</a:t>
            </a:r>
          </a:p>
        </p:txBody>
      </p:sp>
      <p:sp>
        <p:nvSpPr>
          <p:cNvPr id="8" name="Content Placeholder 4">
            <a:extLst>
              <a:ext uri="{FF2B5EF4-FFF2-40B4-BE49-F238E27FC236}">
                <a16:creationId xmlns:a16="http://schemas.microsoft.com/office/drawing/2014/main" id="{A0D33355-74E4-40E5-8503-ACFD3EB066C0}"/>
              </a:ext>
            </a:extLst>
          </p:cNvPr>
          <p:cNvSpPr txBox="1">
            <a:spLocks/>
          </p:cNvSpPr>
          <p:nvPr/>
        </p:nvSpPr>
        <p:spPr>
          <a:xfrm>
            <a:off x="2466941" y="2101076"/>
            <a:ext cx="9544083" cy="508774"/>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dirty="0">
                <a:solidFill>
                  <a:schemeClr val="tx1">
                    <a:lumMod val="85000"/>
                    <a:lumOff val="15000"/>
                  </a:schemeClr>
                </a:solidFill>
              </a:rPr>
              <a:t>“I got a ride to the doctor, but I don’t necessarily have a ride to the Walgreens and then back home." </a:t>
            </a:r>
            <a:br>
              <a:rPr lang="en-US" sz="1800" dirty="0">
                <a:solidFill>
                  <a:schemeClr val="tx1">
                    <a:lumMod val="85000"/>
                    <a:lumOff val="15000"/>
                  </a:schemeClr>
                </a:solidFill>
              </a:rPr>
            </a:br>
            <a:r>
              <a:rPr lang="en-US" sz="1800" dirty="0">
                <a:solidFill>
                  <a:schemeClr val="tx1">
                    <a:lumMod val="85000"/>
                    <a:lumOff val="15000"/>
                  </a:schemeClr>
                </a:solidFill>
              </a:rPr>
              <a:t>—White female, Redding</a:t>
            </a:r>
          </a:p>
        </p:txBody>
      </p:sp>
      <p:sp>
        <p:nvSpPr>
          <p:cNvPr id="9" name="TextBox 8">
            <a:extLst>
              <a:ext uri="{FF2B5EF4-FFF2-40B4-BE49-F238E27FC236}">
                <a16:creationId xmlns:a16="http://schemas.microsoft.com/office/drawing/2014/main" id="{21B3C8BA-B297-445E-874F-78BA91BE14B8}"/>
              </a:ext>
            </a:extLst>
          </p:cNvPr>
          <p:cNvSpPr txBox="1"/>
          <p:nvPr/>
        </p:nvSpPr>
        <p:spPr>
          <a:xfrm>
            <a:off x="0" y="0"/>
            <a:ext cx="12192000" cy="443883"/>
          </a:xfrm>
          <a:prstGeom prst="rect">
            <a:avLst/>
          </a:prstGeom>
          <a:solidFill>
            <a:srgbClr val="F4BF00"/>
          </a:solidFill>
          <a:ln>
            <a:noFill/>
          </a:ln>
        </p:spPr>
        <p:style>
          <a:lnRef idx="0">
            <a:scrgbClr r="0" g="0" b="0"/>
          </a:lnRef>
          <a:fillRef idx="0">
            <a:scrgbClr r="0" g="0" b="0"/>
          </a:fillRef>
          <a:effectRef idx="0">
            <a:scrgbClr r="0" g="0" b="0"/>
          </a:effectRef>
          <a:fontRef idx="minor">
            <a:schemeClr val="lt1"/>
          </a:fontRef>
        </p:style>
        <p:txBody>
          <a:bodyPr spcFirstLastPara="0" vert="horz" wrap="square" lIns="156210" tIns="156210" rIns="156210" bIns="156210" numCol="1" spcCol="1270" anchor="ctr" anchorCtr="0">
            <a:noAutofit/>
          </a:bodyPr>
          <a:lstStyle/>
          <a:p>
            <a:pPr marL="0" lvl="0" indent="0" defTabSz="1822450">
              <a:lnSpc>
                <a:spcPct val="90000"/>
              </a:lnSpc>
              <a:spcBef>
                <a:spcPct val="0"/>
              </a:spcBef>
              <a:spcAft>
                <a:spcPct val="35000"/>
              </a:spcAft>
              <a:buNone/>
            </a:pPr>
            <a:r>
              <a:rPr lang="en-US" sz="2000" kern="1200" dirty="0">
                <a:solidFill>
                  <a:srgbClr val="FFF8EB"/>
                </a:solidFill>
                <a:latin typeface="Acumin Pro Condensed" panose="020B0506020202020204" pitchFamily="34" charset="0"/>
              </a:rPr>
              <a:t>Medication Needs Not Adequately Met</a:t>
            </a:r>
          </a:p>
        </p:txBody>
      </p:sp>
      <p:sp>
        <p:nvSpPr>
          <p:cNvPr id="7" name="Content Placeholder 4">
            <a:extLst>
              <a:ext uri="{FF2B5EF4-FFF2-40B4-BE49-F238E27FC236}">
                <a16:creationId xmlns:a16="http://schemas.microsoft.com/office/drawing/2014/main" id="{27DCD173-9E80-47EF-865A-3D132FE539EF}"/>
              </a:ext>
            </a:extLst>
          </p:cNvPr>
          <p:cNvSpPr txBox="1">
            <a:spLocks/>
          </p:cNvSpPr>
          <p:nvPr/>
        </p:nvSpPr>
        <p:spPr>
          <a:xfrm>
            <a:off x="2216700" y="4928518"/>
            <a:ext cx="9384749" cy="672181"/>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dirty="0">
                <a:solidFill>
                  <a:schemeClr val="tx1">
                    <a:lumMod val="85000"/>
                    <a:lumOff val="15000"/>
                  </a:schemeClr>
                </a:solidFill>
              </a:rPr>
              <a:t>“I have so much push back between my pharmacy and my doctor. They’re always blaming one another. I’ll go weeks, sometimes a month without meds.” —White female, Oakland</a:t>
            </a:r>
          </a:p>
        </p:txBody>
      </p:sp>
      <p:pic>
        <p:nvPicPr>
          <p:cNvPr id="12" name="Picture 11" descr="Logo&#10;&#10;Description automatically generated">
            <a:extLst>
              <a:ext uri="{FF2B5EF4-FFF2-40B4-BE49-F238E27FC236}">
                <a16:creationId xmlns:a16="http://schemas.microsoft.com/office/drawing/2014/main" id="{DBCBD0ED-107B-4D7C-A997-446D6DE3CE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01254" y="6153970"/>
            <a:ext cx="589492" cy="704030"/>
          </a:xfrm>
          <a:prstGeom prst="rect">
            <a:avLst/>
          </a:prstGeom>
        </p:spPr>
      </p:pic>
      <p:sp>
        <p:nvSpPr>
          <p:cNvPr id="13" name="TextBox 12">
            <a:extLst>
              <a:ext uri="{FF2B5EF4-FFF2-40B4-BE49-F238E27FC236}">
                <a16:creationId xmlns:a16="http://schemas.microsoft.com/office/drawing/2014/main" id="{88CCD78B-EBAA-4A64-B4E0-4AFC3FAFA52D}"/>
              </a:ext>
            </a:extLst>
          </p:cNvPr>
          <p:cNvSpPr txBox="1"/>
          <p:nvPr/>
        </p:nvSpPr>
        <p:spPr>
          <a:xfrm>
            <a:off x="1071153" y="6540139"/>
            <a:ext cx="4101737" cy="246221"/>
          </a:xfrm>
          <a:prstGeom prst="rect">
            <a:avLst/>
          </a:prstGeom>
          <a:noFill/>
        </p:spPr>
        <p:txBody>
          <a:bodyPr wrap="square" rtlCol="0">
            <a:spAutoFit/>
          </a:bodyPr>
          <a:lstStyle/>
          <a:p>
            <a:r>
              <a:rPr lang="en-US" sz="1000" dirty="0">
                <a:solidFill>
                  <a:schemeClr val="tx1">
                    <a:lumMod val="85000"/>
                    <a:lumOff val="15000"/>
                  </a:schemeClr>
                </a:solidFill>
                <a:latin typeface="Acumin Pro Condensed" panose="020B0506020202020204" pitchFamily="34" charset="0"/>
              </a:rPr>
              <a:t>Source: Focus groups conducted by NORC at the University of Chicago, 2019.</a:t>
            </a:r>
          </a:p>
        </p:txBody>
      </p:sp>
    </p:spTree>
    <p:extLst>
      <p:ext uri="{BB962C8B-B14F-4D97-AF65-F5344CB8AC3E}">
        <p14:creationId xmlns:p14="http://schemas.microsoft.com/office/powerpoint/2010/main" val="27954696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A311B7-C317-4418-89BF-768E45EEBE20}"/>
              </a:ext>
            </a:extLst>
          </p:cNvPr>
          <p:cNvSpPr>
            <a:spLocks noGrp="1"/>
          </p:cNvSpPr>
          <p:nvPr>
            <p:ph type="title"/>
          </p:nvPr>
        </p:nvSpPr>
        <p:spPr/>
        <p:txBody>
          <a:bodyPr/>
          <a:lstStyle/>
          <a:p>
            <a:r>
              <a:rPr lang="en-US" dirty="0"/>
              <a:t>Help me afford my medications</a:t>
            </a:r>
          </a:p>
        </p:txBody>
      </p:sp>
      <p:sp>
        <p:nvSpPr>
          <p:cNvPr id="11" name="Content Placeholder 4">
            <a:extLst>
              <a:ext uri="{FF2B5EF4-FFF2-40B4-BE49-F238E27FC236}">
                <a16:creationId xmlns:a16="http://schemas.microsoft.com/office/drawing/2014/main" id="{94D47605-C5AF-4E54-AB98-E46F91C13362}"/>
              </a:ext>
            </a:extLst>
          </p:cNvPr>
          <p:cNvSpPr txBox="1">
            <a:spLocks/>
          </p:cNvSpPr>
          <p:nvPr/>
        </p:nvSpPr>
        <p:spPr>
          <a:xfrm>
            <a:off x="2505075" y="3281879"/>
            <a:ext cx="9067800" cy="634097"/>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dirty="0">
                <a:solidFill>
                  <a:schemeClr val="tx1">
                    <a:lumMod val="85000"/>
                    <a:lumOff val="15000"/>
                  </a:schemeClr>
                </a:solidFill>
              </a:rPr>
              <a:t>“For me, the cost because medicine is not covered. Sometimes [my carrier] will cover medication today, but then you go to fill that prescription and it’s not covered anymore.” —Black female, Redding </a:t>
            </a:r>
          </a:p>
        </p:txBody>
      </p:sp>
      <p:sp>
        <p:nvSpPr>
          <p:cNvPr id="8" name="Content Placeholder 4">
            <a:extLst>
              <a:ext uri="{FF2B5EF4-FFF2-40B4-BE49-F238E27FC236}">
                <a16:creationId xmlns:a16="http://schemas.microsoft.com/office/drawing/2014/main" id="{A0D33355-74E4-40E5-8503-ACFD3EB066C0}"/>
              </a:ext>
            </a:extLst>
          </p:cNvPr>
          <p:cNvSpPr txBox="1">
            <a:spLocks/>
          </p:cNvSpPr>
          <p:nvPr/>
        </p:nvSpPr>
        <p:spPr>
          <a:xfrm>
            <a:off x="2038317" y="2243951"/>
            <a:ext cx="8597132" cy="379582"/>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dirty="0">
                <a:solidFill>
                  <a:schemeClr val="tx1">
                    <a:lumMod val="85000"/>
                    <a:lumOff val="15000"/>
                  </a:schemeClr>
                </a:solidFill>
              </a:rPr>
              <a:t>“Going to the doctor isn’t going to do you good if you can’t fill prescription.” —White female, Modesto</a:t>
            </a:r>
          </a:p>
        </p:txBody>
      </p:sp>
      <p:sp>
        <p:nvSpPr>
          <p:cNvPr id="9" name="TextBox 8">
            <a:extLst>
              <a:ext uri="{FF2B5EF4-FFF2-40B4-BE49-F238E27FC236}">
                <a16:creationId xmlns:a16="http://schemas.microsoft.com/office/drawing/2014/main" id="{21B3C8BA-B297-445E-874F-78BA91BE14B8}"/>
              </a:ext>
            </a:extLst>
          </p:cNvPr>
          <p:cNvSpPr txBox="1"/>
          <p:nvPr/>
        </p:nvSpPr>
        <p:spPr>
          <a:xfrm>
            <a:off x="0" y="0"/>
            <a:ext cx="12192000" cy="443883"/>
          </a:xfrm>
          <a:prstGeom prst="rect">
            <a:avLst/>
          </a:prstGeom>
          <a:solidFill>
            <a:srgbClr val="F4BF00"/>
          </a:solidFill>
          <a:ln>
            <a:noFill/>
          </a:ln>
        </p:spPr>
        <p:style>
          <a:lnRef idx="0">
            <a:scrgbClr r="0" g="0" b="0"/>
          </a:lnRef>
          <a:fillRef idx="0">
            <a:scrgbClr r="0" g="0" b="0"/>
          </a:fillRef>
          <a:effectRef idx="0">
            <a:scrgbClr r="0" g="0" b="0"/>
          </a:effectRef>
          <a:fontRef idx="minor">
            <a:schemeClr val="lt1"/>
          </a:fontRef>
        </p:style>
        <p:txBody>
          <a:bodyPr spcFirstLastPara="0" vert="horz" wrap="square" lIns="156210" tIns="156210" rIns="156210" bIns="156210" numCol="1" spcCol="1270" anchor="ctr" anchorCtr="0">
            <a:noAutofit/>
          </a:bodyPr>
          <a:lstStyle/>
          <a:p>
            <a:pPr marL="0" lvl="0" indent="0" defTabSz="1822450">
              <a:lnSpc>
                <a:spcPct val="90000"/>
              </a:lnSpc>
              <a:spcBef>
                <a:spcPct val="0"/>
              </a:spcBef>
              <a:spcAft>
                <a:spcPct val="35000"/>
              </a:spcAft>
              <a:buNone/>
            </a:pPr>
            <a:r>
              <a:rPr lang="en-US" sz="2000" kern="1200" dirty="0">
                <a:solidFill>
                  <a:srgbClr val="FFF8EB"/>
                </a:solidFill>
                <a:latin typeface="Acumin Pro Condensed" panose="020B0506020202020204" pitchFamily="34" charset="0"/>
              </a:rPr>
              <a:t>Medication Needs Not Adequately Met</a:t>
            </a:r>
          </a:p>
        </p:txBody>
      </p:sp>
      <p:sp>
        <p:nvSpPr>
          <p:cNvPr id="7" name="Content Placeholder 4">
            <a:extLst>
              <a:ext uri="{FF2B5EF4-FFF2-40B4-BE49-F238E27FC236}">
                <a16:creationId xmlns:a16="http://schemas.microsoft.com/office/drawing/2014/main" id="{27DCD173-9E80-47EF-865A-3D132FE539EF}"/>
              </a:ext>
            </a:extLst>
          </p:cNvPr>
          <p:cNvSpPr txBox="1">
            <a:spLocks/>
          </p:cNvSpPr>
          <p:nvPr/>
        </p:nvSpPr>
        <p:spPr>
          <a:xfrm>
            <a:off x="2105025" y="4614194"/>
            <a:ext cx="9553575" cy="1081756"/>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dirty="0">
                <a:solidFill>
                  <a:schemeClr val="tx1">
                    <a:lumMod val="85000"/>
                    <a:lumOff val="15000"/>
                  </a:schemeClr>
                </a:solidFill>
              </a:rPr>
              <a:t>“My insurance was paying for all my prescriptions. But the last two years they stopped paying for one of them, and I’ve had to pay cash every month for it. It’s cost me about $98 a month. That I just don’t have. I get $900 disability every month, and it don’t go very far. I can’t afford to pay for any of my prescriptions.” </a:t>
            </a:r>
            <a:br>
              <a:rPr lang="en-US" sz="1800" dirty="0">
                <a:solidFill>
                  <a:schemeClr val="tx1">
                    <a:lumMod val="85000"/>
                    <a:lumOff val="15000"/>
                  </a:schemeClr>
                </a:solidFill>
              </a:rPr>
            </a:br>
            <a:r>
              <a:rPr lang="en-US" sz="1800" dirty="0">
                <a:solidFill>
                  <a:schemeClr val="tx1">
                    <a:lumMod val="85000"/>
                    <a:lumOff val="15000"/>
                  </a:schemeClr>
                </a:solidFill>
              </a:rPr>
              <a:t>—White female, Redding</a:t>
            </a:r>
          </a:p>
        </p:txBody>
      </p:sp>
      <p:pic>
        <p:nvPicPr>
          <p:cNvPr id="12" name="Picture 11" descr="Logo&#10;&#10;Description automatically generated">
            <a:extLst>
              <a:ext uri="{FF2B5EF4-FFF2-40B4-BE49-F238E27FC236}">
                <a16:creationId xmlns:a16="http://schemas.microsoft.com/office/drawing/2014/main" id="{DBCBD0ED-107B-4D7C-A997-446D6DE3CE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01254" y="6153970"/>
            <a:ext cx="589492" cy="704030"/>
          </a:xfrm>
          <a:prstGeom prst="rect">
            <a:avLst/>
          </a:prstGeom>
        </p:spPr>
      </p:pic>
      <p:sp>
        <p:nvSpPr>
          <p:cNvPr id="3" name="Slide Number Placeholder 2">
            <a:extLst>
              <a:ext uri="{FF2B5EF4-FFF2-40B4-BE49-F238E27FC236}">
                <a16:creationId xmlns:a16="http://schemas.microsoft.com/office/drawing/2014/main" id="{227E8A27-7618-4433-B165-ED517CC8B157}"/>
              </a:ext>
            </a:extLst>
          </p:cNvPr>
          <p:cNvSpPr>
            <a:spLocks noGrp="1"/>
          </p:cNvSpPr>
          <p:nvPr>
            <p:ph type="sldNum" sz="quarter" idx="12"/>
          </p:nvPr>
        </p:nvSpPr>
        <p:spPr/>
        <p:txBody>
          <a:bodyPr/>
          <a:lstStyle/>
          <a:p>
            <a:fld id="{78E89677-D99F-4CF4-BCBC-10F62AFC0C1A}" type="slidenum">
              <a:rPr lang="en-US" smtClean="0"/>
              <a:pPr/>
              <a:t>25</a:t>
            </a:fld>
            <a:endParaRPr lang="en-US"/>
          </a:p>
        </p:txBody>
      </p:sp>
      <p:sp>
        <p:nvSpPr>
          <p:cNvPr id="13" name="TextBox 12">
            <a:extLst>
              <a:ext uri="{FF2B5EF4-FFF2-40B4-BE49-F238E27FC236}">
                <a16:creationId xmlns:a16="http://schemas.microsoft.com/office/drawing/2014/main" id="{88CCD78B-EBAA-4A64-B4E0-4AFC3FAFA52D}"/>
              </a:ext>
            </a:extLst>
          </p:cNvPr>
          <p:cNvSpPr txBox="1"/>
          <p:nvPr/>
        </p:nvSpPr>
        <p:spPr>
          <a:xfrm>
            <a:off x="1071153" y="6540139"/>
            <a:ext cx="4101737" cy="246221"/>
          </a:xfrm>
          <a:prstGeom prst="rect">
            <a:avLst/>
          </a:prstGeom>
          <a:noFill/>
        </p:spPr>
        <p:txBody>
          <a:bodyPr wrap="square" rtlCol="0">
            <a:spAutoFit/>
          </a:bodyPr>
          <a:lstStyle/>
          <a:p>
            <a:r>
              <a:rPr lang="en-US" sz="1000" dirty="0">
                <a:solidFill>
                  <a:schemeClr val="tx1">
                    <a:lumMod val="85000"/>
                    <a:lumOff val="15000"/>
                  </a:schemeClr>
                </a:solidFill>
                <a:latin typeface="Acumin Pro Condensed" panose="020B0506020202020204" pitchFamily="34" charset="0"/>
              </a:rPr>
              <a:t>Source: Focus groups conducted by NORC at the University of Chicago, 2019.</a:t>
            </a:r>
          </a:p>
        </p:txBody>
      </p:sp>
    </p:spTree>
    <p:extLst>
      <p:ext uri="{BB962C8B-B14F-4D97-AF65-F5344CB8AC3E}">
        <p14:creationId xmlns:p14="http://schemas.microsoft.com/office/powerpoint/2010/main" val="26588136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F80FF22-C31A-4AFF-8F7E-34DA7FE4DD07}"/>
              </a:ext>
            </a:extLst>
          </p:cNvPr>
          <p:cNvSpPr>
            <a:spLocks noGrp="1"/>
          </p:cNvSpPr>
          <p:nvPr>
            <p:ph type="title"/>
          </p:nvPr>
        </p:nvSpPr>
        <p:spPr>
          <a:xfrm>
            <a:off x="1088570" y="365125"/>
            <a:ext cx="10265229" cy="1325563"/>
          </a:xfrm>
        </p:spPr>
        <p:txBody>
          <a:bodyPr/>
          <a:lstStyle/>
          <a:p>
            <a:r>
              <a:rPr lang="en-US" dirty="0"/>
              <a:t>Appendix: Overview of Focus Groups </a:t>
            </a:r>
          </a:p>
        </p:txBody>
      </p:sp>
      <p:graphicFrame>
        <p:nvGraphicFramePr>
          <p:cNvPr id="8" name="Content Placeholder 7">
            <a:extLst>
              <a:ext uri="{FF2B5EF4-FFF2-40B4-BE49-F238E27FC236}">
                <a16:creationId xmlns:a16="http://schemas.microsoft.com/office/drawing/2014/main" id="{DDE9CA55-5366-4E66-846B-61A0C08BB02A}"/>
              </a:ext>
            </a:extLst>
          </p:cNvPr>
          <p:cNvGraphicFramePr>
            <a:graphicFrameLocks/>
          </p:cNvGraphicFramePr>
          <p:nvPr>
            <p:extLst>
              <p:ext uri="{D42A27DB-BD31-4B8C-83A1-F6EECF244321}">
                <p14:modId xmlns:p14="http://schemas.microsoft.com/office/powerpoint/2010/main" val="92066948"/>
              </p:ext>
            </p:extLst>
          </p:nvPr>
        </p:nvGraphicFramePr>
        <p:xfrm>
          <a:off x="1079863" y="2577737"/>
          <a:ext cx="10075816" cy="3257009"/>
        </p:xfrm>
        <a:graphic>
          <a:graphicData uri="http://schemas.openxmlformats.org/drawingml/2006/table">
            <a:tbl>
              <a:tblPr firstRow="1" firstCol="1" bandRow="1">
                <a:tableStyleId>{5C22544A-7EE6-4342-B048-85BDC9FD1C3A}</a:tableStyleId>
              </a:tblPr>
              <a:tblGrid>
                <a:gridCol w="1460137">
                  <a:extLst>
                    <a:ext uri="{9D8B030D-6E8A-4147-A177-3AD203B41FA5}">
                      <a16:colId xmlns:a16="http://schemas.microsoft.com/office/drawing/2014/main" val="20000"/>
                    </a:ext>
                  </a:extLst>
                </a:gridCol>
                <a:gridCol w="1391478">
                  <a:extLst>
                    <a:ext uri="{9D8B030D-6E8A-4147-A177-3AD203B41FA5}">
                      <a16:colId xmlns:a16="http://schemas.microsoft.com/office/drawing/2014/main" val="20001"/>
                    </a:ext>
                  </a:extLst>
                </a:gridCol>
                <a:gridCol w="1806713">
                  <a:extLst>
                    <a:ext uri="{9D8B030D-6E8A-4147-A177-3AD203B41FA5}">
                      <a16:colId xmlns:a16="http://schemas.microsoft.com/office/drawing/2014/main" val="20002"/>
                    </a:ext>
                  </a:extLst>
                </a:gridCol>
                <a:gridCol w="1859722">
                  <a:extLst>
                    <a:ext uri="{9D8B030D-6E8A-4147-A177-3AD203B41FA5}">
                      <a16:colId xmlns:a16="http://schemas.microsoft.com/office/drawing/2014/main" val="20003"/>
                    </a:ext>
                  </a:extLst>
                </a:gridCol>
                <a:gridCol w="1607930">
                  <a:extLst>
                    <a:ext uri="{9D8B030D-6E8A-4147-A177-3AD203B41FA5}">
                      <a16:colId xmlns:a16="http://schemas.microsoft.com/office/drawing/2014/main" val="20004"/>
                    </a:ext>
                  </a:extLst>
                </a:gridCol>
                <a:gridCol w="1161774">
                  <a:extLst>
                    <a:ext uri="{9D8B030D-6E8A-4147-A177-3AD203B41FA5}">
                      <a16:colId xmlns:a16="http://schemas.microsoft.com/office/drawing/2014/main" val="20005"/>
                    </a:ext>
                  </a:extLst>
                </a:gridCol>
                <a:gridCol w="788062">
                  <a:extLst>
                    <a:ext uri="{9D8B030D-6E8A-4147-A177-3AD203B41FA5}">
                      <a16:colId xmlns:a16="http://schemas.microsoft.com/office/drawing/2014/main" val="20006"/>
                    </a:ext>
                  </a:extLst>
                </a:gridCol>
              </a:tblGrid>
              <a:tr h="465287">
                <a:tc gridSpan="2">
                  <a:txBody>
                    <a:bodyPr/>
                    <a:lstStyle/>
                    <a:p>
                      <a:pPr algn="l">
                        <a:spcAft>
                          <a:spcPts val="0"/>
                        </a:spcAft>
                      </a:pPr>
                      <a:r>
                        <a:rPr lang="en-US" sz="1800" dirty="0">
                          <a:solidFill>
                            <a:schemeClr val="tx1">
                              <a:lumMod val="85000"/>
                              <a:lumOff val="15000"/>
                            </a:schemeClr>
                          </a:solidFill>
                          <a:effectLst/>
                          <a:latin typeface="Acumin Pro Condensed" panose="020B0506020202020204" pitchFamily="34" charset="0"/>
                        </a:rPr>
                        <a:t> County </a:t>
                      </a:r>
                      <a:endParaRPr lang="en-US" sz="1800"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endParaRPr>
                    </a:p>
                  </a:txBody>
                  <a:tcPr marL="45720" marR="45720" anchor="ctr">
                    <a:lnL w="12700" cap="flat" cmpd="sng" algn="ctr">
                      <a:solidFill>
                        <a:srgbClr val="FFF8EB"/>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pPr algn="ctr"/>
                      <a:endParaRPr lang="en-US" dirty="0">
                        <a:latin typeface="+mj-lt"/>
                      </a:endParaRPr>
                    </a:p>
                  </a:txBody>
                  <a:tcPr/>
                </a:tc>
                <a:tc>
                  <a:txBody>
                    <a:bodyPr/>
                    <a:lstStyle/>
                    <a:p>
                      <a:pPr algn="ctr">
                        <a:spcAft>
                          <a:spcPts val="0"/>
                        </a:spcAft>
                      </a:pPr>
                      <a:r>
                        <a:rPr lang="en-US" sz="1800" dirty="0">
                          <a:solidFill>
                            <a:schemeClr val="tx1">
                              <a:lumMod val="85000"/>
                              <a:lumOff val="15000"/>
                            </a:schemeClr>
                          </a:solidFill>
                          <a:effectLst/>
                          <a:latin typeface="Acumin Pro Condensed" panose="020B0506020202020204" pitchFamily="34" charset="0"/>
                        </a:rPr>
                        <a:t>Alameda</a:t>
                      </a:r>
                      <a:endParaRPr lang="en-US" sz="1800"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endParaRPr>
                    </a:p>
                  </a:txBody>
                  <a:tcPr marL="45720" marR="45720" anchor="ctr">
                    <a:lnL w="12700" cap="flat" cmpd="sng" algn="ctr">
                      <a:solidFill>
                        <a:srgbClr val="FFF8EB"/>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a:spcAft>
                          <a:spcPts val="0"/>
                        </a:spcAft>
                      </a:pPr>
                      <a:r>
                        <a:rPr lang="en-US" sz="1800" dirty="0">
                          <a:solidFill>
                            <a:schemeClr val="tx1">
                              <a:lumMod val="85000"/>
                              <a:lumOff val="15000"/>
                            </a:schemeClr>
                          </a:solidFill>
                          <a:effectLst/>
                          <a:latin typeface="Acumin Pro Condensed" panose="020B0506020202020204" pitchFamily="34" charset="0"/>
                        </a:rPr>
                        <a:t>Los Angeles</a:t>
                      </a:r>
                      <a:endParaRPr lang="en-US" sz="1800"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endParaRPr>
                    </a:p>
                  </a:txBody>
                  <a:tcPr marL="45720" marR="45720" anchor="ctr">
                    <a:lnL w="12700" cap="flat" cmpd="sng" algn="ctr">
                      <a:solidFill>
                        <a:srgbClr val="FFF8EB"/>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a:spcAft>
                          <a:spcPts val="0"/>
                        </a:spcAft>
                      </a:pPr>
                      <a:r>
                        <a:rPr lang="en-US" sz="1800" dirty="0">
                          <a:solidFill>
                            <a:schemeClr val="tx1">
                              <a:lumMod val="85000"/>
                              <a:lumOff val="15000"/>
                            </a:schemeClr>
                          </a:solidFill>
                          <a:effectLst/>
                          <a:latin typeface="Acumin Pro Condensed" panose="020B0506020202020204" pitchFamily="34" charset="0"/>
                        </a:rPr>
                        <a:t>Stanislaus</a:t>
                      </a:r>
                      <a:endParaRPr lang="en-US" sz="1800"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endParaRPr>
                    </a:p>
                  </a:txBody>
                  <a:tcPr marL="45720" marR="45720" anchor="ctr">
                    <a:lnL w="12700" cap="flat" cmpd="sng" algn="ctr">
                      <a:solidFill>
                        <a:srgbClr val="FFF8EB"/>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a:spcAft>
                          <a:spcPts val="0"/>
                        </a:spcAft>
                      </a:pPr>
                      <a:r>
                        <a:rPr lang="en-US" sz="1800" dirty="0">
                          <a:solidFill>
                            <a:schemeClr val="tx1">
                              <a:lumMod val="85000"/>
                              <a:lumOff val="15000"/>
                            </a:schemeClr>
                          </a:solidFill>
                          <a:effectLst/>
                          <a:latin typeface="Acumin Pro Condensed" panose="020B0506020202020204" pitchFamily="34" charset="0"/>
                        </a:rPr>
                        <a:t>Shasta</a:t>
                      </a:r>
                      <a:endParaRPr lang="en-US" sz="1800"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endParaRPr>
                    </a:p>
                  </a:txBody>
                  <a:tcPr marL="45720" marR="45720" anchor="ctr">
                    <a:lnL w="12700" cap="flat" cmpd="sng" algn="ctr">
                      <a:solidFill>
                        <a:srgbClr val="FFF8EB"/>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a:spcAft>
                          <a:spcPts val="0"/>
                        </a:spcAft>
                      </a:pPr>
                      <a:r>
                        <a:rPr lang="en-US" sz="1800" b="1" dirty="0">
                          <a:solidFill>
                            <a:schemeClr val="tx1">
                              <a:lumMod val="85000"/>
                              <a:lumOff val="15000"/>
                            </a:schemeClr>
                          </a:solidFill>
                          <a:effectLst/>
                          <a:latin typeface="Acumin Pro Condensed" panose="020B0506020202020204" pitchFamily="34" charset="0"/>
                        </a:rPr>
                        <a:t>Totals</a:t>
                      </a:r>
                      <a:endParaRPr lang="en-US" sz="1800" b="1"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endParaRPr>
                    </a:p>
                  </a:txBody>
                  <a:tcPr marL="45720" marR="45720" anchor="ctr">
                    <a:lnL w="12700" cap="flat" cmpd="sng" algn="ctr">
                      <a:solidFill>
                        <a:srgbClr val="FFF8EB"/>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extLst>
                  <a:ext uri="{0D108BD9-81ED-4DB2-BD59-A6C34878D82A}">
                    <a16:rowId xmlns:a16="http://schemas.microsoft.com/office/drawing/2014/main" val="10000"/>
                  </a:ext>
                </a:extLst>
              </a:tr>
              <a:tr h="465287">
                <a:tc gridSpan="2">
                  <a:txBody>
                    <a:bodyPr/>
                    <a:lstStyle/>
                    <a:p>
                      <a:pPr algn="l">
                        <a:spcAft>
                          <a:spcPts val="0"/>
                        </a:spcAft>
                      </a:pPr>
                      <a:r>
                        <a:rPr lang="en-US" sz="1800" b="1"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rPr>
                        <a:t> City</a:t>
                      </a:r>
                    </a:p>
                  </a:txBody>
                  <a:tcPr marL="45720" marR="45720" anchor="ctr">
                    <a:lnL w="12700" cap="flat" cmpd="sng" algn="ctr">
                      <a:solidFill>
                        <a:srgbClr val="FFF8EB"/>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endParaRPr lang="en-US" sz="1800" b="1" dirty="0">
                        <a:solidFill>
                          <a:schemeClr val="tx1">
                            <a:lumMod val="85000"/>
                            <a:lumOff val="15000"/>
                          </a:schemeClr>
                        </a:solidFill>
                        <a:latin typeface="Acumin Pro Condensed" panose="020B0506020202020204" pitchFamily="34" charset="0"/>
                      </a:endParaRPr>
                    </a:p>
                  </a:txBody>
                  <a:tcPr marL="45720" marR="45720">
                    <a:lnL w="12700" cap="flat" cmpd="sng" algn="ctr">
                      <a:solidFill>
                        <a:srgbClr val="BFBFBF"/>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rgbClr val="BFBFBF"/>
                    </a:solidFill>
                  </a:tcPr>
                </a:tc>
                <a:tc>
                  <a:txBody>
                    <a:bodyPr/>
                    <a:lstStyle/>
                    <a:p>
                      <a:pPr algn="ctr">
                        <a:spcAft>
                          <a:spcPts val="0"/>
                        </a:spcAft>
                      </a:pPr>
                      <a:r>
                        <a:rPr lang="en-US" sz="1800" b="1"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rPr>
                        <a:t>Oakland</a:t>
                      </a:r>
                    </a:p>
                  </a:txBody>
                  <a:tcPr marL="45720" marR="45720" anchor="ctr">
                    <a:lnL w="12700" cap="flat" cmpd="sng" algn="ctr">
                      <a:solidFill>
                        <a:srgbClr val="FFF8EB"/>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spcAft>
                          <a:spcPts val="0"/>
                        </a:spcAft>
                      </a:pPr>
                      <a:r>
                        <a:rPr lang="en-US" sz="1800" b="1"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rPr>
                        <a:t>Los Angeles</a:t>
                      </a:r>
                    </a:p>
                  </a:txBody>
                  <a:tcPr marL="45720" marR="45720" anchor="ctr">
                    <a:lnL w="12700" cap="flat" cmpd="sng" algn="ctr">
                      <a:solidFill>
                        <a:srgbClr val="FFF8EB"/>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spcAft>
                          <a:spcPts val="0"/>
                        </a:spcAft>
                      </a:pPr>
                      <a:r>
                        <a:rPr lang="en-US" sz="1800" b="1"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rPr>
                        <a:t>Modesto</a:t>
                      </a:r>
                    </a:p>
                  </a:txBody>
                  <a:tcPr marL="45720" marR="45720" anchor="ctr">
                    <a:lnL w="12700" cap="flat" cmpd="sng" algn="ctr">
                      <a:solidFill>
                        <a:srgbClr val="FFF8EB"/>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spcAft>
                          <a:spcPts val="0"/>
                        </a:spcAft>
                      </a:pPr>
                      <a:r>
                        <a:rPr lang="en-US" sz="1800" b="1"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rPr>
                        <a:t>Redding</a:t>
                      </a:r>
                    </a:p>
                  </a:txBody>
                  <a:tcPr marL="45720" marR="45720" anchor="ctr">
                    <a:lnL w="12700" cap="flat" cmpd="sng" algn="ctr">
                      <a:solidFill>
                        <a:srgbClr val="FFF8EB"/>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spcAft>
                          <a:spcPts val="0"/>
                        </a:spcAft>
                      </a:pPr>
                      <a:endParaRPr lang="en-US" sz="1800" b="1"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endParaRPr>
                    </a:p>
                  </a:txBody>
                  <a:tcPr marL="45720" marR="45720">
                    <a:lnL w="12700" cap="flat" cmpd="sng" algn="ctr">
                      <a:solidFill>
                        <a:srgbClr val="FFF8EB"/>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1"/>
                  </a:ext>
                </a:extLst>
              </a:tr>
              <a:tr h="465287">
                <a:tc rowSpan="4">
                  <a:txBody>
                    <a:bodyPr/>
                    <a:lstStyle/>
                    <a:p>
                      <a:pPr algn="l">
                        <a:spcAft>
                          <a:spcPts val="0"/>
                        </a:spcAft>
                      </a:pPr>
                      <a:r>
                        <a:rPr lang="en-US" sz="1800" dirty="0">
                          <a:solidFill>
                            <a:schemeClr val="tx1">
                              <a:lumMod val="85000"/>
                              <a:lumOff val="15000"/>
                            </a:schemeClr>
                          </a:solidFill>
                          <a:effectLst/>
                          <a:latin typeface="Acumin Pro Condensed" panose="020B0506020202020204" pitchFamily="34" charset="0"/>
                        </a:rPr>
                        <a:t> Race/Ethnicity </a:t>
                      </a:r>
                      <a:endParaRPr lang="en-US" sz="1800"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endParaRPr>
                    </a:p>
                  </a:txBody>
                  <a:tcPr marL="45720" marR="45720">
                    <a:lnL w="12700" cap="flat" cmpd="sng" algn="ctr">
                      <a:solidFill>
                        <a:srgbClr val="FFF8EB"/>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spcAft>
                          <a:spcPts val="0"/>
                        </a:spcAft>
                      </a:pPr>
                      <a:r>
                        <a:rPr lang="en-US" sz="1800" dirty="0">
                          <a:solidFill>
                            <a:schemeClr val="tx1">
                              <a:lumMod val="85000"/>
                              <a:lumOff val="15000"/>
                            </a:schemeClr>
                          </a:solidFill>
                          <a:effectLst/>
                          <a:latin typeface="Acumin Pro Condensed" panose="020B0506020202020204" pitchFamily="34" charset="0"/>
                        </a:rPr>
                        <a:t>Asian American</a:t>
                      </a:r>
                      <a:endParaRPr lang="en-US" sz="1800"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endParaRPr>
                    </a:p>
                  </a:txBody>
                  <a:tcPr marL="45720" marR="45720" anchor="ctr">
                    <a:lnL w="12700" cap="flat" cmpd="sng" algn="ctr">
                      <a:solidFill>
                        <a:srgbClr val="FFF8EB"/>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spcAft>
                          <a:spcPts val="0"/>
                        </a:spcAft>
                      </a:pPr>
                      <a:r>
                        <a:rPr lang="en-US" sz="1800" dirty="0">
                          <a:solidFill>
                            <a:schemeClr val="tx1">
                              <a:lumMod val="85000"/>
                              <a:lumOff val="15000"/>
                            </a:schemeClr>
                          </a:solidFill>
                          <a:effectLst/>
                          <a:latin typeface="Acumin Pro Condensed" panose="020B0506020202020204" pitchFamily="34" charset="0"/>
                        </a:rPr>
                        <a:t>C</a:t>
                      </a:r>
                      <a:endParaRPr lang="en-US" sz="1800"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endParaRPr>
                    </a:p>
                  </a:txBody>
                  <a:tcPr marL="45720" marR="45720" anchor="ctr">
                    <a:lnL w="12700" cap="flat" cmpd="sng" algn="ctr">
                      <a:solidFill>
                        <a:srgbClr val="FFF8EB"/>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spcAft>
                          <a:spcPts val="0"/>
                        </a:spcAft>
                      </a:pPr>
                      <a:r>
                        <a:rPr lang="en-US" sz="1800" dirty="0">
                          <a:solidFill>
                            <a:schemeClr val="tx1">
                              <a:lumMod val="85000"/>
                              <a:lumOff val="15000"/>
                            </a:schemeClr>
                          </a:solidFill>
                          <a:effectLst/>
                          <a:latin typeface="Acumin Pro Condensed" panose="020B0506020202020204" pitchFamily="34" charset="0"/>
                        </a:rPr>
                        <a:t>C</a:t>
                      </a:r>
                      <a:endParaRPr lang="en-US" sz="1800"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endParaRPr>
                    </a:p>
                  </a:txBody>
                  <a:tcPr marL="45720" marR="45720" anchor="ctr">
                    <a:lnL w="12700" cap="flat" cmpd="sng" algn="ctr">
                      <a:solidFill>
                        <a:srgbClr val="FFF8EB"/>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spcAft>
                          <a:spcPts val="0"/>
                        </a:spcAft>
                      </a:pPr>
                      <a:r>
                        <a:rPr lang="en-US" sz="1800" dirty="0">
                          <a:solidFill>
                            <a:schemeClr val="tx1">
                              <a:lumMod val="85000"/>
                              <a:lumOff val="15000"/>
                            </a:schemeClr>
                          </a:solidFill>
                          <a:effectLst/>
                          <a:latin typeface="Acumin Pro Condensed" panose="020B0506020202020204" pitchFamily="34" charset="0"/>
                        </a:rPr>
                        <a:t> </a:t>
                      </a:r>
                      <a:endParaRPr lang="en-US" sz="1800"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endParaRPr>
                    </a:p>
                  </a:txBody>
                  <a:tcPr marL="45720" marR="45720" anchor="ctr">
                    <a:lnL w="12700" cap="flat" cmpd="sng" algn="ctr">
                      <a:solidFill>
                        <a:srgbClr val="FFF8EB"/>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spcAft>
                          <a:spcPts val="0"/>
                        </a:spcAft>
                      </a:pPr>
                      <a:r>
                        <a:rPr lang="en-US" sz="1800" dirty="0">
                          <a:solidFill>
                            <a:schemeClr val="tx1">
                              <a:lumMod val="85000"/>
                              <a:lumOff val="15000"/>
                            </a:schemeClr>
                          </a:solidFill>
                          <a:effectLst/>
                          <a:latin typeface="Acumin Pro Condensed" panose="020B0506020202020204" pitchFamily="34" charset="0"/>
                        </a:rPr>
                        <a:t> </a:t>
                      </a:r>
                      <a:endParaRPr lang="en-US" sz="1800"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endParaRPr>
                    </a:p>
                  </a:txBody>
                  <a:tcPr marL="45720" marR="45720" anchor="ctr">
                    <a:lnL w="12700" cap="flat" cmpd="sng" algn="ctr">
                      <a:solidFill>
                        <a:srgbClr val="FFF8EB"/>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spcAft>
                          <a:spcPts val="0"/>
                        </a:spcAft>
                      </a:pPr>
                      <a:r>
                        <a:rPr lang="en-US" sz="1800" b="1" dirty="0">
                          <a:solidFill>
                            <a:schemeClr val="tx1">
                              <a:lumMod val="85000"/>
                              <a:lumOff val="15000"/>
                            </a:schemeClr>
                          </a:solidFill>
                          <a:effectLst/>
                          <a:latin typeface="Acumin Pro Condensed" panose="020B0506020202020204" pitchFamily="34" charset="0"/>
                        </a:rPr>
                        <a:t>2</a:t>
                      </a:r>
                      <a:endParaRPr lang="en-US" sz="1800" b="1"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endParaRPr>
                    </a:p>
                  </a:txBody>
                  <a:tcPr marL="45720" marR="45720" anchor="ctr">
                    <a:lnL w="12700" cap="flat" cmpd="sng" algn="ctr">
                      <a:solidFill>
                        <a:srgbClr val="FFF8EB"/>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2"/>
                  </a:ext>
                </a:extLst>
              </a:tr>
              <a:tr h="465287">
                <a:tc vMerge="1">
                  <a:txBody>
                    <a:bodyPr/>
                    <a:lstStyle/>
                    <a:p>
                      <a:endParaRPr lang="en-US"/>
                    </a:p>
                  </a:txBody>
                  <a:tcPr/>
                </a:tc>
                <a:tc>
                  <a:txBody>
                    <a:bodyPr/>
                    <a:lstStyle/>
                    <a:p>
                      <a:pPr>
                        <a:spcAft>
                          <a:spcPts val="0"/>
                        </a:spcAft>
                      </a:pPr>
                      <a:r>
                        <a:rPr lang="en-US" sz="1800" dirty="0">
                          <a:solidFill>
                            <a:schemeClr val="tx1">
                              <a:lumMod val="85000"/>
                              <a:lumOff val="15000"/>
                            </a:schemeClr>
                          </a:solidFill>
                          <a:effectLst/>
                          <a:latin typeface="Acumin Pro Condensed" panose="020B0506020202020204" pitchFamily="34" charset="0"/>
                        </a:rPr>
                        <a:t>Black</a:t>
                      </a:r>
                      <a:endParaRPr lang="en-US" sz="1800"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endParaRPr>
                    </a:p>
                  </a:txBody>
                  <a:tcPr marL="45720" marR="45720" anchor="ctr">
                    <a:lnL w="12700" cap="flat" cmpd="sng" algn="ctr">
                      <a:solidFill>
                        <a:srgbClr val="FFF8EB"/>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spcAft>
                          <a:spcPts val="0"/>
                        </a:spcAft>
                      </a:pPr>
                      <a:r>
                        <a:rPr lang="en-US" sz="1800" dirty="0">
                          <a:solidFill>
                            <a:schemeClr val="tx1">
                              <a:lumMod val="85000"/>
                              <a:lumOff val="15000"/>
                            </a:schemeClr>
                          </a:solidFill>
                          <a:effectLst/>
                          <a:latin typeface="Acumin Pro Condensed" panose="020B0506020202020204" pitchFamily="34" charset="0"/>
                        </a:rPr>
                        <a:t>E</a:t>
                      </a:r>
                      <a:endParaRPr lang="en-US" sz="1800"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endParaRPr>
                    </a:p>
                  </a:txBody>
                  <a:tcPr marL="45720" marR="45720" anchor="ctr">
                    <a:lnL w="12700" cap="flat" cmpd="sng" algn="ctr">
                      <a:solidFill>
                        <a:srgbClr val="FFF8EB"/>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spcAft>
                          <a:spcPts val="0"/>
                        </a:spcAft>
                      </a:pPr>
                      <a:r>
                        <a:rPr lang="en-US" sz="1800" dirty="0">
                          <a:solidFill>
                            <a:schemeClr val="tx1">
                              <a:lumMod val="85000"/>
                              <a:lumOff val="15000"/>
                            </a:schemeClr>
                          </a:solidFill>
                          <a:effectLst/>
                          <a:latin typeface="Acumin Pro Condensed" panose="020B0506020202020204" pitchFamily="34" charset="0"/>
                        </a:rPr>
                        <a:t>E</a:t>
                      </a:r>
                      <a:endParaRPr lang="en-US" sz="1800"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endParaRPr>
                    </a:p>
                  </a:txBody>
                  <a:tcPr marL="45720" marR="45720" anchor="ctr">
                    <a:lnL w="12700" cap="flat" cmpd="sng" algn="ctr">
                      <a:solidFill>
                        <a:srgbClr val="FFF8EB"/>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spcAft>
                          <a:spcPts val="0"/>
                        </a:spcAft>
                      </a:pPr>
                      <a:r>
                        <a:rPr lang="en-US" sz="1800" dirty="0">
                          <a:solidFill>
                            <a:schemeClr val="tx1">
                              <a:lumMod val="85000"/>
                              <a:lumOff val="15000"/>
                            </a:schemeClr>
                          </a:solidFill>
                          <a:effectLst/>
                          <a:latin typeface="Acumin Pro Condensed" panose="020B0506020202020204" pitchFamily="34" charset="0"/>
                        </a:rPr>
                        <a:t>E</a:t>
                      </a:r>
                      <a:endParaRPr lang="en-US" sz="1800"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endParaRPr>
                    </a:p>
                  </a:txBody>
                  <a:tcPr marL="45720" marR="45720" anchor="ctr">
                    <a:lnL w="12700" cap="flat" cmpd="sng" algn="ctr">
                      <a:solidFill>
                        <a:srgbClr val="FFF8EB"/>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spcAft>
                          <a:spcPts val="0"/>
                        </a:spcAft>
                      </a:pPr>
                      <a:endParaRPr lang="en-US" sz="1800"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endParaRPr>
                    </a:p>
                  </a:txBody>
                  <a:tcPr marL="45720" marR="45720" anchor="ctr">
                    <a:lnL w="12700" cap="flat" cmpd="sng" algn="ctr">
                      <a:solidFill>
                        <a:srgbClr val="FFF8EB"/>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spcAft>
                          <a:spcPts val="0"/>
                        </a:spcAft>
                      </a:pPr>
                      <a:r>
                        <a:rPr lang="en-US" sz="1800" b="1"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rPr>
                        <a:t>3</a:t>
                      </a:r>
                    </a:p>
                  </a:txBody>
                  <a:tcPr marL="45720" marR="45720" anchor="ctr">
                    <a:lnL w="12700" cap="flat" cmpd="sng" algn="ctr">
                      <a:solidFill>
                        <a:srgbClr val="FFF8EB"/>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3"/>
                  </a:ext>
                </a:extLst>
              </a:tr>
              <a:tr h="465287">
                <a:tc vMerge="1">
                  <a:txBody>
                    <a:bodyPr/>
                    <a:lstStyle/>
                    <a:p>
                      <a:endParaRPr lang="en-US"/>
                    </a:p>
                  </a:txBody>
                  <a:tcPr/>
                </a:tc>
                <a:tc>
                  <a:txBody>
                    <a:bodyPr/>
                    <a:lstStyle/>
                    <a:p>
                      <a:pPr>
                        <a:spcAft>
                          <a:spcPts val="0"/>
                        </a:spcAft>
                      </a:pPr>
                      <a:r>
                        <a:rPr lang="en-US" sz="1800" dirty="0">
                          <a:solidFill>
                            <a:schemeClr val="tx1">
                              <a:lumMod val="85000"/>
                              <a:lumOff val="15000"/>
                            </a:schemeClr>
                          </a:solidFill>
                          <a:effectLst/>
                          <a:latin typeface="Acumin Pro Condensed" panose="020B0506020202020204" pitchFamily="34" charset="0"/>
                        </a:rPr>
                        <a:t>Latinx</a:t>
                      </a:r>
                      <a:endParaRPr lang="en-US" sz="1800"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endParaRPr>
                    </a:p>
                  </a:txBody>
                  <a:tcPr marL="45720" marR="45720" anchor="ctr">
                    <a:lnL w="12700" cap="flat" cmpd="sng" algn="ctr">
                      <a:solidFill>
                        <a:srgbClr val="FFF8EB"/>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spcAft>
                          <a:spcPts val="0"/>
                        </a:spcAft>
                      </a:pPr>
                      <a:r>
                        <a:rPr lang="en-US" sz="1800" dirty="0">
                          <a:solidFill>
                            <a:schemeClr val="tx1">
                              <a:lumMod val="85000"/>
                              <a:lumOff val="15000"/>
                            </a:schemeClr>
                          </a:solidFill>
                          <a:effectLst/>
                          <a:latin typeface="Acumin Pro Condensed" panose="020B0506020202020204" pitchFamily="34" charset="0"/>
                        </a:rPr>
                        <a:t> </a:t>
                      </a:r>
                      <a:endParaRPr lang="en-US" sz="1800"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endParaRPr>
                    </a:p>
                  </a:txBody>
                  <a:tcPr marL="45720" marR="45720" anchor="ctr">
                    <a:lnL w="12700" cap="flat" cmpd="sng" algn="ctr">
                      <a:solidFill>
                        <a:srgbClr val="FFF8EB"/>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spcAft>
                          <a:spcPts val="0"/>
                        </a:spcAft>
                      </a:pPr>
                      <a:r>
                        <a:rPr lang="en-US" sz="1800" dirty="0">
                          <a:solidFill>
                            <a:schemeClr val="tx1">
                              <a:lumMod val="85000"/>
                              <a:lumOff val="15000"/>
                            </a:schemeClr>
                          </a:solidFill>
                          <a:effectLst/>
                          <a:latin typeface="Acumin Pro Condensed" panose="020B0506020202020204" pitchFamily="34" charset="0"/>
                        </a:rPr>
                        <a:t>S</a:t>
                      </a:r>
                      <a:endParaRPr lang="en-US" sz="1800"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endParaRPr>
                    </a:p>
                  </a:txBody>
                  <a:tcPr marL="45720" marR="45720" anchor="ctr">
                    <a:lnL w="12700" cap="flat" cmpd="sng" algn="ctr">
                      <a:solidFill>
                        <a:srgbClr val="FFF8EB"/>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spcAft>
                          <a:spcPts val="0"/>
                        </a:spcAft>
                      </a:pPr>
                      <a:r>
                        <a:rPr lang="en-US" sz="1800" dirty="0">
                          <a:solidFill>
                            <a:schemeClr val="tx1">
                              <a:lumMod val="85000"/>
                              <a:lumOff val="15000"/>
                            </a:schemeClr>
                          </a:solidFill>
                          <a:effectLst/>
                          <a:latin typeface="Acumin Pro Condensed" panose="020B0506020202020204" pitchFamily="34" charset="0"/>
                        </a:rPr>
                        <a:t>S/E</a:t>
                      </a:r>
                      <a:endParaRPr lang="en-US" sz="1800"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endParaRPr>
                    </a:p>
                  </a:txBody>
                  <a:tcPr marL="45720" marR="45720" anchor="ctr">
                    <a:lnL w="12700" cap="flat" cmpd="sng" algn="ctr">
                      <a:solidFill>
                        <a:srgbClr val="FFF8EB"/>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spcAft>
                          <a:spcPts val="0"/>
                        </a:spcAft>
                      </a:pPr>
                      <a:r>
                        <a:rPr lang="en-US" sz="1800" dirty="0">
                          <a:solidFill>
                            <a:schemeClr val="tx1">
                              <a:lumMod val="85000"/>
                              <a:lumOff val="15000"/>
                            </a:schemeClr>
                          </a:solidFill>
                          <a:effectLst/>
                          <a:latin typeface="Acumin Pro Condensed" panose="020B0506020202020204" pitchFamily="34" charset="0"/>
                        </a:rPr>
                        <a:t>E</a:t>
                      </a:r>
                      <a:endParaRPr lang="en-US" sz="1800"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endParaRPr>
                    </a:p>
                  </a:txBody>
                  <a:tcPr marL="45720" marR="45720" anchor="ctr">
                    <a:lnL w="12700" cap="flat" cmpd="sng" algn="ctr">
                      <a:solidFill>
                        <a:srgbClr val="FFF8EB"/>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spcAft>
                          <a:spcPts val="0"/>
                        </a:spcAft>
                      </a:pPr>
                      <a:r>
                        <a:rPr lang="en-US" sz="1800" b="1" dirty="0">
                          <a:solidFill>
                            <a:schemeClr val="tx1">
                              <a:lumMod val="85000"/>
                              <a:lumOff val="15000"/>
                            </a:schemeClr>
                          </a:solidFill>
                          <a:effectLst/>
                          <a:latin typeface="Acumin Pro Condensed" panose="020B0506020202020204" pitchFamily="34" charset="0"/>
                        </a:rPr>
                        <a:t>3</a:t>
                      </a:r>
                      <a:endParaRPr lang="en-US" sz="1800" b="1"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endParaRPr>
                    </a:p>
                  </a:txBody>
                  <a:tcPr marL="45720" marR="45720" anchor="ctr">
                    <a:lnL w="12700" cap="flat" cmpd="sng" algn="ctr">
                      <a:solidFill>
                        <a:srgbClr val="FFF8EB"/>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4"/>
                  </a:ext>
                </a:extLst>
              </a:tr>
              <a:tr h="465287">
                <a:tc vMerge="1">
                  <a:txBody>
                    <a:bodyPr/>
                    <a:lstStyle/>
                    <a:p>
                      <a:endParaRPr lang="en-US"/>
                    </a:p>
                  </a:txBody>
                  <a:tcPr/>
                </a:tc>
                <a:tc>
                  <a:txBody>
                    <a:bodyPr/>
                    <a:lstStyle/>
                    <a:p>
                      <a:pPr>
                        <a:spcAft>
                          <a:spcPts val="0"/>
                        </a:spcAft>
                      </a:pPr>
                      <a:r>
                        <a:rPr lang="en-US" sz="1800" dirty="0">
                          <a:solidFill>
                            <a:schemeClr val="tx1">
                              <a:lumMod val="85000"/>
                              <a:lumOff val="15000"/>
                            </a:schemeClr>
                          </a:solidFill>
                          <a:effectLst/>
                          <a:latin typeface="Acumin Pro Condensed" panose="020B0506020202020204" pitchFamily="34" charset="0"/>
                        </a:rPr>
                        <a:t>White</a:t>
                      </a:r>
                      <a:endParaRPr lang="en-US" sz="1800"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endParaRPr>
                    </a:p>
                  </a:txBody>
                  <a:tcPr marL="45720" marR="45720" anchor="ctr">
                    <a:lnL w="12700" cap="flat" cmpd="sng" algn="ctr">
                      <a:solidFill>
                        <a:srgbClr val="FFF8EB"/>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spcAft>
                          <a:spcPts val="0"/>
                        </a:spcAft>
                      </a:pPr>
                      <a:r>
                        <a:rPr lang="en-US" sz="1800" dirty="0">
                          <a:solidFill>
                            <a:schemeClr val="tx1">
                              <a:lumMod val="85000"/>
                              <a:lumOff val="15000"/>
                            </a:schemeClr>
                          </a:solidFill>
                          <a:effectLst/>
                          <a:latin typeface="Acumin Pro Condensed" panose="020B0506020202020204" pitchFamily="34" charset="0"/>
                        </a:rPr>
                        <a:t>E</a:t>
                      </a:r>
                      <a:endParaRPr lang="en-US" sz="1800"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endParaRPr>
                    </a:p>
                  </a:txBody>
                  <a:tcPr marL="45720" marR="45720" anchor="ctr">
                    <a:lnL w="12700" cap="flat" cmpd="sng" algn="ctr">
                      <a:solidFill>
                        <a:srgbClr val="FFF8EB"/>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spcAft>
                          <a:spcPts val="0"/>
                        </a:spcAft>
                      </a:pPr>
                      <a:r>
                        <a:rPr lang="en-US" sz="1800" dirty="0">
                          <a:solidFill>
                            <a:schemeClr val="tx1">
                              <a:lumMod val="85000"/>
                              <a:lumOff val="15000"/>
                            </a:schemeClr>
                          </a:solidFill>
                          <a:effectLst/>
                          <a:latin typeface="Acumin Pro Condensed" panose="020B0506020202020204" pitchFamily="34" charset="0"/>
                        </a:rPr>
                        <a:t> </a:t>
                      </a:r>
                      <a:endParaRPr lang="en-US" sz="1800"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endParaRPr>
                    </a:p>
                  </a:txBody>
                  <a:tcPr marL="45720" marR="45720" anchor="ctr">
                    <a:lnL w="12700" cap="flat" cmpd="sng" algn="ctr">
                      <a:solidFill>
                        <a:srgbClr val="FFF8EB"/>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spcAft>
                          <a:spcPts val="0"/>
                        </a:spcAft>
                      </a:pPr>
                      <a:r>
                        <a:rPr lang="en-US" sz="1800" dirty="0">
                          <a:solidFill>
                            <a:schemeClr val="tx1">
                              <a:lumMod val="85000"/>
                              <a:lumOff val="15000"/>
                            </a:schemeClr>
                          </a:solidFill>
                          <a:effectLst/>
                          <a:latin typeface="Acumin Pro Condensed" panose="020B0506020202020204" pitchFamily="34" charset="0"/>
                        </a:rPr>
                        <a:t>E</a:t>
                      </a:r>
                      <a:endParaRPr lang="en-US" sz="1800"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endParaRPr>
                    </a:p>
                  </a:txBody>
                  <a:tcPr marL="45720" marR="45720" anchor="ctr">
                    <a:lnL w="12700" cap="flat" cmpd="sng" algn="ctr">
                      <a:solidFill>
                        <a:srgbClr val="FFF8EB"/>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spcAft>
                          <a:spcPts val="0"/>
                        </a:spcAft>
                      </a:pPr>
                      <a:r>
                        <a:rPr lang="en-US" sz="1800" dirty="0">
                          <a:solidFill>
                            <a:schemeClr val="tx1">
                              <a:lumMod val="85000"/>
                              <a:lumOff val="15000"/>
                            </a:schemeClr>
                          </a:solidFill>
                          <a:effectLst/>
                          <a:latin typeface="Acumin Pro Condensed" panose="020B0506020202020204" pitchFamily="34" charset="0"/>
                        </a:rPr>
                        <a:t>E × 2</a:t>
                      </a:r>
                      <a:endParaRPr lang="en-US" sz="1800"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endParaRPr>
                    </a:p>
                  </a:txBody>
                  <a:tcPr marL="45720" marR="45720" anchor="ctr">
                    <a:lnL w="12700" cap="flat" cmpd="sng" algn="ctr">
                      <a:solidFill>
                        <a:srgbClr val="FFF8EB"/>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spcAft>
                          <a:spcPts val="0"/>
                        </a:spcAft>
                      </a:pPr>
                      <a:r>
                        <a:rPr lang="en-US" sz="1800" b="1"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rPr>
                        <a:t>4</a:t>
                      </a:r>
                    </a:p>
                  </a:txBody>
                  <a:tcPr marL="45720" marR="45720" anchor="ctr">
                    <a:lnL w="12700" cap="flat" cmpd="sng" algn="ctr">
                      <a:solidFill>
                        <a:srgbClr val="FFF8EB"/>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5"/>
                  </a:ext>
                </a:extLst>
              </a:tr>
              <a:tr h="46528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solidFill>
                            <a:schemeClr val="tx1">
                              <a:lumMod val="85000"/>
                              <a:lumOff val="15000"/>
                            </a:schemeClr>
                          </a:solidFill>
                          <a:effectLst/>
                          <a:latin typeface="Acumin Pro Condensed" panose="020B0506020202020204" pitchFamily="34" charset="0"/>
                        </a:rPr>
                        <a:t> </a:t>
                      </a:r>
                      <a:r>
                        <a:rPr lang="en-US" sz="1800" b="1" kern="1200" dirty="0">
                          <a:solidFill>
                            <a:schemeClr val="tx1">
                              <a:lumMod val="85000"/>
                              <a:lumOff val="15000"/>
                            </a:schemeClr>
                          </a:solidFill>
                          <a:effectLst/>
                          <a:latin typeface="Acumin Pro Condensed" panose="020B0506020202020204" pitchFamily="34" charset="0"/>
                          <a:ea typeface="+mn-ea"/>
                          <a:cs typeface="+mn-cs"/>
                        </a:rPr>
                        <a:t>Totals</a:t>
                      </a:r>
                      <a:endParaRPr lang="en-US" sz="1800" b="1"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endParaRPr>
                    </a:p>
                  </a:txBody>
                  <a:tcPr marL="45720" marR="45720" anchor="ctr">
                    <a:lnL w="12700" cap="flat" cmpd="sng" algn="ctr">
                      <a:solidFill>
                        <a:srgbClr val="FFF8EB"/>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pPr>
                        <a:spcAft>
                          <a:spcPts val="0"/>
                        </a:spcAft>
                      </a:pPr>
                      <a:endParaRPr lang="en-US" sz="1800" b="1"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endParaRPr>
                    </a:p>
                  </a:txBody>
                  <a:tcPr marL="45720" marR="45720">
                    <a:lnL w="12700" cap="flat" cmpd="sng" algn="ctr">
                      <a:solidFill>
                        <a:srgbClr val="BFBFBF"/>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rgbClr val="BFBFBF"/>
                    </a:solidFill>
                  </a:tcPr>
                </a:tc>
                <a:tc>
                  <a:txBody>
                    <a:bodyPr/>
                    <a:lstStyle/>
                    <a:p>
                      <a:pPr algn="ctr">
                        <a:spcAft>
                          <a:spcPts val="0"/>
                        </a:spcAft>
                      </a:pPr>
                      <a:r>
                        <a:rPr lang="en-US" sz="1800" b="1" dirty="0">
                          <a:solidFill>
                            <a:schemeClr val="tx1">
                              <a:lumMod val="85000"/>
                              <a:lumOff val="15000"/>
                            </a:schemeClr>
                          </a:solidFill>
                          <a:effectLst/>
                          <a:latin typeface="Acumin Pro Condensed" panose="020B0506020202020204" pitchFamily="34" charset="0"/>
                        </a:rPr>
                        <a:t>3</a:t>
                      </a:r>
                      <a:endParaRPr lang="en-US" sz="1800" b="1"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endParaRPr>
                    </a:p>
                  </a:txBody>
                  <a:tcPr marL="45720" marR="45720" anchor="ctr">
                    <a:lnL w="12700" cap="flat" cmpd="sng" algn="ctr">
                      <a:solidFill>
                        <a:srgbClr val="FFF8EB"/>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spcAft>
                          <a:spcPts val="0"/>
                        </a:spcAft>
                      </a:pPr>
                      <a:r>
                        <a:rPr lang="en-US" sz="1800" b="1" dirty="0">
                          <a:solidFill>
                            <a:schemeClr val="tx1">
                              <a:lumMod val="85000"/>
                              <a:lumOff val="15000"/>
                            </a:schemeClr>
                          </a:solidFill>
                          <a:effectLst/>
                          <a:latin typeface="Acumin Pro Condensed" panose="020B0506020202020204" pitchFamily="34" charset="0"/>
                        </a:rPr>
                        <a:t>3</a:t>
                      </a:r>
                      <a:endParaRPr lang="en-US" sz="1800" b="1"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endParaRPr>
                    </a:p>
                  </a:txBody>
                  <a:tcPr marL="45720" marR="45720" anchor="ctr">
                    <a:lnL w="12700" cap="flat" cmpd="sng" algn="ctr">
                      <a:solidFill>
                        <a:srgbClr val="FFF8EB"/>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spcAft>
                          <a:spcPts val="0"/>
                        </a:spcAft>
                      </a:pPr>
                      <a:r>
                        <a:rPr lang="en-US" sz="1800" b="1" dirty="0">
                          <a:solidFill>
                            <a:schemeClr val="tx1">
                              <a:lumMod val="85000"/>
                              <a:lumOff val="15000"/>
                            </a:schemeClr>
                          </a:solidFill>
                          <a:effectLst/>
                          <a:latin typeface="Acumin Pro Condensed" panose="020B0506020202020204" pitchFamily="34" charset="0"/>
                        </a:rPr>
                        <a:t>3</a:t>
                      </a:r>
                      <a:endParaRPr lang="en-US" sz="1800" b="1"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endParaRPr>
                    </a:p>
                  </a:txBody>
                  <a:tcPr marL="45720" marR="45720" anchor="ctr">
                    <a:lnL w="12700" cap="flat" cmpd="sng" algn="ctr">
                      <a:solidFill>
                        <a:srgbClr val="FFF8EB"/>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spcAft>
                          <a:spcPts val="0"/>
                        </a:spcAft>
                      </a:pPr>
                      <a:r>
                        <a:rPr lang="en-US" sz="1800" b="1" dirty="0">
                          <a:solidFill>
                            <a:schemeClr val="tx1">
                              <a:lumMod val="85000"/>
                              <a:lumOff val="15000"/>
                            </a:schemeClr>
                          </a:solidFill>
                          <a:effectLst/>
                          <a:latin typeface="Acumin Pro Condensed" panose="020B0506020202020204" pitchFamily="34" charset="0"/>
                        </a:rPr>
                        <a:t>3</a:t>
                      </a:r>
                      <a:endParaRPr lang="en-US" sz="1800" b="1"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endParaRPr>
                    </a:p>
                  </a:txBody>
                  <a:tcPr marL="45720" marR="45720" anchor="ctr">
                    <a:lnL w="12700" cap="flat" cmpd="sng" algn="ctr">
                      <a:solidFill>
                        <a:srgbClr val="FFF8EB"/>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spcAft>
                          <a:spcPts val="0"/>
                        </a:spcAft>
                      </a:pPr>
                      <a:r>
                        <a:rPr lang="en-US" sz="1800" b="1" dirty="0">
                          <a:solidFill>
                            <a:schemeClr val="tx1">
                              <a:lumMod val="85000"/>
                              <a:lumOff val="15000"/>
                            </a:schemeClr>
                          </a:solidFill>
                          <a:effectLst/>
                          <a:latin typeface="Acumin Pro Condensed" panose="020B0506020202020204" pitchFamily="34" charset="0"/>
                        </a:rPr>
                        <a:t>12</a:t>
                      </a:r>
                      <a:endParaRPr lang="en-US" sz="1800" b="1" dirty="0">
                        <a:solidFill>
                          <a:schemeClr val="tx1">
                            <a:lumMod val="85000"/>
                            <a:lumOff val="15000"/>
                          </a:schemeClr>
                        </a:solidFill>
                        <a:effectLst/>
                        <a:latin typeface="Acumin Pro Condensed" panose="020B0506020202020204" pitchFamily="34" charset="0"/>
                        <a:ea typeface="Calibri" panose="020F0502020204030204" pitchFamily="34" charset="0"/>
                        <a:cs typeface="Times New Roman" panose="02020603050405020304" pitchFamily="18" charset="0"/>
                      </a:endParaRPr>
                    </a:p>
                  </a:txBody>
                  <a:tcPr marL="45720" marR="45720" anchor="ctr">
                    <a:lnL w="12700" cap="flat" cmpd="sng" algn="ctr">
                      <a:solidFill>
                        <a:srgbClr val="FFF8EB"/>
                      </a:solidFill>
                      <a:prstDash val="solid"/>
                      <a:round/>
                      <a:headEnd type="none" w="med" len="med"/>
                      <a:tailEnd type="none" w="med" len="med"/>
                    </a:lnL>
                    <a:lnR w="12700" cap="flat" cmpd="sng" algn="ctr">
                      <a:solidFill>
                        <a:srgbClr val="FFF8EB"/>
                      </a:solidFill>
                      <a:prstDash val="solid"/>
                      <a:round/>
                      <a:headEnd type="none" w="med" len="med"/>
                      <a:tailEnd type="none" w="med" len="med"/>
                    </a:lnR>
                    <a:lnT w="12700" cap="flat" cmpd="sng" algn="ctr">
                      <a:solidFill>
                        <a:srgbClr val="FFF8EB"/>
                      </a:solidFill>
                      <a:prstDash val="solid"/>
                      <a:round/>
                      <a:headEnd type="none" w="med" len="med"/>
                      <a:tailEnd type="none" w="med" len="med"/>
                    </a:lnT>
                    <a:lnB w="12700" cap="flat" cmpd="sng" algn="ctr">
                      <a:solidFill>
                        <a:srgbClr val="FFF8EB"/>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6"/>
                  </a:ext>
                </a:extLst>
              </a:tr>
            </a:tbl>
          </a:graphicData>
        </a:graphic>
      </p:graphicFrame>
      <p:sp>
        <p:nvSpPr>
          <p:cNvPr id="9" name="TextBox 8">
            <a:extLst>
              <a:ext uri="{FF2B5EF4-FFF2-40B4-BE49-F238E27FC236}">
                <a16:creationId xmlns:a16="http://schemas.microsoft.com/office/drawing/2014/main" id="{A25F0595-07A8-44C8-B48C-E729B482FB49}"/>
              </a:ext>
            </a:extLst>
          </p:cNvPr>
          <p:cNvSpPr txBox="1"/>
          <p:nvPr/>
        </p:nvSpPr>
        <p:spPr>
          <a:xfrm>
            <a:off x="1074198" y="1257985"/>
            <a:ext cx="11008311" cy="369332"/>
          </a:xfrm>
          <a:prstGeom prst="rect">
            <a:avLst/>
          </a:prstGeom>
          <a:noFill/>
        </p:spPr>
        <p:txBody>
          <a:bodyPr wrap="square">
            <a:spAutoFit/>
          </a:bodyPr>
          <a:lstStyle/>
          <a:p>
            <a:r>
              <a:rPr lang="en-US" dirty="0">
                <a:solidFill>
                  <a:schemeClr val="tx1">
                    <a:lumMod val="85000"/>
                    <a:lumOff val="15000"/>
                  </a:schemeClr>
                </a:solidFill>
                <a:latin typeface="Acumin Pro Condensed" panose="020B0506020202020204" pitchFamily="34" charset="0"/>
              </a:rPr>
              <a:t>by Location, Race/Ethnicity, and Language Spoken</a:t>
            </a:r>
          </a:p>
        </p:txBody>
      </p:sp>
      <p:pic>
        <p:nvPicPr>
          <p:cNvPr id="15" name="Picture 14" descr="Logo&#10;&#10;Description automatically generated">
            <a:extLst>
              <a:ext uri="{FF2B5EF4-FFF2-40B4-BE49-F238E27FC236}">
                <a16:creationId xmlns:a16="http://schemas.microsoft.com/office/drawing/2014/main" id="{FD2B04DE-C826-41F7-8930-1E3374B66A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01254" y="6153970"/>
            <a:ext cx="589492" cy="704030"/>
          </a:xfrm>
          <a:prstGeom prst="rect">
            <a:avLst/>
          </a:prstGeom>
        </p:spPr>
      </p:pic>
      <p:sp>
        <p:nvSpPr>
          <p:cNvPr id="16" name="Slide Number Placeholder 15">
            <a:extLst>
              <a:ext uri="{FF2B5EF4-FFF2-40B4-BE49-F238E27FC236}">
                <a16:creationId xmlns:a16="http://schemas.microsoft.com/office/drawing/2014/main" id="{E92B4C47-EBAD-44E4-BF2B-37A6B8217504}"/>
              </a:ext>
            </a:extLst>
          </p:cNvPr>
          <p:cNvSpPr>
            <a:spLocks noGrp="1"/>
          </p:cNvSpPr>
          <p:nvPr>
            <p:ph type="sldNum" sz="quarter" idx="12"/>
          </p:nvPr>
        </p:nvSpPr>
        <p:spPr/>
        <p:txBody>
          <a:bodyPr/>
          <a:lstStyle/>
          <a:p>
            <a:fld id="{78E89677-D99F-4CF4-BCBC-10F62AFC0C1A}" type="slidenum">
              <a:rPr lang="en-US" smtClean="0"/>
              <a:pPr/>
              <a:t>26</a:t>
            </a:fld>
            <a:endParaRPr lang="en-US"/>
          </a:p>
        </p:txBody>
      </p:sp>
      <p:sp>
        <p:nvSpPr>
          <p:cNvPr id="17" name="TextBox 16">
            <a:extLst>
              <a:ext uri="{FF2B5EF4-FFF2-40B4-BE49-F238E27FC236}">
                <a16:creationId xmlns:a16="http://schemas.microsoft.com/office/drawing/2014/main" id="{8C7F5909-BCC7-4C4A-B43D-64FFE18474C3}"/>
              </a:ext>
            </a:extLst>
          </p:cNvPr>
          <p:cNvSpPr txBox="1"/>
          <p:nvPr/>
        </p:nvSpPr>
        <p:spPr>
          <a:xfrm>
            <a:off x="1071153" y="6540139"/>
            <a:ext cx="4101737" cy="246221"/>
          </a:xfrm>
          <a:prstGeom prst="rect">
            <a:avLst/>
          </a:prstGeom>
          <a:noFill/>
        </p:spPr>
        <p:txBody>
          <a:bodyPr wrap="square" rtlCol="0">
            <a:spAutoFit/>
          </a:bodyPr>
          <a:lstStyle/>
          <a:p>
            <a:r>
              <a:rPr lang="en-US" sz="1000" dirty="0">
                <a:solidFill>
                  <a:schemeClr val="tx1">
                    <a:lumMod val="85000"/>
                    <a:lumOff val="15000"/>
                  </a:schemeClr>
                </a:solidFill>
                <a:latin typeface="Acumin Pro Condensed" panose="020B0506020202020204" pitchFamily="34" charset="0"/>
              </a:rPr>
              <a:t>Source: Focus groups conducted by NORC at the University of Chicago, 2019.</a:t>
            </a:r>
          </a:p>
        </p:txBody>
      </p:sp>
      <p:sp>
        <p:nvSpPr>
          <p:cNvPr id="10" name="TextBox 9">
            <a:extLst>
              <a:ext uri="{FF2B5EF4-FFF2-40B4-BE49-F238E27FC236}">
                <a16:creationId xmlns:a16="http://schemas.microsoft.com/office/drawing/2014/main" id="{1308610E-5366-41C7-8DD0-0A995F0C44C9}"/>
              </a:ext>
            </a:extLst>
          </p:cNvPr>
          <p:cNvSpPr txBox="1"/>
          <p:nvPr/>
        </p:nvSpPr>
        <p:spPr>
          <a:xfrm>
            <a:off x="1090203" y="5901964"/>
            <a:ext cx="4101737" cy="246221"/>
          </a:xfrm>
          <a:prstGeom prst="rect">
            <a:avLst/>
          </a:prstGeom>
          <a:noFill/>
        </p:spPr>
        <p:txBody>
          <a:bodyPr wrap="square" rtlCol="0">
            <a:spAutoFit/>
          </a:bodyPr>
          <a:lstStyle/>
          <a:p>
            <a:r>
              <a:rPr lang="en-US" sz="1000" dirty="0">
                <a:solidFill>
                  <a:schemeClr val="tx1">
                    <a:lumMod val="85000"/>
                    <a:lumOff val="15000"/>
                  </a:schemeClr>
                </a:solidFill>
                <a:latin typeface="Acumin Pro Condensed" panose="020B0506020202020204" pitchFamily="34" charset="0"/>
              </a:rPr>
              <a:t>Language spoken: E = English, S = Spanish, C = Cantonese</a:t>
            </a:r>
          </a:p>
        </p:txBody>
      </p:sp>
    </p:spTree>
    <p:extLst>
      <p:ext uri="{BB962C8B-B14F-4D97-AF65-F5344CB8AC3E}">
        <p14:creationId xmlns:p14="http://schemas.microsoft.com/office/powerpoint/2010/main" val="36284600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D04DDE-1F3C-420E-9C8F-CB07794E66DA}"/>
              </a:ext>
            </a:extLst>
          </p:cNvPr>
          <p:cNvSpPr>
            <a:spLocks noGrp="1"/>
          </p:cNvSpPr>
          <p:nvPr>
            <p:ph type="title"/>
          </p:nvPr>
        </p:nvSpPr>
        <p:spPr>
          <a:xfrm>
            <a:off x="1079862" y="365125"/>
            <a:ext cx="10273937" cy="1325563"/>
          </a:xfrm>
        </p:spPr>
        <p:txBody>
          <a:bodyPr/>
          <a:lstStyle/>
          <a:p>
            <a:r>
              <a:rPr lang="en-US" dirty="0"/>
              <a:t>Overview of Focus Groups and Interviews</a:t>
            </a:r>
          </a:p>
        </p:txBody>
      </p:sp>
      <p:sp>
        <p:nvSpPr>
          <p:cNvPr id="3" name="Content Placeholder 2">
            <a:extLst>
              <a:ext uri="{FF2B5EF4-FFF2-40B4-BE49-F238E27FC236}">
                <a16:creationId xmlns:a16="http://schemas.microsoft.com/office/drawing/2014/main" id="{AE545A69-51CA-423D-97F1-E24ACE04BF67}"/>
              </a:ext>
            </a:extLst>
          </p:cNvPr>
          <p:cNvSpPr>
            <a:spLocks noGrp="1"/>
          </p:cNvSpPr>
          <p:nvPr>
            <p:ph idx="1"/>
          </p:nvPr>
        </p:nvSpPr>
        <p:spPr>
          <a:xfrm>
            <a:off x="1079862" y="1600200"/>
            <a:ext cx="10273937" cy="4576763"/>
          </a:xfrm>
        </p:spPr>
        <p:txBody>
          <a:bodyPr>
            <a:normAutofit/>
          </a:bodyPr>
          <a:lstStyle/>
          <a:p>
            <a:pPr>
              <a:lnSpc>
                <a:spcPts val="2800"/>
              </a:lnSpc>
            </a:pPr>
            <a:r>
              <a:rPr lang="en-US" sz="2000" dirty="0"/>
              <a:t>Goal: Identify and assess the health care wants, needs, and values of Californians (age 18 to 64) with low incomes.</a:t>
            </a:r>
          </a:p>
          <a:p>
            <a:pPr>
              <a:lnSpc>
                <a:spcPts val="2800"/>
              </a:lnSpc>
            </a:pPr>
            <a:r>
              <a:rPr lang="en-US" sz="2000" dirty="0"/>
              <a:t>12 community-based focus groups conducted in 4 cities — Oakland, Los Angeles, Modesto, and Redding — in April and May 2019.</a:t>
            </a:r>
          </a:p>
          <a:p>
            <a:pPr marL="1141413" lvl="1">
              <a:lnSpc>
                <a:spcPts val="2800"/>
              </a:lnSpc>
            </a:pPr>
            <a:r>
              <a:rPr lang="en-US" sz="2000" dirty="0"/>
              <a:t>3 groups with Black participants, 3 with Latinx, 2 with Asian American, and 4 with White</a:t>
            </a:r>
          </a:p>
          <a:p>
            <a:pPr marL="1141413" lvl="1">
              <a:lnSpc>
                <a:spcPts val="2800"/>
              </a:lnSpc>
            </a:pPr>
            <a:r>
              <a:rPr lang="en-US" sz="2000" dirty="0"/>
              <a:t>2 groups in Spanish, 2 in Cantonese, and 9 in-depth interviews in Vietnamese</a:t>
            </a:r>
          </a:p>
          <a:p>
            <a:pPr marL="1141413" lvl="1">
              <a:lnSpc>
                <a:spcPts val="2800"/>
              </a:lnSpc>
            </a:pPr>
            <a:r>
              <a:rPr lang="en-US" sz="2000" dirty="0"/>
              <a:t>110 participants age 18 to 64 with incomes at or below 200% federal poverty level (FPL)</a:t>
            </a:r>
          </a:p>
          <a:p>
            <a:pPr>
              <a:lnSpc>
                <a:spcPts val="2800"/>
              </a:lnSpc>
            </a:pPr>
            <a:r>
              <a:rPr lang="en-US" sz="2000" dirty="0"/>
              <a:t>Discussions focused on satisfactory and unsatisfactory aspects of health care experiences.</a:t>
            </a:r>
          </a:p>
          <a:p>
            <a:pPr>
              <a:lnSpc>
                <a:spcPts val="2800"/>
              </a:lnSpc>
            </a:pPr>
            <a:r>
              <a:rPr lang="en-US" sz="2000" dirty="0"/>
              <a:t>Participants were screened for having had any health care encounters in the past 6 months.</a:t>
            </a:r>
          </a:p>
        </p:txBody>
      </p:sp>
      <p:pic>
        <p:nvPicPr>
          <p:cNvPr id="6" name="Picture 5" descr="Logo&#10;&#10;Description automatically generated">
            <a:extLst>
              <a:ext uri="{FF2B5EF4-FFF2-40B4-BE49-F238E27FC236}">
                <a16:creationId xmlns:a16="http://schemas.microsoft.com/office/drawing/2014/main" id="{3650D500-C5A0-4E9D-8FED-FB5C370388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01254" y="6153970"/>
            <a:ext cx="589492" cy="704030"/>
          </a:xfrm>
          <a:prstGeom prst="rect">
            <a:avLst/>
          </a:prstGeom>
        </p:spPr>
      </p:pic>
      <p:sp>
        <p:nvSpPr>
          <p:cNvPr id="5" name="Slide Number Placeholder 4">
            <a:extLst>
              <a:ext uri="{FF2B5EF4-FFF2-40B4-BE49-F238E27FC236}">
                <a16:creationId xmlns:a16="http://schemas.microsoft.com/office/drawing/2014/main" id="{75E97602-63B6-4F63-9A43-7BBD5251BF60}"/>
              </a:ext>
            </a:extLst>
          </p:cNvPr>
          <p:cNvSpPr>
            <a:spLocks noGrp="1"/>
          </p:cNvSpPr>
          <p:nvPr>
            <p:ph type="sldNum" sz="quarter" idx="12"/>
          </p:nvPr>
        </p:nvSpPr>
        <p:spPr/>
        <p:txBody>
          <a:bodyPr/>
          <a:lstStyle/>
          <a:p>
            <a:fld id="{78E89677-D99F-4CF4-BCBC-10F62AFC0C1A}" type="slidenum">
              <a:rPr lang="en-US" smtClean="0"/>
              <a:pPr/>
              <a:t>3</a:t>
            </a:fld>
            <a:endParaRPr lang="en-US"/>
          </a:p>
        </p:txBody>
      </p:sp>
    </p:spTree>
    <p:extLst>
      <p:ext uri="{BB962C8B-B14F-4D97-AF65-F5344CB8AC3E}">
        <p14:creationId xmlns:p14="http://schemas.microsoft.com/office/powerpoint/2010/main" val="6968003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52C16D-857D-412D-9F6E-B7A8B503F399}"/>
              </a:ext>
            </a:extLst>
          </p:cNvPr>
          <p:cNvSpPr>
            <a:spLocks noGrp="1"/>
          </p:cNvSpPr>
          <p:nvPr>
            <p:ph type="title"/>
          </p:nvPr>
        </p:nvSpPr>
        <p:spPr/>
        <p:txBody>
          <a:bodyPr/>
          <a:lstStyle/>
          <a:p>
            <a:pPr algn="ctr"/>
            <a:r>
              <a:rPr lang="en-US" dirty="0"/>
              <a:t>Demographics of Focus Group Participants</a:t>
            </a:r>
          </a:p>
        </p:txBody>
      </p:sp>
      <p:sp>
        <p:nvSpPr>
          <p:cNvPr id="6" name="Content Placeholder 5">
            <a:extLst>
              <a:ext uri="{FF2B5EF4-FFF2-40B4-BE49-F238E27FC236}">
                <a16:creationId xmlns:a16="http://schemas.microsoft.com/office/drawing/2014/main" id="{06136D05-8EB0-433E-83BB-5EF3A86620FA}"/>
              </a:ext>
            </a:extLst>
          </p:cNvPr>
          <p:cNvSpPr>
            <a:spLocks noGrp="1"/>
          </p:cNvSpPr>
          <p:nvPr>
            <p:ph sz="half" idx="2"/>
          </p:nvPr>
        </p:nvSpPr>
        <p:spPr>
          <a:xfrm>
            <a:off x="609599" y="1467942"/>
            <a:ext cx="10963275" cy="552451"/>
          </a:xfrm>
          <a:noFill/>
          <a:ln>
            <a:solidFill>
              <a:schemeClr val="tx1">
                <a:lumMod val="85000"/>
                <a:lumOff val="15000"/>
              </a:schemeClr>
            </a:solidFill>
          </a:ln>
        </p:spPr>
        <p:txBody>
          <a:bodyPr anchor="ctr">
            <a:normAutofit/>
          </a:bodyPr>
          <a:lstStyle/>
          <a:p>
            <a:pPr marL="0" indent="0" algn="ctr">
              <a:buNone/>
            </a:pPr>
            <a:r>
              <a:rPr lang="en-US" sz="2000" dirty="0"/>
              <a:t>Average age: 43.5   —   Average household size: 2.2   —   Average income: $22,440</a:t>
            </a:r>
          </a:p>
        </p:txBody>
      </p:sp>
      <p:graphicFrame>
        <p:nvGraphicFramePr>
          <p:cNvPr id="8" name="Chart 7">
            <a:extLst>
              <a:ext uri="{FF2B5EF4-FFF2-40B4-BE49-F238E27FC236}">
                <a16:creationId xmlns:a16="http://schemas.microsoft.com/office/drawing/2014/main" id="{A63FFDE1-0B73-42CB-AEFA-C1F58CA50054}"/>
              </a:ext>
            </a:extLst>
          </p:cNvPr>
          <p:cNvGraphicFramePr>
            <a:graphicFrameLocks/>
          </p:cNvGraphicFramePr>
          <p:nvPr>
            <p:extLst>
              <p:ext uri="{D42A27DB-BD31-4B8C-83A1-F6EECF244321}">
                <p14:modId xmlns:p14="http://schemas.microsoft.com/office/powerpoint/2010/main" val="4015485740"/>
              </p:ext>
            </p:extLst>
          </p:nvPr>
        </p:nvGraphicFramePr>
        <p:xfrm>
          <a:off x="400594" y="2339174"/>
          <a:ext cx="5289362" cy="3686349"/>
        </p:xfrm>
        <a:graphic>
          <a:graphicData uri="http://schemas.openxmlformats.org/drawingml/2006/chart">
            <c:chart xmlns:c="http://schemas.openxmlformats.org/drawingml/2006/chart" xmlns:r="http://schemas.openxmlformats.org/officeDocument/2006/relationships" r:id="rId2"/>
          </a:graphicData>
        </a:graphic>
      </p:graphicFrame>
      <p:pic>
        <p:nvPicPr>
          <p:cNvPr id="9" name="Picture 8" descr="Logo&#10;&#10;Description automatically generated">
            <a:extLst>
              <a:ext uri="{FF2B5EF4-FFF2-40B4-BE49-F238E27FC236}">
                <a16:creationId xmlns:a16="http://schemas.microsoft.com/office/drawing/2014/main" id="{71F1E95B-EED0-4EEA-B03F-A9FA75F499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01254" y="6153970"/>
            <a:ext cx="589492" cy="704030"/>
          </a:xfrm>
          <a:prstGeom prst="rect">
            <a:avLst/>
          </a:prstGeom>
        </p:spPr>
      </p:pic>
      <p:sp>
        <p:nvSpPr>
          <p:cNvPr id="5" name="Slide Number Placeholder 4">
            <a:extLst>
              <a:ext uri="{FF2B5EF4-FFF2-40B4-BE49-F238E27FC236}">
                <a16:creationId xmlns:a16="http://schemas.microsoft.com/office/drawing/2014/main" id="{FF581A78-6297-437D-865D-54A5157D806D}"/>
              </a:ext>
            </a:extLst>
          </p:cNvPr>
          <p:cNvSpPr>
            <a:spLocks noGrp="1"/>
          </p:cNvSpPr>
          <p:nvPr>
            <p:ph type="sldNum" sz="quarter" idx="12"/>
          </p:nvPr>
        </p:nvSpPr>
        <p:spPr/>
        <p:txBody>
          <a:bodyPr/>
          <a:lstStyle/>
          <a:p>
            <a:fld id="{78E89677-D99F-4CF4-BCBC-10F62AFC0C1A}" type="slidenum">
              <a:rPr lang="en-US" smtClean="0"/>
              <a:pPr/>
              <a:t>4</a:t>
            </a:fld>
            <a:endParaRPr lang="en-US"/>
          </a:p>
        </p:txBody>
      </p:sp>
      <p:sp>
        <p:nvSpPr>
          <p:cNvPr id="10" name="TextBox 9">
            <a:extLst>
              <a:ext uri="{FF2B5EF4-FFF2-40B4-BE49-F238E27FC236}">
                <a16:creationId xmlns:a16="http://schemas.microsoft.com/office/drawing/2014/main" id="{0DB64E03-5C4C-4CC0-90A4-E3629031E9C2}"/>
              </a:ext>
            </a:extLst>
          </p:cNvPr>
          <p:cNvSpPr txBox="1"/>
          <p:nvPr/>
        </p:nvSpPr>
        <p:spPr>
          <a:xfrm>
            <a:off x="1071153" y="6540139"/>
            <a:ext cx="4101737" cy="246221"/>
          </a:xfrm>
          <a:prstGeom prst="rect">
            <a:avLst/>
          </a:prstGeom>
          <a:noFill/>
        </p:spPr>
        <p:txBody>
          <a:bodyPr wrap="square" rtlCol="0">
            <a:spAutoFit/>
          </a:bodyPr>
          <a:lstStyle/>
          <a:p>
            <a:r>
              <a:rPr lang="en-US" sz="1000" dirty="0">
                <a:solidFill>
                  <a:schemeClr val="tx1">
                    <a:lumMod val="85000"/>
                    <a:lumOff val="15000"/>
                  </a:schemeClr>
                </a:solidFill>
                <a:latin typeface="Acumin Pro Condensed" panose="020B0506020202020204" pitchFamily="34" charset="0"/>
              </a:rPr>
              <a:t>Source: Focus groups conducted by NORC at the University of Chicago, 2019.</a:t>
            </a:r>
          </a:p>
        </p:txBody>
      </p:sp>
      <p:graphicFrame>
        <p:nvGraphicFramePr>
          <p:cNvPr id="11" name="Chart 10">
            <a:extLst>
              <a:ext uri="{FF2B5EF4-FFF2-40B4-BE49-F238E27FC236}">
                <a16:creationId xmlns:a16="http://schemas.microsoft.com/office/drawing/2014/main" id="{4C63BD0D-4B89-493C-9F49-A75119B31EA9}"/>
              </a:ext>
            </a:extLst>
          </p:cNvPr>
          <p:cNvGraphicFramePr/>
          <p:nvPr>
            <p:extLst>
              <p:ext uri="{D42A27DB-BD31-4B8C-83A1-F6EECF244321}">
                <p14:modId xmlns:p14="http://schemas.microsoft.com/office/powerpoint/2010/main" val="2805773368"/>
              </p:ext>
            </p:extLst>
          </p:nvPr>
        </p:nvGraphicFramePr>
        <p:xfrm>
          <a:off x="6486524" y="2400301"/>
          <a:ext cx="5553075" cy="3790950"/>
        </p:xfrm>
        <a:graphic>
          <a:graphicData uri="http://schemas.openxmlformats.org/drawingml/2006/chart">
            <c:chart xmlns:c="http://schemas.openxmlformats.org/drawingml/2006/chart" xmlns:r="http://schemas.openxmlformats.org/officeDocument/2006/relationships" r:id="rId4"/>
          </a:graphicData>
        </a:graphic>
      </p:graphicFrame>
      <p:sp>
        <p:nvSpPr>
          <p:cNvPr id="13" name="TextBox 12">
            <a:extLst>
              <a:ext uri="{FF2B5EF4-FFF2-40B4-BE49-F238E27FC236}">
                <a16:creationId xmlns:a16="http://schemas.microsoft.com/office/drawing/2014/main" id="{215E8D84-181B-4C56-82FF-A4E23A4DB257}"/>
              </a:ext>
            </a:extLst>
          </p:cNvPr>
          <p:cNvSpPr txBox="1"/>
          <p:nvPr/>
        </p:nvSpPr>
        <p:spPr>
          <a:xfrm>
            <a:off x="6162675" y="2329934"/>
            <a:ext cx="5800725" cy="400110"/>
          </a:xfrm>
          <a:prstGeom prst="rect">
            <a:avLst/>
          </a:prstGeom>
          <a:noFill/>
        </p:spPr>
        <p:txBody>
          <a:bodyPr wrap="square">
            <a:spAutoFit/>
          </a:bodyPr>
          <a:lstStyle/>
          <a:p>
            <a:pPr algn="ctr" rtl="0">
              <a:defRPr sz="2128" b="1" i="0" u="none" strike="noStrike" kern="1200" baseline="0">
                <a:solidFill>
                  <a:prstClr val="black">
                    <a:lumMod val="85000"/>
                    <a:lumOff val="15000"/>
                  </a:prstClr>
                </a:solidFill>
                <a:latin typeface="Acumin Pro Condensed" panose="020B0506020202020204" pitchFamily="34" charset="0"/>
                <a:ea typeface="+mn-ea"/>
                <a:cs typeface="+mn-cs"/>
              </a:defRPr>
            </a:pPr>
            <a:r>
              <a:rPr lang="en-US" sz="2000" dirty="0">
                <a:solidFill>
                  <a:schemeClr val="tx1">
                    <a:lumMod val="85000"/>
                    <a:lumOff val="15000"/>
                  </a:schemeClr>
                </a:solidFill>
                <a:latin typeface="Acumin Pro Condensed" panose="020B0506020202020204" pitchFamily="34" charset="0"/>
              </a:rPr>
              <a:t>Insurance Coverage Source</a:t>
            </a:r>
          </a:p>
        </p:txBody>
      </p:sp>
    </p:spTree>
    <p:extLst>
      <p:ext uri="{BB962C8B-B14F-4D97-AF65-F5344CB8AC3E}">
        <p14:creationId xmlns:p14="http://schemas.microsoft.com/office/powerpoint/2010/main" val="33257325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CEBF63-CAAB-4AE7-A61D-A694231871F1}"/>
              </a:ext>
            </a:extLst>
          </p:cNvPr>
          <p:cNvSpPr>
            <a:spLocks noGrp="1"/>
          </p:cNvSpPr>
          <p:nvPr>
            <p:ph type="title"/>
          </p:nvPr>
        </p:nvSpPr>
        <p:spPr/>
        <p:txBody>
          <a:bodyPr/>
          <a:lstStyle/>
          <a:p>
            <a:pPr algn="ctr"/>
            <a:r>
              <a:rPr lang="en-US" dirty="0"/>
              <a:t>Four Key Themes Emerged from the Focus Groups</a:t>
            </a:r>
          </a:p>
        </p:txBody>
      </p:sp>
      <p:graphicFrame>
        <p:nvGraphicFramePr>
          <p:cNvPr id="7" name="Content Placeholder 6">
            <a:extLst>
              <a:ext uri="{FF2B5EF4-FFF2-40B4-BE49-F238E27FC236}">
                <a16:creationId xmlns:a16="http://schemas.microsoft.com/office/drawing/2014/main" id="{D67DD3DF-8EE8-47C1-8DC2-96394C3F3AC7}"/>
              </a:ext>
            </a:extLst>
          </p:cNvPr>
          <p:cNvGraphicFramePr>
            <a:graphicFrameLocks noGrp="1"/>
          </p:cNvGraphicFramePr>
          <p:nvPr>
            <p:ph idx="1"/>
            <p:extLst>
              <p:ext uri="{D42A27DB-BD31-4B8C-83A1-F6EECF244321}">
                <p14:modId xmlns:p14="http://schemas.microsoft.com/office/powerpoint/2010/main" val="2425171994"/>
              </p:ext>
            </p:extLst>
          </p:nvPr>
        </p:nvGraphicFramePr>
        <p:xfrm>
          <a:off x="1028700" y="1592308"/>
          <a:ext cx="10134600" cy="44017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descr="Logo&#10;&#10;Description automatically generated">
            <a:extLst>
              <a:ext uri="{FF2B5EF4-FFF2-40B4-BE49-F238E27FC236}">
                <a16:creationId xmlns:a16="http://schemas.microsoft.com/office/drawing/2014/main" id="{1AD7D084-529F-48C3-9CC9-8B4FF1DCF7F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801254" y="6153970"/>
            <a:ext cx="589492" cy="704030"/>
          </a:xfrm>
          <a:prstGeom prst="rect">
            <a:avLst/>
          </a:prstGeom>
        </p:spPr>
      </p:pic>
      <p:sp>
        <p:nvSpPr>
          <p:cNvPr id="4" name="Slide Number Placeholder 3">
            <a:extLst>
              <a:ext uri="{FF2B5EF4-FFF2-40B4-BE49-F238E27FC236}">
                <a16:creationId xmlns:a16="http://schemas.microsoft.com/office/drawing/2014/main" id="{AAD63EF1-94E6-43FE-8D0E-9683C4CF722E}"/>
              </a:ext>
            </a:extLst>
          </p:cNvPr>
          <p:cNvSpPr>
            <a:spLocks noGrp="1"/>
          </p:cNvSpPr>
          <p:nvPr>
            <p:ph type="sldNum" sz="quarter" idx="12"/>
          </p:nvPr>
        </p:nvSpPr>
        <p:spPr/>
        <p:txBody>
          <a:bodyPr/>
          <a:lstStyle/>
          <a:p>
            <a:fld id="{78E89677-D99F-4CF4-BCBC-10F62AFC0C1A}" type="slidenum">
              <a:rPr lang="en-US" smtClean="0"/>
              <a:pPr/>
              <a:t>5</a:t>
            </a:fld>
            <a:endParaRPr lang="en-US"/>
          </a:p>
        </p:txBody>
      </p:sp>
      <p:sp>
        <p:nvSpPr>
          <p:cNvPr id="8" name="TextBox 7">
            <a:extLst>
              <a:ext uri="{FF2B5EF4-FFF2-40B4-BE49-F238E27FC236}">
                <a16:creationId xmlns:a16="http://schemas.microsoft.com/office/drawing/2014/main" id="{DCECB2CC-595D-4C26-8BC1-4072B9EE4A20}"/>
              </a:ext>
            </a:extLst>
          </p:cNvPr>
          <p:cNvSpPr txBox="1"/>
          <p:nvPr/>
        </p:nvSpPr>
        <p:spPr>
          <a:xfrm>
            <a:off x="1071153" y="6540139"/>
            <a:ext cx="4101737" cy="246221"/>
          </a:xfrm>
          <a:prstGeom prst="rect">
            <a:avLst/>
          </a:prstGeom>
          <a:noFill/>
        </p:spPr>
        <p:txBody>
          <a:bodyPr wrap="square" rtlCol="0">
            <a:spAutoFit/>
          </a:bodyPr>
          <a:lstStyle/>
          <a:p>
            <a:r>
              <a:rPr lang="en-US" sz="1000" dirty="0">
                <a:solidFill>
                  <a:schemeClr val="tx1">
                    <a:lumMod val="85000"/>
                    <a:lumOff val="15000"/>
                  </a:schemeClr>
                </a:solidFill>
                <a:latin typeface="Acumin Pro Condensed" panose="020B0506020202020204" pitchFamily="34" charset="0"/>
              </a:rPr>
              <a:t>Source: Focus groups conducted by NORC at the University of Chicago, 2019.</a:t>
            </a:r>
          </a:p>
        </p:txBody>
      </p:sp>
    </p:spTree>
    <p:extLst>
      <p:ext uri="{BB962C8B-B14F-4D97-AF65-F5344CB8AC3E}">
        <p14:creationId xmlns:p14="http://schemas.microsoft.com/office/powerpoint/2010/main" val="32362693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74DB905-C427-46FB-8214-75B0D68EF151}"/>
              </a:ext>
            </a:extLst>
          </p:cNvPr>
          <p:cNvSpPr>
            <a:spLocks noGrp="1"/>
          </p:cNvSpPr>
          <p:nvPr>
            <p:ph type="ctrTitle"/>
          </p:nvPr>
        </p:nvSpPr>
        <p:spPr>
          <a:xfrm>
            <a:off x="2324100" y="1122363"/>
            <a:ext cx="7553325" cy="2387600"/>
          </a:xfrm>
        </p:spPr>
        <p:txBody>
          <a:bodyPr/>
          <a:lstStyle/>
          <a:p>
            <a:r>
              <a:rPr lang="en-US" dirty="0"/>
              <a:t>In Their Words: Listening to Californians with Low Incomes</a:t>
            </a:r>
          </a:p>
        </p:txBody>
      </p:sp>
      <p:pic>
        <p:nvPicPr>
          <p:cNvPr id="7" name="Picture 6" descr="Logo&#10;&#10;Description automatically generated">
            <a:extLst>
              <a:ext uri="{FF2B5EF4-FFF2-40B4-BE49-F238E27FC236}">
                <a16:creationId xmlns:a16="http://schemas.microsoft.com/office/drawing/2014/main" id="{82076721-83D9-4AC8-9A9F-F3639812B2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01254" y="6153970"/>
            <a:ext cx="589492" cy="704030"/>
          </a:xfrm>
          <a:prstGeom prst="rect">
            <a:avLst/>
          </a:prstGeom>
        </p:spPr>
      </p:pic>
    </p:spTree>
    <p:extLst>
      <p:ext uri="{BB962C8B-B14F-4D97-AF65-F5344CB8AC3E}">
        <p14:creationId xmlns:p14="http://schemas.microsoft.com/office/powerpoint/2010/main" val="3560751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A311B7-C317-4418-89BF-768E45EEBE20}"/>
              </a:ext>
            </a:extLst>
          </p:cNvPr>
          <p:cNvSpPr>
            <a:spLocks noGrp="1"/>
          </p:cNvSpPr>
          <p:nvPr>
            <p:ph type="title"/>
          </p:nvPr>
        </p:nvSpPr>
        <p:spPr/>
        <p:txBody>
          <a:bodyPr/>
          <a:lstStyle/>
          <a:p>
            <a:r>
              <a:rPr lang="en-US" dirty="0"/>
              <a:t>Don’t make it so hard to make an appointment</a:t>
            </a:r>
          </a:p>
        </p:txBody>
      </p:sp>
      <p:sp>
        <p:nvSpPr>
          <p:cNvPr id="5" name="Content Placeholder 4">
            <a:extLst>
              <a:ext uri="{FF2B5EF4-FFF2-40B4-BE49-F238E27FC236}">
                <a16:creationId xmlns:a16="http://schemas.microsoft.com/office/drawing/2014/main" id="{F3F14784-C92F-428A-BC6F-BD73178F84C3}"/>
              </a:ext>
            </a:extLst>
          </p:cNvPr>
          <p:cNvSpPr>
            <a:spLocks noGrp="1"/>
          </p:cNvSpPr>
          <p:nvPr>
            <p:ph idx="1"/>
          </p:nvPr>
        </p:nvSpPr>
        <p:spPr>
          <a:xfrm>
            <a:off x="2609850" y="2113595"/>
            <a:ext cx="8972550" cy="837676"/>
          </a:xfrm>
        </p:spPr>
        <p:txBody>
          <a:bodyPr anchor="t">
            <a:noAutofit/>
          </a:bodyPr>
          <a:lstStyle/>
          <a:p>
            <a:pPr marL="0" indent="0">
              <a:lnSpc>
                <a:spcPts val="2180"/>
              </a:lnSpc>
              <a:buNone/>
            </a:pPr>
            <a:r>
              <a:rPr lang="en-US" sz="1800" dirty="0"/>
              <a:t>“With Medi-Cal it’s kind of hard to get appointments sometimes. You have to call at seven in the morning to get them, and that’s if you’re lucky. . . . I have Medi-Cal and that’s why I pay to see a private doctor because I don’t like all that.” —White female, Modesto </a:t>
            </a:r>
          </a:p>
        </p:txBody>
      </p:sp>
      <p:sp>
        <p:nvSpPr>
          <p:cNvPr id="9" name="Content Placeholder 4">
            <a:extLst>
              <a:ext uri="{FF2B5EF4-FFF2-40B4-BE49-F238E27FC236}">
                <a16:creationId xmlns:a16="http://schemas.microsoft.com/office/drawing/2014/main" id="{1AEAFBAA-F2F0-41B2-9089-88109A26803A}"/>
              </a:ext>
            </a:extLst>
          </p:cNvPr>
          <p:cNvSpPr txBox="1">
            <a:spLocks/>
          </p:cNvSpPr>
          <p:nvPr/>
        </p:nvSpPr>
        <p:spPr>
          <a:xfrm>
            <a:off x="3076575" y="3527301"/>
            <a:ext cx="8505825" cy="916095"/>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80"/>
              </a:lnSpc>
              <a:buFont typeface="Arial" panose="020B0604020202020204" pitchFamily="34" charset="0"/>
              <a:buNone/>
            </a:pPr>
            <a:r>
              <a:rPr lang="en-US" sz="1800" dirty="0">
                <a:solidFill>
                  <a:schemeClr val="tx1">
                    <a:lumMod val="85000"/>
                    <a:lumOff val="15000"/>
                  </a:schemeClr>
                </a:solidFill>
              </a:rPr>
              <a:t>“I had a Medi-Cal doctor and I had to wait two or three months to get an appointment with this guy.”</a:t>
            </a:r>
            <a:br>
              <a:rPr lang="en-US" sz="1800" dirty="0">
                <a:solidFill>
                  <a:schemeClr val="tx1">
                    <a:lumMod val="85000"/>
                    <a:lumOff val="15000"/>
                  </a:schemeClr>
                </a:solidFill>
              </a:rPr>
            </a:br>
            <a:r>
              <a:rPr lang="en-US" sz="1800" dirty="0">
                <a:solidFill>
                  <a:schemeClr val="tx1">
                    <a:lumMod val="85000"/>
                    <a:lumOff val="15000"/>
                  </a:schemeClr>
                </a:solidFill>
              </a:rPr>
              <a:t>—Black male, Oakland</a:t>
            </a:r>
          </a:p>
        </p:txBody>
      </p:sp>
      <p:sp>
        <p:nvSpPr>
          <p:cNvPr id="11" name="Content Placeholder 4">
            <a:extLst>
              <a:ext uri="{FF2B5EF4-FFF2-40B4-BE49-F238E27FC236}">
                <a16:creationId xmlns:a16="http://schemas.microsoft.com/office/drawing/2014/main" id="{380DCE9E-5F2B-4B7F-A676-A3B7FF4CB9F3}"/>
              </a:ext>
            </a:extLst>
          </p:cNvPr>
          <p:cNvSpPr txBox="1">
            <a:spLocks/>
          </p:cNvSpPr>
          <p:nvPr/>
        </p:nvSpPr>
        <p:spPr>
          <a:xfrm>
            <a:off x="2181225" y="4581124"/>
            <a:ext cx="9382125" cy="1603375"/>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80"/>
              </a:lnSpc>
              <a:buFont typeface="Arial" panose="020B0604020202020204" pitchFamily="34" charset="0"/>
              <a:buNone/>
            </a:pPr>
            <a:r>
              <a:rPr lang="en-US" sz="1800" dirty="0">
                <a:solidFill>
                  <a:schemeClr val="tx1">
                    <a:lumMod val="85000"/>
                    <a:lumOff val="15000"/>
                  </a:schemeClr>
                </a:solidFill>
              </a:rPr>
              <a:t>“That’s the biggest problem with my doctor’s office. It’s getting them on the phone. I feel like they need to get with technology and be able to contact them online or via email or something. Because it’s that voicemail that comes on, you leave a message, and sometimes they’ll call you back in three days. Sometimes you don’t get called. There have been times that I’ve just gone and just been like, ‘Yes, I need to make an appointment,’ and then I just show up. That’s ridiculous.” —Black male, Los Angeles</a:t>
            </a:r>
          </a:p>
        </p:txBody>
      </p:sp>
      <p:sp>
        <p:nvSpPr>
          <p:cNvPr id="12" name="TextBox 11">
            <a:extLst>
              <a:ext uri="{FF2B5EF4-FFF2-40B4-BE49-F238E27FC236}">
                <a16:creationId xmlns:a16="http://schemas.microsoft.com/office/drawing/2014/main" id="{FDB70BD3-4C9F-40FF-A8C2-CDDF62F30053}"/>
              </a:ext>
            </a:extLst>
          </p:cNvPr>
          <p:cNvSpPr txBox="1"/>
          <p:nvPr/>
        </p:nvSpPr>
        <p:spPr>
          <a:xfrm>
            <a:off x="1083076" y="1257985"/>
            <a:ext cx="10127849" cy="369332"/>
          </a:xfrm>
          <a:prstGeom prst="rect">
            <a:avLst/>
          </a:prstGeom>
          <a:noFill/>
        </p:spPr>
        <p:txBody>
          <a:bodyPr wrap="square">
            <a:spAutoFit/>
          </a:bodyPr>
          <a:lstStyle/>
          <a:p>
            <a:r>
              <a:rPr lang="en-US" dirty="0">
                <a:solidFill>
                  <a:schemeClr val="tx1">
                    <a:lumMod val="85000"/>
                    <a:lumOff val="15000"/>
                  </a:schemeClr>
                </a:solidFill>
                <a:latin typeface="Acumin Pro Condensed" panose="020B0506020202020204" pitchFamily="34" charset="0"/>
              </a:rPr>
              <a:t>Many participants experienced difficulty getting appointments to see a provider.</a:t>
            </a:r>
          </a:p>
        </p:txBody>
      </p:sp>
      <p:grpSp>
        <p:nvGrpSpPr>
          <p:cNvPr id="10" name="Group 9">
            <a:extLst>
              <a:ext uri="{FF2B5EF4-FFF2-40B4-BE49-F238E27FC236}">
                <a16:creationId xmlns:a16="http://schemas.microsoft.com/office/drawing/2014/main" id="{F3121D9E-BF48-48CD-9AF0-5B6D5D683193}"/>
              </a:ext>
            </a:extLst>
          </p:cNvPr>
          <p:cNvGrpSpPr/>
          <p:nvPr/>
        </p:nvGrpSpPr>
        <p:grpSpPr>
          <a:xfrm>
            <a:off x="0" y="-8880"/>
            <a:ext cx="12191999" cy="452763"/>
            <a:chOff x="1570151" y="789"/>
            <a:chExt cx="3512046" cy="2107227"/>
          </a:xfrm>
        </p:grpSpPr>
        <p:sp>
          <p:nvSpPr>
            <p:cNvPr id="13" name="Rectangle 12">
              <a:extLst>
                <a:ext uri="{FF2B5EF4-FFF2-40B4-BE49-F238E27FC236}">
                  <a16:creationId xmlns:a16="http://schemas.microsoft.com/office/drawing/2014/main" id="{6063D229-D629-4CAF-9F3B-BCE66FCEBDC1}"/>
                </a:ext>
              </a:extLst>
            </p:cNvPr>
            <p:cNvSpPr/>
            <p:nvPr/>
          </p:nvSpPr>
          <p:spPr>
            <a:xfrm>
              <a:off x="1570151" y="789"/>
              <a:ext cx="3512046" cy="2107227"/>
            </a:xfrm>
            <a:prstGeom prst="rect">
              <a:avLst/>
            </a:prstGeom>
            <a:solidFill>
              <a:srgbClr val="F07522"/>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4" name="TextBox 13">
              <a:extLst>
                <a:ext uri="{FF2B5EF4-FFF2-40B4-BE49-F238E27FC236}">
                  <a16:creationId xmlns:a16="http://schemas.microsoft.com/office/drawing/2014/main" id="{B0C6B814-F342-4551-99EE-C8C54A1FA3A3}"/>
                </a:ext>
              </a:extLst>
            </p:cNvPr>
            <p:cNvSpPr txBox="1"/>
            <p:nvPr/>
          </p:nvSpPr>
          <p:spPr>
            <a:xfrm>
              <a:off x="1570151" y="789"/>
              <a:ext cx="3512046" cy="2107227"/>
            </a:xfrm>
            <a:prstGeom prst="rect">
              <a:avLst/>
            </a:prstGeom>
            <a:ln>
              <a:noFill/>
            </a:ln>
          </p:spPr>
          <p:style>
            <a:lnRef idx="0">
              <a:scrgbClr r="0" g="0" b="0"/>
            </a:lnRef>
            <a:fillRef idx="0">
              <a:scrgbClr r="0" g="0" b="0"/>
            </a:fillRef>
            <a:effectRef idx="0">
              <a:scrgbClr r="0" g="0" b="0"/>
            </a:effectRef>
            <a:fontRef idx="minor">
              <a:schemeClr val="lt1"/>
            </a:fontRef>
          </p:style>
          <p:txBody>
            <a:bodyPr spcFirstLastPara="0" vert="horz" wrap="square" lIns="156210" tIns="156210" rIns="156210" bIns="156210" numCol="1" spcCol="1270" anchor="ctr" anchorCtr="0">
              <a:noAutofit/>
            </a:bodyPr>
            <a:lstStyle/>
            <a:p>
              <a:pPr marL="0" lvl="0" indent="0" defTabSz="1822450">
                <a:lnSpc>
                  <a:spcPct val="90000"/>
                </a:lnSpc>
                <a:spcBef>
                  <a:spcPct val="0"/>
                </a:spcBef>
                <a:spcAft>
                  <a:spcPct val="35000"/>
                </a:spcAft>
                <a:buNone/>
              </a:pPr>
              <a:r>
                <a:rPr lang="en-US" sz="2000" kern="1200" dirty="0">
                  <a:solidFill>
                    <a:srgbClr val="FFF8EB"/>
                  </a:solidFill>
                  <a:latin typeface="Acumin Pro Condensed" panose="020B0506020202020204" pitchFamily="34" charset="0"/>
                </a:rPr>
                <a:t>Inadequate Access to Care</a:t>
              </a:r>
            </a:p>
          </p:txBody>
        </p:sp>
      </p:grpSp>
      <p:pic>
        <p:nvPicPr>
          <p:cNvPr id="16" name="Picture 15" descr="Logo&#10;&#10;Description automatically generated">
            <a:extLst>
              <a:ext uri="{FF2B5EF4-FFF2-40B4-BE49-F238E27FC236}">
                <a16:creationId xmlns:a16="http://schemas.microsoft.com/office/drawing/2014/main" id="{329DE502-4E24-4CEF-A5B8-5A9D3E1001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01254" y="6153970"/>
            <a:ext cx="589492" cy="704030"/>
          </a:xfrm>
          <a:prstGeom prst="rect">
            <a:avLst/>
          </a:prstGeom>
        </p:spPr>
      </p:pic>
      <p:sp>
        <p:nvSpPr>
          <p:cNvPr id="2" name="Slide Number Placeholder 1">
            <a:extLst>
              <a:ext uri="{FF2B5EF4-FFF2-40B4-BE49-F238E27FC236}">
                <a16:creationId xmlns:a16="http://schemas.microsoft.com/office/drawing/2014/main" id="{6A336682-5C7F-459A-8B19-15C7E1A267A2}"/>
              </a:ext>
            </a:extLst>
          </p:cNvPr>
          <p:cNvSpPr>
            <a:spLocks noGrp="1"/>
          </p:cNvSpPr>
          <p:nvPr>
            <p:ph type="sldNum" sz="quarter" idx="12"/>
          </p:nvPr>
        </p:nvSpPr>
        <p:spPr/>
        <p:txBody>
          <a:bodyPr/>
          <a:lstStyle/>
          <a:p>
            <a:fld id="{78E89677-D99F-4CF4-BCBC-10F62AFC0C1A}" type="slidenum">
              <a:rPr lang="en-US" smtClean="0"/>
              <a:pPr/>
              <a:t>7</a:t>
            </a:fld>
            <a:endParaRPr lang="en-US"/>
          </a:p>
        </p:txBody>
      </p:sp>
      <p:sp>
        <p:nvSpPr>
          <p:cNvPr id="17" name="TextBox 16">
            <a:extLst>
              <a:ext uri="{FF2B5EF4-FFF2-40B4-BE49-F238E27FC236}">
                <a16:creationId xmlns:a16="http://schemas.microsoft.com/office/drawing/2014/main" id="{551D5A83-0B7B-4E55-96E2-D45F63C93FC6}"/>
              </a:ext>
            </a:extLst>
          </p:cNvPr>
          <p:cNvSpPr txBox="1"/>
          <p:nvPr/>
        </p:nvSpPr>
        <p:spPr>
          <a:xfrm>
            <a:off x="1071153" y="6540139"/>
            <a:ext cx="4101737" cy="246221"/>
          </a:xfrm>
          <a:prstGeom prst="rect">
            <a:avLst/>
          </a:prstGeom>
          <a:noFill/>
        </p:spPr>
        <p:txBody>
          <a:bodyPr wrap="square" rtlCol="0">
            <a:spAutoFit/>
          </a:bodyPr>
          <a:lstStyle/>
          <a:p>
            <a:r>
              <a:rPr lang="en-US" sz="1000" dirty="0">
                <a:solidFill>
                  <a:schemeClr val="tx1">
                    <a:lumMod val="85000"/>
                    <a:lumOff val="15000"/>
                  </a:schemeClr>
                </a:solidFill>
                <a:latin typeface="Acumin Pro Condensed" panose="020B0506020202020204" pitchFamily="34" charset="0"/>
              </a:rPr>
              <a:t>Source: Focus groups conducted by NORC at the University of Chicago, 2019.</a:t>
            </a:r>
          </a:p>
        </p:txBody>
      </p:sp>
    </p:spTree>
    <p:extLst>
      <p:ext uri="{BB962C8B-B14F-4D97-AF65-F5344CB8AC3E}">
        <p14:creationId xmlns:p14="http://schemas.microsoft.com/office/powerpoint/2010/main" val="1123436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A311B7-C317-4418-89BF-768E45EEBE20}"/>
              </a:ext>
            </a:extLst>
          </p:cNvPr>
          <p:cNvSpPr>
            <a:spLocks noGrp="1"/>
          </p:cNvSpPr>
          <p:nvPr>
            <p:ph type="title"/>
          </p:nvPr>
        </p:nvSpPr>
        <p:spPr/>
        <p:txBody>
          <a:bodyPr/>
          <a:lstStyle/>
          <a:p>
            <a:r>
              <a:rPr lang="en-US" dirty="0"/>
              <a:t>Don’t make me wait so long to see a specialist</a:t>
            </a:r>
          </a:p>
        </p:txBody>
      </p:sp>
      <p:sp>
        <p:nvSpPr>
          <p:cNvPr id="5" name="Content Placeholder 4">
            <a:extLst>
              <a:ext uri="{FF2B5EF4-FFF2-40B4-BE49-F238E27FC236}">
                <a16:creationId xmlns:a16="http://schemas.microsoft.com/office/drawing/2014/main" id="{F3F14784-C92F-428A-BC6F-BD73178F84C3}"/>
              </a:ext>
            </a:extLst>
          </p:cNvPr>
          <p:cNvSpPr>
            <a:spLocks noGrp="1"/>
          </p:cNvSpPr>
          <p:nvPr>
            <p:ph idx="1"/>
          </p:nvPr>
        </p:nvSpPr>
        <p:spPr>
          <a:xfrm>
            <a:off x="2151016" y="2130425"/>
            <a:ext cx="9421859" cy="927100"/>
          </a:xfrm>
        </p:spPr>
        <p:txBody>
          <a:bodyPr anchor="t">
            <a:normAutofit/>
          </a:bodyPr>
          <a:lstStyle/>
          <a:p>
            <a:pPr marL="0" indent="0">
              <a:lnSpc>
                <a:spcPts val="2180"/>
              </a:lnSpc>
              <a:buNone/>
            </a:pPr>
            <a:r>
              <a:rPr lang="en-US" sz="1800" dirty="0"/>
              <a:t>“I think it feels like a small act of God to go through the referral process to see a specialist. It’s almost a defeating experience because it’s so far out and so many appointments in between to get to that next appointment.”</a:t>
            </a:r>
            <a:br>
              <a:rPr lang="en-US" sz="1800" dirty="0"/>
            </a:br>
            <a:r>
              <a:rPr lang="en-US" sz="1800" dirty="0"/>
              <a:t>—White female, Redding</a:t>
            </a:r>
          </a:p>
        </p:txBody>
      </p:sp>
      <p:sp>
        <p:nvSpPr>
          <p:cNvPr id="9" name="Content Placeholder 4">
            <a:extLst>
              <a:ext uri="{FF2B5EF4-FFF2-40B4-BE49-F238E27FC236}">
                <a16:creationId xmlns:a16="http://schemas.microsoft.com/office/drawing/2014/main" id="{1AEAFBAA-F2F0-41B2-9089-88109A26803A}"/>
              </a:ext>
            </a:extLst>
          </p:cNvPr>
          <p:cNvSpPr txBox="1">
            <a:spLocks/>
          </p:cNvSpPr>
          <p:nvPr/>
        </p:nvSpPr>
        <p:spPr>
          <a:xfrm>
            <a:off x="2699656" y="3520136"/>
            <a:ext cx="8901794" cy="916095"/>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80"/>
              </a:lnSpc>
              <a:buFont typeface="Arial" panose="020B0604020202020204" pitchFamily="34" charset="0"/>
              <a:buNone/>
            </a:pPr>
            <a:r>
              <a:rPr lang="en-US" sz="1800" dirty="0">
                <a:solidFill>
                  <a:schemeClr val="tx1">
                    <a:lumMod val="85000"/>
                    <a:lumOff val="15000"/>
                  </a:schemeClr>
                </a:solidFill>
              </a:rPr>
              <a:t>“Everything requires a referral that takes four to six weeks, and by that time, I tore my meniscus and my ACL, and I wasn’t walking. I went to the emergency room, then I had to go to my primary that put in a referral for an MRI. And then I had to go back to the primary and then ortho, and it was like four months before it was finally treated because of the referrals.” —White female, Modesto</a:t>
            </a:r>
          </a:p>
        </p:txBody>
      </p:sp>
      <p:sp>
        <p:nvSpPr>
          <p:cNvPr id="11" name="Content Placeholder 4">
            <a:extLst>
              <a:ext uri="{FF2B5EF4-FFF2-40B4-BE49-F238E27FC236}">
                <a16:creationId xmlns:a16="http://schemas.microsoft.com/office/drawing/2014/main" id="{380DCE9E-5F2B-4B7F-A676-A3B7FF4CB9F3}"/>
              </a:ext>
            </a:extLst>
          </p:cNvPr>
          <p:cNvSpPr txBox="1">
            <a:spLocks/>
          </p:cNvSpPr>
          <p:nvPr/>
        </p:nvSpPr>
        <p:spPr>
          <a:xfrm>
            <a:off x="2210216" y="5161606"/>
            <a:ext cx="9410283" cy="1000526"/>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80"/>
              </a:lnSpc>
              <a:buFont typeface="Arial" panose="020B0604020202020204" pitchFamily="34" charset="0"/>
              <a:buNone/>
            </a:pPr>
            <a:r>
              <a:rPr lang="en-US" sz="1800" dirty="0">
                <a:solidFill>
                  <a:schemeClr val="tx1">
                    <a:lumMod val="85000"/>
                    <a:lumOff val="15000"/>
                  </a:schemeClr>
                </a:solidFill>
              </a:rPr>
              <a:t>“Wait times are ridiculous with specialists in this town. There’re not a lot of specialists for any specialty really. So it’s like months for, you know, wait time to get referred to anything.” —White male, Redding </a:t>
            </a:r>
          </a:p>
        </p:txBody>
      </p:sp>
      <p:sp>
        <p:nvSpPr>
          <p:cNvPr id="12" name="TextBox 11">
            <a:extLst>
              <a:ext uri="{FF2B5EF4-FFF2-40B4-BE49-F238E27FC236}">
                <a16:creationId xmlns:a16="http://schemas.microsoft.com/office/drawing/2014/main" id="{BAB07BDC-C5CD-40A3-8715-1B96C9A6DC1C}"/>
              </a:ext>
            </a:extLst>
          </p:cNvPr>
          <p:cNvSpPr txBox="1"/>
          <p:nvPr/>
        </p:nvSpPr>
        <p:spPr>
          <a:xfrm>
            <a:off x="1071154" y="1257985"/>
            <a:ext cx="10139771" cy="369332"/>
          </a:xfrm>
          <a:prstGeom prst="rect">
            <a:avLst/>
          </a:prstGeom>
          <a:noFill/>
        </p:spPr>
        <p:txBody>
          <a:bodyPr wrap="square">
            <a:spAutoFit/>
          </a:bodyPr>
          <a:lstStyle/>
          <a:p>
            <a:r>
              <a:rPr lang="en-US" dirty="0">
                <a:solidFill>
                  <a:schemeClr val="tx1">
                    <a:lumMod val="85000"/>
                    <a:lumOff val="15000"/>
                  </a:schemeClr>
                </a:solidFill>
                <a:latin typeface="Acumin Pro Condensed" panose="020B0506020202020204" pitchFamily="34" charset="0"/>
              </a:rPr>
              <a:t>Patients find it difficult to navigate the referral process and often wait months to see specialists.</a:t>
            </a:r>
          </a:p>
        </p:txBody>
      </p:sp>
      <p:grpSp>
        <p:nvGrpSpPr>
          <p:cNvPr id="15" name="Group 14">
            <a:extLst>
              <a:ext uri="{FF2B5EF4-FFF2-40B4-BE49-F238E27FC236}">
                <a16:creationId xmlns:a16="http://schemas.microsoft.com/office/drawing/2014/main" id="{DF2B7EBD-501A-4DBE-87BB-DC53AC7078F6}"/>
              </a:ext>
            </a:extLst>
          </p:cNvPr>
          <p:cNvGrpSpPr/>
          <p:nvPr/>
        </p:nvGrpSpPr>
        <p:grpSpPr>
          <a:xfrm>
            <a:off x="0" y="-8880"/>
            <a:ext cx="12191999" cy="452763"/>
            <a:chOff x="1570151" y="789"/>
            <a:chExt cx="3512046" cy="2107227"/>
          </a:xfrm>
        </p:grpSpPr>
        <p:sp>
          <p:nvSpPr>
            <p:cNvPr id="16" name="Rectangle 15">
              <a:extLst>
                <a:ext uri="{FF2B5EF4-FFF2-40B4-BE49-F238E27FC236}">
                  <a16:creationId xmlns:a16="http://schemas.microsoft.com/office/drawing/2014/main" id="{18BE3382-F054-4EEC-8968-69389F495B50}"/>
                </a:ext>
              </a:extLst>
            </p:cNvPr>
            <p:cNvSpPr/>
            <p:nvPr/>
          </p:nvSpPr>
          <p:spPr>
            <a:xfrm>
              <a:off x="1570151" y="789"/>
              <a:ext cx="3512046" cy="2107227"/>
            </a:xfrm>
            <a:prstGeom prst="rect">
              <a:avLst/>
            </a:prstGeom>
            <a:solidFill>
              <a:srgbClr val="F07522"/>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7" name="TextBox 16">
              <a:extLst>
                <a:ext uri="{FF2B5EF4-FFF2-40B4-BE49-F238E27FC236}">
                  <a16:creationId xmlns:a16="http://schemas.microsoft.com/office/drawing/2014/main" id="{ED5DF01C-02E9-4A86-BF7E-2E160B71DEE0}"/>
                </a:ext>
              </a:extLst>
            </p:cNvPr>
            <p:cNvSpPr txBox="1"/>
            <p:nvPr/>
          </p:nvSpPr>
          <p:spPr>
            <a:xfrm>
              <a:off x="1570151" y="789"/>
              <a:ext cx="3512046" cy="2107227"/>
            </a:xfrm>
            <a:prstGeom prst="rect">
              <a:avLst/>
            </a:prstGeom>
            <a:ln>
              <a:noFill/>
            </a:ln>
          </p:spPr>
          <p:style>
            <a:lnRef idx="0">
              <a:scrgbClr r="0" g="0" b="0"/>
            </a:lnRef>
            <a:fillRef idx="0">
              <a:scrgbClr r="0" g="0" b="0"/>
            </a:fillRef>
            <a:effectRef idx="0">
              <a:scrgbClr r="0" g="0" b="0"/>
            </a:effectRef>
            <a:fontRef idx="minor">
              <a:schemeClr val="lt1"/>
            </a:fontRef>
          </p:style>
          <p:txBody>
            <a:bodyPr spcFirstLastPara="0" vert="horz" wrap="square" lIns="156210" tIns="156210" rIns="156210" bIns="156210" numCol="1" spcCol="1270" anchor="ctr" anchorCtr="0">
              <a:noAutofit/>
            </a:bodyPr>
            <a:lstStyle/>
            <a:p>
              <a:pPr marL="0" lvl="0" indent="0" defTabSz="1822450">
                <a:lnSpc>
                  <a:spcPct val="90000"/>
                </a:lnSpc>
                <a:spcBef>
                  <a:spcPct val="0"/>
                </a:spcBef>
                <a:spcAft>
                  <a:spcPct val="35000"/>
                </a:spcAft>
                <a:buNone/>
              </a:pPr>
              <a:r>
                <a:rPr lang="en-US" sz="2000" kern="1200" dirty="0">
                  <a:solidFill>
                    <a:srgbClr val="FFF8EB"/>
                  </a:solidFill>
                  <a:latin typeface="Acumin Pro Condensed" panose="020B0506020202020204" pitchFamily="34" charset="0"/>
                </a:rPr>
                <a:t>Inadequate Access to Care</a:t>
              </a:r>
            </a:p>
          </p:txBody>
        </p:sp>
      </p:grpSp>
      <p:pic>
        <p:nvPicPr>
          <p:cNvPr id="19" name="Picture 18" descr="Logo&#10;&#10;Description automatically generated">
            <a:extLst>
              <a:ext uri="{FF2B5EF4-FFF2-40B4-BE49-F238E27FC236}">
                <a16:creationId xmlns:a16="http://schemas.microsoft.com/office/drawing/2014/main" id="{D9B10ED3-EFBD-4ACE-847D-87470DCD61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01254" y="6153970"/>
            <a:ext cx="589492" cy="704030"/>
          </a:xfrm>
          <a:prstGeom prst="rect">
            <a:avLst/>
          </a:prstGeom>
        </p:spPr>
      </p:pic>
      <p:sp>
        <p:nvSpPr>
          <p:cNvPr id="2" name="Slide Number Placeholder 1">
            <a:extLst>
              <a:ext uri="{FF2B5EF4-FFF2-40B4-BE49-F238E27FC236}">
                <a16:creationId xmlns:a16="http://schemas.microsoft.com/office/drawing/2014/main" id="{1F41691C-3338-47E4-A523-5AD43EAEFDEE}"/>
              </a:ext>
            </a:extLst>
          </p:cNvPr>
          <p:cNvSpPr>
            <a:spLocks noGrp="1"/>
          </p:cNvSpPr>
          <p:nvPr>
            <p:ph type="sldNum" sz="quarter" idx="12"/>
          </p:nvPr>
        </p:nvSpPr>
        <p:spPr/>
        <p:txBody>
          <a:bodyPr/>
          <a:lstStyle/>
          <a:p>
            <a:fld id="{78E89677-D99F-4CF4-BCBC-10F62AFC0C1A}" type="slidenum">
              <a:rPr lang="en-US" smtClean="0"/>
              <a:pPr/>
              <a:t>8</a:t>
            </a:fld>
            <a:endParaRPr lang="en-US"/>
          </a:p>
        </p:txBody>
      </p:sp>
      <p:sp>
        <p:nvSpPr>
          <p:cNvPr id="20" name="TextBox 19">
            <a:extLst>
              <a:ext uri="{FF2B5EF4-FFF2-40B4-BE49-F238E27FC236}">
                <a16:creationId xmlns:a16="http://schemas.microsoft.com/office/drawing/2014/main" id="{F3836975-660F-44D6-BDC2-A69F27D26983}"/>
              </a:ext>
            </a:extLst>
          </p:cNvPr>
          <p:cNvSpPr txBox="1"/>
          <p:nvPr/>
        </p:nvSpPr>
        <p:spPr>
          <a:xfrm>
            <a:off x="1071153" y="6540139"/>
            <a:ext cx="4101737" cy="246221"/>
          </a:xfrm>
          <a:prstGeom prst="rect">
            <a:avLst/>
          </a:prstGeom>
          <a:noFill/>
        </p:spPr>
        <p:txBody>
          <a:bodyPr wrap="square" rtlCol="0">
            <a:spAutoFit/>
          </a:bodyPr>
          <a:lstStyle/>
          <a:p>
            <a:r>
              <a:rPr lang="en-US" sz="1000" dirty="0">
                <a:solidFill>
                  <a:schemeClr val="tx1">
                    <a:lumMod val="85000"/>
                    <a:lumOff val="15000"/>
                  </a:schemeClr>
                </a:solidFill>
                <a:latin typeface="Acumin Pro Condensed" panose="020B0506020202020204" pitchFamily="34" charset="0"/>
              </a:rPr>
              <a:t>Source: Focus groups conducted by NORC at the University of Chicago, 2019.</a:t>
            </a:r>
          </a:p>
        </p:txBody>
      </p:sp>
    </p:spTree>
    <p:extLst>
      <p:ext uri="{BB962C8B-B14F-4D97-AF65-F5344CB8AC3E}">
        <p14:creationId xmlns:p14="http://schemas.microsoft.com/office/powerpoint/2010/main" val="37365620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A311B7-C317-4418-89BF-768E45EEBE20}"/>
              </a:ext>
            </a:extLst>
          </p:cNvPr>
          <p:cNvSpPr>
            <a:spLocks noGrp="1"/>
          </p:cNvSpPr>
          <p:nvPr>
            <p:ph type="title"/>
          </p:nvPr>
        </p:nvSpPr>
        <p:spPr/>
        <p:txBody>
          <a:bodyPr/>
          <a:lstStyle/>
          <a:p>
            <a:r>
              <a:rPr lang="en-US" dirty="0"/>
              <a:t>Don’t make me wait for substance use treatment</a:t>
            </a:r>
          </a:p>
        </p:txBody>
      </p:sp>
      <p:sp>
        <p:nvSpPr>
          <p:cNvPr id="9" name="Content Placeholder 4">
            <a:extLst>
              <a:ext uri="{FF2B5EF4-FFF2-40B4-BE49-F238E27FC236}">
                <a16:creationId xmlns:a16="http://schemas.microsoft.com/office/drawing/2014/main" id="{1AEAFBAA-F2F0-41B2-9089-88109A26803A}"/>
              </a:ext>
            </a:extLst>
          </p:cNvPr>
          <p:cNvSpPr txBox="1">
            <a:spLocks/>
          </p:cNvSpPr>
          <p:nvPr/>
        </p:nvSpPr>
        <p:spPr>
          <a:xfrm>
            <a:off x="2512380" y="3592389"/>
            <a:ext cx="9060495" cy="1696298"/>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75000"/>
                  </a:schemeClr>
                </a:solidFill>
                <a:latin typeface="Acumin Pro Condensed" panose="020B0506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75000"/>
                  </a:schemeClr>
                </a:solidFill>
                <a:latin typeface="Acumin Pro Condensed" panose="020B0506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75000"/>
                  </a:schemeClr>
                </a:solidFill>
                <a:latin typeface="Acumin Pro Condensed" panose="020B0506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75000"/>
                  </a:schemeClr>
                </a:solidFill>
                <a:latin typeface="Acumin Pro Condensed" panose="020B0506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80"/>
              </a:lnSpc>
              <a:buFont typeface="Arial" panose="020B0604020202020204" pitchFamily="34" charset="0"/>
              <a:buNone/>
            </a:pPr>
            <a:r>
              <a:rPr lang="en-US" sz="1800" dirty="0">
                <a:solidFill>
                  <a:schemeClr val="tx1">
                    <a:lumMod val="85000"/>
                    <a:lumOff val="15000"/>
                  </a:schemeClr>
                </a:solidFill>
              </a:rPr>
              <a:t>“There’s just not enough help. I mean, I know so many people. I’ve met so many people that go to the doctor or go to their clinic and say, ‘I want to go into rehab.’ And they say, ‘Okay, well, call this number.’ Then you call the number, and they say, ‘Okay, well, I can see you in two weeks.’ What am I supposed to do? Keep drinking? I want to stop now. When people are ready to stop, there should be a place for them.” —White male, Oakland</a:t>
            </a:r>
          </a:p>
        </p:txBody>
      </p:sp>
      <p:grpSp>
        <p:nvGrpSpPr>
          <p:cNvPr id="16" name="Group 15">
            <a:extLst>
              <a:ext uri="{FF2B5EF4-FFF2-40B4-BE49-F238E27FC236}">
                <a16:creationId xmlns:a16="http://schemas.microsoft.com/office/drawing/2014/main" id="{81DA2072-80A5-4FAE-B477-ED700650B3E3}"/>
              </a:ext>
            </a:extLst>
          </p:cNvPr>
          <p:cNvGrpSpPr/>
          <p:nvPr/>
        </p:nvGrpSpPr>
        <p:grpSpPr>
          <a:xfrm>
            <a:off x="0" y="-8880"/>
            <a:ext cx="12191999" cy="452763"/>
            <a:chOff x="1570151" y="789"/>
            <a:chExt cx="3512046" cy="2107227"/>
          </a:xfrm>
        </p:grpSpPr>
        <p:sp>
          <p:nvSpPr>
            <p:cNvPr id="17" name="Rectangle 16">
              <a:extLst>
                <a:ext uri="{FF2B5EF4-FFF2-40B4-BE49-F238E27FC236}">
                  <a16:creationId xmlns:a16="http://schemas.microsoft.com/office/drawing/2014/main" id="{EF627D2B-D7E2-4A40-910F-882B945A2D90}"/>
                </a:ext>
              </a:extLst>
            </p:cNvPr>
            <p:cNvSpPr/>
            <p:nvPr/>
          </p:nvSpPr>
          <p:spPr>
            <a:xfrm>
              <a:off x="1570151" y="789"/>
              <a:ext cx="3512046" cy="2107227"/>
            </a:xfrm>
            <a:prstGeom prst="rect">
              <a:avLst/>
            </a:prstGeom>
            <a:solidFill>
              <a:srgbClr val="F07522"/>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8" name="TextBox 17">
              <a:extLst>
                <a:ext uri="{FF2B5EF4-FFF2-40B4-BE49-F238E27FC236}">
                  <a16:creationId xmlns:a16="http://schemas.microsoft.com/office/drawing/2014/main" id="{84998D51-EDE7-4304-92D9-BB504B9F4283}"/>
                </a:ext>
              </a:extLst>
            </p:cNvPr>
            <p:cNvSpPr txBox="1"/>
            <p:nvPr/>
          </p:nvSpPr>
          <p:spPr>
            <a:xfrm>
              <a:off x="1570151" y="789"/>
              <a:ext cx="3512046" cy="2107227"/>
            </a:xfrm>
            <a:prstGeom prst="rect">
              <a:avLst/>
            </a:prstGeom>
            <a:ln>
              <a:noFill/>
            </a:ln>
          </p:spPr>
          <p:style>
            <a:lnRef idx="0">
              <a:scrgbClr r="0" g="0" b="0"/>
            </a:lnRef>
            <a:fillRef idx="0">
              <a:scrgbClr r="0" g="0" b="0"/>
            </a:fillRef>
            <a:effectRef idx="0">
              <a:scrgbClr r="0" g="0" b="0"/>
            </a:effectRef>
            <a:fontRef idx="minor">
              <a:schemeClr val="lt1"/>
            </a:fontRef>
          </p:style>
          <p:txBody>
            <a:bodyPr spcFirstLastPara="0" vert="horz" wrap="square" lIns="156210" tIns="156210" rIns="156210" bIns="156210" numCol="1" spcCol="1270" anchor="ctr" anchorCtr="0">
              <a:noAutofit/>
            </a:bodyPr>
            <a:lstStyle/>
            <a:p>
              <a:pPr marL="0" lvl="0" indent="0" defTabSz="1822450">
                <a:lnSpc>
                  <a:spcPct val="90000"/>
                </a:lnSpc>
                <a:spcBef>
                  <a:spcPct val="0"/>
                </a:spcBef>
                <a:spcAft>
                  <a:spcPct val="35000"/>
                </a:spcAft>
                <a:buNone/>
              </a:pPr>
              <a:r>
                <a:rPr lang="en-US" sz="2000" kern="1200" dirty="0">
                  <a:solidFill>
                    <a:srgbClr val="FFF8EB"/>
                  </a:solidFill>
                  <a:latin typeface="Acumin Pro Condensed" panose="020B0506020202020204" pitchFamily="34" charset="0"/>
                </a:rPr>
                <a:t>Inadequate Access to Care</a:t>
              </a:r>
            </a:p>
          </p:txBody>
        </p:sp>
      </p:grpSp>
      <p:pic>
        <p:nvPicPr>
          <p:cNvPr id="20" name="Picture 19" descr="Logo&#10;&#10;Description automatically generated">
            <a:extLst>
              <a:ext uri="{FF2B5EF4-FFF2-40B4-BE49-F238E27FC236}">
                <a16:creationId xmlns:a16="http://schemas.microsoft.com/office/drawing/2014/main" id="{D997AD0A-C5E1-4251-9AD5-6F1EDE529E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01254" y="6153970"/>
            <a:ext cx="589492" cy="704030"/>
          </a:xfrm>
          <a:prstGeom prst="rect">
            <a:avLst/>
          </a:prstGeom>
        </p:spPr>
      </p:pic>
      <p:sp>
        <p:nvSpPr>
          <p:cNvPr id="2" name="Slide Number Placeholder 1">
            <a:extLst>
              <a:ext uri="{FF2B5EF4-FFF2-40B4-BE49-F238E27FC236}">
                <a16:creationId xmlns:a16="http://schemas.microsoft.com/office/drawing/2014/main" id="{BB264E49-EBA6-4E09-95F8-54638EFF3250}"/>
              </a:ext>
            </a:extLst>
          </p:cNvPr>
          <p:cNvSpPr>
            <a:spLocks noGrp="1"/>
          </p:cNvSpPr>
          <p:nvPr>
            <p:ph type="sldNum" sz="quarter" idx="12"/>
          </p:nvPr>
        </p:nvSpPr>
        <p:spPr/>
        <p:txBody>
          <a:bodyPr/>
          <a:lstStyle/>
          <a:p>
            <a:fld id="{78E89677-D99F-4CF4-BCBC-10F62AFC0C1A}" type="slidenum">
              <a:rPr lang="en-US" smtClean="0"/>
              <a:pPr/>
              <a:t>9</a:t>
            </a:fld>
            <a:endParaRPr lang="en-US"/>
          </a:p>
        </p:txBody>
      </p:sp>
      <p:sp>
        <p:nvSpPr>
          <p:cNvPr id="21" name="TextBox 20">
            <a:extLst>
              <a:ext uri="{FF2B5EF4-FFF2-40B4-BE49-F238E27FC236}">
                <a16:creationId xmlns:a16="http://schemas.microsoft.com/office/drawing/2014/main" id="{CDB8E3C0-9DE9-40F6-9921-B876F97B0D79}"/>
              </a:ext>
            </a:extLst>
          </p:cNvPr>
          <p:cNvSpPr txBox="1"/>
          <p:nvPr/>
        </p:nvSpPr>
        <p:spPr>
          <a:xfrm>
            <a:off x="1071153" y="6540139"/>
            <a:ext cx="4101737" cy="246221"/>
          </a:xfrm>
          <a:prstGeom prst="rect">
            <a:avLst/>
          </a:prstGeom>
          <a:noFill/>
        </p:spPr>
        <p:txBody>
          <a:bodyPr wrap="square" rtlCol="0">
            <a:spAutoFit/>
          </a:bodyPr>
          <a:lstStyle/>
          <a:p>
            <a:r>
              <a:rPr lang="en-US" sz="1000" dirty="0">
                <a:solidFill>
                  <a:schemeClr val="tx1">
                    <a:lumMod val="85000"/>
                    <a:lumOff val="15000"/>
                  </a:schemeClr>
                </a:solidFill>
                <a:latin typeface="Acumin Pro Condensed" panose="020B0506020202020204" pitchFamily="34" charset="0"/>
              </a:rPr>
              <a:t>Source: Focus groups conducted by NORC at the University of Chicago, 2019.</a:t>
            </a:r>
          </a:p>
        </p:txBody>
      </p:sp>
    </p:spTree>
    <p:extLst>
      <p:ext uri="{BB962C8B-B14F-4D97-AF65-F5344CB8AC3E}">
        <p14:creationId xmlns:p14="http://schemas.microsoft.com/office/powerpoint/2010/main" val="2365029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4963</Words>
  <Application>Microsoft Office PowerPoint</Application>
  <PresentationFormat>Widescreen</PresentationFormat>
  <Paragraphs>222</Paragraphs>
  <Slides>26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26</vt:i4>
      </vt:variant>
    </vt:vector>
  </HeadingPairs>
  <TitlesOfParts>
    <vt:vector size="30" baseType="lpstr">
      <vt:lpstr>Arial</vt:lpstr>
      <vt:lpstr>Acumin Pro Condensed</vt:lpstr>
      <vt:lpstr>Calibri</vt:lpstr>
      <vt:lpstr>Office Theme</vt:lpstr>
      <vt:lpstr>Speaking Up: Findings from 2019 Focus Groups and Interviews with Californians with Low Incomes </vt:lpstr>
      <vt:lpstr>About the Authors</vt:lpstr>
      <vt:lpstr>Overview of Focus Groups and Interviews</vt:lpstr>
      <vt:lpstr>Demographics of Focus Group Participants</vt:lpstr>
      <vt:lpstr>Four Key Themes Emerged from the Focus Groups</vt:lpstr>
      <vt:lpstr>In Their Words: Listening to Californians with Low Incomes</vt:lpstr>
      <vt:lpstr>Don’t make it so hard to make an appointment</vt:lpstr>
      <vt:lpstr>Don’t make me wait so long to see a specialist</vt:lpstr>
      <vt:lpstr>Don’t make me wait for substance use treatment</vt:lpstr>
      <vt:lpstr>Give me access to providers like me</vt:lpstr>
      <vt:lpstr>Make it easier to access care</vt:lpstr>
      <vt:lpstr>Make it easier to access care with technology</vt:lpstr>
      <vt:lpstr>Don’t make me wait</vt:lpstr>
      <vt:lpstr>Spend more time with me</vt:lpstr>
      <vt:lpstr>Focus less on money and more on me</vt:lpstr>
      <vt:lpstr>Treat me well, regardless of my insurance coverage</vt:lpstr>
      <vt:lpstr>Treat me like a person</vt:lpstr>
      <vt:lpstr>Treat me like a person</vt:lpstr>
      <vt:lpstr>Make sure my care is coordinated </vt:lpstr>
      <vt:lpstr>Help me prevent illness and stay healthy </vt:lpstr>
      <vt:lpstr>Provide clean, private, nice care settings </vt:lpstr>
      <vt:lpstr>Don’t just give me a pill </vt:lpstr>
      <vt:lpstr>Give me pain medication when I need it </vt:lpstr>
      <vt:lpstr>Make it easier to get my medications</vt:lpstr>
      <vt:lpstr>Help me afford my medications</vt:lpstr>
      <vt:lpstr>Appendix: Overview of Focus Groups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2021-06-19T01:04:17Z</dcterms:created>
  <dcterms:modified xsi:type="dcterms:W3CDTF">2021-06-19T01:04:30Z</dcterms:modified>
</cp:coreProperties>
</file>