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7772400" cy="100584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85" autoAdjust="0"/>
    <p:restoredTop sz="94660"/>
  </p:normalViewPr>
  <p:slideViewPr>
    <p:cSldViewPr>
      <p:cViewPr varScale="1">
        <p:scale>
          <a:sx n="74" d="100"/>
          <a:sy n="74" d="100"/>
        </p:scale>
        <p:origin x="3486" y="84"/>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a:defRPr sz="1200"/>
            </a:lvl1pPr>
          </a:lstStyle>
          <a:p>
            <a:fld id="{B08E2671-FAE5-471E-9314-879B0AD34C37}" type="datetimeFigureOut">
              <a:rPr lang="en-US" smtClean="0"/>
              <a:t>1/24/2019</a:t>
            </a:fld>
            <a:endParaRPr lang="en-US"/>
          </a:p>
        </p:txBody>
      </p:sp>
      <p:sp>
        <p:nvSpPr>
          <p:cNvPr id="4" name="Slide Image Placeholder 3"/>
          <p:cNvSpPr>
            <a:spLocks noGrp="1" noRot="1" noChangeAspect="1"/>
          </p:cNvSpPr>
          <p:nvPr>
            <p:ph type="sldImg" idx="2"/>
          </p:nvPr>
        </p:nvSpPr>
        <p:spPr>
          <a:xfrm>
            <a:off x="2147888" y="696913"/>
            <a:ext cx="2689225"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1440" tIns="45720" rIns="91440" bIns="45720" rtlCol="0" anchor="b"/>
          <a:lstStyle>
            <a:lvl1pPr algn="r">
              <a:defRPr sz="1200"/>
            </a:lvl1pPr>
          </a:lstStyle>
          <a:p>
            <a:fld id="{074E756D-F108-4A15-8A97-D3551848BB25}" type="slidenum">
              <a:rPr lang="en-US" smtClean="0"/>
              <a:t>‹#›</a:t>
            </a:fld>
            <a:endParaRPr lang="en-US"/>
          </a:p>
        </p:txBody>
      </p:sp>
    </p:spTree>
    <p:extLst>
      <p:ext uri="{BB962C8B-B14F-4D97-AF65-F5344CB8AC3E}">
        <p14:creationId xmlns:p14="http://schemas.microsoft.com/office/powerpoint/2010/main" val="655658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opioid.amfar.org</a:t>
            </a:r>
            <a:r>
              <a:rPr lang="en-US" dirty="0"/>
              <a:t>/indicator/</a:t>
            </a:r>
            <a:r>
              <a:rPr lang="en-US" dirty="0" err="1"/>
              <a:t>mme_percap</a:t>
            </a:r>
            <a:r>
              <a:rPr lang="en-US" dirty="0"/>
              <a:t>   </a:t>
            </a:r>
          </a:p>
        </p:txBody>
      </p:sp>
      <p:sp>
        <p:nvSpPr>
          <p:cNvPr id="4" name="Slide Number Placeholder 3"/>
          <p:cNvSpPr>
            <a:spLocks noGrp="1"/>
          </p:cNvSpPr>
          <p:nvPr>
            <p:ph type="sldNum" sz="quarter" idx="10"/>
          </p:nvPr>
        </p:nvSpPr>
        <p:spPr/>
        <p:txBody>
          <a:bodyPr/>
          <a:lstStyle/>
          <a:p>
            <a:fld id="{074E756D-F108-4A15-8A97-D3551848BB25}" type="slidenum">
              <a:rPr lang="en-US" smtClean="0"/>
              <a:t>2</a:t>
            </a:fld>
            <a:endParaRPr lang="en-US"/>
          </a:p>
        </p:txBody>
      </p:sp>
    </p:spTree>
    <p:extLst>
      <p:ext uri="{BB962C8B-B14F-4D97-AF65-F5344CB8AC3E}">
        <p14:creationId xmlns:p14="http://schemas.microsoft.com/office/powerpoint/2010/main" val="18694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DA874B7-6D94-4F21-8C8D-E3F83D2CFDBB}"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1277039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A874B7-6D94-4F21-8C8D-E3F83D2CFDBB}"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4191444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3"/>
            <a:ext cx="1748790" cy="85822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8620" y="402803"/>
            <a:ext cx="5116830" cy="85822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A874B7-6D94-4F21-8C8D-E3F83D2CFDBB}"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137902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A874B7-6D94-4F21-8C8D-E3F83D2CFDBB}"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2541156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A874B7-6D94-4F21-8C8D-E3F83D2CFDBB}"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39263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862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5097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A874B7-6D94-4F21-8C8D-E3F83D2CFDBB}"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2076920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A874B7-6D94-4F21-8C8D-E3F83D2CFDBB}" type="datetimeFigureOut">
              <a:rPr lang="en-US" smtClean="0"/>
              <a:t>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3361554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A874B7-6D94-4F21-8C8D-E3F83D2CFDBB}"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1184374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228600" y="168467"/>
            <a:ext cx="7315200" cy="96012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017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A874B7-6D94-4F21-8C8D-E3F83D2CFDBB}"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3348408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A874B7-6D94-4F21-8C8D-E3F83D2CFDBB}"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B761F-6192-40E5-8288-127EE36ADAD7}" type="slidenum">
              <a:rPr lang="en-US" smtClean="0"/>
              <a:t>‹#›</a:t>
            </a:fld>
            <a:endParaRPr lang="en-US"/>
          </a:p>
        </p:txBody>
      </p:sp>
    </p:spTree>
    <p:extLst>
      <p:ext uri="{BB962C8B-B14F-4D97-AF65-F5344CB8AC3E}">
        <p14:creationId xmlns:p14="http://schemas.microsoft.com/office/powerpoint/2010/main" val="2462447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4DA874B7-6D94-4F21-8C8D-E3F83D2CFDBB}" type="datetimeFigureOut">
              <a:rPr lang="en-US" smtClean="0"/>
              <a:t>1/24/2019</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989B761F-6192-40E5-8288-127EE36ADAD7}" type="slidenum">
              <a:rPr lang="en-US" smtClean="0"/>
              <a:t>‹#›</a:t>
            </a:fld>
            <a:endParaRPr lang="en-US"/>
          </a:p>
        </p:txBody>
      </p:sp>
    </p:spTree>
    <p:extLst>
      <p:ext uri="{BB962C8B-B14F-4D97-AF65-F5344CB8AC3E}">
        <p14:creationId xmlns:p14="http://schemas.microsoft.com/office/powerpoint/2010/main" val="2912386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discovery.cdph.ca.gov/CDIC/ODdash/"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oag.ca.gov/cures/statisti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3041472"/>
            <a:ext cx="6248400" cy="35879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t>Opioid Safety Toolkit: Opioid Epidemic Infographic</a:t>
            </a:r>
            <a:br>
              <a:rPr lang="en-US" sz="1400" dirty="0"/>
            </a:br>
            <a:endParaRPr lang="en-US" sz="1400" dirty="0"/>
          </a:p>
          <a:p>
            <a:r>
              <a:rPr lang="en-US" sz="1400" i="1" dirty="0"/>
              <a:t>This infographic depicts key numbers to illustrate the magnitude of the opioid epidemic. You can use it in presentations or other materials as you build awareness of the opioid epidemic internally as well as with external stakeholders. Please use the data sources detailed in the instructions to populate the infographic for the community you serve. </a:t>
            </a:r>
          </a:p>
          <a:p>
            <a:endParaRPr lang="en-US" sz="1400" i="1" dirty="0"/>
          </a:p>
          <a:p>
            <a:r>
              <a:rPr lang="en-US" sz="1400" dirty="0"/>
              <a:t>This resource is part of the CHCF Opioid Safety Toolkit. Learn more at chcf.org/</a:t>
            </a:r>
            <a:r>
              <a:rPr lang="en-US" sz="1400" dirty="0" err="1"/>
              <a:t>opioidsafetytoolkit</a:t>
            </a:r>
            <a:r>
              <a:rPr lang="en-US" sz="1400" dirty="0"/>
              <a:t>.</a:t>
            </a:r>
            <a:br>
              <a:rPr lang="en-US" sz="1400" dirty="0"/>
            </a:br>
            <a:endParaRPr lang="en-US" sz="1400" dirty="0"/>
          </a:p>
        </p:txBody>
      </p:sp>
    </p:spTree>
    <p:extLst>
      <p:ext uri="{BB962C8B-B14F-4D97-AF65-F5344CB8AC3E}">
        <p14:creationId xmlns:p14="http://schemas.microsoft.com/office/powerpoint/2010/main" val="2172938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286" y="365780"/>
            <a:ext cx="6723828" cy="905761"/>
          </a:xfrm>
          <a:prstGeom prst="rect">
            <a:avLst/>
          </a:prstGeom>
          <a:noFill/>
        </p:spPr>
        <p:txBody>
          <a:bodyPr wrap="none" lIns="0" tIns="0" rIns="0" bIns="0" rtlCol="0">
            <a:spAutoFit/>
          </a:bodyPr>
          <a:lstStyle/>
          <a:p>
            <a:pPr algn="ctr">
              <a:lnSpc>
                <a:spcPts val="3300"/>
              </a:lnSpc>
            </a:pPr>
            <a:r>
              <a:rPr lang="en-US" sz="3200" b="1" spc="-40" dirty="0">
                <a:cs typeface="Arial" panose="020B0604020202020204" pitchFamily="34" charset="0"/>
              </a:rPr>
              <a:t>THE OPIOID EPIDEMIC </a:t>
            </a:r>
            <a:r>
              <a:rPr lang="en-US" sz="3200" dirty="0">
                <a:cs typeface="Arial" panose="020B0604020202020204" pitchFamily="34" charset="0"/>
              </a:rPr>
              <a:t>BY THE NUMBERS</a:t>
            </a:r>
          </a:p>
          <a:p>
            <a:pPr algn="ctr">
              <a:lnSpc>
                <a:spcPct val="98000"/>
              </a:lnSpc>
            </a:pPr>
            <a:r>
              <a:rPr lang="en-US" sz="3200" dirty="0">
                <a:cs typeface="Arial" panose="020B0604020202020204" pitchFamily="34" charset="0"/>
              </a:rPr>
              <a:t>2017 Data</a:t>
            </a:r>
          </a:p>
        </p:txBody>
      </p:sp>
      <p:sp>
        <p:nvSpPr>
          <p:cNvPr id="12" name="TextBox 11"/>
          <p:cNvSpPr txBox="1"/>
          <p:nvPr/>
        </p:nvSpPr>
        <p:spPr>
          <a:xfrm>
            <a:off x="5296488" y="2854741"/>
            <a:ext cx="1951626" cy="838948"/>
          </a:xfrm>
          <a:prstGeom prst="rect">
            <a:avLst/>
          </a:prstGeom>
          <a:noFill/>
        </p:spPr>
        <p:txBody>
          <a:bodyPr wrap="square" rtlCol="0">
            <a:spAutoFit/>
          </a:bodyPr>
          <a:lstStyle/>
          <a:p>
            <a:pPr>
              <a:lnSpc>
                <a:spcPts val="3000"/>
              </a:lnSpc>
            </a:pPr>
            <a:r>
              <a:rPr lang="en-US" sz="3200" b="1" dirty="0">
                <a:solidFill>
                  <a:schemeClr val="accent2">
                    <a:lumMod val="75000"/>
                  </a:schemeClr>
                </a:solidFill>
                <a:cs typeface="Arial" panose="020B0604020202020204" pitchFamily="34" charset="0"/>
              </a:rPr>
              <a:t>XXX</a:t>
            </a:r>
            <a:r>
              <a:rPr lang="en-US" sz="1600" dirty="0">
                <a:solidFill>
                  <a:schemeClr val="tx1">
                    <a:lumMod val="85000"/>
                    <a:lumOff val="15000"/>
                  </a:schemeClr>
                </a:solidFill>
                <a:cs typeface="Arial" panose="020B0604020202020204" pitchFamily="34" charset="0"/>
              </a:rPr>
              <a:t> </a:t>
            </a:r>
            <a:r>
              <a:rPr lang="en-US" sz="1100" dirty="0">
                <a:solidFill>
                  <a:schemeClr val="tx1">
                    <a:lumMod val="85000"/>
                    <a:lumOff val="15000"/>
                  </a:schemeClr>
                </a:solidFill>
                <a:cs typeface="Arial" panose="020B0604020202020204" pitchFamily="34" charset="0"/>
              </a:rPr>
              <a:t>2</a:t>
            </a:r>
            <a:endParaRPr lang="en-US" sz="1100" dirty="0">
              <a:solidFill>
                <a:schemeClr val="accent2">
                  <a:lumMod val="75000"/>
                </a:schemeClr>
              </a:solidFill>
              <a:cs typeface="Arial" panose="020B0604020202020204" pitchFamily="34" charset="0"/>
            </a:endParaRPr>
          </a:p>
          <a:p>
            <a:pPr>
              <a:lnSpc>
                <a:spcPct val="98000"/>
              </a:lnSpc>
            </a:pPr>
            <a:r>
              <a:rPr lang="en-US" sz="1200" dirty="0">
                <a:solidFill>
                  <a:schemeClr val="tx1">
                    <a:lumMod val="85000"/>
                    <a:lumOff val="15000"/>
                  </a:schemeClr>
                </a:solidFill>
                <a:cs typeface="Arial" panose="020B0604020202020204" pitchFamily="34" charset="0"/>
              </a:rPr>
              <a:t>Total </a:t>
            </a:r>
            <a:r>
              <a:rPr lang="en-US" sz="1200" dirty="0" err="1">
                <a:solidFill>
                  <a:schemeClr val="tx1">
                    <a:lumMod val="85000"/>
                    <a:lumOff val="15000"/>
                  </a:schemeClr>
                </a:solidFill>
                <a:cs typeface="Arial" panose="020B0604020202020204" pitchFamily="34" charset="0"/>
              </a:rPr>
              <a:t>MME</a:t>
            </a:r>
            <a:r>
              <a:rPr lang="en-US" sz="1200" dirty="0">
                <a:solidFill>
                  <a:schemeClr val="tx1">
                    <a:lumMod val="85000"/>
                    <a:lumOff val="15000"/>
                  </a:schemeClr>
                </a:solidFill>
                <a:cs typeface="Arial" panose="020B0604020202020204" pitchFamily="34" charset="0"/>
              </a:rPr>
              <a:t>/Opioids, excluding buprenorphine</a:t>
            </a:r>
            <a:endParaRPr lang="en-US" sz="1000" dirty="0">
              <a:solidFill>
                <a:schemeClr val="tx1">
                  <a:lumMod val="85000"/>
                  <a:lumOff val="15000"/>
                </a:schemeClr>
              </a:solidFill>
              <a:cs typeface="Arial" panose="020B0604020202020204" pitchFamily="34" charset="0"/>
            </a:endParaRPr>
          </a:p>
        </p:txBody>
      </p:sp>
      <p:sp>
        <p:nvSpPr>
          <p:cNvPr id="32" name="Oval 31"/>
          <p:cNvSpPr/>
          <p:nvPr/>
        </p:nvSpPr>
        <p:spPr>
          <a:xfrm>
            <a:off x="4091242" y="2643232"/>
            <a:ext cx="1233052" cy="12330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044359" y="2767729"/>
            <a:ext cx="1308442" cy="838948"/>
          </a:xfrm>
          <a:prstGeom prst="rect">
            <a:avLst/>
          </a:prstGeom>
          <a:noFill/>
        </p:spPr>
        <p:txBody>
          <a:bodyPr wrap="square" rtlCol="0">
            <a:spAutoFit/>
          </a:bodyPr>
          <a:lstStyle/>
          <a:p>
            <a:pPr>
              <a:lnSpc>
                <a:spcPts val="3000"/>
              </a:lnSpc>
            </a:pPr>
            <a:r>
              <a:rPr lang="en-US" sz="3200" b="1" dirty="0">
                <a:solidFill>
                  <a:schemeClr val="tx2">
                    <a:lumMod val="75000"/>
                  </a:schemeClr>
                </a:solidFill>
                <a:cs typeface="Arial" panose="020B0604020202020204" pitchFamily="34" charset="0"/>
              </a:rPr>
              <a:t>XXX</a:t>
            </a:r>
            <a:r>
              <a:rPr lang="en-US" sz="1100" dirty="0">
                <a:solidFill>
                  <a:schemeClr val="tx1">
                    <a:lumMod val="85000"/>
                    <a:lumOff val="15000"/>
                  </a:schemeClr>
                </a:solidFill>
                <a:cs typeface="Arial" panose="020B0604020202020204" pitchFamily="34" charset="0"/>
              </a:rPr>
              <a:t> 1</a:t>
            </a:r>
            <a:endParaRPr lang="en-US" sz="1100" dirty="0">
              <a:solidFill>
                <a:schemeClr val="accent2">
                  <a:lumMod val="75000"/>
                </a:schemeClr>
              </a:solidFill>
              <a:cs typeface="Arial" panose="020B0604020202020204" pitchFamily="34" charset="0"/>
            </a:endParaRPr>
          </a:p>
          <a:p>
            <a:pPr>
              <a:lnSpc>
                <a:spcPct val="98000"/>
              </a:lnSpc>
            </a:pPr>
            <a:r>
              <a:rPr lang="en-US" sz="1200" dirty="0">
                <a:solidFill>
                  <a:schemeClr val="tx1">
                    <a:lumMod val="85000"/>
                    <a:lumOff val="15000"/>
                  </a:schemeClr>
                </a:solidFill>
                <a:cs typeface="Arial" panose="020B0604020202020204" pitchFamily="34" charset="0"/>
              </a:rPr>
              <a:t>All opioid overdose deaths</a:t>
            </a:r>
          </a:p>
        </p:txBody>
      </p:sp>
      <p:sp>
        <p:nvSpPr>
          <p:cNvPr id="10" name="TextBox 9"/>
          <p:cNvSpPr txBox="1"/>
          <p:nvPr/>
        </p:nvSpPr>
        <p:spPr>
          <a:xfrm>
            <a:off x="2044359" y="4534181"/>
            <a:ext cx="1308442" cy="838948"/>
          </a:xfrm>
          <a:prstGeom prst="rect">
            <a:avLst/>
          </a:prstGeom>
          <a:noFill/>
        </p:spPr>
        <p:txBody>
          <a:bodyPr wrap="square" rtlCol="0">
            <a:spAutoFit/>
          </a:bodyPr>
          <a:lstStyle/>
          <a:p>
            <a:pPr>
              <a:lnSpc>
                <a:spcPts val="3000"/>
              </a:lnSpc>
            </a:pPr>
            <a:r>
              <a:rPr lang="en-US" sz="3200" b="1" dirty="0">
                <a:solidFill>
                  <a:schemeClr val="tx2">
                    <a:lumMod val="75000"/>
                  </a:schemeClr>
                </a:solidFill>
                <a:cs typeface="Arial" panose="020B0604020202020204" pitchFamily="34" charset="0"/>
              </a:rPr>
              <a:t>XXX</a:t>
            </a:r>
            <a:r>
              <a:rPr lang="en-US" sz="1100" dirty="0">
                <a:solidFill>
                  <a:schemeClr val="tx1">
                    <a:lumMod val="85000"/>
                    <a:lumOff val="15000"/>
                  </a:schemeClr>
                </a:solidFill>
                <a:cs typeface="Arial" panose="020B0604020202020204" pitchFamily="34" charset="0"/>
              </a:rPr>
              <a:t> 1</a:t>
            </a:r>
            <a:endParaRPr lang="en-US" sz="1100" dirty="0">
              <a:solidFill>
                <a:schemeClr val="accent2">
                  <a:lumMod val="75000"/>
                </a:schemeClr>
              </a:solidFill>
              <a:cs typeface="Arial" panose="020B0604020202020204" pitchFamily="34" charset="0"/>
            </a:endParaRPr>
          </a:p>
          <a:p>
            <a:pPr>
              <a:lnSpc>
                <a:spcPct val="98000"/>
              </a:lnSpc>
            </a:pPr>
            <a:r>
              <a:rPr lang="en-US" sz="1200" dirty="0">
                <a:solidFill>
                  <a:schemeClr val="tx1">
                    <a:lumMod val="85000"/>
                    <a:lumOff val="15000"/>
                  </a:schemeClr>
                </a:solidFill>
                <a:cs typeface="Arial" panose="020B0604020202020204" pitchFamily="34" charset="0"/>
              </a:rPr>
              <a:t>Opioid overdose ED visits</a:t>
            </a:r>
          </a:p>
        </p:txBody>
      </p:sp>
      <p:sp>
        <p:nvSpPr>
          <p:cNvPr id="14" name="TextBox 13"/>
          <p:cNvSpPr txBox="1"/>
          <p:nvPr/>
        </p:nvSpPr>
        <p:spPr>
          <a:xfrm>
            <a:off x="5296488" y="4534181"/>
            <a:ext cx="1256712" cy="838948"/>
          </a:xfrm>
          <a:prstGeom prst="rect">
            <a:avLst/>
          </a:prstGeom>
          <a:noFill/>
        </p:spPr>
        <p:txBody>
          <a:bodyPr wrap="square" rtlCol="0">
            <a:spAutoFit/>
          </a:bodyPr>
          <a:lstStyle/>
          <a:p>
            <a:pPr>
              <a:lnSpc>
                <a:spcPts val="3000"/>
              </a:lnSpc>
            </a:pPr>
            <a:r>
              <a:rPr lang="en-US" sz="3200" b="1" dirty="0">
                <a:solidFill>
                  <a:schemeClr val="accent5">
                    <a:lumMod val="50000"/>
                  </a:schemeClr>
                </a:solidFill>
                <a:cs typeface="Arial" panose="020B0604020202020204" pitchFamily="34" charset="0"/>
              </a:rPr>
              <a:t>XXX</a:t>
            </a:r>
            <a:r>
              <a:rPr lang="en-US" sz="1600" dirty="0">
                <a:solidFill>
                  <a:schemeClr val="tx1">
                    <a:lumMod val="85000"/>
                    <a:lumOff val="15000"/>
                  </a:schemeClr>
                </a:solidFill>
                <a:cs typeface="Arial" panose="020B0604020202020204" pitchFamily="34" charset="0"/>
              </a:rPr>
              <a:t> </a:t>
            </a:r>
            <a:r>
              <a:rPr lang="en-US" sz="1100" dirty="0">
                <a:solidFill>
                  <a:schemeClr val="tx1">
                    <a:lumMod val="85000"/>
                    <a:lumOff val="15000"/>
                  </a:schemeClr>
                </a:solidFill>
                <a:cs typeface="Arial" panose="020B0604020202020204" pitchFamily="34" charset="0"/>
              </a:rPr>
              <a:t>1</a:t>
            </a:r>
            <a:endParaRPr lang="en-US" sz="1100" dirty="0">
              <a:solidFill>
                <a:schemeClr val="accent2">
                  <a:lumMod val="75000"/>
                </a:schemeClr>
              </a:solidFill>
              <a:cs typeface="Arial" panose="020B0604020202020204" pitchFamily="34" charset="0"/>
            </a:endParaRPr>
          </a:p>
          <a:p>
            <a:pPr>
              <a:lnSpc>
                <a:spcPct val="98000"/>
              </a:lnSpc>
            </a:pPr>
            <a:r>
              <a:rPr lang="en-US" sz="1200" dirty="0">
                <a:cs typeface="Arial" panose="020B0604020202020204" pitchFamily="34" charset="0"/>
              </a:rPr>
              <a:t>Fentanyl overdose deaths</a:t>
            </a:r>
          </a:p>
        </p:txBody>
      </p:sp>
      <p:sp>
        <p:nvSpPr>
          <p:cNvPr id="30" name="Oval 29"/>
          <p:cNvSpPr/>
          <p:nvPr/>
        </p:nvSpPr>
        <p:spPr>
          <a:xfrm>
            <a:off x="838200" y="4395832"/>
            <a:ext cx="1233052" cy="123305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091242" y="4395832"/>
            <a:ext cx="1233052" cy="1233052"/>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044358" y="6466885"/>
            <a:ext cx="1841842" cy="838948"/>
          </a:xfrm>
          <a:prstGeom prst="rect">
            <a:avLst/>
          </a:prstGeom>
          <a:noFill/>
        </p:spPr>
        <p:txBody>
          <a:bodyPr wrap="square" rtlCol="0">
            <a:spAutoFit/>
          </a:bodyPr>
          <a:lstStyle/>
          <a:p>
            <a:pPr>
              <a:lnSpc>
                <a:spcPts val="3000"/>
              </a:lnSpc>
            </a:pPr>
            <a:r>
              <a:rPr lang="en-US" sz="3200" b="1" dirty="0">
                <a:solidFill>
                  <a:schemeClr val="tx2">
                    <a:lumMod val="75000"/>
                  </a:schemeClr>
                </a:solidFill>
                <a:cs typeface="Arial" panose="020B0604020202020204" pitchFamily="34" charset="0"/>
              </a:rPr>
              <a:t>XXX</a:t>
            </a:r>
            <a:r>
              <a:rPr lang="en-US" sz="1100" dirty="0">
                <a:solidFill>
                  <a:schemeClr val="tx1">
                    <a:lumMod val="85000"/>
                    <a:lumOff val="15000"/>
                  </a:schemeClr>
                </a:solidFill>
                <a:cs typeface="Arial" panose="020B0604020202020204" pitchFamily="34" charset="0"/>
              </a:rPr>
              <a:t> 1</a:t>
            </a:r>
            <a:endParaRPr lang="en-US" sz="1100" dirty="0">
              <a:solidFill>
                <a:schemeClr val="accent2">
                  <a:lumMod val="75000"/>
                </a:schemeClr>
              </a:solidFill>
              <a:cs typeface="Arial" panose="020B0604020202020204" pitchFamily="34" charset="0"/>
            </a:endParaRPr>
          </a:p>
          <a:p>
            <a:pPr>
              <a:lnSpc>
                <a:spcPct val="98000"/>
              </a:lnSpc>
            </a:pPr>
            <a:r>
              <a:rPr lang="en-US" sz="1200" dirty="0">
                <a:solidFill>
                  <a:schemeClr val="tx1">
                    <a:lumMod val="85000"/>
                    <a:lumOff val="15000"/>
                  </a:schemeClr>
                </a:solidFill>
                <a:cs typeface="Arial" panose="020B0604020202020204" pitchFamily="34" charset="0"/>
              </a:rPr>
              <a:t>Opioid overdose hospitalizations</a:t>
            </a:r>
          </a:p>
        </p:txBody>
      </p:sp>
      <p:sp>
        <p:nvSpPr>
          <p:cNvPr id="15" name="TextBox 14"/>
          <p:cNvSpPr txBox="1"/>
          <p:nvPr/>
        </p:nvSpPr>
        <p:spPr>
          <a:xfrm>
            <a:off x="5296489" y="6453033"/>
            <a:ext cx="1256712" cy="838948"/>
          </a:xfrm>
          <a:prstGeom prst="rect">
            <a:avLst/>
          </a:prstGeom>
          <a:noFill/>
        </p:spPr>
        <p:txBody>
          <a:bodyPr wrap="square" rtlCol="0">
            <a:spAutoFit/>
          </a:bodyPr>
          <a:lstStyle/>
          <a:p>
            <a:pPr>
              <a:lnSpc>
                <a:spcPts val="3000"/>
              </a:lnSpc>
            </a:pPr>
            <a:r>
              <a:rPr lang="en-US" sz="3200" b="1" dirty="0">
                <a:solidFill>
                  <a:schemeClr val="accent5">
                    <a:lumMod val="50000"/>
                  </a:schemeClr>
                </a:solidFill>
                <a:cs typeface="Arial" panose="020B0604020202020204" pitchFamily="34" charset="0"/>
              </a:rPr>
              <a:t>XXX</a:t>
            </a:r>
            <a:r>
              <a:rPr lang="en-US" sz="1600" dirty="0">
                <a:solidFill>
                  <a:schemeClr val="tx1">
                    <a:lumMod val="85000"/>
                    <a:lumOff val="15000"/>
                  </a:schemeClr>
                </a:solidFill>
                <a:cs typeface="Arial" panose="020B0604020202020204" pitchFamily="34" charset="0"/>
              </a:rPr>
              <a:t> </a:t>
            </a:r>
            <a:r>
              <a:rPr lang="en-US" sz="1100" dirty="0">
                <a:solidFill>
                  <a:schemeClr val="tx1">
                    <a:lumMod val="85000"/>
                    <a:lumOff val="15000"/>
                  </a:schemeClr>
                </a:solidFill>
                <a:cs typeface="Arial" panose="020B0604020202020204" pitchFamily="34" charset="0"/>
              </a:rPr>
              <a:t>1</a:t>
            </a:r>
            <a:endParaRPr lang="en-US" sz="1100" dirty="0">
              <a:solidFill>
                <a:schemeClr val="accent2">
                  <a:lumMod val="75000"/>
                </a:schemeClr>
              </a:solidFill>
              <a:cs typeface="Arial" panose="020B0604020202020204" pitchFamily="34" charset="0"/>
            </a:endParaRPr>
          </a:p>
          <a:p>
            <a:pPr>
              <a:lnSpc>
                <a:spcPct val="98000"/>
              </a:lnSpc>
            </a:pPr>
            <a:r>
              <a:rPr lang="en-US" sz="1200" dirty="0">
                <a:cs typeface="Arial" panose="020B0604020202020204" pitchFamily="34" charset="0"/>
              </a:rPr>
              <a:t>Heroin overdose deaths</a:t>
            </a:r>
          </a:p>
        </p:txBody>
      </p:sp>
      <p:sp>
        <p:nvSpPr>
          <p:cNvPr id="31" name="Oval 30"/>
          <p:cNvSpPr/>
          <p:nvPr/>
        </p:nvSpPr>
        <p:spPr>
          <a:xfrm>
            <a:off x="838200" y="6328536"/>
            <a:ext cx="1233052" cy="123305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091242" y="6314684"/>
            <a:ext cx="1233052" cy="1233052"/>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868070" y="8878054"/>
            <a:ext cx="5575244" cy="807913"/>
          </a:xfrm>
          <a:prstGeom prst="rect">
            <a:avLst/>
          </a:prstGeom>
          <a:noFill/>
        </p:spPr>
        <p:txBody>
          <a:bodyPr wrap="none" lIns="0" tIns="0" rIns="0" bIns="0" rtlCol="0">
            <a:spAutoFit/>
          </a:bodyPr>
          <a:lstStyle/>
          <a:p>
            <a:r>
              <a:rPr lang="en-US" sz="1050" b="1" dirty="0">
                <a:solidFill>
                  <a:schemeClr val="tx1">
                    <a:lumMod val="50000"/>
                    <a:lumOff val="50000"/>
                  </a:schemeClr>
                </a:solidFill>
                <a:cs typeface="Arial" panose="020B0604020202020204" pitchFamily="34" charset="0"/>
              </a:rPr>
              <a:t>SOURCE:</a:t>
            </a:r>
            <a:r>
              <a:rPr lang="en-US" sz="800" b="1" dirty="0">
                <a:solidFill>
                  <a:schemeClr val="tx1">
                    <a:lumMod val="50000"/>
                    <a:lumOff val="50000"/>
                  </a:schemeClr>
                </a:solidFill>
                <a:cs typeface="Arial" panose="020B0604020202020204" pitchFamily="34" charset="0"/>
              </a:rPr>
              <a:t> </a:t>
            </a:r>
          </a:p>
          <a:p>
            <a:r>
              <a:rPr lang="en-US" sz="700" b="1" dirty="0">
                <a:solidFill>
                  <a:schemeClr val="tx1">
                    <a:lumMod val="50000"/>
                    <a:lumOff val="50000"/>
                  </a:schemeClr>
                </a:solidFill>
                <a:cs typeface="Arial" panose="020B0604020202020204" pitchFamily="34" charset="0"/>
              </a:rPr>
              <a:t>1</a:t>
            </a:r>
            <a:r>
              <a:rPr lang="en-US" sz="1050" b="1" dirty="0">
                <a:solidFill>
                  <a:schemeClr val="tx1">
                    <a:lumMod val="50000"/>
                    <a:lumOff val="50000"/>
                  </a:schemeClr>
                </a:solidFill>
                <a:cs typeface="Arial" panose="020B0604020202020204" pitchFamily="34" charset="0"/>
              </a:rPr>
              <a:t> California Opioid Overdose Surveillance Dashboard, </a:t>
            </a:r>
            <a:r>
              <a:rPr lang="en-US" sz="1050" b="1" dirty="0">
                <a:solidFill>
                  <a:schemeClr val="tx1">
                    <a:lumMod val="50000"/>
                    <a:lumOff val="50000"/>
                  </a:schemeClr>
                </a:solidFill>
                <a:cs typeface="Arial" panose="020B0604020202020204" pitchFamily="34" charset="0"/>
                <a:hlinkClick r:id="rId3"/>
              </a:rPr>
              <a:t>https://</a:t>
            </a:r>
            <a:r>
              <a:rPr lang="en-US" sz="1050" b="1" dirty="0" err="1">
                <a:solidFill>
                  <a:schemeClr val="tx1">
                    <a:lumMod val="50000"/>
                    <a:lumOff val="50000"/>
                  </a:schemeClr>
                </a:solidFill>
                <a:cs typeface="Arial" panose="020B0604020202020204" pitchFamily="34" charset="0"/>
                <a:hlinkClick r:id="rId3"/>
              </a:rPr>
              <a:t>discovery.cdph.ca.gov</a:t>
            </a:r>
            <a:r>
              <a:rPr lang="en-US" sz="1050" b="1" dirty="0">
                <a:solidFill>
                  <a:schemeClr val="tx1">
                    <a:lumMod val="50000"/>
                    <a:lumOff val="50000"/>
                  </a:schemeClr>
                </a:solidFill>
                <a:cs typeface="Arial" panose="020B0604020202020204" pitchFamily="34" charset="0"/>
                <a:hlinkClick r:id="rId3"/>
              </a:rPr>
              <a:t>/</a:t>
            </a:r>
            <a:r>
              <a:rPr lang="en-US" sz="1050" b="1" dirty="0" err="1">
                <a:solidFill>
                  <a:schemeClr val="tx1">
                    <a:lumMod val="50000"/>
                    <a:lumOff val="50000"/>
                  </a:schemeClr>
                </a:solidFill>
                <a:cs typeface="Arial" panose="020B0604020202020204" pitchFamily="34" charset="0"/>
                <a:hlinkClick r:id="rId3"/>
              </a:rPr>
              <a:t>CDIC</a:t>
            </a:r>
            <a:r>
              <a:rPr lang="en-US" sz="1050" b="1" dirty="0">
                <a:solidFill>
                  <a:schemeClr val="tx1">
                    <a:lumMod val="50000"/>
                    <a:lumOff val="50000"/>
                  </a:schemeClr>
                </a:solidFill>
                <a:cs typeface="Arial" panose="020B0604020202020204" pitchFamily="34" charset="0"/>
                <a:hlinkClick r:id="rId3"/>
              </a:rPr>
              <a:t>/</a:t>
            </a:r>
            <a:r>
              <a:rPr lang="en-US" sz="1050" b="1" dirty="0" err="1">
                <a:solidFill>
                  <a:schemeClr val="tx1">
                    <a:lumMod val="50000"/>
                    <a:lumOff val="50000"/>
                  </a:schemeClr>
                </a:solidFill>
                <a:cs typeface="Arial" panose="020B0604020202020204" pitchFamily="34" charset="0"/>
                <a:hlinkClick r:id="rId3"/>
              </a:rPr>
              <a:t>ODdash</a:t>
            </a:r>
            <a:r>
              <a:rPr lang="en-US" sz="1050" b="1" dirty="0">
                <a:solidFill>
                  <a:schemeClr val="tx1">
                    <a:lumMod val="50000"/>
                    <a:lumOff val="50000"/>
                  </a:schemeClr>
                </a:solidFill>
                <a:cs typeface="Arial" panose="020B0604020202020204" pitchFamily="34" charset="0"/>
                <a:hlinkClick r:id="rId3"/>
              </a:rPr>
              <a:t>/</a:t>
            </a:r>
            <a:r>
              <a:rPr lang="en-US" sz="1050" b="1" dirty="0">
                <a:solidFill>
                  <a:schemeClr val="tx1">
                    <a:lumMod val="50000"/>
                    <a:lumOff val="50000"/>
                  </a:schemeClr>
                </a:solidFill>
                <a:cs typeface="Arial" panose="020B0604020202020204" pitchFamily="34" charset="0"/>
              </a:rPr>
              <a:t> </a:t>
            </a:r>
          </a:p>
          <a:p>
            <a:r>
              <a:rPr lang="en-US" sz="700" b="1" dirty="0">
                <a:solidFill>
                  <a:schemeClr val="tx1">
                    <a:lumMod val="50000"/>
                    <a:lumOff val="50000"/>
                  </a:schemeClr>
                </a:solidFill>
                <a:cs typeface="Arial" panose="020B0604020202020204" pitchFamily="34" charset="0"/>
              </a:rPr>
              <a:t>2</a:t>
            </a:r>
            <a:r>
              <a:rPr lang="en-US" sz="900" b="1" dirty="0">
                <a:solidFill>
                  <a:schemeClr val="tx1">
                    <a:lumMod val="50000"/>
                    <a:lumOff val="50000"/>
                  </a:schemeClr>
                </a:solidFill>
                <a:cs typeface="Arial" panose="020B0604020202020204" pitchFamily="34" charset="0"/>
              </a:rPr>
              <a:t> </a:t>
            </a:r>
            <a:r>
              <a:rPr lang="en-US" sz="1050" b="1" dirty="0">
                <a:solidFill>
                  <a:schemeClr val="tx1">
                    <a:lumMod val="50000"/>
                    <a:lumOff val="50000"/>
                  </a:schemeClr>
                </a:solidFill>
                <a:cs typeface="Arial" panose="020B0604020202020204" pitchFamily="34" charset="0"/>
              </a:rPr>
              <a:t>CURES Statistics, </a:t>
            </a:r>
            <a:r>
              <a:rPr lang="en-US" sz="1050" b="1" dirty="0">
                <a:solidFill>
                  <a:schemeClr val="tx1">
                    <a:lumMod val="50000"/>
                    <a:lumOff val="50000"/>
                  </a:schemeClr>
                </a:solidFill>
                <a:cs typeface="Arial" panose="020B0604020202020204" pitchFamily="34" charset="0"/>
                <a:hlinkClick r:id="rId4"/>
              </a:rPr>
              <a:t>https://</a:t>
            </a:r>
            <a:r>
              <a:rPr lang="en-US" sz="1050" b="1" dirty="0" err="1">
                <a:solidFill>
                  <a:schemeClr val="tx1">
                    <a:lumMod val="50000"/>
                    <a:lumOff val="50000"/>
                  </a:schemeClr>
                </a:solidFill>
                <a:cs typeface="Arial" panose="020B0604020202020204" pitchFamily="34" charset="0"/>
                <a:hlinkClick r:id="rId4"/>
              </a:rPr>
              <a:t>oag.ca.gov</a:t>
            </a:r>
            <a:r>
              <a:rPr lang="en-US" sz="1050" b="1" dirty="0">
                <a:solidFill>
                  <a:schemeClr val="tx1">
                    <a:lumMod val="50000"/>
                    <a:lumOff val="50000"/>
                  </a:schemeClr>
                </a:solidFill>
                <a:cs typeface="Arial" panose="020B0604020202020204" pitchFamily="34" charset="0"/>
                <a:hlinkClick r:id="rId4"/>
              </a:rPr>
              <a:t>/cures/statistics</a:t>
            </a:r>
            <a:endParaRPr lang="en-US" sz="1050" b="1" dirty="0">
              <a:solidFill>
                <a:schemeClr val="tx1">
                  <a:lumMod val="50000"/>
                  <a:lumOff val="50000"/>
                </a:schemeClr>
              </a:solidFill>
              <a:cs typeface="Arial" panose="020B0604020202020204" pitchFamily="34" charset="0"/>
            </a:endParaRPr>
          </a:p>
          <a:p>
            <a:pPr algn="ctr"/>
            <a:r>
              <a:rPr lang="en-US" sz="1050" b="1" dirty="0">
                <a:solidFill>
                  <a:schemeClr val="tx1">
                    <a:lumMod val="50000"/>
                    <a:lumOff val="50000"/>
                  </a:schemeClr>
                </a:solidFill>
                <a:cs typeface="Arial" panose="020B0604020202020204" pitchFamily="34" charset="0"/>
              </a:rPr>
              <a:t> </a:t>
            </a:r>
          </a:p>
          <a:p>
            <a:pPr algn="ctr"/>
            <a:endParaRPr lang="en-US" sz="1050" b="1" dirty="0">
              <a:solidFill>
                <a:schemeClr val="tx1">
                  <a:lumMod val="50000"/>
                  <a:lumOff val="50000"/>
                </a:schemeClr>
              </a:solidFill>
              <a:cs typeface="Arial" panose="020B0604020202020204" pitchFamily="34" charset="0"/>
            </a:endParaRPr>
          </a:p>
        </p:txBody>
      </p:sp>
      <p:sp>
        <p:nvSpPr>
          <p:cNvPr id="713" name="Oval 712"/>
          <p:cNvSpPr/>
          <p:nvPr/>
        </p:nvSpPr>
        <p:spPr>
          <a:xfrm>
            <a:off x="838200" y="2629380"/>
            <a:ext cx="1233052" cy="123305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5" name="Freeform 47">
            <a:extLst>
              <a:ext uri="{FF2B5EF4-FFF2-40B4-BE49-F238E27FC236}">
                <a16:creationId xmlns:a16="http://schemas.microsoft.com/office/drawing/2014/main" id="{AE51F4E7-98ED-4717-B0E8-6E221663B387}"/>
              </a:ext>
            </a:extLst>
          </p:cNvPr>
          <p:cNvSpPr>
            <a:spLocks noEditPoints="1"/>
          </p:cNvSpPr>
          <p:nvPr/>
        </p:nvSpPr>
        <p:spPr bwMode="auto">
          <a:xfrm>
            <a:off x="4504863" y="4714990"/>
            <a:ext cx="448508" cy="50379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52" name="Group 851"/>
          <p:cNvGrpSpPr/>
          <p:nvPr/>
        </p:nvGrpSpPr>
        <p:grpSpPr>
          <a:xfrm rot="20290979">
            <a:off x="1159439" y="6405481"/>
            <a:ext cx="605976" cy="934052"/>
            <a:chOff x="8893175" y="4225925"/>
            <a:chExt cx="1744663" cy="2689226"/>
          </a:xfrm>
        </p:grpSpPr>
        <p:sp>
          <p:nvSpPr>
            <p:cNvPr id="849" name="Freeform 15"/>
            <p:cNvSpPr>
              <a:spLocks noEditPoints="1"/>
            </p:cNvSpPr>
            <p:nvPr/>
          </p:nvSpPr>
          <p:spPr bwMode="auto">
            <a:xfrm>
              <a:off x="8893175" y="4459288"/>
              <a:ext cx="1744663" cy="2455863"/>
            </a:xfrm>
            <a:custGeom>
              <a:avLst/>
              <a:gdLst>
                <a:gd name="T0" fmla="*/ 63 w 465"/>
                <a:gd name="T1" fmla="*/ 0 h 655"/>
                <a:gd name="T2" fmla="*/ 60 w 465"/>
                <a:gd name="T3" fmla="*/ 86 h 655"/>
                <a:gd name="T4" fmla="*/ 405 w 465"/>
                <a:gd name="T5" fmla="*/ 17 h 655"/>
                <a:gd name="T6" fmla="*/ 436 w 465"/>
                <a:gd name="T7" fmla="*/ 0 h 655"/>
                <a:gd name="T8" fmla="*/ 465 w 465"/>
                <a:gd name="T9" fmla="*/ 29 h 655"/>
                <a:gd name="T10" fmla="*/ 456 w 465"/>
                <a:gd name="T11" fmla="*/ 647 h 655"/>
                <a:gd name="T12" fmla="*/ 30 w 465"/>
                <a:gd name="T13" fmla="*/ 655 h 655"/>
                <a:gd name="T14" fmla="*/ 0 w 465"/>
                <a:gd name="T15" fmla="*/ 626 h 655"/>
                <a:gd name="T16" fmla="*/ 9 w 465"/>
                <a:gd name="T17" fmla="*/ 9 h 655"/>
                <a:gd name="T18" fmla="*/ 165 w 465"/>
                <a:gd name="T19" fmla="*/ 146 h 655"/>
                <a:gd name="T20" fmla="*/ 210 w 465"/>
                <a:gd name="T21" fmla="*/ 176 h 655"/>
                <a:gd name="T22" fmla="*/ 240 w 465"/>
                <a:gd name="T23" fmla="*/ 221 h 655"/>
                <a:gd name="T24" fmla="*/ 285 w 465"/>
                <a:gd name="T25" fmla="*/ 176 h 655"/>
                <a:gd name="T26" fmla="*/ 240 w 465"/>
                <a:gd name="T27" fmla="*/ 146 h 655"/>
                <a:gd name="T28" fmla="*/ 210 w 465"/>
                <a:gd name="T29" fmla="*/ 101 h 655"/>
                <a:gd name="T30" fmla="*/ 165 w 465"/>
                <a:gd name="T31" fmla="*/ 146 h 655"/>
                <a:gd name="T32" fmla="*/ 165 w 465"/>
                <a:gd name="T33" fmla="*/ 341 h 655"/>
                <a:gd name="T34" fmla="*/ 405 w 465"/>
                <a:gd name="T35" fmla="*/ 311 h 655"/>
                <a:gd name="T36" fmla="*/ 75 w 465"/>
                <a:gd name="T37" fmla="*/ 251 h 655"/>
                <a:gd name="T38" fmla="*/ 60 w 465"/>
                <a:gd name="T39" fmla="*/ 266 h 655"/>
                <a:gd name="T40" fmla="*/ 60 w 465"/>
                <a:gd name="T41" fmla="*/ 341 h 655"/>
                <a:gd name="T42" fmla="*/ 135 w 465"/>
                <a:gd name="T43" fmla="*/ 341 h 655"/>
                <a:gd name="T44" fmla="*/ 150 w 465"/>
                <a:gd name="T45" fmla="*/ 326 h 655"/>
                <a:gd name="T46" fmla="*/ 150 w 465"/>
                <a:gd name="T47" fmla="*/ 251 h 655"/>
                <a:gd name="T48" fmla="*/ 75 w 465"/>
                <a:gd name="T49" fmla="*/ 251 h 655"/>
                <a:gd name="T50" fmla="*/ 90 w 465"/>
                <a:gd name="T51" fmla="*/ 281 h 655"/>
                <a:gd name="T52" fmla="*/ 120 w 465"/>
                <a:gd name="T53" fmla="*/ 311 h 655"/>
                <a:gd name="T54" fmla="*/ 165 w 465"/>
                <a:gd name="T55" fmla="*/ 431 h 655"/>
                <a:gd name="T56" fmla="*/ 405 w 465"/>
                <a:gd name="T57" fmla="*/ 461 h 655"/>
                <a:gd name="T58" fmla="*/ 165 w 465"/>
                <a:gd name="T59" fmla="*/ 431 h 655"/>
                <a:gd name="T60" fmla="*/ 60 w 465"/>
                <a:gd name="T61" fmla="*/ 371 h 655"/>
                <a:gd name="T62" fmla="*/ 60 w 465"/>
                <a:gd name="T63" fmla="*/ 446 h 655"/>
                <a:gd name="T64" fmla="*/ 75 w 465"/>
                <a:gd name="T65" fmla="*/ 461 h 655"/>
                <a:gd name="T66" fmla="*/ 150 w 465"/>
                <a:gd name="T67" fmla="*/ 461 h 655"/>
                <a:gd name="T68" fmla="*/ 150 w 465"/>
                <a:gd name="T69" fmla="*/ 386 h 655"/>
                <a:gd name="T70" fmla="*/ 135 w 465"/>
                <a:gd name="T71" fmla="*/ 371 h 655"/>
                <a:gd name="T72" fmla="*/ 120 w 465"/>
                <a:gd name="T73" fmla="*/ 401 h 655"/>
                <a:gd name="T74" fmla="*/ 90 w 465"/>
                <a:gd name="T75" fmla="*/ 431 h 655"/>
                <a:gd name="T76" fmla="*/ 120 w 465"/>
                <a:gd name="T77" fmla="*/ 401 h 655"/>
                <a:gd name="T78" fmla="*/ 165 w 465"/>
                <a:gd name="T79" fmla="*/ 581 h 655"/>
                <a:gd name="T80" fmla="*/ 405 w 465"/>
                <a:gd name="T81" fmla="*/ 551 h 655"/>
                <a:gd name="T82" fmla="*/ 75 w 465"/>
                <a:gd name="T83" fmla="*/ 491 h 655"/>
                <a:gd name="T84" fmla="*/ 60 w 465"/>
                <a:gd name="T85" fmla="*/ 506 h 655"/>
                <a:gd name="T86" fmla="*/ 60 w 465"/>
                <a:gd name="T87" fmla="*/ 581 h 655"/>
                <a:gd name="T88" fmla="*/ 135 w 465"/>
                <a:gd name="T89" fmla="*/ 581 h 655"/>
                <a:gd name="T90" fmla="*/ 150 w 465"/>
                <a:gd name="T91" fmla="*/ 566 h 655"/>
                <a:gd name="T92" fmla="*/ 150 w 465"/>
                <a:gd name="T93" fmla="*/ 491 h 655"/>
                <a:gd name="T94" fmla="*/ 75 w 465"/>
                <a:gd name="T95" fmla="*/ 491 h 655"/>
                <a:gd name="T96" fmla="*/ 90 w 465"/>
                <a:gd name="T97" fmla="*/ 521 h 655"/>
                <a:gd name="T98" fmla="*/ 120 w 465"/>
                <a:gd name="T99" fmla="*/ 55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5" h="655">
                  <a:moveTo>
                    <a:pt x="30" y="0"/>
                  </a:moveTo>
                  <a:cubicBezTo>
                    <a:pt x="63" y="0"/>
                    <a:pt x="63" y="0"/>
                    <a:pt x="63" y="0"/>
                  </a:cubicBezTo>
                  <a:cubicBezTo>
                    <a:pt x="61" y="6"/>
                    <a:pt x="60" y="11"/>
                    <a:pt x="60" y="17"/>
                  </a:cubicBezTo>
                  <a:cubicBezTo>
                    <a:pt x="60" y="86"/>
                    <a:pt x="60" y="86"/>
                    <a:pt x="60" y="86"/>
                  </a:cubicBezTo>
                  <a:cubicBezTo>
                    <a:pt x="405" y="86"/>
                    <a:pt x="405" y="86"/>
                    <a:pt x="405" y="86"/>
                  </a:cubicBezTo>
                  <a:cubicBezTo>
                    <a:pt x="405" y="17"/>
                    <a:pt x="405" y="17"/>
                    <a:pt x="405" y="17"/>
                  </a:cubicBezTo>
                  <a:cubicBezTo>
                    <a:pt x="405" y="11"/>
                    <a:pt x="404" y="6"/>
                    <a:pt x="402" y="0"/>
                  </a:cubicBezTo>
                  <a:cubicBezTo>
                    <a:pt x="436" y="0"/>
                    <a:pt x="436" y="0"/>
                    <a:pt x="436" y="0"/>
                  </a:cubicBezTo>
                  <a:cubicBezTo>
                    <a:pt x="444" y="0"/>
                    <a:pt x="451" y="4"/>
                    <a:pt x="456" y="9"/>
                  </a:cubicBezTo>
                  <a:cubicBezTo>
                    <a:pt x="462" y="14"/>
                    <a:pt x="465" y="21"/>
                    <a:pt x="465" y="29"/>
                  </a:cubicBezTo>
                  <a:cubicBezTo>
                    <a:pt x="465" y="626"/>
                    <a:pt x="465" y="626"/>
                    <a:pt x="465" y="626"/>
                  </a:cubicBezTo>
                  <a:cubicBezTo>
                    <a:pt x="465" y="634"/>
                    <a:pt x="462" y="642"/>
                    <a:pt x="456" y="647"/>
                  </a:cubicBezTo>
                  <a:cubicBezTo>
                    <a:pt x="451" y="652"/>
                    <a:pt x="444" y="655"/>
                    <a:pt x="436" y="655"/>
                  </a:cubicBezTo>
                  <a:cubicBezTo>
                    <a:pt x="30" y="655"/>
                    <a:pt x="30" y="655"/>
                    <a:pt x="30" y="655"/>
                  </a:cubicBezTo>
                  <a:cubicBezTo>
                    <a:pt x="22" y="655"/>
                    <a:pt x="14" y="652"/>
                    <a:pt x="9" y="647"/>
                  </a:cubicBezTo>
                  <a:cubicBezTo>
                    <a:pt x="4" y="642"/>
                    <a:pt x="0" y="634"/>
                    <a:pt x="0" y="626"/>
                  </a:cubicBezTo>
                  <a:cubicBezTo>
                    <a:pt x="0" y="29"/>
                    <a:pt x="0" y="29"/>
                    <a:pt x="0" y="29"/>
                  </a:cubicBezTo>
                  <a:cubicBezTo>
                    <a:pt x="0" y="21"/>
                    <a:pt x="4" y="14"/>
                    <a:pt x="9" y="9"/>
                  </a:cubicBezTo>
                  <a:cubicBezTo>
                    <a:pt x="14" y="4"/>
                    <a:pt x="22" y="0"/>
                    <a:pt x="30" y="0"/>
                  </a:cubicBezTo>
                  <a:close/>
                  <a:moveTo>
                    <a:pt x="165" y="146"/>
                  </a:moveTo>
                  <a:cubicBezTo>
                    <a:pt x="165" y="176"/>
                    <a:pt x="165" y="176"/>
                    <a:pt x="165" y="176"/>
                  </a:cubicBezTo>
                  <a:cubicBezTo>
                    <a:pt x="210" y="176"/>
                    <a:pt x="210" y="176"/>
                    <a:pt x="210" y="176"/>
                  </a:cubicBezTo>
                  <a:cubicBezTo>
                    <a:pt x="210" y="221"/>
                    <a:pt x="210" y="221"/>
                    <a:pt x="210" y="221"/>
                  </a:cubicBezTo>
                  <a:cubicBezTo>
                    <a:pt x="240" y="221"/>
                    <a:pt x="240" y="221"/>
                    <a:pt x="240" y="221"/>
                  </a:cubicBezTo>
                  <a:cubicBezTo>
                    <a:pt x="240" y="176"/>
                    <a:pt x="240" y="176"/>
                    <a:pt x="240" y="176"/>
                  </a:cubicBezTo>
                  <a:cubicBezTo>
                    <a:pt x="285" y="176"/>
                    <a:pt x="285" y="176"/>
                    <a:pt x="285" y="176"/>
                  </a:cubicBezTo>
                  <a:cubicBezTo>
                    <a:pt x="285" y="146"/>
                    <a:pt x="285" y="146"/>
                    <a:pt x="285" y="146"/>
                  </a:cubicBezTo>
                  <a:cubicBezTo>
                    <a:pt x="240" y="146"/>
                    <a:pt x="240" y="146"/>
                    <a:pt x="240" y="146"/>
                  </a:cubicBezTo>
                  <a:cubicBezTo>
                    <a:pt x="240" y="101"/>
                    <a:pt x="240" y="101"/>
                    <a:pt x="240" y="101"/>
                  </a:cubicBezTo>
                  <a:cubicBezTo>
                    <a:pt x="210" y="101"/>
                    <a:pt x="210" y="101"/>
                    <a:pt x="210" y="101"/>
                  </a:cubicBezTo>
                  <a:cubicBezTo>
                    <a:pt x="210" y="146"/>
                    <a:pt x="210" y="146"/>
                    <a:pt x="210" y="146"/>
                  </a:cubicBezTo>
                  <a:cubicBezTo>
                    <a:pt x="165" y="146"/>
                    <a:pt x="165" y="146"/>
                    <a:pt x="165" y="146"/>
                  </a:cubicBezTo>
                  <a:close/>
                  <a:moveTo>
                    <a:pt x="165" y="311"/>
                  </a:moveTo>
                  <a:cubicBezTo>
                    <a:pt x="165" y="341"/>
                    <a:pt x="165" y="341"/>
                    <a:pt x="165" y="341"/>
                  </a:cubicBezTo>
                  <a:cubicBezTo>
                    <a:pt x="405" y="341"/>
                    <a:pt x="405" y="341"/>
                    <a:pt x="405" y="341"/>
                  </a:cubicBezTo>
                  <a:cubicBezTo>
                    <a:pt x="405" y="311"/>
                    <a:pt x="405" y="311"/>
                    <a:pt x="405" y="311"/>
                  </a:cubicBezTo>
                  <a:cubicBezTo>
                    <a:pt x="165" y="311"/>
                    <a:pt x="165" y="311"/>
                    <a:pt x="165" y="311"/>
                  </a:cubicBezTo>
                  <a:close/>
                  <a:moveTo>
                    <a:pt x="75" y="251"/>
                  </a:moveTo>
                  <a:cubicBezTo>
                    <a:pt x="60" y="251"/>
                    <a:pt x="60" y="251"/>
                    <a:pt x="60" y="251"/>
                  </a:cubicBezTo>
                  <a:cubicBezTo>
                    <a:pt x="60" y="266"/>
                    <a:pt x="60" y="266"/>
                    <a:pt x="60" y="266"/>
                  </a:cubicBezTo>
                  <a:cubicBezTo>
                    <a:pt x="60" y="326"/>
                    <a:pt x="60" y="326"/>
                    <a:pt x="60" y="326"/>
                  </a:cubicBezTo>
                  <a:cubicBezTo>
                    <a:pt x="60" y="341"/>
                    <a:pt x="60" y="341"/>
                    <a:pt x="60" y="341"/>
                  </a:cubicBezTo>
                  <a:cubicBezTo>
                    <a:pt x="75" y="341"/>
                    <a:pt x="75" y="341"/>
                    <a:pt x="75" y="341"/>
                  </a:cubicBezTo>
                  <a:cubicBezTo>
                    <a:pt x="135" y="341"/>
                    <a:pt x="135" y="341"/>
                    <a:pt x="135" y="341"/>
                  </a:cubicBezTo>
                  <a:cubicBezTo>
                    <a:pt x="150" y="341"/>
                    <a:pt x="150" y="341"/>
                    <a:pt x="150" y="341"/>
                  </a:cubicBezTo>
                  <a:cubicBezTo>
                    <a:pt x="150" y="326"/>
                    <a:pt x="150" y="326"/>
                    <a:pt x="150" y="326"/>
                  </a:cubicBezTo>
                  <a:cubicBezTo>
                    <a:pt x="150" y="266"/>
                    <a:pt x="150" y="266"/>
                    <a:pt x="150" y="266"/>
                  </a:cubicBezTo>
                  <a:cubicBezTo>
                    <a:pt x="150" y="251"/>
                    <a:pt x="150" y="251"/>
                    <a:pt x="150" y="251"/>
                  </a:cubicBezTo>
                  <a:cubicBezTo>
                    <a:pt x="135" y="251"/>
                    <a:pt x="135" y="251"/>
                    <a:pt x="135" y="251"/>
                  </a:cubicBezTo>
                  <a:cubicBezTo>
                    <a:pt x="75" y="251"/>
                    <a:pt x="75" y="251"/>
                    <a:pt x="75" y="251"/>
                  </a:cubicBezTo>
                  <a:close/>
                  <a:moveTo>
                    <a:pt x="120" y="281"/>
                  </a:moveTo>
                  <a:cubicBezTo>
                    <a:pt x="90" y="281"/>
                    <a:pt x="90" y="281"/>
                    <a:pt x="90" y="281"/>
                  </a:cubicBezTo>
                  <a:cubicBezTo>
                    <a:pt x="90" y="311"/>
                    <a:pt x="90" y="311"/>
                    <a:pt x="90" y="311"/>
                  </a:cubicBezTo>
                  <a:cubicBezTo>
                    <a:pt x="120" y="311"/>
                    <a:pt x="120" y="311"/>
                    <a:pt x="120" y="311"/>
                  </a:cubicBezTo>
                  <a:cubicBezTo>
                    <a:pt x="120" y="281"/>
                    <a:pt x="120" y="281"/>
                    <a:pt x="120" y="281"/>
                  </a:cubicBezTo>
                  <a:close/>
                  <a:moveTo>
                    <a:pt x="165" y="431"/>
                  </a:moveTo>
                  <a:cubicBezTo>
                    <a:pt x="165" y="461"/>
                    <a:pt x="165" y="461"/>
                    <a:pt x="165" y="461"/>
                  </a:cubicBezTo>
                  <a:cubicBezTo>
                    <a:pt x="405" y="461"/>
                    <a:pt x="405" y="461"/>
                    <a:pt x="405" y="461"/>
                  </a:cubicBezTo>
                  <a:cubicBezTo>
                    <a:pt x="405" y="431"/>
                    <a:pt x="405" y="431"/>
                    <a:pt x="405" y="431"/>
                  </a:cubicBezTo>
                  <a:cubicBezTo>
                    <a:pt x="165" y="431"/>
                    <a:pt x="165" y="431"/>
                    <a:pt x="165" y="431"/>
                  </a:cubicBezTo>
                  <a:close/>
                  <a:moveTo>
                    <a:pt x="75" y="371"/>
                  </a:moveTo>
                  <a:cubicBezTo>
                    <a:pt x="60" y="371"/>
                    <a:pt x="60" y="371"/>
                    <a:pt x="60" y="371"/>
                  </a:cubicBezTo>
                  <a:cubicBezTo>
                    <a:pt x="60" y="386"/>
                    <a:pt x="60" y="386"/>
                    <a:pt x="60" y="386"/>
                  </a:cubicBezTo>
                  <a:cubicBezTo>
                    <a:pt x="60" y="446"/>
                    <a:pt x="60" y="446"/>
                    <a:pt x="60" y="446"/>
                  </a:cubicBezTo>
                  <a:cubicBezTo>
                    <a:pt x="60" y="461"/>
                    <a:pt x="60" y="461"/>
                    <a:pt x="60" y="461"/>
                  </a:cubicBezTo>
                  <a:cubicBezTo>
                    <a:pt x="75" y="461"/>
                    <a:pt x="75" y="461"/>
                    <a:pt x="75" y="461"/>
                  </a:cubicBezTo>
                  <a:cubicBezTo>
                    <a:pt x="135" y="461"/>
                    <a:pt x="135" y="461"/>
                    <a:pt x="135" y="461"/>
                  </a:cubicBezTo>
                  <a:cubicBezTo>
                    <a:pt x="150" y="461"/>
                    <a:pt x="150" y="461"/>
                    <a:pt x="150" y="461"/>
                  </a:cubicBezTo>
                  <a:cubicBezTo>
                    <a:pt x="150" y="446"/>
                    <a:pt x="150" y="446"/>
                    <a:pt x="150" y="446"/>
                  </a:cubicBezTo>
                  <a:cubicBezTo>
                    <a:pt x="150" y="386"/>
                    <a:pt x="150" y="386"/>
                    <a:pt x="150" y="386"/>
                  </a:cubicBezTo>
                  <a:cubicBezTo>
                    <a:pt x="150" y="371"/>
                    <a:pt x="150" y="371"/>
                    <a:pt x="150" y="371"/>
                  </a:cubicBezTo>
                  <a:cubicBezTo>
                    <a:pt x="135" y="371"/>
                    <a:pt x="135" y="371"/>
                    <a:pt x="135" y="371"/>
                  </a:cubicBezTo>
                  <a:cubicBezTo>
                    <a:pt x="75" y="371"/>
                    <a:pt x="75" y="371"/>
                    <a:pt x="75" y="371"/>
                  </a:cubicBezTo>
                  <a:close/>
                  <a:moveTo>
                    <a:pt x="120" y="401"/>
                  </a:moveTo>
                  <a:cubicBezTo>
                    <a:pt x="90" y="401"/>
                    <a:pt x="90" y="401"/>
                    <a:pt x="90" y="401"/>
                  </a:cubicBezTo>
                  <a:cubicBezTo>
                    <a:pt x="90" y="431"/>
                    <a:pt x="90" y="431"/>
                    <a:pt x="90" y="431"/>
                  </a:cubicBezTo>
                  <a:cubicBezTo>
                    <a:pt x="120" y="431"/>
                    <a:pt x="120" y="431"/>
                    <a:pt x="120" y="431"/>
                  </a:cubicBezTo>
                  <a:cubicBezTo>
                    <a:pt x="120" y="401"/>
                    <a:pt x="120" y="401"/>
                    <a:pt x="120" y="401"/>
                  </a:cubicBezTo>
                  <a:close/>
                  <a:moveTo>
                    <a:pt x="165" y="551"/>
                  </a:moveTo>
                  <a:cubicBezTo>
                    <a:pt x="165" y="581"/>
                    <a:pt x="165" y="581"/>
                    <a:pt x="165" y="581"/>
                  </a:cubicBezTo>
                  <a:cubicBezTo>
                    <a:pt x="405" y="581"/>
                    <a:pt x="405" y="581"/>
                    <a:pt x="405" y="581"/>
                  </a:cubicBezTo>
                  <a:cubicBezTo>
                    <a:pt x="405" y="551"/>
                    <a:pt x="405" y="551"/>
                    <a:pt x="405" y="551"/>
                  </a:cubicBezTo>
                  <a:cubicBezTo>
                    <a:pt x="165" y="551"/>
                    <a:pt x="165" y="551"/>
                    <a:pt x="165" y="551"/>
                  </a:cubicBezTo>
                  <a:close/>
                  <a:moveTo>
                    <a:pt x="75" y="491"/>
                  </a:moveTo>
                  <a:cubicBezTo>
                    <a:pt x="60" y="491"/>
                    <a:pt x="60" y="491"/>
                    <a:pt x="60" y="491"/>
                  </a:cubicBezTo>
                  <a:cubicBezTo>
                    <a:pt x="60" y="506"/>
                    <a:pt x="60" y="506"/>
                    <a:pt x="60" y="506"/>
                  </a:cubicBezTo>
                  <a:cubicBezTo>
                    <a:pt x="60" y="566"/>
                    <a:pt x="60" y="566"/>
                    <a:pt x="60" y="566"/>
                  </a:cubicBezTo>
                  <a:cubicBezTo>
                    <a:pt x="60" y="581"/>
                    <a:pt x="60" y="581"/>
                    <a:pt x="60" y="581"/>
                  </a:cubicBezTo>
                  <a:cubicBezTo>
                    <a:pt x="75" y="581"/>
                    <a:pt x="75" y="581"/>
                    <a:pt x="75" y="581"/>
                  </a:cubicBezTo>
                  <a:cubicBezTo>
                    <a:pt x="135" y="581"/>
                    <a:pt x="135" y="581"/>
                    <a:pt x="135" y="581"/>
                  </a:cubicBezTo>
                  <a:cubicBezTo>
                    <a:pt x="150" y="581"/>
                    <a:pt x="150" y="581"/>
                    <a:pt x="150" y="581"/>
                  </a:cubicBezTo>
                  <a:cubicBezTo>
                    <a:pt x="150" y="566"/>
                    <a:pt x="150" y="566"/>
                    <a:pt x="150" y="566"/>
                  </a:cubicBezTo>
                  <a:cubicBezTo>
                    <a:pt x="150" y="506"/>
                    <a:pt x="150" y="506"/>
                    <a:pt x="150" y="506"/>
                  </a:cubicBezTo>
                  <a:cubicBezTo>
                    <a:pt x="150" y="491"/>
                    <a:pt x="150" y="491"/>
                    <a:pt x="150" y="491"/>
                  </a:cubicBezTo>
                  <a:cubicBezTo>
                    <a:pt x="135" y="491"/>
                    <a:pt x="135" y="491"/>
                    <a:pt x="135" y="491"/>
                  </a:cubicBezTo>
                  <a:cubicBezTo>
                    <a:pt x="75" y="491"/>
                    <a:pt x="75" y="491"/>
                    <a:pt x="75" y="491"/>
                  </a:cubicBezTo>
                  <a:close/>
                  <a:moveTo>
                    <a:pt x="120" y="521"/>
                  </a:moveTo>
                  <a:cubicBezTo>
                    <a:pt x="90" y="521"/>
                    <a:pt x="90" y="521"/>
                    <a:pt x="90" y="521"/>
                  </a:cubicBezTo>
                  <a:cubicBezTo>
                    <a:pt x="90" y="551"/>
                    <a:pt x="90" y="551"/>
                    <a:pt x="90" y="551"/>
                  </a:cubicBezTo>
                  <a:cubicBezTo>
                    <a:pt x="120" y="551"/>
                    <a:pt x="120" y="551"/>
                    <a:pt x="120" y="551"/>
                  </a:cubicBezTo>
                  <a:lnTo>
                    <a:pt x="120" y="52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0" name="Freeform 16"/>
            <p:cNvSpPr>
              <a:spLocks/>
            </p:cNvSpPr>
            <p:nvPr/>
          </p:nvSpPr>
          <p:spPr bwMode="auto">
            <a:xfrm>
              <a:off x="9286875" y="4335463"/>
              <a:ext cx="957263" cy="277813"/>
            </a:xfrm>
            <a:custGeom>
              <a:avLst/>
              <a:gdLst>
                <a:gd name="T0" fmla="*/ 75 w 255"/>
                <a:gd name="T1" fmla="*/ 44 h 74"/>
                <a:gd name="T2" fmla="*/ 6 w 255"/>
                <a:gd name="T3" fmla="*/ 44 h 74"/>
                <a:gd name="T4" fmla="*/ 2 w 255"/>
                <a:gd name="T5" fmla="*/ 46 h 74"/>
                <a:gd name="T6" fmla="*/ 0 w 255"/>
                <a:gd name="T7" fmla="*/ 50 h 74"/>
                <a:gd name="T8" fmla="*/ 0 w 255"/>
                <a:gd name="T9" fmla="*/ 74 h 74"/>
                <a:gd name="T10" fmla="*/ 255 w 255"/>
                <a:gd name="T11" fmla="*/ 74 h 74"/>
                <a:gd name="T12" fmla="*/ 255 w 255"/>
                <a:gd name="T13" fmla="*/ 50 h 74"/>
                <a:gd name="T14" fmla="*/ 253 w 255"/>
                <a:gd name="T15" fmla="*/ 46 h 74"/>
                <a:gd name="T16" fmla="*/ 249 w 255"/>
                <a:gd name="T17" fmla="*/ 44 h 74"/>
                <a:gd name="T18" fmla="*/ 180 w 255"/>
                <a:gd name="T19" fmla="*/ 44 h 74"/>
                <a:gd name="T20" fmla="*/ 165 w 255"/>
                <a:gd name="T21" fmla="*/ 44 h 74"/>
                <a:gd name="T22" fmla="*/ 165 w 255"/>
                <a:gd name="T23" fmla="*/ 29 h 74"/>
                <a:gd name="T24" fmla="*/ 165 w 255"/>
                <a:gd name="T25" fmla="*/ 29 h 74"/>
                <a:gd name="T26" fmla="*/ 165 w 255"/>
                <a:gd name="T27" fmla="*/ 29 h 74"/>
                <a:gd name="T28" fmla="*/ 165 w 255"/>
                <a:gd name="T29" fmla="*/ 28 h 74"/>
                <a:gd name="T30" fmla="*/ 165 w 255"/>
                <a:gd name="T31" fmla="*/ 28 h 74"/>
                <a:gd name="T32" fmla="*/ 144 w 255"/>
                <a:gd name="T33" fmla="*/ 3 h 74"/>
                <a:gd name="T34" fmla="*/ 128 w 255"/>
                <a:gd name="T35" fmla="*/ 0 h 74"/>
                <a:gd name="T36" fmla="*/ 111 w 255"/>
                <a:gd name="T37" fmla="*/ 3 h 74"/>
                <a:gd name="T38" fmla="*/ 90 w 255"/>
                <a:gd name="T39" fmla="*/ 28 h 74"/>
                <a:gd name="T40" fmla="*/ 90 w 255"/>
                <a:gd name="T41" fmla="*/ 28 h 74"/>
                <a:gd name="T42" fmla="*/ 90 w 255"/>
                <a:gd name="T43" fmla="*/ 29 h 74"/>
                <a:gd name="T44" fmla="*/ 90 w 255"/>
                <a:gd name="T45" fmla="*/ 29 h 74"/>
                <a:gd name="T46" fmla="*/ 90 w 255"/>
                <a:gd name="T47" fmla="*/ 29 h 74"/>
                <a:gd name="T48" fmla="*/ 90 w 255"/>
                <a:gd name="T49" fmla="*/ 44 h 74"/>
                <a:gd name="T50" fmla="*/ 75 w 255"/>
                <a:gd name="T51" fmla="*/ 4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5" h="74">
                  <a:moveTo>
                    <a:pt x="75" y="44"/>
                  </a:moveTo>
                  <a:cubicBezTo>
                    <a:pt x="6" y="44"/>
                    <a:pt x="6" y="44"/>
                    <a:pt x="6" y="44"/>
                  </a:cubicBezTo>
                  <a:cubicBezTo>
                    <a:pt x="5" y="44"/>
                    <a:pt x="3" y="45"/>
                    <a:pt x="2" y="46"/>
                  </a:cubicBezTo>
                  <a:cubicBezTo>
                    <a:pt x="1" y="47"/>
                    <a:pt x="0" y="49"/>
                    <a:pt x="0" y="50"/>
                  </a:cubicBezTo>
                  <a:cubicBezTo>
                    <a:pt x="0" y="74"/>
                    <a:pt x="0" y="74"/>
                    <a:pt x="0" y="74"/>
                  </a:cubicBezTo>
                  <a:cubicBezTo>
                    <a:pt x="255" y="74"/>
                    <a:pt x="255" y="74"/>
                    <a:pt x="255" y="74"/>
                  </a:cubicBezTo>
                  <a:cubicBezTo>
                    <a:pt x="255" y="50"/>
                    <a:pt x="255" y="50"/>
                    <a:pt x="255" y="50"/>
                  </a:cubicBezTo>
                  <a:cubicBezTo>
                    <a:pt x="255" y="49"/>
                    <a:pt x="254" y="47"/>
                    <a:pt x="253" y="46"/>
                  </a:cubicBezTo>
                  <a:cubicBezTo>
                    <a:pt x="252" y="45"/>
                    <a:pt x="251" y="44"/>
                    <a:pt x="249" y="44"/>
                  </a:cubicBezTo>
                  <a:cubicBezTo>
                    <a:pt x="180" y="44"/>
                    <a:pt x="180" y="44"/>
                    <a:pt x="180" y="44"/>
                  </a:cubicBezTo>
                  <a:cubicBezTo>
                    <a:pt x="165" y="44"/>
                    <a:pt x="165" y="44"/>
                    <a:pt x="165" y="44"/>
                  </a:cubicBezTo>
                  <a:cubicBezTo>
                    <a:pt x="165" y="29"/>
                    <a:pt x="165" y="29"/>
                    <a:pt x="165" y="29"/>
                  </a:cubicBezTo>
                  <a:cubicBezTo>
                    <a:pt x="165" y="29"/>
                    <a:pt x="165" y="29"/>
                    <a:pt x="165" y="29"/>
                  </a:cubicBezTo>
                  <a:cubicBezTo>
                    <a:pt x="165" y="29"/>
                    <a:pt x="165" y="29"/>
                    <a:pt x="165" y="29"/>
                  </a:cubicBezTo>
                  <a:cubicBezTo>
                    <a:pt x="165" y="28"/>
                    <a:pt x="165" y="28"/>
                    <a:pt x="165" y="28"/>
                  </a:cubicBezTo>
                  <a:cubicBezTo>
                    <a:pt x="165" y="28"/>
                    <a:pt x="165" y="28"/>
                    <a:pt x="165" y="28"/>
                  </a:cubicBezTo>
                  <a:cubicBezTo>
                    <a:pt x="165" y="15"/>
                    <a:pt x="156" y="7"/>
                    <a:pt x="144" y="3"/>
                  </a:cubicBezTo>
                  <a:cubicBezTo>
                    <a:pt x="139" y="1"/>
                    <a:pt x="133" y="0"/>
                    <a:pt x="128" y="0"/>
                  </a:cubicBezTo>
                  <a:cubicBezTo>
                    <a:pt x="122" y="0"/>
                    <a:pt x="116" y="1"/>
                    <a:pt x="111" y="3"/>
                  </a:cubicBezTo>
                  <a:cubicBezTo>
                    <a:pt x="99" y="7"/>
                    <a:pt x="90" y="15"/>
                    <a:pt x="90" y="28"/>
                  </a:cubicBezTo>
                  <a:cubicBezTo>
                    <a:pt x="90" y="28"/>
                    <a:pt x="90" y="28"/>
                    <a:pt x="90" y="28"/>
                  </a:cubicBezTo>
                  <a:cubicBezTo>
                    <a:pt x="90" y="29"/>
                    <a:pt x="90" y="29"/>
                    <a:pt x="90" y="29"/>
                  </a:cubicBezTo>
                  <a:cubicBezTo>
                    <a:pt x="90" y="29"/>
                    <a:pt x="90" y="29"/>
                    <a:pt x="90" y="29"/>
                  </a:cubicBezTo>
                  <a:cubicBezTo>
                    <a:pt x="90" y="29"/>
                    <a:pt x="90" y="29"/>
                    <a:pt x="90" y="29"/>
                  </a:cubicBezTo>
                  <a:cubicBezTo>
                    <a:pt x="90" y="44"/>
                    <a:pt x="90" y="44"/>
                    <a:pt x="90" y="44"/>
                  </a:cubicBezTo>
                  <a:lnTo>
                    <a:pt x="75" y="44"/>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1" name="Freeform 17"/>
            <p:cNvSpPr>
              <a:spLocks/>
            </p:cNvSpPr>
            <p:nvPr/>
          </p:nvSpPr>
          <p:spPr bwMode="auto">
            <a:xfrm>
              <a:off x="9174163" y="4225925"/>
              <a:ext cx="1182688" cy="498475"/>
            </a:xfrm>
            <a:custGeom>
              <a:avLst/>
              <a:gdLst>
                <a:gd name="T0" fmla="*/ 36 w 315"/>
                <a:gd name="T1" fmla="*/ 43 h 133"/>
                <a:gd name="T2" fmla="*/ 92 w 315"/>
                <a:gd name="T3" fmla="*/ 43 h 133"/>
                <a:gd name="T4" fmla="*/ 132 w 315"/>
                <a:gd name="T5" fmla="*/ 4 h 133"/>
                <a:gd name="T6" fmla="*/ 158 w 315"/>
                <a:gd name="T7" fmla="*/ 0 h 133"/>
                <a:gd name="T8" fmla="*/ 184 w 315"/>
                <a:gd name="T9" fmla="*/ 4 h 133"/>
                <a:gd name="T10" fmla="*/ 223 w 315"/>
                <a:gd name="T11" fmla="*/ 43 h 133"/>
                <a:gd name="T12" fmla="*/ 279 w 315"/>
                <a:gd name="T13" fmla="*/ 43 h 133"/>
                <a:gd name="T14" fmla="*/ 305 w 315"/>
                <a:gd name="T15" fmla="*/ 54 h 133"/>
                <a:gd name="T16" fmla="*/ 315 w 315"/>
                <a:gd name="T17" fmla="*/ 79 h 133"/>
                <a:gd name="T18" fmla="*/ 315 w 315"/>
                <a:gd name="T19" fmla="*/ 118 h 133"/>
                <a:gd name="T20" fmla="*/ 315 w 315"/>
                <a:gd name="T21" fmla="*/ 133 h 133"/>
                <a:gd name="T22" fmla="*/ 300 w 315"/>
                <a:gd name="T23" fmla="*/ 133 h 133"/>
                <a:gd name="T24" fmla="*/ 15 w 315"/>
                <a:gd name="T25" fmla="*/ 133 h 133"/>
                <a:gd name="T26" fmla="*/ 0 w 315"/>
                <a:gd name="T27" fmla="*/ 133 h 133"/>
                <a:gd name="T28" fmla="*/ 0 w 315"/>
                <a:gd name="T29" fmla="*/ 118 h 133"/>
                <a:gd name="T30" fmla="*/ 0 w 315"/>
                <a:gd name="T31" fmla="*/ 79 h 133"/>
                <a:gd name="T32" fmla="*/ 11 w 315"/>
                <a:gd name="T33" fmla="*/ 54 h 133"/>
                <a:gd name="T34" fmla="*/ 36 w 315"/>
                <a:gd name="T35"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5" h="133">
                  <a:moveTo>
                    <a:pt x="36" y="43"/>
                  </a:moveTo>
                  <a:cubicBezTo>
                    <a:pt x="92" y="43"/>
                    <a:pt x="92" y="43"/>
                    <a:pt x="92" y="43"/>
                  </a:cubicBezTo>
                  <a:cubicBezTo>
                    <a:pt x="97" y="23"/>
                    <a:pt x="113" y="10"/>
                    <a:pt x="132" y="4"/>
                  </a:cubicBezTo>
                  <a:cubicBezTo>
                    <a:pt x="140" y="1"/>
                    <a:pt x="149" y="0"/>
                    <a:pt x="158" y="0"/>
                  </a:cubicBezTo>
                  <a:cubicBezTo>
                    <a:pt x="166" y="0"/>
                    <a:pt x="175" y="1"/>
                    <a:pt x="184" y="4"/>
                  </a:cubicBezTo>
                  <a:cubicBezTo>
                    <a:pt x="203" y="10"/>
                    <a:pt x="218" y="23"/>
                    <a:pt x="223" y="43"/>
                  </a:cubicBezTo>
                  <a:cubicBezTo>
                    <a:pt x="279" y="43"/>
                    <a:pt x="279" y="43"/>
                    <a:pt x="279" y="43"/>
                  </a:cubicBezTo>
                  <a:cubicBezTo>
                    <a:pt x="289" y="43"/>
                    <a:pt x="298" y="47"/>
                    <a:pt x="305" y="54"/>
                  </a:cubicBezTo>
                  <a:cubicBezTo>
                    <a:pt x="311" y="60"/>
                    <a:pt x="315" y="69"/>
                    <a:pt x="315" y="79"/>
                  </a:cubicBezTo>
                  <a:cubicBezTo>
                    <a:pt x="315" y="118"/>
                    <a:pt x="315" y="118"/>
                    <a:pt x="315" y="118"/>
                  </a:cubicBezTo>
                  <a:cubicBezTo>
                    <a:pt x="315" y="133"/>
                    <a:pt x="315" y="133"/>
                    <a:pt x="315" y="133"/>
                  </a:cubicBezTo>
                  <a:cubicBezTo>
                    <a:pt x="300" y="133"/>
                    <a:pt x="300" y="133"/>
                    <a:pt x="300" y="133"/>
                  </a:cubicBezTo>
                  <a:cubicBezTo>
                    <a:pt x="15" y="133"/>
                    <a:pt x="15" y="133"/>
                    <a:pt x="15" y="133"/>
                  </a:cubicBezTo>
                  <a:cubicBezTo>
                    <a:pt x="0" y="133"/>
                    <a:pt x="0" y="133"/>
                    <a:pt x="0" y="133"/>
                  </a:cubicBezTo>
                  <a:cubicBezTo>
                    <a:pt x="0" y="118"/>
                    <a:pt x="0" y="118"/>
                    <a:pt x="0" y="118"/>
                  </a:cubicBezTo>
                  <a:cubicBezTo>
                    <a:pt x="0" y="79"/>
                    <a:pt x="0" y="79"/>
                    <a:pt x="0" y="79"/>
                  </a:cubicBezTo>
                  <a:cubicBezTo>
                    <a:pt x="0" y="69"/>
                    <a:pt x="4" y="60"/>
                    <a:pt x="11" y="54"/>
                  </a:cubicBezTo>
                  <a:cubicBezTo>
                    <a:pt x="17" y="47"/>
                    <a:pt x="26" y="43"/>
                    <a:pt x="36" y="4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55" name="Group 854"/>
          <p:cNvGrpSpPr/>
          <p:nvPr/>
        </p:nvGrpSpPr>
        <p:grpSpPr>
          <a:xfrm>
            <a:off x="953411" y="4480085"/>
            <a:ext cx="973351" cy="1073967"/>
            <a:chOff x="847411" y="5248350"/>
            <a:chExt cx="973351" cy="1073967"/>
          </a:xfrm>
        </p:grpSpPr>
        <p:grpSp>
          <p:nvGrpSpPr>
            <p:cNvPr id="1318" name="Group 1317"/>
            <p:cNvGrpSpPr/>
            <p:nvPr/>
          </p:nvGrpSpPr>
          <p:grpSpPr>
            <a:xfrm>
              <a:off x="960681" y="5924176"/>
              <a:ext cx="114611" cy="265064"/>
              <a:chOff x="3272191" y="3915733"/>
              <a:chExt cx="159819" cy="369621"/>
            </a:xfrm>
          </p:grpSpPr>
          <p:sp>
            <p:nvSpPr>
              <p:cNvPr id="1334"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5"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19" name="Group 1318"/>
            <p:cNvGrpSpPr/>
            <p:nvPr/>
          </p:nvGrpSpPr>
          <p:grpSpPr>
            <a:xfrm>
              <a:off x="1030442" y="5684194"/>
              <a:ext cx="114611" cy="265064"/>
              <a:chOff x="3447136" y="3915733"/>
              <a:chExt cx="159819" cy="369621"/>
            </a:xfrm>
          </p:grpSpPr>
          <p:sp>
            <p:nvSpPr>
              <p:cNvPr id="1332"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3"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20" name="Group 1319"/>
            <p:cNvGrpSpPr/>
            <p:nvPr/>
          </p:nvGrpSpPr>
          <p:grpSpPr>
            <a:xfrm>
              <a:off x="944994" y="5459646"/>
              <a:ext cx="114611" cy="265064"/>
              <a:chOff x="3618135" y="3915733"/>
              <a:chExt cx="159819" cy="369621"/>
            </a:xfrm>
          </p:grpSpPr>
          <p:sp>
            <p:nvSpPr>
              <p:cNvPr id="1330"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31"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21" name="Group 1320"/>
            <p:cNvGrpSpPr/>
            <p:nvPr/>
          </p:nvGrpSpPr>
          <p:grpSpPr>
            <a:xfrm>
              <a:off x="1109992" y="5486222"/>
              <a:ext cx="131590" cy="254215"/>
              <a:chOff x="3183403" y="4073024"/>
              <a:chExt cx="183496" cy="354495"/>
            </a:xfrm>
          </p:grpSpPr>
          <p:sp>
            <p:nvSpPr>
              <p:cNvPr id="1328"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9"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22" name="Group 1321"/>
            <p:cNvGrpSpPr/>
            <p:nvPr/>
          </p:nvGrpSpPr>
          <p:grpSpPr>
            <a:xfrm>
              <a:off x="1095205" y="5916535"/>
              <a:ext cx="130174" cy="254215"/>
              <a:chOff x="3515207" y="4129405"/>
              <a:chExt cx="181522" cy="354495"/>
            </a:xfrm>
          </p:grpSpPr>
          <p:sp>
            <p:nvSpPr>
              <p:cNvPr id="1326"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7"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23" name="Group 1322"/>
            <p:cNvGrpSpPr/>
            <p:nvPr/>
          </p:nvGrpSpPr>
          <p:grpSpPr>
            <a:xfrm>
              <a:off x="1213433" y="5274164"/>
              <a:ext cx="132062" cy="254215"/>
              <a:chOff x="3732059" y="4055595"/>
              <a:chExt cx="184153" cy="354495"/>
            </a:xfrm>
          </p:grpSpPr>
          <p:sp>
            <p:nvSpPr>
              <p:cNvPr id="1324"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5"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37" name="Group 1336"/>
            <p:cNvGrpSpPr/>
            <p:nvPr/>
          </p:nvGrpSpPr>
          <p:grpSpPr>
            <a:xfrm flipH="1">
              <a:off x="1706151" y="5684266"/>
              <a:ext cx="114611" cy="265064"/>
              <a:chOff x="3272191" y="3915733"/>
              <a:chExt cx="159819" cy="369621"/>
            </a:xfrm>
          </p:grpSpPr>
          <p:sp>
            <p:nvSpPr>
              <p:cNvPr id="1353"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4"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38" name="Group 1337"/>
            <p:cNvGrpSpPr/>
            <p:nvPr/>
          </p:nvGrpSpPr>
          <p:grpSpPr>
            <a:xfrm flipH="1">
              <a:off x="1444576" y="5578808"/>
              <a:ext cx="114611" cy="265064"/>
              <a:chOff x="3447136" y="3915733"/>
              <a:chExt cx="159819" cy="369621"/>
            </a:xfrm>
          </p:grpSpPr>
          <p:sp>
            <p:nvSpPr>
              <p:cNvPr id="1351"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2"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39" name="Group 1338"/>
            <p:cNvGrpSpPr/>
            <p:nvPr/>
          </p:nvGrpSpPr>
          <p:grpSpPr>
            <a:xfrm flipH="1">
              <a:off x="1548098" y="5362792"/>
              <a:ext cx="114611" cy="265064"/>
              <a:chOff x="3618135" y="3915733"/>
              <a:chExt cx="159819" cy="369621"/>
            </a:xfrm>
          </p:grpSpPr>
          <p:sp>
            <p:nvSpPr>
              <p:cNvPr id="1349"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0"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40" name="Group 1339"/>
            <p:cNvGrpSpPr/>
            <p:nvPr/>
          </p:nvGrpSpPr>
          <p:grpSpPr>
            <a:xfrm flipH="1">
              <a:off x="1676202" y="5377948"/>
              <a:ext cx="131590" cy="254215"/>
              <a:chOff x="3183403" y="4073024"/>
              <a:chExt cx="183496" cy="354495"/>
            </a:xfrm>
          </p:grpSpPr>
          <p:sp>
            <p:nvSpPr>
              <p:cNvPr id="1347"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8"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41" name="Group 1340"/>
            <p:cNvGrpSpPr/>
            <p:nvPr/>
          </p:nvGrpSpPr>
          <p:grpSpPr>
            <a:xfrm flipH="1">
              <a:off x="1559051" y="5680515"/>
              <a:ext cx="130174" cy="254215"/>
              <a:chOff x="3515207" y="4129405"/>
              <a:chExt cx="181522" cy="354495"/>
            </a:xfrm>
          </p:grpSpPr>
          <p:sp>
            <p:nvSpPr>
              <p:cNvPr id="1345"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6"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42" name="Group 1341"/>
            <p:cNvGrpSpPr/>
            <p:nvPr/>
          </p:nvGrpSpPr>
          <p:grpSpPr>
            <a:xfrm flipH="1">
              <a:off x="1420254" y="5248350"/>
              <a:ext cx="132062" cy="254215"/>
              <a:chOff x="3732059" y="4055595"/>
              <a:chExt cx="184153" cy="354495"/>
            </a:xfrm>
          </p:grpSpPr>
          <p:sp>
            <p:nvSpPr>
              <p:cNvPr id="1343"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44"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6" name="Group 1355"/>
            <p:cNvGrpSpPr/>
            <p:nvPr/>
          </p:nvGrpSpPr>
          <p:grpSpPr>
            <a:xfrm flipH="1">
              <a:off x="1496970" y="5934731"/>
              <a:ext cx="114611" cy="265064"/>
              <a:chOff x="3272191" y="3915733"/>
              <a:chExt cx="159819" cy="369621"/>
            </a:xfrm>
          </p:grpSpPr>
          <p:sp>
            <p:nvSpPr>
              <p:cNvPr id="1372"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3"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7" name="Group 1356"/>
            <p:cNvGrpSpPr/>
            <p:nvPr/>
          </p:nvGrpSpPr>
          <p:grpSpPr>
            <a:xfrm flipH="1">
              <a:off x="1253077" y="5895314"/>
              <a:ext cx="114611" cy="265064"/>
              <a:chOff x="3447136" y="3915733"/>
              <a:chExt cx="159819" cy="369621"/>
            </a:xfrm>
          </p:grpSpPr>
          <p:sp>
            <p:nvSpPr>
              <p:cNvPr id="1370"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1"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8" name="Group 1357"/>
            <p:cNvGrpSpPr/>
            <p:nvPr/>
          </p:nvGrpSpPr>
          <p:grpSpPr>
            <a:xfrm flipH="1">
              <a:off x="1346162" y="5504867"/>
              <a:ext cx="114611" cy="265064"/>
              <a:chOff x="3618135" y="3915733"/>
              <a:chExt cx="159819" cy="369621"/>
            </a:xfrm>
          </p:grpSpPr>
          <p:sp>
            <p:nvSpPr>
              <p:cNvPr id="1368"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9"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59" name="Group 1358"/>
            <p:cNvGrpSpPr/>
            <p:nvPr/>
          </p:nvGrpSpPr>
          <p:grpSpPr>
            <a:xfrm flipH="1">
              <a:off x="1352278" y="5777524"/>
              <a:ext cx="131590" cy="254215"/>
              <a:chOff x="3183403" y="4073024"/>
              <a:chExt cx="183496" cy="354495"/>
            </a:xfrm>
          </p:grpSpPr>
          <p:sp>
            <p:nvSpPr>
              <p:cNvPr id="1366"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7"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0" name="Group 1359"/>
            <p:cNvGrpSpPr/>
            <p:nvPr/>
          </p:nvGrpSpPr>
          <p:grpSpPr>
            <a:xfrm flipH="1">
              <a:off x="1371708" y="6039964"/>
              <a:ext cx="130174" cy="254215"/>
              <a:chOff x="3515207" y="4129405"/>
              <a:chExt cx="181522" cy="354495"/>
            </a:xfrm>
          </p:grpSpPr>
          <p:sp>
            <p:nvSpPr>
              <p:cNvPr id="1364"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5"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1" name="Group 1360"/>
            <p:cNvGrpSpPr/>
            <p:nvPr/>
          </p:nvGrpSpPr>
          <p:grpSpPr>
            <a:xfrm flipH="1">
              <a:off x="1212501" y="5637240"/>
              <a:ext cx="132062" cy="254215"/>
              <a:chOff x="3732059" y="4055595"/>
              <a:chExt cx="184153" cy="354495"/>
            </a:xfrm>
          </p:grpSpPr>
          <p:sp>
            <p:nvSpPr>
              <p:cNvPr id="1362"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63"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4" name="Group 1373"/>
            <p:cNvGrpSpPr/>
            <p:nvPr/>
          </p:nvGrpSpPr>
          <p:grpSpPr>
            <a:xfrm>
              <a:off x="847411" y="5703825"/>
              <a:ext cx="130174" cy="254215"/>
              <a:chOff x="3515207" y="4129405"/>
              <a:chExt cx="181522" cy="354495"/>
            </a:xfrm>
          </p:grpSpPr>
          <p:sp>
            <p:nvSpPr>
              <p:cNvPr id="1375"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6"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80" name="Group 1379"/>
            <p:cNvGrpSpPr/>
            <p:nvPr/>
          </p:nvGrpSpPr>
          <p:grpSpPr>
            <a:xfrm>
              <a:off x="1054401" y="5262419"/>
              <a:ext cx="114611" cy="265064"/>
              <a:chOff x="3618135" y="3915733"/>
              <a:chExt cx="159819" cy="369621"/>
            </a:xfrm>
          </p:grpSpPr>
          <p:sp>
            <p:nvSpPr>
              <p:cNvPr id="1381"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2"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83" name="Group 1382"/>
            <p:cNvGrpSpPr/>
            <p:nvPr/>
          </p:nvGrpSpPr>
          <p:grpSpPr>
            <a:xfrm flipH="1">
              <a:off x="1639652" y="5902162"/>
              <a:ext cx="114611" cy="265064"/>
              <a:chOff x="3272191" y="3915733"/>
              <a:chExt cx="159819" cy="369621"/>
            </a:xfrm>
          </p:grpSpPr>
          <p:sp>
            <p:nvSpPr>
              <p:cNvPr id="1384"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5"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86" name="Group 1385"/>
            <p:cNvGrpSpPr/>
            <p:nvPr/>
          </p:nvGrpSpPr>
          <p:grpSpPr>
            <a:xfrm flipH="1">
              <a:off x="1184000" y="6057253"/>
              <a:ext cx="114611" cy="265064"/>
              <a:chOff x="3447136" y="3915733"/>
              <a:chExt cx="159819" cy="369621"/>
            </a:xfrm>
          </p:grpSpPr>
          <p:sp>
            <p:nvSpPr>
              <p:cNvPr id="1387"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8"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714" name="Group 713"/>
          <p:cNvGrpSpPr/>
          <p:nvPr/>
        </p:nvGrpSpPr>
        <p:grpSpPr>
          <a:xfrm>
            <a:off x="4469211" y="2819400"/>
            <a:ext cx="484160" cy="827204"/>
            <a:chOff x="3808818" y="1487488"/>
            <a:chExt cx="2817017" cy="4821237"/>
          </a:xfrm>
        </p:grpSpPr>
        <p:grpSp>
          <p:nvGrpSpPr>
            <p:cNvPr id="715" name="Group 714">
              <a:extLst>
                <a:ext uri="{FF2B5EF4-FFF2-40B4-BE49-F238E27FC236}">
                  <a16:creationId xmlns:a16="http://schemas.microsoft.com/office/drawing/2014/main" id="{D5286DF0-E8B5-4D5B-8A33-C3E548964CA2}"/>
                </a:ext>
              </a:extLst>
            </p:cNvPr>
            <p:cNvGrpSpPr/>
            <p:nvPr/>
          </p:nvGrpSpPr>
          <p:grpSpPr>
            <a:xfrm rot="14880173">
              <a:off x="4273350" y="4437675"/>
              <a:ext cx="427038" cy="1054101"/>
              <a:chOff x="-1246188" y="608013"/>
              <a:chExt cx="427038" cy="1054101"/>
            </a:xfrm>
          </p:grpSpPr>
          <p:sp>
            <p:nvSpPr>
              <p:cNvPr id="840" name="Freeform 5">
                <a:extLst>
                  <a:ext uri="{FF2B5EF4-FFF2-40B4-BE49-F238E27FC236}">
                    <a16:creationId xmlns:a16="http://schemas.microsoft.com/office/drawing/2014/main" id="{AC5F5515-D874-4311-89C2-5739A027B0D1}"/>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41" name="Freeform 6">
                <a:extLst>
                  <a:ext uri="{FF2B5EF4-FFF2-40B4-BE49-F238E27FC236}">
                    <a16:creationId xmlns:a16="http://schemas.microsoft.com/office/drawing/2014/main" id="{40BE91D0-C8BE-48A5-B26E-42D343180B53}"/>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2" name="Freeform 7">
                <a:extLst>
                  <a:ext uri="{FF2B5EF4-FFF2-40B4-BE49-F238E27FC236}">
                    <a16:creationId xmlns:a16="http://schemas.microsoft.com/office/drawing/2014/main" id="{865CB9D9-A374-4FAE-968B-4FF69AF0923C}"/>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3" name="Freeform 8">
                <a:extLst>
                  <a:ext uri="{FF2B5EF4-FFF2-40B4-BE49-F238E27FC236}">
                    <a16:creationId xmlns:a16="http://schemas.microsoft.com/office/drawing/2014/main" id="{FAA18B59-7023-4C40-BC06-9471115D2B22}"/>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4" name="Freeform 9">
                <a:extLst>
                  <a:ext uri="{FF2B5EF4-FFF2-40B4-BE49-F238E27FC236}">
                    <a16:creationId xmlns:a16="http://schemas.microsoft.com/office/drawing/2014/main" id="{3D092AFF-AC21-480D-9C22-EDEA73089FC3}"/>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5" name="Freeform 10">
                <a:extLst>
                  <a:ext uri="{FF2B5EF4-FFF2-40B4-BE49-F238E27FC236}">
                    <a16:creationId xmlns:a16="http://schemas.microsoft.com/office/drawing/2014/main" id="{98FE56BB-15EE-4246-AE93-46C78541D2AC}"/>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6" name="Freeform 11">
                <a:extLst>
                  <a:ext uri="{FF2B5EF4-FFF2-40B4-BE49-F238E27FC236}">
                    <a16:creationId xmlns:a16="http://schemas.microsoft.com/office/drawing/2014/main" id="{15515FDA-EF30-4140-B1B7-48065E93F7F5}"/>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6" name="Group 715">
              <a:extLst>
                <a:ext uri="{FF2B5EF4-FFF2-40B4-BE49-F238E27FC236}">
                  <a16:creationId xmlns:a16="http://schemas.microsoft.com/office/drawing/2014/main" id="{F7BFDDF6-3E0B-49CB-BCFB-1586386C608E}"/>
                </a:ext>
              </a:extLst>
            </p:cNvPr>
            <p:cNvGrpSpPr/>
            <p:nvPr/>
          </p:nvGrpSpPr>
          <p:grpSpPr>
            <a:xfrm rot="18696170">
              <a:off x="5879624" y="4346743"/>
              <a:ext cx="427038" cy="1054101"/>
              <a:chOff x="-1246188" y="608013"/>
              <a:chExt cx="427038" cy="1054101"/>
            </a:xfrm>
          </p:grpSpPr>
          <p:sp>
            <p:nvSpPr>
              <p:cNvPr id="833" name="Freeform 5">
                <a:extLst>
                  <a:ext uri="{FF2B5EF4-FFF2-40B4-BE49-F238E27FC236}">
                    <a16:creationId xmlns:a16="http://schemas.microsoft.com/office/drawing/2014/main" id="{3B4A8639-1DB8-4A13-87F8-CF4187BDC347}"/>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34" name="Freeform 6">
                <a:extLst>
                  <a:ext uri="{FF2B5EF4-FFF2-40B4-BE49-F238E27FC236}">
                    <a16:creationId xmlns:a16="http://schemas.microsoft.com/office/drawing/2014/main" id="{C21C180F-78A0-473D-B839-B3B94200CC17}"/>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5" name="Freeform 7">
                <a:extLst>
                  <a:ext uri="{FF2B5EF4-FFF2-40B4-BE49-F238E27FC236}">
                    <a16:creationId xmlns:a16="http://schemas.microsoft.com/office/drawing/2014/main" id="{1F383FD1-815A-4F8B-B010-00B6F7D23960}"/>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36" name="Freeform 8">
                <a:extLst>
                  <a:ext uri="{FF2B5EF4-FFF2-40B4-BE49-F238E27FC236}">
                    <a16:creationId xmlns:a16="http://schemas.microsoft.com/office/drawing/2014/main" id="{32B0990F-CABD-48E1-A9D3-52A8727C7064}"/>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7" name="Freeform 9">
                <a:extLst>
                  <a:ext uri="{FF2B5EF4-FFF2-40B4-BE49-F238E27FC236}">
                    <a16:creationId xmlns:a16="http://schemas.microsoft.com/office/drawing/2014/main" id="{D58379D9-F16C-48D7-874D-46AC39F685BB}"/>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8" name="Freeform 10">
                <a:extLst>
                  <a:ext uri="{FF2B5EF4-FFF2-40B4-BE49-F238E27FC236}">
                    <a16:creationId xmlns:a16="http://schemas.microsoft.com/office/drawing/2014/main" id="{B16390DB-1E49-4FE7-927C-A74482F61F68}"/>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39" name="Freeform 11">
                <a:extLst>
                  <a:ext uri="{FF2B5EF4-FFF2-40B4-BE49-F238E27FC236}">
                    <a16:creationId xmlns:a16="http://schemas.microsoft.com/office/drawing/2014/main" id="{5EF68F6F-1A64-4D33-BB47-606784CEEEBC}"/>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7" name="Group 716">
              <a:extLst>
                <a:ext uri="{FF2B5EF4-FFF2-40B4-BE49-F238E27FC236}">
                  <a16:creationId xmlns:a16="http://schemas.microsoft.com/office/drawing/2014/main" id="{5ABD6D14-EF53-4DEF-9FB7-8EFABD1C171D}"/>
                </a:ext>
              </a:extLst>
            </p:cNvPr>
            <p:cNvGrpSpPr/>
            <p:nvPr/>
          </p:nvGrpSpPr>
          <p:grpSpPr>
            <a:xfrm rot="5400000">
              <a:off x="4292124" y="4685385"/>
              <a:ext cx="427038" cy="1054101"/>
              <a:chOff x="-1246188" y="608013"/>
              <a:chExt cx="427038" cy="1054101"/>
            </a:xfrm>
          </p:grpSpPr>
          <p:sp>
            <p:nvSpPr>
              <p:cNvPr id="826" name="Freeform 5">
                <a:extLst>
                  <a:ext uri="{FF2B5EF4-FFF2-40B4-BE49-F238E27FC236}">
                    <a16:creationId xmlns:a16="http://schemas.microsoft.com/office/drawing/2014/main" id="{F64BBFE6-A24C-47BB-86C3-CBD74E5474F4}"/>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27" name="Freeform 6">
                <a:extLst>
                  <a:ext uri="{FF2B5EF4-FFF2-40B4-BE49-F238E27FC236}">
                    <a16:creationId xmlns:a16="http://schemas.microsoft.com/office/drawing/2014/main" id="{037B1FB1-A1E2-4BBB-A0A7-F6D06D1C5638}"/>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8" name="Freeform 7">
                <a:extLst>
                  <a:ext uri="{FF2B5EF4-FFF2-40B4-BE49-F238E27FC236}">
                    <a16:creationId xmlns:a16="http://schemas.microsoft.com/office/drawing/2014/main" id="{25663C7B-C53D-4A50-8C7A-7E7848639370}"/>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9" name="Freeform 8">
                <a:extLst>
                  <a:ext uri="{FF2B5EF4-FFF2-40B4-BE49-F238E27FC236}">
                    <a16:creationId xmlns:a16="http://schemas.microsoft.com/office/drawing/2014/main" id="{85E8656A-24AE-48E1-B164-EC76A266A47D}"/>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0" name="Freeform 9">
                <a:extLst>
                  <a:ext uri="{FF2B5EF4-FFF2-40B4-BE49-F238E27FC236}">
                    <a16:creationId xmlns:a16="http://schemas.microsoft.com/office/drawing/2014/main" id="{35E84829-4A7B-466A-B910-B2489D93ED48}"/>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1" name="Freeform 10">
                <a:extLst>
                  <a:ext uri="{FF2B5EF4-FFF2-40B4-BE49-F238E27FC236}">
                    <a16:creationId xmlns:a16="http://schemas.microsoft.com/office/drawing/2014/main" id="{68BCDC97-A2BD-4CE1-9CA1-063F73BCFF11}"/>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32" name="Freeform 11">
                <a:extLst>
                  <a:ext uri="{FF2B5EF4-FFF2-40B4-BE49-F238E27FC236}">
                    <a16:creationId xmlns:a16="http://schemas.microsoft.com/office/drawing/2014/main" id="{37BAEC59-F3C8-4A9C-A8DB-98A1336F35EA}"/>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8" name="Group 717">
              <a:extLst>
                <a:ext uri="{FF2B5EF4-FFF2-40B4-BE49-F238E27FC236}">
                  <a16:creationId xmlns:a16="http://schemas.microsoft.com/office/drawing/2014/main" id="{6A1C1C86-F98C-44AD-AF0A-42B7F8386321}"/>
                </a:ext>
              </a:extLst>
            </p:cNvPr>
            <p:cNvGrpSpPr/>
            <p:nvPr/>
          </p:nvGrpSpPr>
          <p:grpSpPr>
            <a:xfrm rot="5400000">
              <a:off x="5789534" y="4689455"/>
              <a:ext cx="427038" cy="1054101"/>
              <a:chOff x="-1246188" y="608013"/>
              <a:chExt cx="427038" cy="1054101"/>
            </a:xfrm>
          </p:grpSpPr>
          <p:sp>
            <p:nvSpPr>
              <p:cNvPr id="819" name="Freeform 5">
                <a:extLst>
                  <a:ext uri="{FF2B5EF4-FFF2-40B4-BE49-F238E27FC236}">
                    <a16:creationId xmlns:a16="http://schemas.microsoft.com/office/drawing/2014/main" id="{7C7EE11F-7F6D-43B3-8501-8FFCADE3C502}"/>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20" name="Freeform 6">
                <a:extLst>
                  <a:ext uri="{FF2B5EF4-FFF2-40B4-BE49-F238E27FC236}">
                    <a16:creationId xmlns:a16="http://schemas.microsoft.com/office/drawing/2014/main" id="{018876E6-3AF4-45A5-B74C-42E6381F1885}"/>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1" name="Freeform 7">
                <a:extLst>
                  <a:ext uri="{FF2B5EF4-FFF2-40B4-BE49-F238E27FC236}">
                    <a16:creationId xmlns:a16="http://schemas.microsoft.com/office/drawing/2014/main" id="{4657EB00-E71D-4582-AE8E-BD26CD29D0CE}"/>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2" name="Freeform 8">
                <a:extLst>
                  <a:ext uri="{FF2B5EF4-FFF2-40B4-BE49-F238E27FC236}">
                    <a16:creationId xmlns:a16="http://schemas.microsoft.com/office/drawing/2014/main" id="{49A2BD3F-7A49-47E0-9665-2E8EEA0550CA}"/>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3" name="Freeform 9">
                <a:extLst>
                  <a:ext uri="{FF2B5EF4-FFF2-40B4-BE49-F238E27FC236}">
                    <a16:creationId xmlns:a16="http://schemas.microsoft.com/office/drawing/2014/main" id="{B168377A-9A4C-48F9-AD7D-1F620DBEC9E5}"/>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4" name="Freeform 10">
                <a:extLst>
                  <a:ext uri="{FF2B5EF4-FFF2-40B4-BE49-F238E27FC236}">
                    <a16:creationId xmlns:a16="http://schemas.microsoft.com/office/drawing/2014/main" id="{B69EADB6-E033-4856-A4BC-1D6D6C10E974}"/>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5" name="Freeform 11">
                <a:extLst>
                  <a:ext uri="{FF2B5EF4-FFF2-40B4-BE49-F238E27FC236}">
                    <a16:creationId xmlns:a16="http://schemas.microsoft.com/office/drawing/2014/main" id="{E0234B50-04DB-456B-B8DF-EA2C47051E58}"/>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9" name="Group 718">
              <a:extLst>
                <a:ext uri="{FF2B5EF4-FFF2-40B4-BE49-F238E27FC236}">
                  <a16:creationId xmlns:a16="http://schemas.microsoft.com/office/drawing/2014/main" id="{CB1B0506-A03D-4DE2-BE92-B1505A698E3B}"/>
                </a:ext>
              </a:extLst>
            </p:cNvPr>
            <p:cNvGrpSpPr/>
            <p:nvPr/>
          </p:nvGrpSpPr>
          <p:grpSpPr>
            <a:xfrm rot="4964067">
              <a:off x="5106266" y="4619785"/>
              <a:ext cx="427038" cy="1054101"/>
              <a:chOff x="-1246188" y="608013"/>
              <a:chExt cx="427038" cy="1054101"/>
            </a:xfrm>
          </p:grpSpPr>
          <p:sp>
            <p:nvSpPr>
              <p:cNvPr id="812" name="Freeform 5">
                <a:extLst>
                  <a:ext uri="{FF2B5EF4-FFF2-40B4-BE49-F238E27FC236}">
                    <a16:creationId xmlns:a16="http://schemas.microsoft.com/office/drawing/2014/main" id="{2CB9F367-B8C7-47E9-B1B2-70C85C6E344A}"/>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13" name="Freeform 6">
                <a:extLst>
                  <a:ext uri="{FF2B5EF4-FFF2-40B4-BE49-F238E27FC236}">
                    <a16:creationId xmlns:a16="http://schemas.microsoft.com/office/drawing/2014/main" id="{1B75111C-A59B-47CA-9ABF-DA51D0EBCADB}"/>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4" name="Freeform 7">
                <a:extLst>
                  <a:ext uri="{FF2B5EF4-FFF2-40B4-BE49-F238E27FC236}">
                    <a16:creationId xmlns:a16="http://schemas.microsoft.com/office/drawing/2014/main" id="{4103A5BF-15A3-4A06-9BE5-6E4DF1060184}"/>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15" name="Freeform 8">
                <a:extLst>
                  <a:ext uri="{FF2B5EF4-FFF2-40B4-BE49-F238E27FC236}">
                    <a16:creationId xmlns:a16="http://schemas.microsoft.com/office/drawing/2014/main" id="{7208417A-D61A-4D38-AF7C-AE85D13E0DC4}"/>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6" name="Freeform 9">
                <a:extLst>
                  <a:ext uri="{FF2B5EF4-FFF2-40B4-BE49-F238E27FC236}">
                    <a16:creationId xmlns:a16="http://schemas.microsoft.com/office/drawing/2014/main" id="{1809ECD5-68B8-49DB-815E-5535FEBEB079}"/>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7" name="Freeform 10">
                <a:extLst>
                  <a:ext uri="{FF2B5EF4-FFF2-40B4-BE49-F238E27FC236}">
                    <a16:creationId xmlns:a16="http://schemas.microsoft.com/office/drawing/2014/main" id="{304A0C4E-46F9-4521-8DF2-1DE40C87242B}"/>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18" name="Freeform 11">
                <a:extLst>
                  <a:ext uri="{FF2B5EF4-FFF2-40B4-BE49-F238E27FC236}">
                    <a16:creationId xmlns:a16="http://schemas.microsoft.com/office/drawing/2014/main" id="{663F1188-9890-486F-AE02-3A374072FC76}"/>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0" name="Group 719">
              <a:extLst>
                <a:ext uri="{FF2B5EF4-FFF2-40B4-BE49-F238E27FC236}">
                  <a16:creationId xmlns:a16="http://schemas.microsoft.com/office/drawing/2014/main" id="{404DE79F-9C35-4B83-9534-077A79C914CB}"/>
                </a:ext>
              </a:extLst>
            </p:cNvPr>
            <p:cNvGrpSpPr/>
            <p:nvPr/>
          </p:nvGrpSpPr>
          <p:grpSpPr>
            <a:xfrm rot="21248804">
              <a:off x="3977430" y="4779941"/>
              <a:ext cx="427038" cy="1054101"/>
              <a:chOff x="-1246188" y="608013"/>
              <a:chExt cx="427038" cy="1054101"/>
            </a:xfrm>
          </p:grpSpPr>
          <p:sp>
            <p:nvSpPr>
              <p:cNvPr id="805" name="Freeform 5">
                <a:extLst>
                  <a:ext uri="{FF2B5EF4-FFF2-40B4-BE49-F238E27FC236}">
                    <a16:creationId xmlns:a16="http://schemas.microsoft.com/office/drawing/2014/main" id="{2786E71F-0AC3-4FBA-B33D-287D431DFAA9}"/>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806" name="Freeform 6">
                <a:extLst>
                  <a:ext uri="{FF2B5EF4-FFF2-40B4-BE49-F238E27FC236}">
                    <a16:creationId xmlns:a16="http://schemas.microsoft.com/office/drawing/2014/main" id="{0A11698F-26D3-42D0-AF76-738366763A5E}"/>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7" name="Freeform 7">
                <a:extLst>
                  <a:ext uri="{FF2B5EF4-FFF2-40B4-BE49-F238E27FC236}">
                    <a16:creationId xmlns:a16="http://schemas.microsoft.com/office/drawing/2014/main" id="{6CF798A8-3690-478D-AB18-E74DB65995A8}"/>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08" name="Freeform 8">
                <a:extLst>
                  <a:ext uri="{FF2B5EF4-FFF2-40B4-BE49-F238E27FC236}">
                    <a16:creationId xmlns:a16="http://schemas.microsoft.com/office/drawing/2014/main" id="{1D2B1E84-BDE9-458C-BA85-3AA3A9401CAD}"/>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9" name="Freeform 9">
                <a:extLst>
                  <a:ext uri="{FF2B5EF4-FFF2-40B4-BE49-F238E27FC236}">
                    <a16:creationId xmlns:a16="http://schemas.microsoft.com/office/drawing/2014/main" id="{77140906-A4B0-49A2-A095-DE325BAA37DB}"/>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0" name="Freeform 10">
                <a:extLst>
                  <a:ext uri="{FF2B5EF4-FFF2-40B4-BE49-F238E27FC236}">
                    <a16:creationId xmlns:a16="http://schemas.microsoft.com/office/drawing/2014/main" id="{BFAF8EF7-F6C1-4F25-8977-F1BCAE5C91A2}"/>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11" name="Freeform 11">
                <a:extLst>
                  <a:ext uri="{FF2B5EF4-FFF2-40B4-BE49-F238E27FC236}">
                    <a16:creationId xmlns:a16="http://schemas.microsoft.com/office/drawing/2014/main" id="{406A2C87-3BEF-4A01-90BA-FD8D35150954}"/>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1" name="Group 720">
              <a:extLst>
                <a:ext uri="{FF2B5EF4-FFF2-40B4-BE49-F238E27FC236}">
                  <a16:creationId xmlns:a16="http://schemas.microsoft.com/office/drawing/2014/main" id="{A341B8AA-AB0D-4EBA-A1CF-9995BA7A14AE}"/>
                </a:ext>
              </a:extLst>
            </p:cNvPr>
            <p:cNvGrpSpPr/>
            <p:nvPr/>
          </p:nvGrpSpPr>
          <p:grpSpPr>
            <a:xfrm rot="10277401">
              <a:off x="6140694" y="4708964"/>
              <a:ext cx="427038" cy="1054101"/>
              <a:chOff x="-1246188" y="608013"/>
              <a:chExt cx="427038" cy="1054101"/>
            </a:xfrm>
          </p:grpSpPr>
          <p:sp>
            <p:nvSpPr>
              <p:cNvPr id="798" name="Freeform 5">
                <a:extLst>
                  <a:ext uri="{FF2B5EF4-FFF2-40B4-BE49-F238E27FC236}">
                    <a16:creationId xmlns:a16="http://schemas.microsoft.com/office/drawing/2014/main" id="{63B7C477-A347-4918-8FCF-735B8DE65C1E}"/>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99" name="Freeform 6">
                <a:extLst>
                  <a:ext uri="{FF2B5EF4-FFF2-40B4-BE49-F238E27FC236}">
                    <a16:creationId xmlns:a16="http://schemas.microsoft.com/office/drawing/2014/main" id="{CA941B96-7FBF-4A99-B673-450764CA2DE5}"/>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0" name="Freeform 7">
                <a:extLst>
                  <a:ext uri="{FF2B5EF4-FFF2-40B4-BE49-F238E27FC236}">
                    <a16:creationId xmlns:a16="http://schemas.microsoft.com/office/drawing/2014/main" id="{ECD31C9A-0E1F-4DA6-9892-8E0F887EE063}"/>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01" name="Freeform 8">
                <a:extLst>
                  <a:ext uri="{FF2B5EF4-FFF2-40B4-BE49-F238E27FC236}">
                    <a16:creationId xmlns:a16="http://schemas.microsoft.com/office/drawing/2014/main" id="{64AEDF35-3D6B-4554-BB76-B8316595809D}"/>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2" name="Freeform 9">
                <a:extLst>
                  <a:ext uri="{FF2B5EF4-FFF2-40B4-BE49-F238E27FC236}">
                    <a16:creationId xmlns:a16="http://schemas.microsoft.com/office/drawing/2014/main" id="{997538D8-D898-4010-B70E-EEDF7CD1BDCB}"/>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3" name="Freeform 10">
                <a:extLst>
                  <a:ext uri="{FF2B5EF4-FFF2-40B4-BE49-F238E27FC236}">
                    <a16:creationId xmlns:a16="http://schemas.microsoft.com/office/drawing/2014/main" id="{5F49BE9E-D941-474D-8AB7-161D9ECF5867}"/>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04" name="Freeform 11">
                <a:extLst>
                  <a:ext uri="{FF2B5EF4-FFF2-40B4-BE49-F238E27FC236}">
                    <a16:creationId xmlns:a16="http://schemas.microsoft.com/office/drawing/2014/main" id="{034088A7-F8FB-420A-90B0-1A51C591B067}"/>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2" name="Group 721">
              <a:extLst>
                <a:ext uri="{FF2B5EF4-FFF2-40B4-BE49-F238E27FC236}">
                  <a16:creationId xmlns:a16="http://schemas.microsoft.com/office/drawing/2014/main" id="{89ECF28E-EA9C-4B94-B701-63B0B164403F}"/>
                </a:ext>
              </a:extLst>
            </p:cNvPr>
            <p:cNvGrpSpPr/>
            <p:nvPr/>
          </p:nvGrpSpPr>
          <p:grpSpPr>
            <a:xfrm rot="16200000">
              <a:off x="5149584" y="4999956"/>
              <a:ext cx="427038" cy="1054101"/>
              <a:chOff x="-1246188" y="608013"/>
              <a:chExt cx="427038" cy="1054101"/>
            </a:xfrm>
          </p:grpSpPr>
          <p:sp>
            <p:nvSpPr>
              <p:cNvPr id="791" name="Freeform 5">
                <a:extLst>
                  <a:ext uri="{FF2B5EF4-FFF2-40B4-BE49-F238E27FC236}">
                    <a16:creationId xmlns:a16="http://schemas.microsoft.com/office/drawing/2014/main" id="{65B75120-8D50-43C7-A584-5A8446FC62B6}"/>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92" name="Freeform 6">
                <a:extLst>
                  <a:ext uri="{FF2B5EF4-FFF2-40B4-BE49-F238E27FC236}">
                    <a16:creationId xmlns:a16="http://schemas.microsoft.com/office/drawing/2014/main" id="{9BE33A6C-2168-41C6-AE3C-37E4E446492B}"/>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3" name="Freeform 7">
                <a:extLst>
                  <a:ext uri="{FF2B5EF4-FFF2-40B4-BE49-F238E27FC236}">
                    <a16:creationId xmlns:a16="http://schemas.microsoft.com/office/drawing/2014/main" id="{C50BD238-BF81-4CB9-BDFE-5F47657E542C}"/>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4" name="Freeform 8">
                <a:extLst>
                  <a:ext uri="{FF2B5EF4-FFF2-40B4-BE49-F238E27FC236}">
                    <a16:creationId xmlns:a16="http://schemas.microsoft.com/office/drawing/2014/main" id="{0F2BCCFB-AB83-4795-AA21-83B334F20C1B}"/>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5" name="Freeform 9">
                <a:extLst>
                  <a:ext uri="{FF2B5EF4-FFF2-40B4-BE49-F238E27FC236}">
                    <a16:creationId xmlns:a16="http://schemas.microsoft.com/office/drawing/2014/main" id="{8E7DEF79-EE32-421B-AB16-D90B92200B8A}"/>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6" name="Freeform 10">
                <a:extLst>
                  <a:ext uri="{FF2B5EF4-FFF2-40B4-BE49-F238E27FC236}">
                    <a16:creationId xmlns:a16="http://schemas.microsoft.com/office/drawing/2014/main" id="{69527549-DF4E-4754-80E8-2DFCC052909E}"/>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7" name="Freeform 11">
                <a:extLst>
                  <a:ext uri="{FF2B5EF4-FFF2-40B4-BE49-F238E27FC236}">
                    <a16:creationId xmlns:a16="http://schemas.microsoft.com/office/drawing/2014/main" id="{72788CEE-7AF1-49B6-B308-13CE27751AFC}"/>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3" name="Group 722">
              <a:extLst>
                <a:ext uri="{FF2B5EF4-FFF2-40B4-BE49-F238E27FC236}">
                  <a16:creationId xmlns:a16="http://schemas.microsoft.com/office/drawing/2014/main" id="{EBF425FF-A376-4065-85A8-FD4E5062A790}"/>
                </a:ext>
              </a:extLst>
            </p:cNvPr>
            <p:cNvGrpSpPr/>
            <p:nvPr/>
          </p:nvGrpSpPr>
          <p:grpSpPr>
            <a:xfrm rot="14880173">
              <a:off x="4278992" y="5180601"/>
              <a:ext cx="427038" cy="1054101"/>
              <a:chOff x="-1246188" y="608013"/>
              <a:chExt cx="427038" cy="1054101"/>
            </a:xfrm>
          </p:grpSpPr>
          <p:sp>
            <p:nvSpPr>
              <p:cNvPr id="784" name="Freeform 5">
                <a:extLst>
                  <a:ext uri="{FF2B5EF4-FFF2-40B4-BE49-F238E27FC236}">
                    <a16:creationId xmlns:a16="http://schemas.microsoft.com/office/drawing/2014/main" id="{304F1F00-97B4-4176-BEB3-D4D5F793C40C}"/>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85" name="Freeform 6">
                <a:extLst>
                  <a:ext uri="{FF2B5EF4-FFF2-40B4-BE49-F238E27FC236}">
                    <a16:creationId xmlns:a16="http://schemas.microsoft.com/office/drawing/2014/main" id="{271B66F4-30D3-416D-8E1A-005C12418ACE}"/>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6" name="Freeform 7">
                <a:extLst>
                  <a:ext uri="{FF2B5EF4-FFF2-40B4-BE49-F238E27FC236}">
                    <a16:creationId xmlns:a16="http://schemas.microsoft.com/office/drawing/2014/main" id="{8F3E4FAD-214B-4EF1-B738-542C91FF34D5}"/>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87" name="Freeform 8">
                <a:extLst>
                  <a:ext uri="{FF2B5EF4-FFF2-40B4-BE49-F238E27FC236}">
                    <a16:creationId xmlns:a16="http://schemas.microsoft.com/office/drawing/2014/main" id="{BA5EF3B5-78A6-4BCE-8A85-B6A5BBBFD713}"/>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8" name="Freeform 9">
                <a:extLst>
                  <a:ext uri="{FF2B5EF4-FFF2-40B4-BE49-F238E27FC236}">
                    <a16:creationId xmlns:a16="http://schemas.microsoft.com/office/drawing/2014/main" id="{374D396E-9A83-44E9-B98C-56E5C5435648}"/>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9" name="Freeform 10">
                <a:extLst>
                  <a:ext uri="{FF2B5EF4-FFF2-40B4-BE49-F238E27FC236}">
                    <a16:creationId xmlns:a16="http://schemas.microsoft.com/office/drawing/2014/main" id="{ACE1D859-1C5A-475C-8AB1-94063AE2803D}"/>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0" name="Freeform 11">
                <a:extLst>
                  <a:ext uri="{FF2B5EF4-FFF2-40B4-BE49-F238E27FC236}">
                    <a16:creationId xmlns:a16="http://schemas.microsoft.com/office/drawing/2014/main" id="{8093AD1C-1AF2-4734-8F9C-0F60822FD3CF}"/>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4" name="Group 723">
              <a:extLst>
                <a:ext uri="{FF2B5EF4-FFF2-40B4-BE49-F238E27FC236}">
                  <a16:creationId xmlns:a16="http://schemas.microsoft.com/office/drawing/2014/main" id="{06CF28C1-F389-4728-9767-7889E1B4EF5E}"/>
                </a:ext>
              </a:extLst>
            </p:cNvPr>
            <p:cNvGrpSpPr/>
            <p:nvPr/>
          </p:nvGrpSpPr>
          <p:grpSpPr>
            <a:xfrm rot="18696170">
              <a:off x="5885266" y="5089669"/>
              <a:ext cx="427038" cy="1054101"/>
              <a:chOff x="-1246188" y="608013"/>
              <a:chExt cx="427038" cy="1054101"/>
            </a:xfrm>
          </p:grpSpPr>
          <p:sp>
            <p:nvSpPr>
              <p:cNvPr id="777" name="Freeform 5">
                <a:extLst>
                  <a:ext uri="{FF2B5EF4-FFF2-40B4-BE49-F238E27FC236}">
                    <a16:creationId xmlns:a16="http://schemas.microsoft.com/office/drawing/2014/main" id="{CFCBF911-9836-4B84-A6E7-916FAA9C2EF3}"/>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78" name="Freeform 6">
                <a:extLst>
                  <a:ext uri="{FF2B5EF4-FFF2-40B4-BE49-F238E27FC236}">
                    <a16:creationId xmlns:a16="http://schemas.microsoft.com/office/drawing/2014/main" id="{0FFE6D6C-5DEE-477B-9920-76A757589202}"/>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9" name="Freeform 7">
                <a:extLst>
                  <a:ext uri="{FF2B5EF4-FFF2-40B4-BE49-F238E27FC236}">
                    <a16:creationId xmlns:a16="http://schemas.microsoft.com/office/drawing/2014/main" id="{601B88C2-F3B1-4291-96DE-7A9F5E6CDEB2}"/>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80" name="Freeform 8">
                <a:extLst>
                  <a:ext uri="{FF2B5EF4-FFF2-40B4-BE49-F238E27FC236}">
                    <a16:creationId xmlns:a16="http://schemas.microsoft.com/office/drawing/2014/main" id="{93D22D37-BE77-4E24-8D67-32754953B055}"/>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1" name="Freeform 9">
                <a:extLst>
                  <a:ext uri="{FF2B5EF4-FFF2-40B4-BE49-F238E27FC236}">
                    <a16:creationId xmlns:a16="http://schemas.microsoft.com/office/drawing/2014/main" id="{C99473F6-B643-4587-8E60-2B743FA3BAAD}"/>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2" name="Freeform 10">
                <a:extLst>
                  <a:ext uri="{FF2B5EF4-FFF2-40B4-BE49-F238E27FC236}">
                    <a16:creationId xmlns:a16="http://schemas.microsoft.com/office/drawing/2014/main" id="{BB183837-5E2A-4FDC-86CC-CB650D7411A8}"/>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83" name="Freeform 11">
                <a:extLst>
                  <a:ext uri="{FF2B5EF4-FFF2-40B4-BE49-F238E27FC236}">
                    <a16:creationId xmlns:a16="http://schemas.microsoft.com/office/drawing/2014/main" id="{7E23E784-C229-4DEB-8062-963CBD2F667A}"/>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5" name="Group 724">
              <a:extLst>
                <a:ext uri="{FF2B5EF4-FFF2-40B4-BE49-F238E27FC236}">
                  <a16:creationId xmlns:a16="http://schemas.microsoft.com/office/drawing/2014/main" id="{422C7F23-FE65-40F7-AC82-9B7E67D77852}"/>
                </a:ext>
              </a:extLst>
            </p:cNvPr>
            <p:cNvGrpSpPr/>
            <p:nvPr/>
          </p:nvGrpSpPr>
          <p:grpSpPr>
            <a:xfrm rot="5400000">
              <a:off x="4297766" y="5428311"/>
              <a:ext cx="427038" cy="1054101"/>
              <a:chOff x="-1246188" y="608013"/>
              <a:chExt cx="427038" cy="1054101"/>
            </a:xfrm>
          </p:grpSpPr>
          <p:sp>
            <p:nvSpPr>
              <p:cNvPr id="770" name="Freeform 5">
                <a:extLst>
                  <a:ext uri="{FF2B5EF4-FFF2-40B4-BE49-F238E27FC236}">
                    <a16:creationId xmlns:a16="http://schemas.microsoft.com/office/drawing/2014/main" id="{337D49E5-0C7F-491F-B50E-862151FFA910}"/>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71" name="Freeform 6">
                <a:extLst>
                  <a:ext uri="{FF2B5EF4-FFF2-40B4-BE49-F238E27FC236}">
                    <a16:creationId xmlns:a16="http://schemas.microsoft.com/office/drawing/2014/main" id="{0043BFDF-53BF-4F73-8F50-E768622406CE}"/>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2" name="Freeform 7">
                <a:extLst>
                  <a:ext uri="{FF2B5EF4-FFF2-40B4-BE49-F238E27FC236}">
                    <a16:creationId xmlns:a16="http://schemas.microsoft.com/office/drawing/2014/main" id="{92D6286F-CAB4-4942-AD7D-93522D77861E}"/>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73" name="Freeform 8">
                <a:extLst>
                  <a:ext uri="{FF2B5EF4-FFF2-40B4-BE49-F238E27FC236}">
                    <a16:creationId xmlns:a16="http://schemas.microsoft.com/office/drawing/2014/main" id="{1C9AC8DA-6F2D-4B93-9577-1566A38BB432}"/>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4" name="Freeform 9">
                <a:extLst>
                  <a:ext uri="{FF2B5EF4-FFF2-40B4-BE49-F238E27FC236}">
                    <a16:creationId xmlns:a16="http://schemas.microsoft.com/office/drawing/2014/main" id="{21638A24-6893-448A-9DAC-3B5FF10E032A}"/>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5" name="Freeform 10">
                <a:extLst>
                  <a:ext uri="{FF2B5EF4-FFF2-40B4-BE49-F238E27FC236}">
                    <a16:creationId xmlns:a16="http://schemas.microsoft.com/office/drawing/2014/main" id="{A75A4C93-AE24-4BDD-AB69-3C93B30F8817}"/>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76" name="Freeform 11">
                <a:extLst>
                  <a:ext uri="{FF2B5EF4-FFF2-40B4-BE49-F238E27FC236}">
                    <a16:creationId xmlns:a16="http://schemas.microsoft.com/office/drawing/2014/main" id="{67EC5E60-6B4C-4C25-9C34-5C9F5047ECEA}"/>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6" name="Group 725">
              <a:extLst>
                <a:ext uri="{FF2B5EF4-FFF2-40B4-BE49-F238E27FC236}">
                  <a16:creationId xmlns:a16="http://schemas.microsoft.com/office/drawing/2014/main" id="{AB1060CF-9618-4882-92AA-D22F933A41DA}"/>
                </a:ext>
              </a:extLst>
            </p:cNvPr>
            <p:cNvGrpSpPr/>
            <p:nvPr/>
          </p:nvGrpSpPr>
          <p:grpSpPr>
            <a:xfrm rot="5400000">
              <a:off x="5795176" y="5432381"/>
              <a:ext cx="427038" cy="1054101"/>
              <a:chOff x="-1246188" y="608013"/>
              <a:chExt cx="427038" cy="1054101"/>
            </a:xfrm>
          </p:grpSpPr>
          <p:sp>
            <p:nvSpPr>
              <p:cNvPr id="763" name="Freeform 5">
                <a:extLst>
                  <a:ext uri="{FF2B5EF4-FFF2-40B4-BE49-F238E27FC236}">
                    <a16:creationId xmlns:a16="http://schemas.microsoft.com/office/drawing/2014/main" id="{88CBC1C8-8D2C-4351-92EF-7EBAF9C40D95}"/>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64" name="Freeform 6">
                <a:extLst>
                  <a:ext uri="{FF2B5EF4-FFF2-40B4-BE49-F238E27FC236}">
                    <a16:creationId xmlns:a16="http://schemas.microsoft.com/office/drawing/2014/main" id="{6DD2C959-326A-4BF8-BBAA-8AC77A0E2551}"/>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5" name="Freeform 7">
                <a:extLst>
                  <a:ext uri="{FF2B5EF4-FFF2-40B4-BE49-F238E27FC236}">
                    <a16:creationId xmlns:a16="http://schemas.microsoft.com/office/drawing/2014/main" id="{23DF9C3A-22AB-481E-A299-504AC1D3ADB7}"/>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66" name="Freeform 8">
                <a:extLst>
                  <a:ext uri="{FF2B5EF4-FFF2-40B4-BE49-F238E27FC236}">
                    <a16:creationId xmlns:a16="http://schemas.microsoft.com/office/drawing/2014/main" id="{33A399B8-CA8E-4171-A128-D2DC3E531A02}"/>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7" name="Freeform 9">
                <a:extLst>
                  <a:ext uri="{FF2B5EF4-FFF2-40B4-BE49-F238E27FC236}">
                    <a16:creationId xmlns:a16="http://schemas.microsoft.com/office/drawing/2014/main" id="{CE6991CF-39AF-411C-B08F-9A5666657B13}"/>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8" name="Freeform 10">
                <a:extLst>
                  <a:ext uri="{FF2B5EF4-FFF2-40B4-BE49-F238E27FC236}">
                    <a16:creationId xmlns:a16="http://schemas.microsoft.com/office/drawing/2014/main" id="{55042545-3FDE-4D9E-A5C7-46BDB845F76D}"/>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69" name="Freeform 11">
                <a:extLst>
                  <a:ext uri="{FF2B5EF4-FFF2-40B4-BE49-F238E27FC236}">
                    <a16:creationId xmlns:a16="http://schemas.microsoft.com/office/drawing/2014/main" id="{AE9A6D04-D088-4723-B73B-EED7440785EE}"/>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7" name="Group 726">
              <a:extLst>
                <a:ext uri="{FF2B5EF4-FFF2-40B4-BE49-F238E27FC236}">
                  <a16:creationId xmlns:a16="http://schemas.microsoft.com/office/drawing/2014/main" id="{1CB60CEE-42C1-436C-AF67-4B22D1D3C653}"/>
                </a:ext>
              </a:extLst>
            </p:cNvPr>
            <p:cNvGrpSpPr/>
            <p:nvPr/>
          </p:nvGrpSpPr>
          <p:grpSpPr>
            <a:xfrm rot="4964067">
              <a:off x="5111908" y="5362711"/>
              <a:ext cx="427038" cy="1054101"/>
              <a:chOff x="-1246188" y="608013"/>
              <a:chExt cx="427038" cy="1054101"/>
            </a:xfrm>
          </p:grpSpPr>
          <p:sp>
            <p:nvSpPr>
              <p:cNvPr id="756" name="Freeform 5">
                <a:extLst>
                  <a:ext uri="{FF2B5EF4-FFF2-40B4-BE49-F238E27FC236}">
                    <a16:creationId xmlns:a16="http://schemas.microsoft.com/office/drawing/2014/main" id="{E84BC053-DF86-46B8-B95B-376933ABC7AE}"/>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7" name="Freeform 6">
                <a:extLst>
                  <a:ext uri="{FF2B5EF4-FFF2-40B4-BE49-F238E27FC236}">
                    <a16:creationId xmlns:a16="http://schemas.microsoft.com/office/drawing/2014/main" id="{E74B393A-9C7C-4906-9CE0-526C107C0807}"/>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8" name="Freeform 7">
                <a:extLst>
                  <a:ext uri="{FF2B5EF4-FFF2-40B4-BE49-F238E27FC236}">
                    <a16:creationId xmlns:a16="http://schemas.microsoft.com/office/drawing/2014/main" id="{E4B7E8D3-8A77-45AD-BCA9-16D9472162EC}"/>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9" name="Freeform 8">
                <a:extLst>
                  <a:ext uri="{FF2B5EF4-FFF2-40B4-BE49-F238E27FC236}">
                    <a16:creationId xmlns:a16="http://schemas.microsoft.com/office/drawing/2014/main" id="{DD646188-0B11-4CDA-9551-49E90B54B146}"/>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0" name="Freeform 9">
                <a:extLst>
                  <a:ext uri="{FF2B5EF4-FFF2-40B4-BE49-F238E27FC236}">
                    <a16:creationId xmlns:a16="http://schemas.microsoft.com/office/drawing/2014/main" id="{135A2E13-9FC9-45B0-873F-F31F0635C380}"/>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1" name="Freeform 10">
                <a:extLst>
                  <a:ext uri="{FF2B5EF4-FFF2-40B4-BE49-F238E27FC236}">
                    <a16:creationId xmlns:a16="http://schemas.microsoft.com/office/drawing/2014/main" id="{D547F3C5-047C-4D71-A944-306CE66AB668}"/>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62" name="Freeform 11">
                <a:extLst>
                  <a:ext uri="{FF2B5EF4-FFF2-40B4-BE49-F238E27FC236}">
                    <a16:creationId xmlns:a16="http://schemas.microsoft.com/office/drawing/2014/main" id="{DC52CF76-18D4-4F95-A9C0-043113BE0966}"/>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8" name="Group 727">
              <a:extLst>
                <a:ext uri="{FF2B5EF4-FFF2-40B4-BE49-F238E27FC236}">
                  <a16:creationId xmlns:a16="http://schemas.microsoft.com/office/drawing/2014/main" id="{693C8A0E-1530-4B45-85B0-4D2EE867E225}"/>
                </a:ext>
              </a:extLst>
            </p:cNvPr>
            <p:cNvGrpSpPr/>
            <p:nvPr/>
          </p:nvGrpSpPr>
          <p:grpSpPr>
            <a:xfrm rot="16200000">
              <a:off x="5143942" y="4276080"/>
              <a:ext cx="427038" cy="1054101"/>
              <a:chOff x="-1246188" y="608013"/>
              <a:chExt cx="427038" cy="1054101"/>
            </a:xfrm>
          </p:grpSpPr>
          <p:sp>
            <p:nvSpPr>
              <p:cNvPr id="749" name="Freeform 5">
                <a:extLst>
                  <a:ext uri="{FF2B5EF4-FFF2-40B4-BE49-F238E27FC236}">
                    <a16:creationId xmlns:a16="http://schemas.microsoft.com/office/drawing/2014/main" id="{C39E1C90-A1CE-4527-BDBD-23439DAAC5FD}"/>
                  </a:ext>
                </a:extLst>
              </p:cNvPr>
              <p:cNvSpPr>
                <a:spLocks/>
              </p:cNvSpPr>
              <p:nvPr/>
            </p:nvSpPr>
            <p:spPr bwMode="auto">
              <a:xfrm>
                <a:off x="-1246188" y="608013"/>
                <a:ext cx="427038" cy="1054100"/>
              </a:xfrm>
              <a:custGeom>
                <a:avLst/>
                <a:gdLst>
                  <a:gd name="T0" fmla="*/ 162 w 162"/>
                  <a:gd name="T1" fmla="*/ 326 h 403"/>
                  <a:gd name="T2" fmla="*/ 86 w 162"/>
                  <a:gd name="T3" fmla="*/ 403 h 403"/>
                  <a:gd name="T4" fmla="*/ 77 w 162"/>
                  <a:gd name="T5" fmla="*/ 403 h 403"/>
                  <a:gd name="T6" fmla="*/ 0 w 162"/>
                  <a:gd name="T7" fmla="*/ 326 h 403"/>
                  <a:gd name="T8" fmla="*/ 0 w 162"/>
                  <a:gd name="T9" fmla="*/ 77 h 403"/>
                  <a:gd name="T10" fmla="*/ 77 w 162"/>
                  <a:gd name="T11" fmla="*/ 0 h 403"/>
                  <a:gd name="T12" fmla="*/ 86 w 162"/>
                  <a:gd name="T13" fmla="*/ 0 h 403"/>
                  <a:gd name="T14" fmla="*/ 162 w 162"/>
                  <a:gd name="T15" fmla="*/ 77 h 403"/>
                  <a:gd name="T16" fmla="*/ 162 w 162"/>
                  <a:gd name="T17" fmla="*/ 326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403">
                    <a:moveTo>
                      <a:pt x="162" y="326"/>
                    </a:moveTo>
                    <a:cubicBezTo>
                      <a:pt x="162" y="368"/>
                      <a:pt x="128" y="403"/>
                      <a:pt x="86" y="403"/>
                    </a:cubicBezTo>
                    <a:cubicBezTo>
                      <a:pt x="77" y="403"/>
                      <a:pt x="77" y="403"/>
                      <a:pt x="77" y="403"/>
                    </a:cubicBezTo>
                    <a:cubicBezTo>
                      <a:pt x="34" y="403"/>
                      <a:pt x="0" y="368"/>
                      <a:pt x="0" y="326"/>
                    </a:cubicBezTo>
                    <a:cubicBezTo>
                      <a:pt x="0" y="77"/>
                      <a:pt x="0" y="77"/>
                      <a:pt x="0" y="77"/>
                    </a:cubicBezTo>
                    <a:cubicBezTo>
                      <a:pt x="0" y="34"/>
                      <a:pt x="34" y="0"/>
                      <a:pt x="77" y="0"/>
                    </a:cubicBezTo>
                    <a:cubicBezTo>
                      <a:pt x="86" y="0"/>
                      <a:pt x="86" y="0"/>
                      <a:pt x="86" y="0"/>
                    </a:cubicBezTo>
                    <a:cubicBezTo>
                      <a:pt x="128" y="0"/>
                      <a:pt x="162" y="34"/>
                      <a:pt x="162" y="77"/>
                    </a:cubicBezTo>
                    <a:cubicBezTo>
                      <a:pt x="162" y="326"/>
                      <a:pt x="162" y="326"/>
                      <a:pt x="162" y="326"/>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750" name="Freeform 6">
                <a:extLst>
                  <a:ext uri="{FF2B5EF4-FFF2-40B4-BE49-F238E27FC236}">
                    <a16:creationId xmlns:a16="http://schemas.microsoft.com/office/drawing/2014/main" id="{A8DDE5DC-E873-4023-A34C-D85A8F04FA0E}"/>
                  </a:ext>
                </a:extLst>
              </p:cNvPr>
              <p:cNvSpPr>
                <a:spLocks/>
              </p:cNvSpPr>
              <p:nvPr/>
            </p:nvSpPr>
            <p:spPr bwMode="auto">
              <a:xfrm>
                <a:off x="-1246188" y="608013"/>
                <a:ext cx="427038" cy="525463"/>
              </a:xfrm>
              <a:custGeom>
                <a:avLst/>
                <a:gdLst>
                  <a:gd name="T0" fmla="*/ 162 w 162"/>
                  <a:gd name="T1" fmla="*/ 77 h 201"/>
                  <a:gd name="T2" fmla="*/ 86 w 162"/>
                  <a:gd name="T3" fmla="*/ 0 h 201"/>
                  <a:gd name="T4" fmla="*/ 77 w 162"/>
                  <a:gd name="T5" fmla="*/ 0 h 201"/>
                  <a:gd name="T6" fmla="*/ 0 w 162"/>
                  <a:gd name="T7" fmla="*/ 77 h 201"/>
                  <a:gd name="T8" fmla="*/ 0 w 162"/>
                  <a:gd name="T9" fmla="*/ 201 h 201"/>
                  <a:gd name="T10" fmla="*/ 162 w 162"/>
                  <a:gd name="T11" fmla="*/ 201 h 201"/>
                  <a:gd name="T12" fmla="*/ 162 w 162"/>
                  <a:gd name="T13" fmla="*/ 77 h 201"/>
                </a:gdLst>
                <a:ahLst/>
                <a:cxnLst>
                  <a:cxn ang="0">
                    <a:pos x="T0" y="T1"/>
                  </a:cxn>
                  <a:cxn ang="0">
                    <a:pos x="T2" y="T3"/>
                  </a:cxn>
                  <a:cxn ang="0">
                    <a:pos x="T4" y="T5"/>
                  </a:cxn>
                  <a:cxn ang="0">
                    <a:pos x="T6" y="T7"/>
                  </a:cxn>
                  <a:cxn ang="0">
                    <a:pos x="T8" y="T9"/>
                  </a:cxn>
                  <a:cxn ang="0">
                    <a:pos x="T10" y="T11"/>
                  </a:cxn>
                  <a:cxn ang="0">
                    <a:pos x="T12" y="T13"/>
                  </a:cxn>
                </a:cxnLst>
                <a:rect l="0" t="0" r="r" b="b"/>
                <a:pathLst>
                  <a:path w="162" h="201">
                    <a:moveTo>
                      <a:pt x="162" y="77"/>
                    </a:moveTo>
                    <a:cubicBezTo>
                      <a:pt x="162" y="34"/>
                      <a:pt x="128" y="0"/>
                      <a:pt x="86" y="0"/>
                    </a:cubicBezTo>
                    <a:cubicBezTo>
                      <a:pt x="77" y="0"/>
                      <a:pt x="77" y="0"/>
                      <a:pt x="77" y="0"/>
                    </a:cubicBezTo>
                    <a:cubicBezTo>
                      <a:pt x="34" y="0"/>
                      <a:pt x="0" y="34"/>
                      <a:pt x="0" y="77"/>
                    </a:cubicBezTo>
                    <a:cubicBezTo>
                      <a:pt x="0" y="201"/>
                      <a:pt x="0" y="201"/>
                      <a:pt x="0" y="201"/>
                    </a:cubicBezTo>
                    <a:cubicBezTo>
                      <a:pt x="162" y="201"/>
                      <a:pt x="162" y="201"/>
                      <a:pt x="162" y="201"/>
                    </a:cubicBezTo>
                    <a:cubicBezTo>
                      <a:pt x="162" y="77"/>
                      <a:pt x="162" y="77"/>
                      <a:pt x="162" y="77"/>
                    </a:cubicBezTo>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1" name="Freeform 7">
                <a:extLst>
                  <a:ext uri="{FF2B5EF4-FFF2-40B4-BE49-F238E27FC236}">
                    <a16:creationId xmlns:a16="http://schemas.microsoft.com/office/drawing/2014/main" id="{D17E23A3-AC35-43A0-9F95-8C33BFF809AA}"/>
                  </a:ext>
                </a:extLst>
              </p:cNvPr>
              <p:cNvSpPr>
                <a:spLocks/>
              </p:cNvSpPr>
              <p:nvPr/>
            </p:nvSpPr>
            <p:spPr bwMode="auto">
              <a:xfrm>
                <a:off x="-1082675" y="1133476"/>
                <a:ext cx="263525" cy="528638"/>
              </a:xfrm>
              <a:custGeom>
                <a:avLst/>
                <a:gdLst>
                  <a:gd name="T0" fmla="*/ 62 w 100"/>
                  <a:gd name="T1" fmla="*/ 125 h 202"/>
                  <a:gd name="T2" fmla="*/ 0 w 100"/>
                  <a:gd name="T3" fmla="*/ 200 h 202"/>
                  <a:gd name="T4" fmla="*/ 15 w 100"/>
                  <a:gd name="T5" fmla="*/ 202 h 202"/>
                  <a:gd name="T6" fmla="*/ 24 w 100"/>
                  <a:gd name="T7" fmla="*/ 202 h 202"/>
                  <a:gd name="T8" fmla="*/ 100 w 100"/>
                  <a:gd name="T9" fmla="*/ 125 h 202"/>
                  <a:gd name="T10" fmla="*/ 100 w 100"/>
                  <a:gd name="T11" fmla="*/ 0 h 202"/>
                  <a:gd name="T12" fmla="*/ 62 w 100"/>
                  <a:gd name="T13" fmla="*/ 0 h 202"/>
                  <a:gd name="T14" fmla="*/ 62 w 100"/>
                  <a:gd name="T15" fmla="*/ 125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02">
                    <a:moveTo>
                      <a:pt x="62" y="125"/>
                    </a:moveTo>
                    <a:cubicBezTo>
                      <a:pt x="62" y="162"/>
                      <a:pt x="35" y="193"/>
                      <a:pt x="0" y="200"/>
                    </a:cubicBezTo>
                    <a:cubicBezTo>
                      <a:pt x="5" y="201"/>
                      <a:pt x="10" y="202"/>
                      <a:pt x="15" y="202"/>
                    </a:cubicBezTo>
                    <a:cubicBezTo>
                      <a:pt x="24" y="202"/>
                      <a:pt x="24" y="202"/>
                      <a:pt x="24" y="202"/>
                    </a:cubicBezTo>
                    <a:cubicBezTo>
                      <a:pt x="66" y="202"/>
                      <a:pt x="100" y="167"/>
                      <a:pt x="100" y="125"/>
                    </a:cubicBezTo>
                    <a:cubicBezTo>
                      <a:pt x="100" y="0"/>
                      <a:pt x="100" y="0"/>
                      <a:pt x="100" y="0"/>
                    </a:cubicBezTo>
                    <a:cubicBezTo>
                      <a:pt x="62" y="0"/>
                      <a:pt x="62" y="0"/>
                      <a:pt x="62" y="0"/>
                    </a:cubicBezTo>
                    <a:lnTo>
                      <a:pt x="62" y="125"/>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2" name="Freeform 8">
                <a:extLst>
                  <a:ext uri="{FF2B5EF4-FFF2-40B4-BE49-F238E27FC236}">
                    <a16:creationId xmlns:a16="http://schemas.microsoft.com/office/drawing/2014/main" id="{56CFFAD5-2DD8-45C7-B504-FF0257972C69}"/>
                  </a:ext>
                </a:extLst>
              </p:cNvPr>
              <p:cNvSpPr>
                <a:spLocks/>
              </p:cNvSpPr>
              <p:nvPr/>
            </p:nvSpPr>
            <p:spPr bwMode="auto">
              <a:xfrm>
                <a:off x="-1065213" y="608013"/>
                <a:ext cx="20638"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E20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3" name="Freeform 9">
                <a:extLst>
                  <a:ext uri="{FF2B5EF4-FFF2-40B4-BE49-F238E27FC236}">
                    <a16:creationId xmlns:a16="http://schemas.microsoft.com/office/drawing/2014/main" id="{2AC29EC2-A8F4-4338-84FC-65A86848EBF0}"/>
                  </a:ext>
                </a:extLst>
              </p:cNvPr>
              <p:cNvSpPr>
                <a:spLocks/>
              </p:cNvSpPr>
              <p:nvPr/>
            </p:nvSpPr>
            <p:spPr bwMode="auto">
              <a:xfrm>
                <a:off x="-1082675" y="608013"/>
                <a:ext cx="263525" cy="525463"/>
              </a:xfrm>
              <a:custGeom>
                <a:avLst/>
                <a:gdLst>
                  <a:gd name="T0" fmla="*/ 24 w 100"/>
                  <a:gd name="T1" fmla="*/ 0 h 201"/>
                  <a:gd name="T2" fmla="*/ 15 w 100"/>
                  <a:gd name="T3" fmla="*/ 0 h 201"/>
                  <a:gd name="T4" fmla="*/ 7 w 100"/>
                  <a:gd name="T5" fmla="*/ 0 h 201"/>
                  <a:gd name="T6" fmla="*/ 0 w 100"/>
                  <a:gd name="T7" fmla="*/ 1 h 201"/>
                  <a:gd name="T8" fmla="*/ 62 w 100"/>
                  <a:gd name="T9" fmla="*/ 77 h 201"/>
                  <a:gd name="T10" fmla="*/ 62 w 100"/>
                  <a:gd name="T11" fmla="*/ 201 h 201"/>
                  <a:gd name="T12" fmla="*/ 100 w 100"/>
                  <a:gd name="T13" fmla="*/ 201 h 201"/>
                  <a:gd name="T14" fmla="*/ 100 w 100"/>
                  <a:gd name="T15" fmla="*/ 77 h 201"/>
                  <a:gd name="T16" fmla="*/ 24 w 100"/>
                  <a:gd name="T17"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1">
                    <a:moveTo>
                      <a:pt x="24" y="0"/>
                    </a:moveTo>
                    <a:cubicBezTo>
                      <a:pt x="15" y="0"/>
                      <a:pt x="15" y="0"/>
                      <a:pt x="15" y="0"/>
                    </a:cubicBezTo>
                    <a:cubicBezTo>
                      <a:pt x="12" y="0"/>
                      <a:pt x="10" y="0"/>
                      <a:pt x="7" y="0"/>
                    </a:cubicBezTo>
                    <a:cubicBezTo>
                      <a:pt x="5" y="0"/>
                      <a:pt x="2" y="1"/>
                      <a:pt x="0" y="1"/>
                    </a:cubicBezTo>
                    <a:cubicBezTo>
                      <a:pt x="35" y="8"/>
                      <a:pt x="62" y="39"/>
                      <a:pt x="62" y="77"/>
                    </a:cubicBezTo>
                    <a:cubicBezTo>
                      <a:pt x="62" y="201"/>
                      <a:pt x="62" y="201"/>
                      <a:pt x="62" y="201"/>
                    </a:cubicBezTo>
                    <a:cubicBezTo>
                      <a:pt x="100" y="201"/>
                      <a:pt x="100" y="201"/>
                      <a:pt x="100" y="201"/>
                    </a:cubicBezTo>
                    <a:cubicBezTo>
                      <a:pt x="100" y="77"/>
                      <a:pt x="100" y="77"/>
                      <a:pt x="100" y="77"/>
                    </a:cubicBezTo>
                    <a:cubicBezTo>
                      <a:pt x="100" y="34"/>
                      <a:pt x="66" y="0"/>
                      <a:pt x="24" y="0"/>
                    </a:cubicBezTo>
                    <a:close/>
                  </a:path>
                </a:pathLst>
              </a:custGeom>
              <a:solidFill>
                <a:srgbClr val="E6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4" name="Freeform 10">
                <a:extLst>
                  <a:ext uri="{FF2B5EF4-FFF2-40B4-BE49-F238E27FC236}">
                    <a16:creationId xmlns:a16="http://schemas.microsoft.com/office/drawing/2014/main" id="{328451C1-82C6-47F8-BE4C-0C0F5892B120}"/>
                  </a:ext>
                </a:extLst>
              </p:cNvPr>
              <p:cNvSpPr>
                <a:spLocks/>
              </p:cNvSpPr>
              <p:nvPr/>
            </p:nvSpPr>
            <p:spPr bwMode="auto">
              <a:xfrm>
                <a:off x="-1173163" y="1133476"/>
                <a:ext cx="103188" cy="381000"/>
              </a:xfrm>
              <a:custGeom>
                <a:avLst/>
                <a:gdLst>
                  <a:gd name="T0" fmla="*/ 39 w 39"/>
                  <a:gd name="T1" fmla="*/ 0 h 146"/>
                  <a:gd name="T2" fmla="*/ 0 w 39"/>
                  <a:gd name="T3" fmla="*/ 0 h 146"/>
                  <a:gd name="T4" fmla="*/ 0 w 39"/>
                  <a:gd name="T5" fmla="*/ 127 h 146"/>
                  <a:gd name="T6" fmla="*/ 18 w 39"/>
                  <a:gd name="T7" fmla="*/ 146 h 146"/>
                  <a:gd name="T8" fmla="*/ 21 w 39"/>
                  <a:gd name="T9" fmla="*/ 146 h 146"/>
                  <a:gd name="T10" fmla="*/ 39 w 39"/>
                  <a:gd name="T11" fmla="*/ 127 h 146"/>
                  <a:gd name="T12" fmla="*/ 39 w 39"/>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39" h="146">
                    <a:moveTo>
                      <a:pt x="39" y="0"/>
                    </a:moveTo>
                    <a:cubicBezTo>
                      <a:pt x="0" y="0"/>
                      <a:pt x="0" y="0"/>
                      <a:pt x="0" y="0"/>
                    </a:cubicBezTo>
                    <a:cubicBezTo>
                      <a:pt x="0" y="127"/>
                      <a:pt x="0" y="127"/>
                      <a:pt x="0" y="127"/>
                    </a:cubicBezTo>
                    <a:cubicBezTo>
                      <a:pt x="0" y="137"/>
                      <a:pt x="8" y="146"/>
                      <a:pt x="18" y="146"/>
                    </a:cubicBezTo>
                    <a:cubicBezTo>
                      <a:pt x="21" y="146"/>
                      <a:pt x="21" y="146"/>
                      <a:pt x="21" y="146"/>
                    </a:cubicBezTo>
                    <a:cubicBezTo>
                      <a:pt x="31" y="146"/>
                      <a:pt x="39" y="137"/>
                      <a:pt x="39" y="127"/>
                    </a:cubicBezTo>
                    <a:cubicBezTo>
                      <a:pt x="39" y="0"/>
                      <a:pt x="39" y="0"/>
                      <a:pt x="39" y="0"/>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5" name="Freeform 11">
                <a:extLst>
                  <a:ext uri="{FF2B5EF4-FFF2-40B4-BE49-F238E27FC236}">
                    <a16:creationId xmlns:a16="http://schemas.microsoft.com/office/drawing/2014/main" id="{27729AD7-AA1E-4A40-9EE9-4D0229A38352}"/>
                  </a:ext>
                </a:extLst>
              </p:cNvPr>
              <p:cNvSpPr>
                <a:spLocks/>
              </p:cNvSpPr>
              <p:nvPr/>
            </p:nvSpPr>
            <p:spPr bwMode="auto">
              <a:xfrm>
                <a:off x="-1173163" y="754063"/>
                <a:ext cx="103188" cy="379413"/>
              </a:xfrm>
              <a:custGeom>
                <a:avLst/>
                <a:gdLst>
                  <a:gd name="T0" fmla="*/ 21 w 39"/>
                  <a:gd name="T1" fmla="*/ 0 h 145"/>
                  <a:gd name="T2" fmla="*/ 18 w 39"/>
                  <a:gd name="T3" fmla="*/ 0 h 145"/>
                  <a:gd name="T4" fmla="*/ 0 w 39"/>
                  <a:gd name="T5" fmla="*/ 18 h 145"/>
                  <a:gd name="T6" fmla="*/ 0 w 39"/>
                  <a:gd name="T7" fmla="*/ 145 h 145"/>
                  <a:gd name="T8" fmla="*/ 39 w 39"/>
                  <a:gd name="T9" fmla="*/ 145 h 145"/>
                  <a:gd name="T10" fmla="*/ 39 w 39"/>
                  <a:gd name="T11" fmla="*/ 18 h 145"/>
                  <a:gd name="T12" fmla="*/ 21 w 39"/>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39" h="145">
                    <a:moveTo>
                      <a:pt x="21" y="0"/>
                    </a:moveTo>
                    <a:cubicBezTo>
                      <a:pt x="18" y="0"/>
                      <a:pt x="18" y="0"/>
                      <a:pt x="18" y="0"/>
                    </a:cubicBezTo>
                    <a:cubicBezTo>
                      <a:pt x="8" y="0"/>
                      <a:pt x="0" y="8"/>
                      <a:pt x="0" y="18"/>
                    </a:cubicBezTo>
                    <a:cubicBezTo>
                      <a:pt x="0" y="145"/>
                      <a:pt x="0" y="145"/>
                      <a:pt x="0" y="145"/>
                    </a:cubicBezTo>
                    <a:cubicBezTo>
                      <a:pt x="39" y="145"/>
                      <a:pt x="39" y="145"/>
                      <a:pt x="39" y="145"/>
                    </a:cubicBezTo>
                    <a:cubicBezTo>
                      <a:pt x="39" y="18"/>
                      <a:pt x="39" y="18"/>
                      <a:pt x="39" y="18"/>
                    </a:cubicBezTo>
                    <a:cubicBezTo>
                      <a:pt x="39" y="8"/>
                      <a:pt x="31" y="0"/>
                      <a:pt x="21" y="0"/>
                    </a:cubicBezTo>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9" name="Group 728">
              <a:extLst>
                <a:ext uri="{FF2B5EF4-FFF2-40B4-BE49-F238E27FC236}">
                  <a16:creationId xmlns:a16="http://schemas.microsoft.com/office/drawing/2014/main" id="{805214BD-7DE9-4BC9-9A31-5CD836488CB8}"/>
                </a:ext>
              </a:extLst>
            </p:cNvPr>
            <p:cNvGrpSpPr/>
            <p:nvPr/>
          </p:nvGrpSpPr>
          <p:grpSpPr>
            <a:xfrm>
              <a:off x="3808818" y="1998663"/>
              <a:ext cx="2813050" cy="4310062"/>
              <a:chOff x="3808818" y="1998663"/>
              <a:chExt cx="2813050" cy="4310062"/>
            </a:xfrm>
          </p:grpSpPr>
          <p:sp>
            <p:nvSpPr>
              <p:cNvPr id="746" name="Freeform 15">
                <a:extLst>
                  <a:ext uri="{FF2B5EF4-FFF2-40B4-BE49-F238E27FC236}">
                    <a16:creationId xmlns:a16="http://schemas.microsoft.com/office/drawing/2014/main" id="{2204E690-8793-4BC2-956A-15C5CCD53BF2}"/>
                  </a:ext>
                </a:extLst>
              </p:cNvPr>
              <p:cNvSpPr>
                <a:spLocks/>
              </p:cNvSpPr>
              <p:nvPr/>
            </p:nvSpPr>
            <p:spPr bwMode="auto">
              <a:xfrm>
                <a:off x="3808818" y="1998663"/>
                <a:ext cx="2813050" cy="4310062"/>
              </a:xfrm>
              <a:custGeom>
                <a:avLst/>
                <a:gdLst>
                  <a:gd name="T0" fmla="*/ 480 w 517"/>
                  <a:gd name="T1" fmla="*/ 134 h 795"/>
                  <a:gd name="T2" fmla="*/ 480 w 517"/>
                  <a:gd name="T3" fmla="*/ 133 h 795"/>
                  <a:gd name="T4" fmla="*/ 466 w 517"/>
                  <a:gd name="T5" fmla="*/ 133 h 795"/>
                  <a:gd name="T6" fmla="*/ 427 w 517"/>
                  <a:gd name="T7" fmla="*/ 94 h 795"/>
                  <a:gd name="T8" fmla="*/ 427 w 517"/>
                  <a:gd name="T9" fmla="*/ 0 h 795"/>
                  <a:gd name="T10" fmla="*/ 294 w 517"/>
                  <a:gd name="T11" fmla="*/ 0 h 795"/>
                  <a:gd name="T12" fmla="*/ 260 w 517"/>
                  <a:gd name="T13" fmla="*/ 20 h 795"/>
                  <a:gd name="T14" fmla="*/ 225 w 517"/>
                  <a:gd name="T15" fmla="*/ 0 h 795"/>
                  <a:gd name="T16" fmla="*/ 92 w 517"/>
                  <a:gd name="T17" fmla="*/ 0 h 795"/>
                  <a:gd name="T18" fmla="*/ 92 w 517"/>
                  <a:gd name="T19" fmla="*/ 94 h 795"/>
                  <a:gd name="T20" fmla="*/ 53 w 517"/>
                  <a:gd name="T21" fmla="*/ 133 h 795"/>
                  <a:gd name="T22" fmla="*/ 39 w 517"/>
                  <a:gd name="T23" fmla="*/ 133 h 795"/>
                  <a:gd name="T24" fmla="*/ 39 w 517"/>
                  <a:gd name="T25" fmla="*/ 134 h 795"/>
                  <a:gd name="T26" fmla="*/ 0 w 517"/>
                  <a:gd name="T27" fmla="*/ 174 h 795"/>
                  <a:gd name="T28" fmla="*/ 0 w 517"/>
                  <a:gd name="T29" fmla="*/ 755 h 795"/>
                  <a:gd name="T30" fmla="*/ 40 w 517"/>
                  <a:gd name="T31" fmla="*/ 795 h 795"/>
                  <a:gd name="T32" fmla="*/ 477 w 517"/>
                  <a:gd name="T33" fmla="*/ 795 h 795"/>
                  <a:gd name="T34" fmla="*/ 517 w 517"/>
                  <a:gd name="T35" fmla="*/ 755 h 795"/>
                  <a:gd name="T36" fmla="*/ 517 w 517"/>
                  <a:gd name="T37" fmla="*/ 174 h 795"/>
                  <a:gd name="T38" fmla="*/ 480 w 517"/>
                  <a:gd name="T39" fmla="*/ 13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7" h="795">
                    <a:moveTo>
                      <a:pt x="480" y="134"/>
                    </a:moveTo>
                    <a:cubicBezTo>
                      <a:pt x="480" y="133"/>
                      <a:pt x="480" y="133"/>
                      <a:pt x="480" y="133"/>
                    </a:cubicBezTo>
                    <a:cubicBezTo>
                      <a:pt x="466" y="133"/>
                      <a:pt x="466" y="133"/>
                      <a:pt x="466" y="133"/>
                    </a:cubicBezTo>
                    <a:cubicBezTo>
                      <a:pt x="445" y="133"/>
                      <a:pt x="427" y="115"/>
                      <a:pt x="427" y="94"/>
                    </a:cubicBezTo>
                    <a:cubicBezTo>
                      <a:pt x="427" y="0"/>
                      <a:pt x="427" y="0"/>
                      <a:pt x="427" y="0"/>
                    </a:cubicBezTo>
                    <a:cubicBezTo>
                      <a:pt x="294" y="0"/>
                      <a:pt x="294" y="0"/>
                      <a:pt x="294" y="0"/>
                    </a:cubicBezTo>
                    <a:cubicBezTo>
                      <a:pt x="279" y="0"/>
                      <a:pt x="266" y="8"/>
                      <a:pt x="260" y="20"/>
                    </a:cubicBezTo>
                    <a:cubicBezTo>
                      <a:pt x="253" y="8"/>
                      <a:pt x="240" y="0"/>
                      <a:pt x="225" y="0"/>
                    </a:cubicBezTo>
                    <a:cubicBezTo>
                      <a:pt x="92" y="0"/>
                      <a:pt x="92" y="0"/>
                      <a:pt x="92" y="0"/>
                    </a:cubicBezTo>
                    <a:cubicBezTo>
                      <a:pt x="92" y="94"/>
                      <a:pt x="92" y="94"/>
                      <a:pt x="92" y="94"/>
                    </a:cubicBezTo>
                    <a:cubicBezTo>
                      <a:pt x="92" y="115"/>
                      <a:pt x="75" y="133"/>
                      <a:pt x="53" y="133"/>
                    </a:cubicBezTo>
                    <a:cubicBezTo>
                      <a:pt x="39" y="133"/>
                      <a:pt x="39" y="133"/>
                      <a:pt x="39" y="133"/>
                    </a:cubicBezTo>
                    <a:cubicBezTo>
                      <a:pt x="39" y="134"/>
                      <a:pt x="39" y="134"/>
                      <a:pt x="39" y="134"/>
                    </a:cubicBezTo>
                    <a:cubicBezTo>
                      <a:pt x="17" y="134"/>
                      <a:pt x="0" y="152"/>
                      <a:pt x="0" y="174"/>
                    </a:cubicBezTo>
                    <a:cubicBezTo>
                      <a:pt x="0" y="755"/>
                      <a:pt x="0" y="755"/>
                      <a:pt x="0" y="755"/>
                    </a:cubicBezTo>
                    <a:cubicBezTo>
                      <a:pt x="0" y="777"/>
                      <a:pt x="18" y="795"/>
                      <a:pt x="40" y="795"/>
                    </a:cubicBezTo>
                    <a:cubicBezTo>
                      <a:pt x="477" y="795"/>
                      <a:pt x="477" y="795"/>
                      <a:pt x="477" y="795"/>
                    </a:cubicBezTo>
                    <a:cubicBezTo>
                      <a:pt x="499" y="795"/>
                      <a:pt x="517" y="777"/>
                      <a:pt x="517" y="755"/>
                    </a:cubicBezTo>
                    <a:cubicBezTo>
                      <a:pt x="517" y="174"/>
                      <a:pt x="517" y="174"/>
                      <a:pt x="517" y="174"/>
                    </a:cubicBezTo>
                    <a:cubicBezTo>
                      <a:pt x="517" y="153"/>
                      <a:pt x="501" y="136"/>
                      <a:pt x="480" y="134"/>
                    </a:cubicBezTo>
                    <a:close/>
                  </a:path>
                </a:pathLst>
              </a:custGeom>
              <a:solidFill>
                <a:srgbClr val="F0F1F1">
                  <a:alpha val="50000"/>
                </a:srgbClr>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47" name="Freeform 17">
                <a:extLst>
                  <a:ext uri="{FF2B5EF4-FFF2-40B4-BE49-F238E27FC236}">
                    <a16:creationId xmlns:a16="http://schemas.microsoft.com/office/drawing/2014/main" id="{8D9A3989-577F-4D0C-A5F0-67A958CC45C1}"/>
                  </a:ext>
                </a:extLst>
              </p:cNvPr>
              <p:cNvSpPr>
                <a:spLocks/>
              </p:cNvSpPr>
              <p:nvPr/>
            </p:nvSpPr>
            <p:spPr bwMode="auto">
              <a:xfrm>
                <a:off x="5920193" y="2405063"/>
                <a:ext cx="701675" cy="3903662"/>
              </a:xfrm>
              <a:custGeom>
                <a:avLst/>
                <a:gdLst>
                  <a:gd name="T0" fmla="*/ 129 w 129"/>
                  <a:gd name="T1" fmla="*/ 680 h 720"/>
                  <a:gd name="T2" fmla="*/ 129 w 129"/>
                  <a:gd name="T3" fmla="*/ 99 h 720"/>
                  <a:gd name="T4" fmla="*/ 92 w 129"/>
                  <a:gd name="T5" fmla="*/ 59 h 720"/>
                  <a:gd name="T6" fmla="*/ 92 w 129"/>
                  <a:gd name="T7" fmla="*/ 58 h 720"/>
                  <a:gd name="T8" fmla="*/ 78 w 129"/>
                  <a:gd name="T9" fmla="*/ 58 h 720"/>
                  <a:gd name="T10" fmla="*/ 39 w 129"/>
                  <a:gd name="T11" fmla="*/ 19 h 720"/>
                  <a:gd name="T12" fmla="*/ 39 w 129"/>
                  <a:gd name="T13" fmla="*/ 0 h 720"/>
                  <a:gd name="T14" fmla="*/ 4 w 129"/>
                  <a:gd name="T15" fmla="*/ 0 h 720"/>
                  <a:gd name="T16" fmla="*/ 28 w 129"/>
                  <a:gd name="T17" fmla="*/ 73 h 720"/>
                  <a:gd name="T18" fmla="*/ 78 w 129"/>
                  <a:gd name="T19" fmla="*/ 123 h 720"/>
                  <a:gd name="T20" fmla="*/ 78 w 129"/>
                  <a:gd name="T21" fmla="*/ 673 h 720"/>
                  <a:gd name="T22" fmla="*/ 17 w 129"/>
                  <a:gd name="T23" fmla="*/ 720 h 720"/>
                  <a:gd name="T24" fmla="*/ 89 w 129"/>
                  <a:gd name="T25" fmla="*/ 720 h 720"/>
                  <a:gd name="T26" fmla="*/ 129 w 129"/>
                  <a:gd name="T27" fmla="*/ 680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720">
                    <a:moveTo>
                      <a:pt x="129" y="680"/>
                    </a:moveTo>
                    <a:cubicBezTo>
                      <a:pt x="129" y="99"/>
                      <a:pt x="129" y="99"/>
                      <a:pt x="129" y="99"/>
                    </a:cubicBezTo>
                    <a:cubicBezTo>
                      <a:pt x="129" y="78"/>
                      <a:pt x="113" y="61"/>
                      <a:pt x="92" y="59"/>
                    </a:cubicBezTo>
                    <a:cubicBezTo>
                      <a:pt x="92" y="58"/>
                      <a:pt x="92" y="58"/>
                      <a:pt x="92" y="58"/>
                    </a:cubicBezTo>
                    <a:cubicBezTo>
                      <a:pt x="78" y="58"/>
                      <a:pt x="78" y="58"/>
                      <a:pt x="78" y="58"/>
                    </a:cubicBezTo>
                    <a:cubicBezTo>
                      <a:pt x="57" y="58"/>
                      <a:pt x="39" y="40"/>
                      <a:pt x="39" y="19"/>
                    </a:cubicBezTo>
                    <a:cubicBezTo>
                      <a:pt x="39" y="0"/>
                      <a:pt x="39" y="0"/>
                      <a:pt x="39" y="0"/>
                    </a:cubicBezTo>
                    <a:cubicBezTo>
                      <a:pt x="4" y="0"/>
                      <a:pt x="4" y="0"/>
                      <a:pt x="4" y="0"/>
                    </a:cubicBezTo>
                    <a:cubicBezTo>
                      <a:pt x="3" y="24"/>
                      <a:pt x="0" y="67"/>
                      <a:pt x="28" y="73"/>
                    </a:cubicBezTo>
                    <a:cubicBezTo>
                      <a:pt x="66" y="81"/>
                      <a:pt x="78" y="97"/>
                      <a:pt x="78" y="123"/>
                    </a:cubicBezTo>
                    <a:cubicBezTo>
                      <a:pt x="78" y="149"/>
                      <a:pt x="78" y="673"/>
                      <a:pt x="78" y="673"/>
                    </a:cubicBezTo>
                    <a:cubicBezTo>
                      <a:pt x="78" y="673"/>
                      <a:pt x="79" y="720"/>
                      <a:pt x="17" y="720"/>
                    </a:cubicBezTo>
                    <a:cubicBezTo>
                      <a:pt x="89" y="720"/>
                      <a:pt x="89" y="720"/>
                      <a:pt x="89" y="720"/>
                    </a:cubicBezTo>
                    <a:cubicBezTo>
                      <a:pt x="111" y="720"/>
                      <a:pt x="129" y="702"/>
                      <a:pt x="129" y="680"/>
                    </a:cubicBezTo>
                    <a:close/>
                  </a:path>
                </a:pathLst>
              </a:custGeom>
              <a:solidFill>
                <a:srgbClr val="D0D2D3">
                  <a:alpha val="65000"/>
                </a:srgbClr>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48" name="Freeform 32">
                <a:extLst>
                  <a:ext uri="{FF2B5EF4-FFF2-40B4-BE49-F238E27FC236}">
                    <a16:creationId xmlns:a16="http://schemas.microsoft.com/office/drawing/2014/main" id="{A36B9460-0D30-403B-883A-4989D60E8EC0}"/>
                  </a:ext>
                </a:extLst>
              </p:cNvPr>
              <p:cNvSpPr>
                <a:spLocks/>
              </p:cNvSpPr>
              <p:nvPr/>
            </p:nvSpPr>
            <p:spPr bwMode="auto">
              <a:xfrm>
                <a:off x="4010430" y="3006725"/>
                <a:ext cx="320675" cy="3063875"/>
              </a:xfrm>
              <a:custGeom>
                <a:avLst/>
                <a:gdLst>
                  <a:gd name="T0" fmla="*/ 59 w 59"/>
                  <a:gd name="T1" fmla="*/ 536 h 565"/>
                  <a:gd name="T2" fmla="*/ 31 w 59"/>
                  <a:gd name="T3" fmla="*/ 565 h 565"/>
                  <a:gd name="T4" fmla="*/ 28 w 59"/>
                  <a:gd name="T5" fmla="*/ 565 h 565"/>
                  <a:gd name="T6" fmla="*/ 0 w 59"/>
                  <a:gd name="T7" fmla="*/ 536 h 565"/>
                  <a:gd name="T8" fmla="*/ 0 w 59"/>
                  <a:gd name="T9" fmla="*/ 28 h 565"/>
                  <a:gd name="T10" fmla="*/ 28 w 59"/>
                  <a:gd name="T11" fmla="*/ 0 h 565"/>
                  <a:gd name="T12" fmla="*/ 31 w 59"/>
                  <a:gd name="T13" fmla="*/ 0 h 565"/>
                  <a:gd name="T14" fmla="*/ 59 w 59"/>
                  <a:gd name="T15" fmla="*/ 28 h 565"/>
                  <a:gd name="T16" fmla="*/ 59 w 59"/>
                  <a:gd name="T17" fmla="*/ 53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565">
                    <a:moveTo>
                      <a:pt x="59" y="536"/>
                    </a:moveTo>
                    <a:cubicBezTo>
                      <a:pt x="59" y="552"/>
                      <a:pt x="47" y="565"/>
                      <a:pt x="31" y="565"/>
                    </a:cubicBezTo>
                    <a:cubicBezTo>
                      <a:pt x="28" y="565"/>
                      <a:pt x="28" y="565"/>
                      <a:pt x="28" y="565"/>
                    </a:cubicBezTo>
                    <a:cubicBezTo>
                      <a:pt x="12" y="565"/>
                      <a:pt x="0" y="552"/>
                      <a:pt x="0" y="536"/>
                    </a:cubicBezTo>
                    <a:cubicBezTo>
                      <a:pt x="0" y="28"/>
                      <a:pt x="0" y="28"/>
                      <a:pt x="0" y="28"/>
                    </a:cubicBezTo>
                    <a:cubicBezTo>
                      <a:pt x="0" y="12"/>
                      <a:pt x="12" y="0"/>
                      <a:pt x="28" y="0"/>
                    </a:cubicBezTo>
                    <a:cubicBezTo>
                      <a:pt x="31" y="0"/>
                      <a:pt x="31" y="0"/>
                      <a:pt x="31" y="0"/>
                    </a:cubicBezTo>
                    <a:cubicBezTo>
                      <a:pt x="47" y="0"/>
                      <a:pt x="59" y="12"/>
                      <a:pt x="59" y="28"/>
                    </a:cubicBezTo>
                    <a:lnTo>
                      <a:pt x="59" y="536"/>
                    </a:lnTo>
                    <a:close/>
                  </a:path>
                </a:pathLst>
              </a:custGeom>
              <a:solidFill>
                <a:srgbClr val="FFFFFF">
                  <a:alpha val="65000"/>
                </a:srgb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730" name="Group 729">
              <a:extLst>
                <a:ext uri="{FF2B5EF4-FFF2-40B4-BE49-F238E27FC236}">
                  <a16:creationId xmlns:a16="http://schemas.microsoft.com/office/drawing/2014/main" id="{C05D39A1-22B2-42D5-B406-C8D03A587C05}"/>
                </a:ext>
              </a:extLst>
            </p:cNvPr>
            <p:cNvGrpSpPr/>
            <p:nvPr/>
          </p:nvGrpSpPr>
          <p:grpSpPr>
            <a:xfrm>
              <a:off x="3999318" y="1487488"/>
              <a:ext cx="2425700" cy="917575"/>
              <a:chOff x="714376" y="1487488"/>
              <a:chExt cx="2425700" cy="917575"/>
            </a:xfrm>
          </p:grpSpPr>
          <p:sp>
            <p:nvSpPr>
              <p:cNvPr id="731" name="Freeform 16">
                <a:extLst>
                  <a:ext uri="{FF2B5EF4-FFF2-40B4-BE49-F238E27FC236}">
                    <a16:creationId xmlns:a16="http://schemas.microsoft.com/office/drawing/2014/main" id="{56B88CD1-26F5-4C9F-A585-42F603166678}"/>
                  </a:ext>
                </a:extLst>
              </p:cNvPr>
              <p:cNvSpPr>
                <a:spLocks/>
              </p:cNvSpPr>
              <p:nvPr/>
            </p:nvSpPr>
            <p:spPr bwMode="auto">
              <a:xfrm>
                <a:off x="714376" y="1487488"/>
                <a:ext cx="2425700" cy="917575"/>
              </a:xfrm>
              <a:custGeom>
                <a:avLst/>
                <a:gdLst>
                  <a:gd name="T0" fmla="*/ 446 w 446"/>
                  <a:gd name="T1" fmla="*/ 129 h 169"/>
                  <a:gd name="T2" fmla="*/ 407 w 446"/>
                  <a:gd name="T3" fmla="*/ 169 h 169"/>
                  <a:gd name="T4" fmla="*/ 40 w 446"/>
                  <a:gd name="T5" fmla="*/ 169 h 169"/>
                  <a:gd name="T6" fmla="*/ 0 w 446"/>
                  <a:gd name="T7" fmla="*/ 129 h 169"/>
                  <a:gd name="T8" fmla="*/ 0 w 446"/>
                  <a:gd name="T9" fmla="*/ 40 h 169"/>
                  <a:gd name="T10" fmla="*/ 40 w 446"/>
                  <a:gd name="T11" fmla="*/ 0 h 169"/>
                  <a:gd name="T12" fmla="*/ 407 w 446"/>
                  <a:gd name="T13" fmla="*/ 0 h 169"/>
                  <a:gd name="T14" fmla="*/ 446 w 446"/>
                  <a:gd name="T15" fmla="*/ 40 h 169"/>
                  <a:gd name="T16" fmla="*/ 446 w 446"/>
                  <a:gd name="T17" fmla="*/ 12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6" h="169">
                    <a:moveTo>
                      <a:pt x="446" y="129"/>
                    </a:moveTo>
                    <a:cubicBezTo>
                      <a:pt x="446" y="151"/>
                      <a:pt x="429" y="169"/>
                      <a:pt x="407" y="169"/>
                    </a:cubicBezTo>
                    <a:cubicBezTo>
                      <a:pt x="40" y="169"/>
                      <a:pt x="40" y="169"/>
                      <a:pt x="40" y="169"/>
                    </a:cubicBezTo>
                    <a:cubicBezTo>
                      <a:pt x="18" y="169"/>
                      <a:pt x="0" y="151"/>
                      <a:pt x="0" y="129"/>
                    </a:cubicBezTo>
                    <a:cubicBezTo>
                      <a:pt x="0" y="40"/>
                      <a:pt x="0" y="40"/>
                      <a:pt x="0" y="40"/>
                    </a:cubicBezTo>
                    <a:cubicBezTo>
                      <a:pt x="0" y="18"/>
                      <a:pt x="18" y="0"/>
                      <a:pt x="40" y="0"/>
                    </a:cubicBezTo>
                    <a:cubicBezTo>
                      <a:pt x="407" y="0"/>
                      <a:pt x="407" y="0"/>
                      <a:pt x="407" y="0"/>
                    </a:cubicBezTo>
                    <a:cubicBezTo>
                      <a:pt x="429" y="0"/>
                      <a:pt x="446" y="18"/>
                      <a:pt x="446" y="40"/>
                    </a:cubicBezTo>
                    <a:lnTo>
                      <a:pt x="446" y="129"/>
                    </a:ln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2" name="Freeform 18">
                <a:extLst>
                  <a:ext uri="{FF2B5EF4-FFF2-40B4-BE49-F238E27FC236}">
                    <a16:creationId xmlns:a16="http://schemas.microsoft.com/office/drawing/2014/main" id="{1FB809EA-AC7C-4BA1-8CF9-07621FF4801A}"/>
                  </a:ext>
                </a:extLst>
              </p:cNvPr>
              <p:cNvSpPr>
                <a:spLocks/>
              </p:cNvSpPr>
              <p:nvPr/>
            </p:nvSpPr>
            <p:spPr bwMode="auto">
              <a:xfrm>
                <a:off x="2711451" y="1487488"/>
                <a:ext cx="428625" cy="917575"/>
              </a:xfrm>
              <a:custGeom>
                <a:avLst/>
                <a:gdLst>
                  <a:gd name="T0" fmla="*/ 40 w 79"/>
                  <a:gd name="T1" fmla="*/ 0 h 169"/>
                  <a:gd name="T2" fmla="*/ 0 w 79"/>
                  <a:gd name="T3" fmla="*/ 0 h 169"/>
                  <a:gd name="T4" fmla="*/ 40 w 79"/>
                  <a:gd name="T5" fmla="*/ 40 h 169"/>
                  <a:gd name="T6" fmla="*/ 40 w 79"/>
                  <a:gd name="T7" fmla="*/ 129 h 169"/>
                  <a:gd name="T8" fmla="*/ 0 w 79"/>
                  <a:gd name="T9" fmla="*/ 169 h 169"/>
                  <a:gd name="T10" fmla="*/ 40 w 79"/>
                  <a:gd name="T11" fmla="*/ 169 h 169"/>
                  <a:gd name="T12" fmla="*/ 79 w 79"/>
                  <a:gd name="T13" fmla="*/ 129 h 169"/>
                  <a:gd name="T14" fmla="*/ 79 w 79"/>
                  <a:gd name="T15" fmla="*/ 40 h 169"/>
                  <a:gd name="T16" fmla="*/ 40 w 79"/>
                  <a:gd name="T1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69">
                    <a:moveTo>
                      <a:pt x="40" y="0"/>
                    </a:moveTo>
                    <a:cubicBezTo>
                      <a:pt x="0" y="0"/>
                      <a:pt x="0" y="0"/>
                      <a:pt x="0" y="0"/>
                    </a:cubicBezTo>
                    <a:cubicBezTo>
                      <a:pt x="22" y="0"/>
                      <a:pt x="40" y="18"/>
                      <a:pt x="40" y="40"/>
                    </a:cubicBezTo>
                    <a:cubicBezTo>
                      <a:pt x="40" y="129"/>
                      <a:pt x="40" y="129"/>
                      <a:pt x="40" y="129"/>
                    </a:cubicBezTo>
                    <a:cubicBezTo>
                      <a:pt x="40" y="151"/>
                      <a:pt x="22" y="169"/>
                      <a:pt x="0" y="169"/>
                    </a:cubicBezTo>
                    <a:cubicBezTo>
                      <a:pt x="40" y="169"/>
                      <a:pt x="40" y="169"/>
                      <a:pt x="40" y="169"/>
                    </a:cubicBezTo>
                    <a:cubicBezTo>
                      <a:pt x="62" y="169"/>
                      <a:pt x="79" y="151"/>
                      <a:pt x="79" y="129"/>
                    </a:cubicBezTo>
                    <a:cubicBezTo>
                      <a:pt x="79" y="40"/>
                      <a:pt x="79" y="40"/>
                      <a:pt x="79" y="40"/>
                    </a:cubicBezTo>
                    <a:cubicBezTo>
                      <a:pt x="79" y="18"/>
                      <a:pt x="62" y="0"/>
                      <a:pt x="40" y="0"/>
                    </a:cubicBez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3" name="Freeform 19">
                <a:extLst>
                  <a:ext uri="{FF2B5EF4-FFF2-40B4-BE49-F238E27FC236}">
                    <a16:creationId xmlns:a16="http://schemas.microsoft.com/office/drawing/2014/main" id="{CA33EACC-D0B4-4CE5-A380-CC24C502DDD7}"/>
                  </a:ext>
                </a:extLst>
              </p:cNvPr>
              <p:cNvSpPr>
                <a:spLocks/>
              </p:cNvSpPr>
              <p:nvPr/>
            </p:nvSpPr>
            <p:spPr bwMode="auto">
              <a:xfrm>
                <a:off x="844551" y="1624013"/>
                <a:ext cx="44450"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4" name="Freeform 20">
                <a:extLst>
                  <a:ext uri="{FF2B5EF4-FFF2-40B4-BE49-F238E27FC236}">
                    <a16:creationId xmlns:a16="http://schemas.microsoft.com/office/drawing/2014/main" id="{65A99653-2904-43AC-9255-19E650B93065}"/>
                  </a:ext>
                </a:extLst>
              </p:cNvPr>
              <p:cNvSpPr>
                <a:spLocks/>
              </p:cNvSpPr>
              <p:nvPr/>
            </p:nvSpPr>
            <p:spPr bwMode="auto">
              <a:xfrm>
                <a:off x="1025526"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5" name="Freeform 21">
                <a:extLst>
                  <a:ext uri="{FF2B5EF4-FFF2-40B4-BE49-F238E27FC236}">
                    <a16:creationId xmlns:a16="http://schemas.microsoft.com/office/drawing/2014/main" id="{16792514-540E-49ED-BAF5-D34AB4924D6C}"/>
                  </a:ext>
                </a:extLst>
              </p:cNvPr>
              <p:cNvSpPr>
                <a:spLocks/>
              </p:cNvSpPr>
              <p:nvPr/>
            </p:nvSpPr>
            <p:spPr bwMode="auto">
              <a:xfrm>
                <a:off x="1198563" y="1624013"/>
                <a:ext cx="44450"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6" name="Freeform 22">
                <a:extLst>
                  <a:ext uri="{FF2B5EF4-FFF2-40B4-BE49-F238E27FC236}">
                    <a16:creationId xmlns:a16="http://schemas.microsoft.com/office/drawing/2014/main" id="{C7A33E0B-546E-4B97-81B7-6FA81566E1C4}"/>
                  </a:ext>
                </a:extLst>
              </p:cNvPr>
              <p:cNvSpPr>
                <a:spLocks/>
              </p:cNvSpPr>
              <p:nvPr/>
            </p:nvSpPr>
            <p:spPr bwMode="auto">
              <a:xfrm>
                <a:off x="1377951" y="1624013"/>
                <a:ext cx="44450"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7" name="Freeform 23">
                <a:extLst>
                  <a:ext uri="{FF2B5EF4-FFF2-40B4-BE49-F238E27FC236}">
                    <a16:creationId xmlns:a16="http://schemas.microsoft.com/office/drawing/2014/main" id="{1E8B101B-3D6C-406E-8619-B6D86E5A0D45}"/>
                  </a:ext>
                </a:extLst>
              </p:cNvPr>
              <p:cNvSpPr>
                <a:spLocks/>
              </p:cNvSpPr>
              <p:nvPr/>
            </p:nvSpPr>
            <p:spPr bwMode="auto">
              <a:xfrm>
                <a:off x="1552576"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7" y="0"/>
                      <a:pt x="8" y="2"/>
                      <a:pt x="8" y="4"/>
                    </a:cubicBezTo>
                    <a:cubicBezTo>
                      <a:pt x="8" y="115"/>
                      <a:pt x="8" y="115"/>
                      <a:pt x="8" y="115"/>
                    </a:cubicBezTo>
                    <a:cubicBezTo>
                      <a:pt x="8" y="117"/>
                      <a:pt x="7"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8" name="Freeform 24">
                <a:extLst>
                  <a:ext uri="{FF2B5EF4-FFF2-40B4-BE49-F238E27FC236}">
                    <a16:creationId xmlns:a16="http://schemas.microsoft.com/office/drawing/2014/main" id="{856BA540-0CC5-4EFF-AA0E-DC0CB2F8DA93}"/>
                  </a:ext>
                </a:extLst>
              </p:cNvPr>
              <p:cNvSpPr>
                <a:spLocks/>
              </p:cNvSpPr>
              <p:nvPr/>
            </p:nvSpPr>
            <p:spPr bwMode="auto">
              <a:xfrm>
                <a:off x="1731963"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9" name="Freeform 25">
                <a:extLst>
                  <a:ext uri="{FF2B5EF4-FFF2-40B4-BE49-F238E27FC236}">
                    <a16:creationId xmlns:a16="http://schemas.microsoft.com/office/drawing/2014/main" id="{9F178C64-B5B9-4D58-BFA2-78858B1DD1D9}"/>
                  </a:ext>
                </a:extLst>
              </p:cNvPr>
              <p:cNvSpPr>
                <a:spLocks/>
              </p:cNvSpPr>
              <p:nvPr/>
            </p:nvSpPr>
            <p:spPr bwMode="auto">
              <a:xfrm>
                <a:off x="1906588"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7" y="0"/>
                      <a:pt x="8" y="2"/>
                      <a:pt x="8" y="4"/>
                    </a:cubicBezTo>
                    <a:cubicBezTo>
                      <a:pt x="8" y="115"/>
                      <a:pt x="8" y="115"/>
                      <a:pt x="8" y="115"/>
                    </a:cubicBezTo>
                    <a:cubicBezTo>
                      <a:pt x="8" y="117"/>
                      <a:pt x="7"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0" name="Freeform 26">
                <a:extLst>
                  <a:ext uri="{FF2B5EF4-FFF2-40B4-BE49-F238E27FC236}">
                    <a16:creationId xmlns:a16="http://schemas.microsoft.com/office/drawing/2014/main" id="{879B51D8-94D3-4F27-A187-5EFE2B5EBD13}"/>
                  </a:ext>
                </a:extLst>
              </p:cNvPr>
              <p:cNvSpPr>
                <a:spLocks/>
              </p:cNvSpPr>
              <p:nvPr/>
            </p:nvSpPr>
            <p:spPr bwMode="auto">
              <a:xfrm>
                <a:off x="2085976"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1" name="Freeform 27">
                <a:extLst>
                  <a:ext uri="{FF2B5EF4-FFF2-40B4-BE49-F238E27FC236}">
                    <a16:creationId xmlns:a16="http://schemas.microsoft.com/office/drawing/2014/main" id="{BF9DB5EE-8638-4BC3-9728-1A8D70515A96}"/>
                  </a:ext>
                </a:extLst>
              </p:cNvPr>
              <p:cNvSpPr>
                <a:spLocks/>
              </p:cNvSpPr>
              <p:nvPr/>
            </p:nvSpPr>
            <p:spPr bwMode="auto">
              <a:xfrm>
                <a:off x="2259013" y="1624013"/>
                <a:ext cx="44450"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7" y="0"/>
                      <a:pt x="8" y="2"/>
                      <a:pt x="8" y="4"/>
                    </a:cubicBezTo>
                    <a:cubicBezTo>
                      <a:pt x="8" y="115"/>
                      <a:pt x="8" y="115"/>
                      <a:pt x="8" y="115"/>
                    </a:cubicBezTo>
                    <a:cubicBezTo>
                      <a:pt x="8" y="117"/>
                      <a:pt x="7"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2" name="Freeform 28">
                <a:extLst>
                  <a:ext uri="{FF2B5EF4-FFF2-40B4-BE49-F238E27FC236}">
                    <a16:creationId xmlns:a16="http://schemas.microsoft.com/office/drawing/2014/main" id="{CCA506E6-1C86-4D22-B95B-D3944653A7B4}"/>
                  </a:ext>
                </a:extLst>
              </p:cNvPr>
              <p:cNvSpPr>
                <a:spLocks/>
              </p:cNvSpPr>
              <p:nvPr/>
            </p:nvSpPr>
            <p:spPr bwMode="auto">
              <a:xfrm>
                <a:off x="2438401" y="1624013"/>
                <a:ext cx="44450"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3" name="Freeform 29">
                <a:extLst>
                  <a:ext uri="{FF2B5EF4-FFF2-40B4-BE49-F238E27FC236}">
                    <a16:creationId xmlns:a16="http://schemas.microsoft.com/office/drawing/2014/main" id="{B76DDD8B-34A4-4464-B9F4-19B4F48986B3}"/>
                  </a:ext>
                </a:extLst>
              </p:cNvPr>
              <p:cNvSpPr>
                <a:spLocks/>
              </p:cNvSpPr>
              <p:nvPr/>
            </p:nvSpPr>
            <p:spPr bwMode="auto">
              <a:xfrm>
                <a:off x="2613026"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7" y="0"/>
                      <a:pt x="8" y="2"/>
                      <a:pt x="8" y="4"/>
                    </a:cubicBezTo>
                    <a:cubicBezTo>
                      <a:pt x="8" y="115"/>
                      <a:pt x="8" y="115"/>
                      <a:pt x="8" y="115"/>
                    </a:cubicBezTo>
                    <a:cubicBezTo>
                      <a:pt x="8" y="117"/>
                      <a:pt x="7"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4" name="Freeform 30">
                <a:extLst>
                  <a:ext uri="{FF2B5EF4-FFF2-40B4-BE49-F238E27FC236}">
                    <a16:creationId xmlns:a16="http://schemas.microsoft.com/office/drawing/2014/main" id="{D6E32B28-C433-4FB8-9853-EBF0B2C7182C}"/>
                  </a:ext>
                </a:extLst>
              </p:cNvPr>
              <p:cNvSpPr>
                <a:spLocks/>
              </p:cNvSpPr>
              <p:nvPr/>
            </p:nvSpPr>
            <p:spPr bwMode="auto">
              <a:xfrm>
                <a:off x="2792413"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2" y="119"/>
                      <a:pt x="0" y="117"/>
                      <a:pt x="0" y="115"/>
                    </a:cubicBezTo>
                    <a:cubicBezTo>
                      <a:pt x="0" y="4"/>
                      <a:pt x="0" y="4"/>
                      <a:pt x="0" y="4"/>
                    </a:cubicBezTo>
                    <a:cubicBezTo>
                      <a:pt x="0" y="2"/>
                      <a:pt x="2"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5" name="Freeform 31">
                <a:extLst>
                  <a:ext uri="{FF2B5EF4-FFF2-40B4-BE49-F238E27FC236}">
                    <a16:creationId xmlns:a16="http://schemas.microsoft.com/office/drawing/2014/main" id="{4E2B3B05-DC8C-4180-A2AB-B412B054DAB0}"/>
                  </a:ext>
                </a:extLst>
              </p:cNvPr>
              <p:cNvSpPr>
                <a:spLocks/>
              </p:cNvSpPr>
              <p:nvPr/>
            </p:nvSpPr>
            <p:spPr bwMode="auto">
              <a:xfrm>
                <a:off x="2971801" y="1624013"/>
                <a:ext cx="42863" cy="644525"/>
              </a:xfrm>
              <a:custGeom>
                <a:avLst/>
                <a:gdLst>
                  <a:gd name="T0" fmla="*/ 4 w 8"/>
                  <a:gd name="T1" fmla="*/ 119 h 119"/>
                  <a:gd name="T2" fmla="*/ 0 w 8"/>
                  <a:gd name="T3" fmla="*/ 115 h 119"/>
                  <a:gd name="T4" fmla="*/ 0 w 8"/>
                  <a:gd name="T5" fmla="*/ 4 h 119"/>
                  <a:gd name="T6" fmla="*/ 4 w 8"/>
                  <a:gd name="T7" fmla="*/ 0 h 119"/>
                  <a:gd name="T8" fmla="*/ 8 w 8"/>
                  <a:gd name="T9" fmla="*/ 4 h 119"/>
                  <a:gd name="T10" fmla="*/ 8 w 8"/>
                  <a:gd name="T11" fmla="*/ 115 h 119"/>
                  <a:gd name="T12" fmla="*/ 4 w 8"/>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8" h="119">
                    <a:moveTo>
                      <a:pt x="4" y="119"/>
                    </a:moveTo>
                    <a:cubicBezTo>
                      <a:pt x="1" y="119"/>
                      <a:pt x="0" y="117"/>
                      <a:pt x="0" y="115"/>
                    </a:cubicBezTo>
                    <a:cubicBezTo>
                      <a:pt x="0" y="4"/>
                      <a:pt x="0" y="4"/>
                      <a:pt x="0" y="4"/>
                    </a:cubicBezTo>
                    <a:cubicBezTo>
                      <a:pt x="0" y="2"/>
                      <a:pt x="1" y="0"/>
                      <a:pt x="4" y="0"/>
                    </a:cubicBezTo>
                    <a:cubicBezTo>
                      <a:pt x="6" y="0"/>
                      <a:pt x="8" y="2"/>
                      <a:pt x="8" y="4"/>
                    </a:cubicBezTo>
                    <a:cubicBezTo>
                      <a:pt x="8" y="115"/>
                      <a:pt x="8" y="115"/>
                      <a:pt x="8" y="115"/>
                    </a:cubicBezTo>
                    <a:cubicBezTo>
                      <a:pt x="8" y="117"/>
                      <a:pt x="6" y="119"/>
                      <a:pt x="4" y="119"/>
                    </a:cubicBezTo>
                    <a:close/>
                  </a:path>
                </a:pathLst>
              </a:custGeom>
              <a:solidFill>
                <a:srgbClr val="929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80" name="Group 379"/>
          <p:cNvGrpSpPr/>
          <p:nvPr/>
        </p:nvGrpSpPr>
        <p:grpSpPr>
          <a:xfrm rot="16200000">
            <a:off x="4298636" y="6536947"/>
            <a:ext cx="788525" cy="788525"/>
            <a:chOff x="-3028805" y="7251994"/>
            <a:chExt cx="2662238" cy="2662238"/>
          </a:xfrm>
        </p:grpSpPr>
        <p:sp>
          <p:nvSpPr>
            <p:cNvPr id="381" name="Freeform 8"/>
            <p:cNvSpPr>
              <a:spLocks noEditPoints="1"/>
            </p:cNvSpPr>
            <p:nvPr/>
          </p:nvSpPr>
          <p:spPr bwMode="auto">
            <a:xfrm>
              <a:off x="-2638280" y="7640932"/>
              <a:ext cx="2271713" cy="2273300"/>
            </a:xfrm>
            <a:custGeom>
              <a:avLst/>
              <a:gdLst>
                <a:gd name="T0" fmla="*/ 1160 w 1431"/>
                <a:gd name="T1" fmla="*/ 870 h 1432"/>
                <a:gd name="T2" fmla="*/ 1186 w 1431"/>
                <a:gd name="T3" fmla="*/ 893 h 1432"/>
                <a:gd name="T4" fmla="*/ 1160 w 1431"/>
                <a:gd name="T5" fmla="*/ 919 h 1432"/>
                <a:gd name="T6" fmla="*/ 1124 w 1431"/>
                <a:gd name="T7" fmla="*/ 955 h 1432"/>
                <a:gd name="T8" fmla="*/ 1190 w 1431"/>
                <a:gd name="T9" fmla="*/ 1021 h 1432"/>
                <a:gd name="T10" fmla="*/ 1216 w 1431"/>
                <a:gd name="T11" fmla="*/ 1045 h 1432"/>
                <a:gd name="T12" fmla="*/ 1190 w 1431"/>
                <a:gd name="T13" fmla="*/ 1071 h 1432"/>
                <a:gd name="T14" fmla="*/ 1155 w 1431"/>
                <a:gd name="T15" fmla="*/ 1106 h 1432"/>
                <a:gd name="T16" fmla="*/ 1431 w 1431"/>
                <a:gd name="T17" fmla="*/ 1383 h 1432"/>
                <a:gd name="T18" fmla="*/ 1382 w 1431"/>
                <a:gd name="T19" fmla="*/ 1432 h 1432"/>
                <a:gd name="T20" fmla="*/ 1105 w 1431"/>
                <a:gd name="T21" fmla="*/ 1156 h 1432"/>
                <a:gd name="T22" fmla="*/ 1070 w 1431"/>
                <a:gd name="T23" fmla="*/ 1191 h 1432"/>
                <a:gd name="T24" fmla="*/ 1046 w 1431"/>
                <a:gd name="T25" fmla="*/ 1215 h 1432"/>
                <a:gd name="T26" fmla="*/ 1020 w 1431"/>
                <a:gd name="T27" fmla="*/ 1191 h 1432"/>
                <a:gd name="T28" fmla="*/ 954 w 1431"/>
                <a:gd name="T29" fmla="*/ 1125 h 1432"/>
                <a:gd name="T30" fmla="*/ 919 w 1431"/>
                <a:gd name="T31" fmla="*/ 1160 h 1432"/>
                <a:gd name="T32" fmla="*/ 895 w 1431"/>
                <a:gd name="T33" fmla="*/ 1186 h 1432"/>
                <a:gd name="T34" fmla="*/ 869 w 1431"/>
                <a:gd name="T35" fmla="*/ 1160 h 1432"/>
                <a:gd name="T36" fmla="*/ 26 w 1431"/>
                <a:gd name="T37" fmla="*/ 317 h 1432"/>
                <a:gd name="T38" fmla="*/ 0 w 1431"/>
                <a:gd name="T39" fmla="*/ 291 h 1432"/>
                <a:gd name="T40" fmla="*/ 26 w 1431"/>
                <a:gd name="T41" fmla="*/ 267 h 1432"/>
                <a:gd name="T42" fmla="*/ 267 w 1431"/>
                <a:gd name="T43" fmla="*/ 24 h 1432"/>
                <a:gd name="T44" fmla="*/ 290 w 1431"/>
                <a:gd name="T45" fmla="*/ 0 h 1432"/>
                <a:gd name="T46" fmla="*/ 316 w 1431"/>
                <a:gd name="T47" fmla="*/ 24 h 1432"/>
                <a:gd name="T48" fmla="*/ 1160 w 1431"/>
                <a:gd name="T49" fmla="*/ 870 h 1432"/>
                <a:gd name="T50" fmla="*/ 1160 w 1431"/>
                <a:gd name="T51" fmla="*/ 870 h 1432"/>
                <a:gd name="T52" fmla="*/ 205 w 1431"/>
                <a:gd name="T53" fmla="*/ 326 h 1432"/>
                <a:gd name="T54" fmla="*/ 255 w 1431"/>
                <a:gd name="T55" fmla="*/ 376 h 1432"/>
                <a:gd name="T56" fmla="*/ 378 w 1431"/>
                <a:gd name="T57" fmla="*/ 256 h 1432"/>
                <a:gd name="T58" fmla="*/ 326 w 1431"/>
                <a:gd name="T59" fmla="*/ 206 h 1432"/>
                <a:gd name="T60" fmla="*/ 205 w 1431"/>
                <a:gd name="T61" fmla="*/ 326 h 1432"/>
                <a:gd name="T62" fmla="*/ 205 w 1431"/>
                <a:gd name="T63" fmla="*/ 326 h 1432"/>
                <a:gd name="T64" fmla="*/ 446 w 1431"/>
                <a:gd name="T65" fmla="*/ 567 h 1432"/>
                <a:gd name="T66" fmla="*/ 498 w 1431"/>
                <a:gd name="T67" fmla="*/ 617 h 1432"/>
                <a:gd name="T68" fmla="*/ 619 w 1431"/>
                <a:gd name="T69" fmla="*/ 497 h 1432"/>
                <a:gd name="T70" fmla="*/ 567 w 1431"/>
                <a:gd name="T71" fmla="*/ 447 h 1432"/>
                <a:gd name="T72" fmla="*/ 446 w 1431"/>
                <a:gd name="T73" fmla="*/ 567 h 1432"/>
                <a:gd name="T74" fmla="*/ 446 w 1431"/>
                <a:gd name="T75" fmla="*/ 567 h 1432"/>
                <a:gd name="T76" fmla="*/ 326 w 1431"/>
                <a:gd name="T77" fmla="*/ 447 h 1432"/>
                <a:gd name="T78" fmla="*/ 378 w 1431"/>
                <a:gd name="T79" fmla="*/ 497 h 1432"/>
                <a:gd name="T80" fmla="*/ 449 w 1431"/>
                <a:gd name="T81" fmla="*/ 426 h 1432"/>
                <a:gd name="T82" fmla="*/ 399 w 1431"/>
                <a:gd name="T83" fmla="*/ 374 h 1432"/>
                <a:gd name="T84" fmla="*/ 326 w 1431"/>
                <a:gd name="T85" fmla="*/ 447 h 1432"/>
                <a:gd name="T86" fmla="*/ 326 w 1431"/>
                <a:gd name="T87" fmla="*/ 447 h 1432"/>
                <a:gd name="T88" fmla="*/ 567 w 1431"/>
                <a:gd name="T89" fmla="*/ 688 h 1432"/>
                <a:gd name="T90" fmla="*/ 619 w 1431"/>
                <a:gd name="T91" fmla="*/ 738 h 1432"/>
                <a:gd name="T92" fmla="*/ 690 w 1431"/>
                <a:gd name="T93" fmla="*/ 667 h 1432"/>
                <a:gd name="T94" fmla="*/ 640 w 1431"/>
                <a:gd name="T95" fmla="*/ 617 h 1432"/>
                <a:gd name="T96" fmla="*/ 567 w 1431"/>
                <a:gd name="T97" fmla="*/ 688 h 1432"/>
                <a:gd name="T98" fmla="*/ 567 w 1431"/>
                <a:gd name="T99" fmla="*/ 688 h 1432"/>
                <a:gd name="T100" fmla="*/ 690 w 1431"/>
                <a:gd name="T101" fmla="*/ 808 h 1432"/>
                <a:gd name="T102" fmla="*/ 739 w 1431"/>
                <a:gd name="T103" fmla="*/ 860 h 1432"/>
                <a:gd name="T104" fmla="*/ 860 w 1431"/>
                <a:gd name="T105" fmla="*/ 738 h 1432"/>
                <a:gd name="T106" fmla="*/ 810 w 1431"/>
                <a:gd name="T107" fmla="*/ 688 h 1432"/>
                <a:gd name="T108" fmla="*/ 690 w 1431"/>
                <a:gd name="T109" fmla="*/ 808 h 1432"/>
                <a:gd name="T110" fmla="*/ 690 w 1431"/>
                <a:gd name="T111" fmla="*/ 808 h 1432"/>
                <a:gd name="T112" fmla="*/ 810 w 1431"/>
                <a:gd name="T113" fmla="*/ 929 h 1432"/>
                <a:gd name="T114" fmla="*/ 860 w 1431"/>
                <a:gd name="T115" fmla="*/ 981 h 1432"/>
                <a:gd name="T116" fmla="*/ 930 w 1431"/>
                <a:gd name="T117" fmla="*/ 908 h 1432"/>
                <a:gd name="T118" fmla="*/ 881 w 1431"/>
                <a:gd name="T119" fmla="*/ 858 h 1432"/>
                <a:gd name="T120" fmla="*/ 810 w 1431"/>
                <a:gd name="T121" fmla="*/ 929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1" h="1432">
                  <a:moveTo>
                    <a:pt x="1160" y="870"/>
                  </a:moveTo>
                  <a:lnTo>
                    <a:pt x="1186" y="893"/>
                  </a:lnTo>
                  <a:lnTo>
                    <a:pt x="1160" y="919"/>
                  </a:lnTo>
                  <a:lnTo>
                    <a:pt x="1124" y="955"/>
                  </a:lnTo>
                  <a:lnTo>
                    <a:pt x="1190" y="1021"/>
                  </a:lnTo>
                  <a:lnTo>
                    <a:pt x="1216" y="1045"/>
                  </a:lnTo>
                  <a:lnTo>
                    <a:pt x="1190" y="1071"/>
                  </a:lnTo>
                  <a:lnTo>
                    <a:pt x="1155" y="1106"/>
                  </a:lnTo>
                  <a:lnTo>
                    <a:pt x="1431" y="1383"/>
                  </a:lnTo>
                  <a:lnTo>
                    <a:pt x="1382" y="1432"/>
                  </a:lnTo>
                  <a:lnTo>
                    <a:pt x="1105" y="1156"/>
                  </a:lnTo>
                  <a:lnTo>
                    <a:pt x="1070" y="1191"/>
                  </a:lnTo>
                  <a:lnTo>
                    <a:pt x="1046" y="1215"/>
                  </a:lnTo>
                  <a:lnTo>
                    <a:pt x="1020" y="1191"/>
                  </a:lnTo>
                  <a:lnTo>
                    <a:pt x="954" y="1125"/>
                  </a:lnTo>
                  <a:lnTo>
                    <a:pt x="919" y="1160"/>
                  </a:lnTo>
                  <a:lnTo>
                    <a:pt x="895" y="1186"/>
                  </a:lnTo>
                  <a:lnTo>
                    <a:pt x="869" y="1160"/>
                  </a:lnTo>
                  <a:lnTo>
                    <a:pt x="26" y="317"/>
                  </a:lnTo>
                  <a:lnTo>
                    <a:pt x="0" y="291"/>
                  </a:lnTo>
                  <a:lnTo>
                    <a:pt x="26" y="267"/>
                  </a:lnTo>
                  <a:lnTo>
                    <a:pt x="267" y="24"/>
                  </a:lnTo>
                  <a:lnTo>
                    <a:pt x="290" y="0"/>
                  </a:lnTo>
                  <a:lnTo>
                    <a:pt x="316" y="24"/>
                  </a:lnTo>
                  <a:lnTo>
                    <a:pt x="1160" y="870"/>
                  </a:lnTo>
                  <a:lnTo>
                    <a:pt x="1160" y="870"/>
                  </a:lnTo>
                  <a:close/>
                  <a:moveTo>
                    <a:pt x="205" y="326"/>
                  </a:moveTo>
                  <a:lnTo>
                    <a:pt x="255" y="376"/>
                  </a:lnTo>
                  <a:lnTo>
                    <a:pt x="378" y="256"/>
                  </a:lnTo>
                  <a:lnTo>
                    <a:pt x="326" y="206"/>
                  </a:lnTo>
                  <a:lnTo>
                    <a:pt x="205" y="326"/>
                  </a:lnTo>
                  <a:lnTo>
                    <a:pt x="205" y="326"/>
                  </a:lnTo>
                  <a:close/>
                  <a:moveTo>
                    <a:pt x="446" y="567"/>
                  </a:moveTo>
                  <a:lnTo>
                    <a:pt x="498" y="617"/>
                  </a:lnTo>
                  <a:lnTo>
                    <a:pt x="619" y="497"/>
                  </a:lnTo>
                  <a:lnTo>
                    <a:pt x="567" y="447"/>
                  </a:lnTo>
                  <a:lnTo>
                    <a:pt x="446" y="567"/>
                  </a:lnTo>
                  <a:lnTo>
                    <a:pt x="446" y="567"/>
                  </a:lnTo>
                  <a:close/>
                  <a:moveTo>
                    <a:pt x="326" y="447"/>
                  </a:moveTo>
                  <a:lnTo>
                    <a:pt x="378" y="497"/>
                  </a:lnTo>
                  <a:lnTo>
                    <a:pt x="449" y="426"/>
                  </a:lnTo>
                  <a:lnTo>
                    <a:pt x="399" y="374"/>
                  </a:lnTo>
                  <a:lnTo>
                    <a:pt x="326" y="447"/>
                  </a:lnTo>
                  <a:lnTo>
                    <a:pt x="326" y="447"/>
                  </a:lnTo>
                  <a:close/>
                  <a:moveTo>
                    <a:pt x="567" y="688"/>
                  </a:moveTo>
                  <a:lnTo>
                    <a:pt x="619" y="738"/>
                  </a:lnTo>
                  <a:lnTo>
                    <a:pt x="690" y="667"/>
                  </a:lnTo>
                  <a:lnTo>
                    <a:pt x="640" y="617"/>
                  </a:lnTo>
                  <a:lnTo>
                    <a:pt x="567" y="688"/>
                  </a:lnTo>
                  <a:lnTo>
                    <a:pt x="567" y="688"/>
                  </a:lnTo>
                  <a:close/>
                  <a:moveTo>
                    <a:pt x="690" y="808"/>
                  </a:moveTo>
                  <a:lnTo>
                    <a:pt x="739" y="860"/>
                  </a:lnTo>
                  <a:lnTo>
                    <a:pt x="860" y="738"/>
                  </a:lnTo>
                  <a:lnTo>
                    <a:pt x="810" y="688"/>
                  </a:lnTo>
                  <a:lnTo>
                    <a:pt x="690" y="808"/>
                  </a:lnTo>
                  <a:lnTo>
                    <a:pt x="690" y="808"/>
                  </a:lnTo>
                  <a:close/>
                  <a:moveTo>
                    <a:pt x="810" y="929"/>
                  </a:moveTo>
                  <a:lnTo>
                    <a:pt x="860" y="981"/>
                  </a:lnTo>
                  <a:lnTo>
                    <a:pt x="930" y="908"/>
                  </a:lnTo>
                  <a:lnTo>
                    <a:pt x="881" y="858"/>
                  </a:lnTo>
                  <a:lnTo>
                    <a:pt x="810" y="92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2" name="Freeform 9"/>
            <p:cNvSpPr>
              <a:spLocks/>
            </p:cNvSpPr>
            <p:nvPr/>
          </p:nvSpPr>
          <p:spPr bwMode="auto">
            <a:xfrm>
              <a:off x="-3028805" y="7251994"/>
              <a:ext cx="704850" cy="701675"/>
            </a:xfrm>
            <a:custGeom>
              <a:avLst/>
              <a:gdLst>
                <a:gd name="T0" fmla="*/ 0 w 444"/>
                <a:gd name="T1" fmla="*/ 300 h 442"/>
                <a:gd name="T2" fmla="*/ 300 w 444"/>
                <a:gd name="T3" fmla="*/ 0 h 442"/>
                <a:gd name="T4" fmla="*/ 352 w 444"/>
                <a:gd name="T5" fmla="*/ 49 h 442"/>
                <a:gd name="T6" fmla="*/ 224 w 444"/>
                <a:gd name="T7" fmla="*/ 175 h 442"/>
                <a:gd name="T8" fmla="*/ 444 w 444"/>
                <a:gd name="T9" fmla="*/ 392 h 442"/>
                <a:gd name="T10" fmla="*/ 392 w 444"/>
                <a:gd name="T11" fmla="*/ 442 h 442"/>
                <a:gd name="T12" fmla="*/ 175 w 444"/>
                <a:gd name="T13" fmla="*/ 224 h 442"/>
                <a:gd name="T14" fmla="*/ 50 w 444"/>
                <a:gd name="T15" fmla="*/ 349 h 442"/>
                <a:gd name="T16" fmla="*/ 0 w 444"/>
                <a:gd name="T17" fmla="*/ 30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4" h="442">
                  <a:moveTo>
                    <a:pt x="0" y="300"/>
                  </a:moveTo>
                  <a:lnTo>
                    <a:pt x="300" y="0"/>
                  </a:lnTo>
                  <a:lnTo>
                    <a:pt x="352" y="49"/>
                  </a:lnTo>
                  <a:lnTo>
                    <a:pt x="224" y="175"/>
                  </a:lnTo>
                  <a:lnTo>
                    <a:pt x="444" y="392"/>
                  </a:lnTo>
                  <a:lnTo>
                    <a:pt x="392" y="442"/>
                  </a:lnTo>
                  <a:lnTo>
                    <a:pt x="175" y="224"/>
                  </a:lnTo>
                  <a:lnTo>
                    <a:pt x="50" y="349"/>
                  </a:lnTo>
                  <a:lnTo>
                    <a:pt x="0" y="30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83" name="TextBox 382"/>
          <p:cNvSpPr txBox="1"/>
          <p:nvPr/>
        </p:nvSpPr>
        <p:spPr>
          <a:xfrm>
            <a:off x="466411" y="9753600"/>
            <a:ext cx="7248114" cy="307777"/>
          </a:xfrm>
          <a:prstGeom prst="rect">
            <a:avLst/>
          </a:prstGeom>
          <a:noFill/>
        </p:spPr>
        <p:txBody>
          <a:bodyPr wrap="square" rtlCol="0">
            <a:spAutoFit/>
          </a:bodyPr>
          <a:lstStyle/>
          <a:p>
            <a:r>
              <a:rPr lang="en-US" sz="1400" b="1" dirty="0"/>
              <a:t>Adapted from the U.S. Department of HHS, Opioid Epidemic infographic.</a:t>
            </a:r>
          </a:p>
        </p:txBody>
      </p:sp>
      <p:grpSp>
        <p:nvGrpSpPr>
          <p:cNvPr id="229" name="Group 228"/>
          <p:cNvGrpSpPr/>
          <p:nvPr/>
        </p:nvGrpSpPr>
        <p:grpSpPr>
          <a:xfrm>
            <a:off x="940736" y="2739870"/>
            <a:ext cx="973351" cy="1073967"/>
            <a:chOff x="847411" y="5248350"/>
            <a:chExt cx="973351" cy="1073967"/>
          </a:xfrm>
        </p:grpSpPr>
        <p:grpSp>
          <p:nvGrpSpPr>
            <p:cNvPr id="230" name="Group 229"/>
            <p:cNvGrpSpPr/>
            <p:nvPr/>
          </p:nvGrpSpPr>
          <p:grpSpPr>
            <a:xfrm>
              <a:off x="960681" y="5924176"/>
              <a:ext cx="114611" cy="265064"/>
              <a:chOff x="3272191" y="3915733"/>
              <a:chExt cx="159819" cy="369621"/>
            </a:xfrm>
          </p:grpSpPr>
          <p:sp>
            <p:nvSpPr>
              <p:cNvPr id="294"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5"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1" name="Group 230"/>
            <p:cNvGrpSpPr/>
            <p:nvPr/>
          </p:nvGrpSpPr>
          <p:grpSpPr>
            <a:xfrm>
              <a:off x="1030442" y="5684194"/>
              <a:ext cx="114611" cy="265064"/>
              <a:chOff x="3447136" y="3915733"/>
              <a:chExt cx="159819" cy="369621"/>
            </a:xfrm>
          </p:grpSpPr>
          <p:sp>
            <p:nvSpPr>
              <p:cNvPr id="292"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3"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2" name="Group 231"/>
            <p:cNvGrpSpPr/>
            <p:nvPr/>
          </p:nvGrpSpPr>
          <p:grpSpPr>
            <a:xfrm>
              <a:off x="944994" y="5459646"/>
              <a:ext cx="114611" cy="265064"/>
              <a:chOff x="3618135" y="3915733"/>
              <a:chExt cx="159819" cy="369621"/>
            </a:xfrm>
          </p:grpSpPr>
          <p:sp>
            <p:nvSpPr>
              <p:cNvPr id="290"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1"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33" name="Group 232"/>
            <p:cNvGrpSpPr/>
            <p:nvPr/>
          </p:nvGrpSpPr>
          <p:grpSpPr>
            <a:xfrm>
              <a:off x="1109992" y="5486222"/>
              <a:ext cx="131590" cy="254215"/>
              <a:chOff x="3183403" y="4073024"/>
              <a:chExt cx="183496" cy="354495"/>
            </a:xfrm>
          </p:grpSpPr>
          <p:sp>
            <p:nvSpPr>
              <p:cNvPr id="288"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9"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4" name="Group 233"/>
            <p:cNvGrpSpPr/>
            <p:nvPr/>
          </p:nvGrpSpPr>
          <p:grpSpPr>
            <a:xfrm>
              <a:off x="1095205" y="5916535"/>
              <a:ext cx="130174" cy="254215"/>
              <a:chOff x="3515207" y="4129405"/>
              <a:chExt cx="181522" cy="354495"/>
            </a:xfrm>
          </p:grpSpPr>
          <p:sp>
            <p:nvSpPr>
              <p:cNvPr id="286"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7"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5" name="Group 234"/>
            <p:cNvGrpSpPr/>
            <p:nvPr/>
          </p:nvGrpSpPr>
          <p:grpSpPr>
            <a:xfrm>
              <a:off x="1213433" y="5274164"/>
              <a:ext cx="132062" cy="254215"/>
              <a:chOff x="3732059" y="4055595"/>
              <a:chExt cx="184153" cy="354495"/>
            </a:xfrm>
          </p:grpSpPr>
          <p:sp>
            <p:nvSpPr>
              <p:cNvPr id="284"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5"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6" name="Group 235"/>
            <p:cNvGrpSpPr/>
            <p:nvPr/>
          </p:nvGrpSpPr>
          <p:grpSpPr>
            <a:xfrm flipH="1">
              <a:off x="1706151" y="5684266"/>
              <a:ext cx="114611" cy="265064"/>
              <a:chOff x="3272191" y="3915733"/>
              <a:chExt cx="159819" cy="369621"/>
            </a:xfrm>
          </p:grpSpPr>
          <p:sp>
            <p:nvSpPr>
              <p:cNvPr id="282"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3"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7" name="Group 236"/>
            <p:cNvGrpSpPr/>
            <p:nvPr/>
          </p:nvGrpSpPr>
          <p:grpSpPr>
            <a:xfrm flipH="1">
              <a:off x="1444576" y="5578808"/>
              <a:ext cx="114611" cy="265064"/>
              <a:chOff x="3447136" y="3915733"/>
              <a:chExt cx="159819" cy="369621"/>
            </a:xfrm>
          </p:grpSpPr>
          <p:sp>
            <p:nvSpPr>
              <p:cNvPr id="280"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1"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8" name="Group 237"/>
            <p:cNvGrpSpPr/>
            <p:nvPr/>
          </p:nvGrpSpPr>
          <p:grpSpPr>
            <a:xfrm flipH="1">
              <a:off x="1548098" y="5362792"/>
              <a:ext cx="114611" cy="265064"/>
              <a:chOff x="3618135" y="3915733"/>
              <a:chExt cx="159819" cy="369621"/>
            </a:xfrm>
          </p:grpSpPr>
          <p:sp>
            <p:nvSpPr>
              <p:cNvPr id="278"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9"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39" name="Group 238"/>
            <p:cNvGrpSpPr/>
            <p:nvPr/>
          </p:nvGrpSpPr>
          <p:grpSpPr>
            <a:xfrm flipH="1">
              <a:off x="1676202" y="5377948"/>
              <a:ext cx="131590" cy="254215"/>
              <a:chOff x="3183403" y="4073024"/>
              <a:chExt cx="183496" cy="354495"/>
            </a:xfrm>
          </p:grpSpPr>
          <p:sp>
            <p:nvSpPr>
              <p:cNvPr id="276"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0" name="Group 239"/>
            <p:cNvGrpSpPr/>
            <p:nvPr/>
          </p:nvGrpSpPr>
          <p:grpSpPr>
            <a:xfrm flipH="1">
              <a:off x="1559051" y="5680515"/>
              <a:ext cx="130174" cy="254215"/>
              <a:chOff x="3515207" y="4129405"/>
              <a:chExt cx="181522" cy="354495"/>
            </a:xfrm>
          </p:grpSpPr>
          <p:sp>
            <p:nvSpPr>
              <p:cNvPr id="274"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1" name="Group 240"/>
            <p:cNvGrpSpPr/>
            <p:nvPr/>
          </p:nvGrpSpPr>
          <p:grpSpPr>
            <a:xfrm flipH="1">
              <a:off x="1420254" y="5248350"/>
              <a:ext cx="132062" cy="254215"/>
              <a:chOff x="3732059" y="4055595"/>
              <a:chExt cx="184153" cy="354495"/>
            </a:xfrm>
          </p:grpSpPr>
          <p:sp>
            <p:nvSpPr>
              <p:cNvPr id="272"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2" name="Group 241"/>
            <p:cNvGrpSpPr/>
            <p:nvPr/>
          </p:nvGrpSpPr>
          <p:grpSpPr>
            <a:xfrm flipH="1">
              <a:off x="1496970" y="5934731"/>
              <a:ext cx="114611" cy="265064"/>
              <a:chOff x="3272191" y="3915733"/>
              <a:chExt cx="159819" cy="369621"/>
            </a:xfrm>
          </p:grpSpPr>
          <p:sp>
            <p:nvSpPr>
              <p:cNvPr id="270"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1"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3" name="Group 242"/>
            <p:cNvGrpSpPr/>
            <p:nvPr/>
          </p:nvGrpSpPr>
          <p:grpSpPr>
            <a:xfrm flipH="1">
              <a:off x="1253077" y="5895314"/>
              <a:ext cx="114611" cy="265064"/>
              <a:chOff x="3447136" y="3915733"/>
              <a:chExt cx="159819" cy="369621"/>
            </a:xfrm>
          </p:grpSpPr>
          <p:sp>
            <p:nvSpPr>
              <p:cNvPr id="268"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4" name="Group 243"/>
            <p:cNvGrpSpPr/>
            <p:nvPr/>
          </p:nvGrpSpPr>
          <p:grpSpPr>
            <a:xfrm flipH="1">
              <a:off x="1346162" y="5504867"/>
              <a:ext cx="114611" cy="265064"/>
              <a:chOff x="3618135" y="3915733"/>
              <a:chExt cx="159819" cy="369621"/>
            </a:xfrm>
          </p:grpSpPr>
          <p:sp>
            <p:nvSpPr>
              <p:cNvPr id="266"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7"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45" name="Group 244"/>
            <p:cNvGrpSpPr/>
            <p:nvPr/>
          </p:nvGrpSpPr>
          <p:grpSpPr>
            <a:xfrm flipH="1">
              <a:off x="1352278" y="5777524"/>
              <a:ext cx="131590" cy="254215"/>
              <a:chOff x="3183403" y="4073024"/>
              <a:chExt cx="183496" cy="354495"/>
            </a:xfrm>
          </p:grpSpPr>
          <p:sp>
            <p:nvSpPr>
              <p:cNvPr id="264" name="Freeform 60">
                <a:extLst>
                  <a:ext uri="{FF2B5EF4-FFF2-40B4-BE49-F238E27FC236}">
                    <a16:creationId xmlns:a16="http://schemas.microsoft.com/office/drawing/2014/main" id="{DA82BAEF-7D66-474B-8CB7-EE40702FB396}"/>
                  </a:ext>
                </a:extLst>
              </p:cNvPr>
              <p:cNvSpPr>
                <a:spLocks/>
              </p:cNvSpPr>
              <p:nvPr/>
            </p:nvSpPr>
            <p:spPr bwMode="auto">
              <a:xfrm>
                <a:off x="3183403" y="4122351"/>
                <a:ext cx="183496" cy="305168"/>
              </a:xfrm>
              <a:custGeom>
                <a:avLst/>
                <a:gdLst>
                  <a:gd name="T0" fmla="*/ 85 w 86"/>
                  <a:gd name="T1" fmla="*/ 63 h 142"/>
                  <a:gd name="T2" fmla="*/ 61 w 86"/>
                  <a:gd name="T3" fmla="*/ 11 h 142"/>
                  <a:gd name="T4" fmla="*/ 20 w 86"/>
                  <a:gd name="T5" fmla="*/ 15 h 142"/>
                  <a:gd name="T6" fmla="*/ 1 w 86"/>
                  <a:gd name="T7" fmla="*/ 64 h 142"/>
                  <a:gd name="T8" fmla="*/ 16 w 86"/>
                  <a:gd name="T9" fmla="*/ 64 h 142"/>
                  <a:gd name="T10" fmla="*/ 28 w 86"/>
                  <a:gd name="T11" fmla="*/ 28 h 142"/>
                  <a:gd name="T12" fmla="*/ 27 w 86"/>
                  <a:gd name="T13" fmla="*/ 43 h 142"/>
                  <a:gd name="T14" fmla="*/ 11 w 86"/>
                  <a:gd name="T15" fmla="*/ 93 h 142"/>
                  <a:gd name="T16" fmla="*/ 24 w 86"/>
                  <a:gd name="T17" fmla="*/ 93 h 142"/>
                  <a:gd name="T18" fmla="*/ 24 w 86"/>
                  <a:gd name="T19" fmla="*/ 133 h 142"/>
                  <a:gd name="T20" fmla="*/ 32 w 86"/>
                  <a:gd name="T21" fmla="*/ 141 h 142"/>
                  <a:gd name="T22" fmla="*/ 40 w 86"/>
                  <a:gd name="T23" fmla="*/ 133 h 142"/>
                  <a:gd name="T24" fmla="*/ 40 w 86"/>
                  <a:gd name="T25" fmla="*/ 93 h 142"/>
                  <a:gd name="T26" fmla="*/ 47 w 86"/>
                  <a:gd name="T27" fmla="*/ 93 h 142"/>
                  <a:gd name="T28" fmla="*/ 47 w 86"/>
                  <a:gd name="T29" fmla="*/ 133 h 142"/>
                  <a:gd name="T30" fmla="*/ 61 w 86"/>
                  <a:gd name="T31" fmla="*/ 133 h 142"/>
                  <a:gd name="T32" fmla="*/ 61 w 86"/>
                  <a:gd name="T33" fmla="*/ 93 h 142"/>
                  <a:gd name="T34" fmla="*/ 74 w 86"/>
                  <a:gd name="T35" fmla="*/ 93 h 142"/>
                  <a:gd name="T36" fmla="*/ 62 w 86"/>
                  <a:gd name="T37" fmla="*/ 43 h 142"/>
                  <a:gd name="T38" fmla="*/ 59 w 86"/>
                  <a:gd name="T39" fmla="*/ 28 h 142"/>
                  <a:gd name="T40" fmla="*/ 71 w 86"/>
                  <a:gd name="T41" fmla="*/ 63 h 142"/>
                  <a:gd name="T42" fmla="*/ 85 w 86"/>
                  <a:gd name="T43" fmla="*/ 6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2">
                    <a:moveTo>
                      <a:pt x="85" y="63"/>
                    </a:moveTo>
                    <a:cubicBezTo>
                      <a:pt x="81" y="20"/>
                      <a:pt x="61" y="11"/>
                      <a:pt x="61" y="11"/>
                    </a:cubicBezTo>
                    <a:cubicBezTo>
                      <a:pt x="61" y="11"/>
                      <a:pt x="41" y="0"/>
                      <a:pt x="20" y="15"/>
                    </a:cubicBezTo>
                    <a:cubicBezTo>
                      <a:pt x="7" y="27"/>
                      <a:pt x="4" y="46"/>
                      <a:pt x="1" y="64"/>
                    </a:cubicBezTo>
                    <a:cubicBezTo>
                      <a:pt x="0" y="73"/>
                      <a:pt x="15" y="73"/>
                      <a:pt x="16" y="64"/>
                    </a:cubicBezTo>
                    <a:cubicBezTo>
                      <a:pt x="17" y="53"/>
                      <a:pt x="23" y="37"/>
                      <a:pt x="28" y="28"/>
                    </a:cubicBezTo>
                    <a:cubicBezTo>
                      <a:pt x="27" y="43"/>
                      <a:pt x="27" y="43"/>
                      <a:pt x="27" y="43"/>
                    </a:cubicBezTo>
                    <a:cubicBezTo>
                      <a:pt x="11" y="93"/>
                      <a:pt x="11" y="93"/>
                      <a:pt x="11" y="93"/>
                    </a:cubicBezTo>
                    <a:cubicBezTo>
                      <a:pt x="24" y="93"/>
                      <a:pt x="24" y="93"/>
                      <a:pt x="24" y="93"/>
                    </a:cubicBezTo>
                    <a:cubicBezTo>
                      <a:pt x="24" y="133"/>
                      <a:pt x="24" y="133"/>
                      <a:pt x="24" y="133"/>
                    </a:cubicBezTo>
                    <a:cubicBezTo>
                      <a:pt x="24" y="137"/>
                      <a:pt x="27" y="141"/>
                      <a:pt x="32" y="141"/>
                    </a:cubicBezTo>
                    <a:cubicBezTo>
                      <a:pt x="36" y="141"/>
                      <a:pt x="40" y="137"/>
                      <a:pt x="40" y="133"/>
                    </a:cubicBezTo>
                    <a:cubicBezTo>
                      <a:pt x="40" y="93"/>
                      <a:pt x="40" y="93"/>
                      <a:pt x="40" y="93"/>
                    </a:cubicBezTo>
                    <a:cubicBezTo>
                      <a:pt x="47" y="93"/>
                      <a:pt x="47" y="93"/>
                      <a:pt x="47" y="93"/>
                    </a:cubicBezTo>
                    <a:cubicBezTo>
                      <a:pt x="47" y="107"/>
                      <a:pt x="47" y="120"/>
                      <a:pt x="47" y="133"/>
                    </a:cubicBezTo>
                    <a:cubicBezTo>
                      <a:pt x="47" y="142"/>
                      <a:pt x="61" y="142"/>
                      <a:pt x="61" y="133"/>
                    </a:cubicBezTo>
                    <a:cubicBezTo>
                      <a:pt x="61" y="120"/>
                      <a:pt x="61" y="107"/>
                      <a:pt x="61" y="93"/>
                    </a:cubicBezTo>
                    <a:cubicBezTo>
                      <a:pt x="74" y="93"/>
                      <a:pt x="74" y="93"/>
                      <a:pt x="74" y="93"/>
                    </a:cubicBezTo>
                    <a:cubicBezTo>
                      <a:pt x="62" y="43"/>
                      <a:pt x="62" y="43"/>
                      <a:pt x="62" y="43"/>
                    </a:cubicBezTo>
                    <a:cubicBezTo>
                      <a:pt x="62" y="38"/>
                      <a:pt x="59" y="31"/>
                      <a:pt x="59" y="28"/>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5" name="Oval 61">
                <a:extLst>
                  <a:ext uri="{FF2B5EF4-FFF2-40B4-BE49-F238E27FC236}">
                    <a16:creationId xmlns:a16="http://schemas.microsoft.com/office/drawing/2014/main" id="{0AE7FD6A-3E9D-4BF1-BDD6-936D62D91271}"/>
                  </a:ext>
                </a:extLst>
              </p:cNvPr>
              <p:cNvSpPr>
                <a:spLocks noChangeArrowheads="1"/>
              </p:cNvSpPr>
              <p:nvPr/>
            </p:nvSpPr>
            <p:spPr bwMode="auto">
              <a:xfrm>
                <a:off x="3245226" y="4073024"/>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6" name="Group 245"/>
            <p:cNvGrpSpPr/>
            <p:nvPr/>
          </p:nvGrpSpPr>
          <p:grpSpPr>
            <a:xfrm flipH="1">
              <a:off x="1371708" y="6039964"/>
              <a:ext cx="130174" cy="254215"/>
              <a:chOff x="3515207" y="4129405"/>
              <a:chExt cx="181522" cy="354495"/>
            </a:xfrm>
          </p:grpSpPr>
          <p:sp>
            <p:nvSpPr>
              <p:cNvPr id="262"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3"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7" name="Group 246"/>
            <p:cNvGrpSpPr/>
            <p:nvPr/>
          </p:nvGrpSpPr>
          <p:grpSpPr>
            <a:xfrm flipH="1">
              <a:off x="1212501" y="5637240"/>
              <a:ext cx="132062" cy="254215"/>
              <a:chOff x="3732059" y="4055595"/>
              <a:chExt cx="184153" cy="354495"/>
            </a:xfrm>
          </p:grpSpPr>
          <p:sp>
            <p:nvSpPr>
              <p:cNvPr id="260" name="Freeform 64">
                <a:extLst>
                  <a:ext uri="{FF2B5EF4-FFF2-40B4-BE49-F238E27FC236}">
                    <a16:creationId xmlns:a16="http://schemas.microsoft.com/office/drawing/2014/main" id="{2BD1E2E3-4559-405C-8ED5-EF4E298E8B8A}"/>
                  </a:ext>
                </a:extLst>
              </p:cNvPr>
              <p:cNvSpPr>
                <a:spLocks/>
              </p:cNvSpPr>
              <p:nvPr/>
            </p:nvSpPr>
            <p:spPr bwMode="auto">
              <a:xfrm>
                <a:off x="3732059" y="4102949"/>
                <a:ext cx="184153" cy="307141"/>
              </a:xfrm>
              <a:custGeom>
                <a:avLst/>
                <a:gdLst>
                  <a:gd name="T0" fmla="*/ 85 w 86"/>
                  <a:gd name="T1" fmla="*/ 63 h 143"/>
                  <a:gd name="T2" fmla="*/ 61 w 86"/>
                  <a:gd name="T3" fmla="*/ 12 h 143"/>
                  <a:gd name="T4" fmla="*/ 20 w 86"/>
                  <a:gd name="T5" fmla="*/ 15 h 143"/>
                  <a:gd name="T6" fmla="*/ 2 w 86"/>
                  <a:gd name="T7" fmla="*/ 64 h 143"/>
                  <a:gd name="T8" fmla="*/ 16 w 86"/>
                  <a:gd name="T9" fmla="*/ 64 h 143"/>
                  <a:gd name="T10" fmla="*/ 29 w 86"/>
                  <a:gd name="T11" fmla="*/ 28 h 143"/>
                  <a:gd name="T12" fmla="*/ 27 w 86"/>
                  <a:gd name="T13" fmla="*/ 44 h 143"/>
                  <a:gd name="T14" fmla="*/ 11 w 86"/>
                  <a:gd name="T15" fmla="*/ 94 h 143"/>
                  <a:gd name="T16" fmla="*/ 24 w 86"/>
                  <a:gd name="T17" fmla="*/ 94 h 143"/>
                  <a:gd name="T18" fmla="*/ 24 w 86"/>
                  <a:gd name="T19" fmla="*/ 133 h 143"/>
                  <a:gd name="T20" fmla="*/ 32 w 86"/>
                  <a:gd name="T21" fmla="*/ 141 h 143"/>
                  <a:gd name="T22" fmla="*/ 40 w 86"/>
                  <a:gd name="T23" fmla="*/ 133 h 143"/>
                  <a:gd name="T24" fmla="*/ 40 w 86"/>
                  <a:gd name="T25" fmla="*/ 94 h 143"/>
                  <a:gd name="T26" fmla="*/ 47 w 86"/>
                  <a:gd name="T27" fmla="*/ 94 h 143"/>
                  <a:gd name="T28" fmla="*/ 47 w 86"/>
                  <a:gd name="T29" fmla="*/ 134 h 143"/>
                  <a:gd name="T30" fmla="*/ 61 w 86"/>
                  <a:gd name="T31" fmla="*/ 134 h 143"/>
                  <a:gd name="T32" fmla="*/ 61 w 86"/>
                  <a:gd name="T33" fmla="*/ 94 h 143"/>
                  <a:gd name="T34" fmla="*/ 74 w 86"/>
                  <a:gd name="T35" fmla="*/ 94 h 143"/>
                  <a:gd name="T36" fmla="*/ 62 w 86"/>
                  <a:gd name="T37" fmla="*/ 44 h 143"/>
                  <a:gd name="T38" fmla="*/ 59 w 86"/>
                  <a:gd name="T39" fmla="*/ 29 h 143"/>
                  <a:gd name="T40" fmla="*/ 71 w 86"/>
                  <a:gd name="T41" fmla="*/ 63 h 143"/>
                  <a:gd name="T42" fmla="*/ 85 w 86"/>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143">
                    <a:moveTo>
                      <a:pt x="85" y="63"/>
                    </a:moveTo>
                    <a:cubicBezTo>
                      <a:pt x="81" y="20"/>
                      <a:pt x="61" y="12"/>
                      <a:pt x="61" y="12"/>
                    </a:cubicBezTo>
                    <a:cubicBezTo>
                      <a:pt x="61" y="12"/>
                      <a:pt x="41" y="0"/>
                      <a:pt x="20" y="15"/>
                    </a:cubicBezTo>
                    <a:cubicBezTo>
                      <a:pt x="7" y="27"/>
                      <a:pt x="4" y="46"/>
                      <a:pt x="2" y="64"/>
                    </a:cubicBezTo>
                    <a:cubicBezTo>
                      <a:pt x="0" y="73"/>
                      <a:pt x="15" y="73"/>
                      <a:pt x="16" y="64"/>
                    </a:cubicBezTo>
                    <a:cubicBezTo>
                      <a:pt x="17" y="53"/>
                      <a:pt x="23" y="38"/>
                      <a:pt x="29"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2" y="141"/>
                    </a:cubicBezTo>
                    <a:cubicBezTo>
                      <a:pt x="36" y="141"/>
                      <a:pt x="40" y="138"/>
                      <a:pt x="40" y="133"/>
                    </a:cubicBezTo>
                    <a:cubicBezTo>
                      <a:pt x="40" y="94"/>
                      <a:pt x="40" y="94"/>
                      <a:pt x="40" y="94"/>
                    </a:cubicBezTo>
                    <a:cubicBezTo>
                      <a:pt x="47" y="94"/>
                      <a:pt x="47" y="94"/>
                      <a:pt x="47" y="94"/>
                    </a:cubicBezTo>
                    <a:cubicBezTo>
                      <a:pt x="47" y="107"/>
                      <a:pt x="47" y="120"/>
                      <a:pt x="47" y="134"/>
                    </a:cubicBezTo>
                    <a:cubicBezTo>
                      <a:pt x="47" y="143"/>
                      <a:pt x="61" y="143"/>
                      <a:pt x="61" y="134"/>
                    </a:cubicBezTo>
                    <a:cubicBezTo>
                      <a:pt x="61" y="120"/>
                      <a:pt x="61" y="107"/>
                      <a:pt x="61" y="94"/>
                    </a:cubicBezTo>
                    <a:cubicBezTo>
                      <a:pt x="74" y="94"/>
                      <a:pt x="74" y="94"/>
                      <a:pt x="74" y="94"/>
                    </a:cubicBezTo>
                    <a:cubicBezTo>
                      <a:pt x="62" y="44"/>
                      <a:pt x="62" y="44"/>
                      <a:pt x="62" y="44"/>
                    </a:cubicBezTo>
                    <a:cubicBezTo>
                      <a:pt x="62" y="39"/>
                      <a:pt x="59" y="32"/>
                      <a:pt x="59" y="29"/>
                    </a:cubicBezTo>
                    <a:cubicBezTo>
                      <a:pt x="64" y="38"/>
                      <a:pt x="69" y="52"/>
                      <a:pt x="71" y="63"/>
                    </a:cubicBezTo>
                    <a:cubicBezTo>
                      <a:pt x="72" y="72"/>
                      <a:pt x="86" y="72"/>
                      <a:pt x="85"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1" name="Oval 65">
                <a:extLst>
                  <a:ext uri="{FF2B5EF4-FFF2-40B4-BE49-F238E27FC236}">
                    <a16:creationId xmlns:a16="http://schemas.microsoft.com/office/drawing/2014/main" id="{EE82A3BD-D2FD-40DF-898E-124B4D72D0AE}"/>
                  </a:ext>
                </a:extLst>
              </p:cNvPr>
              <p:cNvSpPr>
                <a:spLocks noChangeArrowheads="1"/>
              </p:cNvSpPr>
              <p:nvPr/>
            </p:nvSpPr>
            <p:spPr bwMode="auto">
              <a:xfrm>
                <a:off x="3793882" y="405559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8" name="Group 247"/>
            <p:cNvGrpSpPr/>
            <p:nvPr/>
          </p:nvGrpSpPr>
          <p:grpSpPr>
            <a:xfrm>
              <a:off x="847411" y="5703825"/>
              <a:ext cx="130174" cy="254215"/>
              <a:chOff x="3515207" y="4129405"/>
              <a:chExt cx="181522" cy="354495"/>
            </a:xfrm>
          </p:grpSpPr>
          <p:sp>
            <p:nvSpPr>
              <p:cNvPr id="258" name="Freeform 62">
                <a:extLst>
                  <a:ext uri="{FF2B5EF4-FFF2-40B4-BE49-F238E27FC236}">
                    <a16:creationId xmlns:a16="http://schemas.microsoft.com/office/drawing/2014/main" id="{FD17F743-C271-41A7-8649-9BEF6DFC882A}"/>
                  </a:ext>
                </a:extLst>
              </p:cNvPr>
              <p:cNvSpPr>
                <a:spLocks/>
              </p:cNvSpPr>
              <p:nvPr/>
            </p:nvSpPr>
            <p:spPr bwMode="auto">
              <a:xfrm>
                <a:off x="3515207" y="4176759"/>
                <a:ext cx="181522" cy="307141"/>
              </a:xfrm>
              <a:custGeom>
                <a:avLst/>
                <a:gdLst>
                  <a:gd name="T0" fmla="*/ 84 w 85"/>
                  <a:gd name="T1" fmla="*/ 63 h 143"/>
                  <a:gd name="T2" fmla="*/ 60 w 85"/>
                  <a:gd name="T3" fmla="*/ 12 h 143"/>
                  <a:gd name="T4" fmla="*/ 20 w 85"/>
                  <a:gd name="T5" fmla="*/ 15 h 143"/>
                  <a:gd name="T6" fmla="*/ 1 w 85"/>
                  <a:gd name="T7" fmla="*/ 64 h 143"/>
                  <a:gd name="T8" fmla="*/ 15 w 85"/>
                  <a:gd name="T9" fmla="*/ 64 h 143"/>
                  <a:gd name="T10" fmla="*/ 28 w 85"/>
                  <a:gd name="T11" fmla="*/ 28 h 143"/>
                  <a:gd name="T12" fmla="*/ 27 w 85"/>
                  <a:gd name="T13" fmla="*/ 44 h 143"/>
                  <a:gd name="T14" fmla="*/ 11 w 85"/>
                  <a:gd name="T15" fmla="*/ 94 h 143"/>
                  <a:gd name="T16" fmla="*/ 24 w 85"/>
                  <a:gd name="T17" fmla="*/ 94 h 143"/>
                  <a:gd name="T18" fmla="*/ 24 w 85"/>
                  <a:gd name="T19" fmla="*/ 133 h 143"/>
                  <a:gd name="T20" fmla="*/ 31 w 85"/>
                  <a:gd name="T21" fmla="*/ 141 h 143"/>
                  <a:gd name="T22" fmla="*/ 39 w 85"/>
                  <a:gd name="T23" fmla="*/ 133 h 143"/>
                  <a:gd name="T24" fmla="*/ 39 w 85"/>
                  <a:gd name="T25" fmla="*/ 94 h 143"/>
                  <a:gd name="T26" fmla="*/ 46 w 85"/>
                  <a:gd name="T27" fmla="*/ 94 h 143"/>
                  <a:gd name="T28" fmla="*/ 46 w 85"/>
                  <a:gd name="T29" fmla="*/ 134 h 143"/>
                  <a:gd name="T30" fmla="*/ 61 w 85"/>
                  <a:gd name="T31" fmla="*/ 134 h 143"/>
                  <a:gd name="T32" fmla="*/ 61 w 85"/>
                  <a:gd name="T33" fmla="*/ 94 h 143"/>
                  <a:gd name="T34" fmla="*/ 74 w 85"/>
                  <a:gd name="T35" fmla="*/ 94 h 143"/>
                  <a:gd name="T36" fmla="*/ 61 w 85"/>
                  <a:gd name="T37" fmla="*/ 44 h 143"/>
                  <a:gd name="T38" fmla="*/ 58 w 85"/>
                  <a:gd name="T39" fmla="*/ 29 h 143"/>
                  <a:gd name="T40" fmla="*/ 70 w 85"/>
                  <a:gd name="T41" fmla="*/ 63 h 143"/>
                  <a:gd name="T42" fmla="*/ 84 w 85"/>
                  <a:gd name="T43"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143">
                    <a:moveTo>
                      <a:pt x="84" y="63"/>
                    </a:moveTo>
                    <a:cubicBezTo>
                      <a:pt x="81" y="20"/>
                      <a:pt x="60" y="12"/>
                      <a:pt x="60" y="12"/>
                    </a:cubicBezTo>
                    <a:cubicBezTo>
                      <a:pt x="60" y="12"/>
                      <a:pt x="40" y="0"/>
                      <a:pt x="20" y="15"/>
                    </a:cubicBezTo>
                    <a:cubicBezTo>
                      <a:pt x="6" y="27"/>
                      <a:pt x="3" y="46"/>
                      <a:pt x="1" y="64"/>
                    </a:cubicBezTo>
                    <a:cubicBezTo>
                      <a:pt x="0" y="73"/>
                      <a:pt x="14" y="73"/>
                      <a:pt x="15" y="64"/>
                    </a:cubicBezTo>
                    <a:cubicBezTo>
                      <a:pt x="17" y="53"/>
                      <a:pt x="23" y="38"/>
                      <a:pt x="28" y="28"/>
                    </a:cubicBezTo>
                    <a:cubicBezTo>
                      <a:pt x="27" y="44"/>
                      <a:pt x="27" y="44"/>
                      <a:pt x="27" y="44"/>
                    </a:cubicBezTo>
                    <a:cubicBezTo>
                      <a:pt x="11" y="94"/>
                      <a:pt x="11" y="94"/>
                      <a:pt x="11" y="94"/>
                    </a:cubicBezTo>
                    <a:cubicBezTo>
                      <a:pt x="24" y="94"/>
                      <a:pt x="24" y="94"/>
                      <a:pt x="24" y="94"/>
                    </a:cubicBezTo>
                    <a:cubicBezTo>
                      <a:pt x="24" y="133"/>
                      <a:pt x="24" y="133"/>
                      <a:pt x="24" y="133"/>
                    </a:cubicBezTo>
                    <a:cubicBezTo>
                      <a:pt x="24" y="138"/>
                      <a:pt x="27" y="141"/>
                      <a:pt x="31" y="141"/>
                    </a:cubicBezTo>
                    <a:cubicBezTo>
                      <a:pt x="36" y="141"/>
                      <a:pt x="39" y="138"/>
                      <a:pt x="39" y="133"/>
                    </a:cubicBezTo>
                    <a:cubicBezTo>
                      <a:pt x="39" y="94"/>
                      <a:pt x="39" y="94"/>
                      <a:pt x="39" y="94"/>
                    </a:cubicBezTo>
                    <a:cubicBezTo>
                      <a:pt x="46" y="94"/>
                      <a:pt x="46" y="94"/>
                      <a:pt x="46" y="94"/>
                    </a:cubicBezTo>
                    <a:cubicBezTo>
                      <a:pt x="46" y="107"/>
                      <a:pt x="46" y="120"/>
                      <a:pt x="46" y="134"/>
                    </a:cubicBezTo>
                    <a:cubicBezTo>
                      <a:pt x="46" y="143"/>
                      <a:pt x="61" y="143"/>
                      <a:pt x="61" y="134"/>
                    </a:cubicBezTo>
                    <a:cubicBezTo>
                      <a:pt x="61" y="120"/>
                      <a:pt x="61" y="107"/>
                      <a:pt x="61" y="94"/>
                    </a:cubicBezTo>
                    <a:cubicBezTo>
                      <a:pt x="74" y="94"/>
                      <a:pt x="74" y="94"/>
                      <a:pt x="74" y="94"/>
                    </a:cubicBezTo>
                    <a:cubicBezTo>
                      <a:pt x="61" y="44"/>
                      <a:pt x="61" y="44"/>
                      <a:pt x="61" y="44"/>
                    </a:cubicBezTo>
                    <a:cubicBezTo>
                      <a:pt x="61" y="39"/>
                      <a:pt x="58" y="32"/>
                      <a:pt x="58" y="29"/>
                    </a:cubicBezTo>
                    <a:cubicBezTo>
                      <a:pt x="64" y="38"/>
                      <a:pt x="69" y="52"/>
                      <a:pt x="70" y="63"/>
                    </a:cubicBezTo>
                    <a:cubicBezTo>
                      <a:pt x="71" y="72"/>
                      <a:pt x="85" y="72"/>
                      <a:pt x="84"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Oval 63">
                <a:extLst>
                  <a:ext uri="{FF2B5EF4-FFF2-40B4-BE49-F238E27FC236}">
                    <a16:creationId xmlns:a16="http://schemas.microsoft.com/office/drawing/2014/main" id="{3E929444-7B10-4016-92A4-6F4B9EEDF2A7}"/>
                  </a:ext>
                </a:extLst>
              </p:cNvPr>
              <p:cNvSpPr>
                <a:spLocks noChangeArrowheads="1"/>
              </p:cNvSpPr>
              <p:nvPr/>
            </p:nvSpPr>
            <p:spPr bwMode="auto">
              <a:xfrm>
                <a:off x="3577030" y="4129405"/>
                <a:ext cx="59850" cy="57877"/>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9" name="Group 248"/>
            <p:cNvGrpSpPr/>
            <p:nvPr/>
          </p:nvGrpSpPr>
          <p:grpSpPr>
            <a:xfrm>
              <a:off x="1054401" y="5262419"/>
              <a:ext cx="114611" cy="265064"/>
              <a:chOff x="3618135" y="3915733"/>
              <a:chExt cx="159819" cy="369621"/>
            </a:xfrm>
          </p:grpSpPr>
          <p:sp>
            <p:nvSpPr>
              <p:cNvPr id="256" name="Oval 36">
                <a:extLst>
                  <a:ext uri="{FF2B5EF4-FFF2-40B4-BE49-F238E27FC236}">
                    <a16:creationId xmlns:a16="http://schemas.microsoft.com/office/drawing/2014/main" id="{36F8ACBE-F81C-45BF-BBA2-9AF9D4B15812}"/>
                  </a:ext>
                </a:extLst>
              </p:cNvPr>
              <p:cNvSpPr>
                <a:spLocks noChangeArrowheads="1"/>
              </p:cNvSpPr>
              <p:nvPr/>
            </p:nvSpPr>
            <p:spPr bwMode="auto">
              <a:xfrm>
                <a:off x="3666804"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37">
                <a:extLst>
                  <a:ext uri="{FF2B5EF4-FFF2-40B4-BE49-F238E27FC236}">
                    <a16:creationId xmlns:a16="http://schemas.microsoft.com/office/drawing/2014/main" id="{02A86897-FC82-4C49-AE78-A2C22ABB3768}"/>
                  </a:ext>
                </a:extLst>
              </p:cNvPr>
              <p:cNvSpPr>
                <a:spLocks/>
              </p:cNvSpPr>
              <p:nvPr/>
            </p:nvSpPr>
            <p:spPr bwMode="auto">
              <a:xfrm>
                <a:off x="3618135"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2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2"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50" name="Group 249"/>
            <p:cNvGrpSpPr/>
            <p:nvPr/>
          </p:nvGrpSpPr>
          <p:grpSpPr>
            <a:xfrm flipH="1">
              <a:off x="1639652" y="5902162"/>
              <a:ext cx="114611" cy="265064"/>
              <a:chOff x="3272191" y="3915733"/>
              <a:chExt cx="159819" cy="369621"/>
            </a:xfrm>
          </p:grpSpPr>
          <p:sp>
            <p:nvSpPr>
              <p:cNvPr id="254" name="Oval 32">
                <a:extLst>
                  <a:ext uri="{FF2B5EF4-FFF2-40B4-BE49-F238E27FC236}">
                    <a16:creationId xmlns:a16="http://schemas.microsoft.com/office/drawing/2014/main" id="{0314ED1F-AD95-44D6-B4A0-681E2EE6545A}"/>
                  </a:ext>
                </a:extLst>
              </p:cNvPr>
              <p:cNvSpPr>
                <a:spLocks noChangeArrowheads="1"/>
              </p:cNvSpPr>
              <p:nvPr/>
            </p:nvSpPr>
            <p:spPr bwMode="auto">
              <a:xfrm>
                <a:off x="3320860"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33">
                <a:extLst>
                  <a:ext uri="{FF2B5EF4-FFF2-40B4-BE49-F238E27FC236}">
                    <a16:creationId xmlns:a16="http://schemas.microsoft.com/office/drawing/2014/main" id="{3552C275-628F-459D-BBCA-D371FEE6B352}"/>
                  </a:ext>
                </a:extLst>
              </p:cNvPr>
              <p:cNvSpPr>
                <a:spLocks/>
              </p:cNvSpPr>
              <p:nvPr/>
            </p:nvSpPr>
            <p:spPr bwMode="auto">
              <a:xfrm>
                <a:off x="3272191"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5 w 75"/>
                  <a:gd name="T27" fmla="*/ 127 h 138"/>
                  <a:gd name="T28" fmla="*/ 54 w 75"/>
                  <a:gd name="T29" fmla="*/ 56 h 138"/>
                  <a:gd name="T30" fmla="*/ 54 w 75"/>
                  <a:gd name="T31" fmla="*/ 54 h 138"/>
                  <a:gd name="T32" fmla="*/ 54 w 75"/>
                  <a:gd name="T33" fmla="*/ 23 h 138"/>
                  <a:gd name="T34" fmla="*/ 58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8" y="0"/>
                      <a:pt x="34" y="0"/>
                      <a:pt x="31" y="1"/>
                    </a:cubicBezTo>
                    <a:cubicBezTo>
                      <a:pt x="7"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4" y="137"/>
                      <a:pt x="35" y="127"/>
                    </a:cubicBezTo>
                    <a:cubicBezTo>
                      <a:pt x="36" y="109"/>
                      <a:pt x="36" y="90"/>
                      <a:pt x="36" y="72"/>
                    </a:cubicBezTo>
                    <a:cubicBezTo>
                      <a:pt x="37" y="72"/>
                      <a:pt x="37" y="72"/>
                      <a:pt x="38" y="72"/>
                    </a:cubicBezTo>
                    <a:cubicBezTo>
                      <a:pt x="38" y="90"/>
                      <a:pt x="38" y="109"/>
                      <a:pt x="39" y="127"/>
                    </a:cubicBezTo>
                    <a:cubicBezTo>
                      <a:pt x="40" y="137"/>
                      <a:pt x="56" y="138"/>
                      <a:pt x="55" y="127"/>
                    </a:cubicBezTo>
                    <a:cubicBezTo>
                      <a:pt x="54" y="103"/>
                      <a:pt x="54" y="80"/>
                      <a:pt x="54" y="56"/>
                    </a:cubicBezTo>
                    <a:cubicBezTo>
                      <a:pt x="54" y="56"/>
                      <a:pt x="54" y="55"/>
                      <a:pt x="54" y="54"/>
                    </a:cubicBezTo>
                    <a:cubicBezTo>
                      <a:pt x="54" y="44"/>
                      <a:pt x="54" y="34"/>
                      <a:pt x="54" y="23"/>
                    </a:cubicBezTo>
                    <a:cubicBezTo>
                      <a:pt x="59" y="32"/>
                      <a:pt x="59" y="44"/>
                      <a:pt x="58" y="52"/>
                    </a:cubicBezTo>
                    <a:cubicBezTo>
                      <a:pt x="57"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1" name="Group 250"/>
            <p:cNvGrpSpPr/>
            <p:nvPr/>
          </p:nvGrpSpPr>
          <p:grpSpPr>
            <a:xfrm flipH="1">
              <a:off x="1184000" y="6057253"/>
              <a:ext cx="114611" cy="265064"/>
              <a:chOff x="3447136" y="3915733"/>
              <a:chExt cx="159819" cy="369621"/>
            </a:xfrm>
          </p:grpSpPr>
          <p:sp>
            <p:nvSpPr>
              <p:cNvPr id="252" name="Oval 34">
                <a:extLst>
                  <a:ext uri="{FF2B5EF4-FFF2-40B4-BE49-F238E27FC236}">
                    <a16:creationId xmlns:a16="http://schemas.microsoft.com/office/drawing/2014/main" id="{6810A978-F342-4D75-8370-2AB4330CD9DC}"/>
                  </a:ext>
                </a:extLst>
              </p:cNvPr>
              <p:cNvSpPr>
                <a:spLocks noChangeArrowheads="1"/>
              </p:cNvSpPr>
              <p:nvPr/>
            </p:nvSpPr>
            <p:spPr bwMode="auto">
              <a:xfrm>
                <a:off x="3496463" y="3915733"/>
                <a:ext cx="59850" cy="5985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35">
                <a:extLst>
                  <a:ext uri="{FF2B5EF4-FFF2-40B4-BE49-F238E27FC236}">
                    <a16:creationId xmlns:a16="http://schemas.microsoft.com/office/drawing/2014/main" id="{A9BDF554-5F97-446D-BBE0-0690393075B5}"/>
                  </a:ext>
                </a:extLst>
              </p:cNvPr>
              <p:cNvSpPr>
                <a:spLocks/>
              </p:cNvSpPr>
              <p:nvPr/>
            </p:nvSpPr>
            <p:spPr bwMode="auto">
              <a:xfrm>
                <a:off x="3447136" y="3988736"/>
                <a:ext cx="159819" cy="296618"/>
              </a:xfrm>
              <a:custGeom>
                <a:avLst/>
                <a:gdLst>
                  <a:gd name="T0" fmla="*/ 42 w 75"/>
                  <a:gd name="T1" fmla="*/ 1 h 138"/>
                  <a:gd name="T2" fmla="*/ 31 w 75"/>
                  <a:gd name="T3" fmla="*/ 1 h 138"/>
                  <a:gd name="T4" fmla="*/ 2 w 75"/>
                  <a:gd name="T5" fmla="*/ 52 h 138"/>
                  <a:gd name="T6" fmla="*/ 16 w 75"/>
                  <a:gd name="T7" fmla="*/ 52 h 138"/>
                  <a:gd name="T8" fmla="*/ 20 w 75"/>
                  <a:gd name="T9" fmla="*/ 25 h 138"/>
                  <a:gd name="T10" fmla="*/ 20 w 75"/>
                  <a:gd name="T11" fmla="*/ 55 h 138"/>
                  <a:gd name="T12" fmla="*/ 20 w 75"/>
                  <a:gd name="T13" fmla="*/ 56 h 138"/>
                  <a:gd name="T14" fmla="*/ 20 w 75"/>
                  <a:gd name="T15" fmla="*/ 56 h 138"/>
                  <a:gd name="T16" fmla="*/ 19 w 75"/>
                  <a:gd name="T17" fmla="*/ 127 h 138"/>
                  <a:gd name="T18" fmla="*/ 35 w 75"/>
                  <a:gd name="T19" fmla="*/ 127 h 138"/>
                  <a:gd name="T20" fmla="*/ 36 w 75"/>
                  <a:gd name="T21" fmla="*/ 72 h 138"/>
                  <a:gd name="T22" fmla="*/ 38 w 75"/>
                  <a:gd name="T23" fmla="*/ 72 h 138"/>
                  <a:gd name="T24" fmla="*/ 39 w 75"/>
                  <a:gd name="T25" fmla="*/ 127 h 138"/>
                  <a:gd name="T26" fmla="*/ 56 w 75"/>
                  <a:gd name="T27" fmla="*/ 127 h 138"/>
                  <a:gd name="T28" fmla="*/ 55 w 75"/>
                  <a:gd name="T29" fmla="*/ 56 h 138"/>
                  <a:gd name="T30" fmla="*/ 54 w 75"/>
                  <a:gd name="T31" fmla="*/ 54 h 138"/>
                  <a:gd name="T32" fmla="*/ 54 w 75"/>
                  <a:gd name="T33" fmla="*/ 23 h 138"/>
                  <a:gd name="T34" fmla="*/ 59 w 75"/>
                  <a:gd name="T35" fmla="*/ 52 h 138"/>
                  <a:gd name="T36" fmla="*/ 73 w 75"/>
                  <a:gd name="T37" fmla="*/ 52 h 138"/>
                  <a:gd name="T38" fmla="*/ 42 w 75"/>
                  <a:gd name="T39"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38">
                    <a:moveTo>
                      <a:pt x="42" y="1"/>
                    </a:moveTo>
                    <a:cubicBezTo>
                      <a:pt x="39" y="0"/>
                      <a:pt x="35" y="0"/>
                      <a:pt x="31" y="1"/>
                    </a:cubicBezTo>
                    <a:cubicBezTo>
                      <a:pt x="8" y="4"/>
                      <a:pt x="0" y="31"/>
                      <a:pt x="2" y="52"/>
                    </a:cubicBezTo>
                    <a:cubicBezTo>
                      <a:pt x="3" y="61"/>
                      <a:pt x="17" y="61"/>
                      <a:pt x="16" y="52"/>
                    </a:cubicBezTo>
                    <a:cubicBezTo>
                      <a:pt x="15" y="45"/>
                      <a:pt x="16" y="33"/>
                      <a:pt x="20" y="25"/>
                    </a:cubicBezTo>
                    <a:cubicBezTo>
                      <a:pt x="20" y="35"/>
                      <a:pt x="20" y="45"/>
                      <a:pt x="20" y="55"/>
                    </a:cubicBezTo>
                    <a:cubicBezTo>
                      <a:pt x="20" y="55"/>
                      <a:pt x="20" y="55"/>
                      <a:pt x="20" y="56"/>
                    </a:cubicBezTo>
                    <a:cubicBezTo>
                      <a:pt x="20" y="56"/>
                      <a:pt x="20" y="56"/>
                      <a:pt x="20" y="56"/>
                    </a:cubicBezTo>
                    <a:cubicBezTo>
                      <a:pt x="20" y="80"/>
                      <a:pt x="20" y="103"/>
                      <a:pt x="19" y="127"/>
                    </a:cubicBezTo>
                    <a:cubicBezTo>
                      <a:pt x="18" y="138"/>
                      <a:pt x="35" y="137"/>
                      <a:pt x="35" y="127"/>
                    </a:cubicBezTo>
                    <a:cubicBezTo>
                      <a:pt x="36" y="109"/>
                      <a:pt x="36" y="90"/>
                      <a:pt x="36" y="72"/>
                    </a:cubicBezTo>
                    <a:cubicBezTo>
                      <a:pt x="37" y="72"/>
                      <a:pt x="38" y="72"/>
                      <a:pt x="38" y="72"/>
                    </a:cubicBezTo>
                    <a:cubicBezTo>
                      <a:pt x="38" y="90"/>
                      <a:pt x="39" y="109"/>
                      <a:pt x="39" y="127"/>
                    </a:cubicBezTo>
                    <a:cubicBezTo>
                      <a:pt x="40" y="137"/>
                      <a:pt x="56" y="138"/>
                      <a:pt x="56" y="127"/>
                    </a:cubicBezTo>
                    <a:cubicBezTo>
                      <a:pt x="55" y="103"/>
                      <a:pt x="55" y="80"/>
                      <a:pt x="55" y="56"/>
                    </a:cubicBezTo>
                    <a:cubicBezTo>
                      <a:pt x="55" y="56"/>
                      <a:pt x="55" y="55"/>
                      <a:pt x="54" y="54"/>
                    </a:cubicBezTo>
                    <a:cubicBezTo>
                      <a:pt x="54" y="44"/>
                      <a:pt x="54" y="34"/>
                      <a:pt x="54" y="23"/>
                    </a:cubicBezTo>
                    <a:cubicBezTo>
                      <a:pt x="59" y="32"/>
                      <a:pt x="59" y="44"/>
                      <a:pt x="59" y="52"/>
                    </a:cubicBezTo>
                    <a:cubicBezTo>
                      <a:pt x="58" y="61"/>
                      <a:pt x="72" y="61"/>
                      <a:pt x="73" y="52"/>
                    </a:cubicBezTo>
                    <a:cubicBezTo>
                      <a:pt x="75" y="31"/>
                      <a:pt x="67" y="3"/>
                      <a:pt x="42" y="1"/>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TextBox 1"/>
          <p:cNvSpPr txBox="1"/>
          <p:nvPr/>
        </p:nvSpPr>
        <p:spPr>
          <a:xfrm>
            <a:off x="7620000" y="113827"/>
            <a:ext cx="4114800" cy="9774407"/>
          </a:xfrm>
          <a:prstGeom prst="rect">
            <a:avLst/>
          </a:prstGeom>
          <a:solidFill>
            <a:srgbClr val="FFFF00"/>
          </a:solidFill>
        </p:spPr>
        <p:txBody>
          <a:bodyPr wrap="square" rtlCol="0">
            <a:spAutoFit/>
          </a:bodyPr>
          <a:lstStyle/>
          <a:p>
            <a:r>
              <a:rPr lang="en-US" sz="1400" b="1" dirty="0"/>
              <a:t>To obtain data for all except “</a:t>
            </a:r>
            <a:r>
              <a:rPr lang="en-US" sz="1400" b="1" dirty="0">
                <a:solidFill>
                  <a:schemeClr val="tx1">
                    <a:lumMod val="85000"/>
                    <a:lumOff val="15000"/>
                  </a:schemeClr>
                </a:solidFill>
                <a:cs typeface="Arial" panose="020B0604020202020204" pitchFamily="34" charset="0"/>
              </a:rPr>
              <a:t>Total MME/Opioids, excluding buprenorphine </a:t>
            </a:r>
            <a:r>
              <a:rPr lang="en-US" sz="1400" i="1" dirty="0">
                <a:solidFill>
                  <a:schemeClr val="tx1">
                    <a:lumMod val="85000"/>
                    <a:lumOff val="15000"/>
                  </a:schemeClr>
                </a:solidFill>
                <a:cs typeface="Arial" panose="020B0604020202020204" pitchFamily="34" charset="0"/>
              </a:rPr>
              <a:t>(see instructions at left for “Total MME/Opioids, excluding buprenorphine.”)”:</a:t>
            </a:r>
            <a:endParaRPr lang="en-US" sz="1400" i="1" dirty="0"/>
          </a:p>
          <a:p>
            <a:endParaRPr lang="en-US" sz="1400" dirty="0"/>
          </a:p>
          <a:p>
            <a:pPr marL="285750" indent="-285750">
              <a:buFont typeface="Arial" panose="020B0604020202020204" pitchFamily="34" charset="0"/>
              <a:buChar char="•"/>
            </a:pPr>
            <a:r>
              <a:rPr lang="en-US" sz="1400" dirty="0"/>
              <a:t>Go to </a:t>
            </a:r>
            <a:r>
              <a:rPr lang="en-US" sz="1400" b="1" dirty="0">
                <a:solidFill>
                  <a:schemeClr val="tx1">
                    <a:lumMod val="50000"/>
                    <a:lumOff val="50000"/>
                  </a:schemeClr>
                </a:solidFill>
                <a:cs typeface="Arial" panose="020B0604020202020204" pitchFamily="34" charset="0"/>
                <a:hlinkClick r:id="rId3"/>
              </a:rPr>
              <a:t>https://</a:t>
            </a:r>
            <a:r>
              <a:rPr lang="en-US" sz="1400" b="1" dirty="0" err="1">
                <a:solidFill>
                  <a:schemeClr val="tx1">
                    <a:lumMod val="50000"/>
                    <a:lumOff val="50000"/>
                  </a:schemeClr>
                </a:solidFill>
                <a:cs typeface="Arial" panose="020B0604020202020204" pitchFamily="34" charset="0"/>
                <a:hlinkClick r:id="rId3"/>
              </a:rPr>
              <a:t>discovery.cdph.ca.gov</a:t>
            </a:r>
            <a:r>
              <a:rPr lang="en-US" sz="1400" b="1" dirty="0">
                <a:solidFill>
                  <a:schemeClr val="tx1">
                    <a:lumMod val="50000"/>
                    <a:lumOff val="50000"/>
                  </a:schemeClr>
                </a:solidFill>
                <a:cs typeface="Arial" panose="020B0604020202020204" pitchFamily="34" charset="0"/>
                <a:hlinkClick r:id="rId3"/>
              </a:rPr>
              <a:t>/</a:t>
            </a:r>
            <a:r>
              <a:rPr lang="en-US" sz="1400" b="1" dirty="0" err="1">
                <a:solidFill>
                  <a:schemeClr val="tx1">
                    <a:lumMod val="50000"/>
                    <a:lumOff val="50000"/>
                  </a:schemeClr>
                </a:solidFill>
                <a:cs typeface="Arial" panose="020B0604020202020204" pitchFamily="34" charset="0"/>
                <a:hlinkClick r:id="rId3"/>
              </a:rPr>
              <a:t>CDIC</a:t>
            </a:r>
            <a:r>
              <a:rPr lang="en-US" sz="1400" b="1" dirty="0">
                <a:solidFill>
                  <a:schemeClr val="tx1">
                    <a:lumMod val="50000"/>
                    <a:lumOff val="50000"/>
                  </a:schemeClr>
                </a:solidFill>
                <a:cs typeface="Arial" panose="020B0604020202020204" pitchFamily="34" charset="0"/>
                <a:hlinkClick r:id="rId3"/>
              </a:rPr>
              <a:t>/</a:t>
            </a:r>
            <a:r>
              <a:rPr lang="en-US" sz="1400" b="1" dirty="0" err="1">
                <a:solidFill>
                  <a:schemeClr val="tx1">
                    <a:lumMod val="50000"/>
                    <a:lumOff val="50000"/>
                  </a:schemeClr>
                </a:solidFill>
                <a:cs typeface="Arial" panose="020B0604020202020204" pitchFamily="34" charset="0"/>
                <a:hlinkClick r:id="rId3"/>
              </a:rPr>
              <a:t>ODdash</a:t>
            </a:r>
            <a:r>
              <a:rPr lang="en-US" sz="1400" b="1" dirty="0">
                <a:solidFill>
                  <a:schemeClr val="tx1">
                    <a:lumMod val="50000"/>
                    <a:lumOff val="50000"/>
                  </a:schemeClr>
                </a:solidFill>
                <a:cs typeface="Arial" panose="020B0604020202020204" pitchFamily="34" charset="0"/>
                <a:hlinkClick r:id="rId3"/>
              </a:rPr>
              <a:t>/</a:t>
            </a:r>
            <a:r>
              <a:rPr lang="en-US" sz="1400" b="1" dirty="0">
                <a:solidFill>
                  <a:schemeClr val="tx1">
                    <a:lumMod val="50000"/>
                    <a:lumOff val="50000"/>
                  </a:schemeClr>
                </a:solidFill>
                <a:cs typeface="Arial" panose="020B0604020202020204" pitchFamily="34" charset="0"/>
              </a:rPr>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Select your county from the </a:t>
            </a:r>
            <a:r>
              <a:rPr lang="en-US" sz="1400" b="1" dirty="0"/>
              <a:t>“Select County”</a:t>
            </a:r>
            <a:r>
              <a:rPr lang="en-US" sz="1400" dirty="0"/>
              <a:t> drop-down menu:</a:t>
            </a:r>
          </a:p>
          <a:p>
            <a:pPr marL="285750" indent="-285750">
              <a:buFont typeface="Arial" panose="020B0604020202020204" pitchFamily="34" charset="0"/>
              <a:buChar char="•"/>
            </a:pPr>
            <a:endParaRPr lang="en-US" sz="1400" dirty="0"/>
          </a:p>
          <a:p>
            <a:r>
              <a:rPr lang="en-US" sz="1400" dirty="0"/>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Click on the interlocked wheel icon and adjust the </a:t>
            </a:r>
            <a:r>
              <a:rPr lang="en-US" sz="1400" b="1" dirty="0"/>
              <a:t>“Death (per 100,000 residents) related to” </a:t>
            </a:r>
            <a:r>
              <a:rPr lang="en-US" sz="1400" dirty="0"/>
              <a:t>to reflect the data element you are seeking to update: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4538" y="2241917"/>
            <a:ext cx="2057400" cy="2482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5800" y="5707380"/>
            <a:ext cx="2743200" cy="3589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7" name="TextBox 296"/>
          <p:cNvSpPr txBox="1"/>
          <p:nvPr/>
        </p:nvSpPr>
        <p:spPr>
          <a:xfrm>
            <a:off x="-4038600" y="288980"/>
            <a:ext cx="4114800" cy="3539430"/>
          </a:xfrm>
          <a:prstGeom prst="rect">
            <a:avLst/>
          </a:prstGeom>
          <a:solidFill>
            <a:srgbClr val="FFFF00"/>
          </a:solidFill>
        </p:spPr>
        <p:txBody>
          <a:bodyPr wrap="square" rtlCol="0">
            <a:spAutoFit/>
          </a:bodyPr>
          <a:lstStyle/>
          <a:p>
            <a:r>
              <a:rPr lang="en-US" sz="1400" b="1" dirty="0"/>
              <a:t>To obtain data for “</a:t>
            </a:r>
            <a:r>
              <a:rPr lang="en-US" sz="1400" b="1" dirty="0">
                <a:solidFill>
                  <a:schemeClr val="tx1">
                    <a:lumMod val="85000"/>
                    <a:lumOff val="15000"/>
                  </a:schemeClr>
                </a:solidFill>
                <a:cs typeface="Arial" panose="020B0604020202020204" pitchFamily="34" charset="0"/>
              </a:rPr>
              <a:t>Total MME/Opioids, excluding buprenorphine</a:t>
            </a:r>
            <a:r>
              <a:rPr lang="en-US" sz="1050" b="1" dirty="0">
                <a:solidFill>
                  <a:schemeClr val="tx1">
                    <a:lumMod val="85000"/>
                    <a:lumOff val="15000"/>
                  </a:schemeClr>
                </a:solidFill>
                <a:cs typeface="Arial" panose="020B0604020202020204" pitchFamily="34" charset="0"/>
              </a:rPr>
              <a:t>”:</a:t>
            </a:r>
            <a:endParaRPr lang="en-US" sz="1400" b="1" dirty="0"/>
          </a:p>
          <a:p>
            <a:endParaRPr lang="en-US" sz="1400" dirty="0"/>
          </a:p>
          <a:p>
            <a:pPr marL="285750" indent="-285750">
              <a:buFont typeface="Arial" panose="020B0604020202020204" pitchFamily="34" charset="0"/>
              <a:buChar char="•"/>
            </a:pPr>
            <a:r>
              <a:rPr lang="en-US" sz="1400" dirty="0"/>
              <a:t>Go to </a:t>
            </a:r>
            <a:r>
              <a:rPr lang="en-US" sz="1400" b="1" dirty="0">
                <a:solidFill>
                  <a:schemeClr val="tx1">
                    <a:lumMod val="50000"/>
                    <a:lumOff val="50000"/>
                  </a:schemeClr>
                </a:solidFill>
                <a:cs typeface="Arial" panose="020B0604020202020204" pitchFamily="34" charset="0"/>
                <a:hlinkClick r:id="rId4"/>
              </a:rPr>
              <a:t>https://</a:t>
            </a:r>
            <a:r>
              <a:rPr lang="en-US" sz="1400" b="1" dirty="0" err="1">
                <a:solidFill>
                  <a:schemeClr val="tx1">
                    <a:lumMod val="50000"/>
                    <a:lumOff val="50000"/>
                  </a:schemeClr>
                </a:solidFill>
                <a:cs typeface="Arial" panose="020B0604020202020204" pitchFamily="34" charset="0"/>
                <a:hlinkClick r:id="rId4"/>
              </a:rPr>
              <a:t>oag.ca.gov</a:t>
            </a:r>
            <a:r>
              <a:rPr lang="en-US" sz="1400" b="1" dirty="0">
                <a:solidFill>
                  <a:schemeClr val="tx1">
                    <a:lumMod val="50000"/>
                    <a:lumOff val="50000"/>
                  </a:schemeClr>
                </a:solidFill>
                <a:cs typeface="Arial" panose="020B0604020202020204" pitchFamily="34" charset="0"/>
                <a:hlinkClick r:id="rId4"/>
              </a:rPr>
              <a:t>/cures/statistics</a:t>
            </a:r>
            <a:endParaRPr lang="en-US" sz="1400" b="1" dirty="0">
              <a:solidFill>
                <a:schemeClr val="tx1">
                  <a:lumMod val="50000"/>
                  <a:lumOff val="50000"/>
                </a:schemeClr>
              </a:solidFill>
              <a:cs typeface="Arial" panose="020B0604020202020204" pitchFamily="34" charset="0"/>
            </a:endParaRPr>
          </a:p>
          <a:p>
            <a:pPr marL="285750" indent="-285750">
              <a:buFont typeface="Arial" panose="020B0604020202020204" pitchFamily="34" charset="0"/>
              <a:buChar char="•"/>
            </a:pPr>
            <a:endParaRPr lang="en-US" sz="1400" b="1" dirty="0">
              <a:solidFill>
                <a:schemeClr val="tx1">
                  <a:lumMod val="50000"/>
                  <a:lumOff val="50000"/>
                </a:schemeClr>
              </a:solidFill>
              <a:cs typeface="Arial" panose="020B0604020202020204" pitchFamily="34" charset="0"/>
            </a:endParaRPr>
          </a:p>
          <a:p>
            <a:pPr marL="285750" indent="-285750">
              <a:buFont typeface="Arial" panose="020B0604020202020204" pitchFamily="34" charset="0"/>
              <a:buChar char="•"/>
            </a:pPr>
            <a:r>
              <a:rPr lang="en-US" sz="1400" dirty="0"/>
              <a:t>Scroll down to table six:</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b="1" dirty="0">
              <a:solidFill>
                <a:schemeClr val="tx1">
                  <a:lumMod val="50000"/>
                  <a:lumOff val="50000"/>
                </a:schemeClr>
              </a:solidFill>
              <a:cs typeface="Arial" panose="020B0604020202020204" pitchFamily="34" charset="0"/>
            </a:endParaRP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endParaRPr lang="en-US" sz="1400" dirty="0"/>
          </a:p>
          <a:p>
            <a:pPr marL="285750" indent="-285750">
              <a:buFont typeface="Arial" panose="020B0604020202020204" pitchFamily="34" charset="0"/>
              <a:buChar char="•"/>
            </a:pPr>
            <a:r>
              <a:rPr lang="en-US" sz="1400" dirty="0"/>
              <a:t>Click on the CSV file, and aggregate the </a:t>
            </a:r>
            <a:r>
              <a:rPr lang="en-US" sz="1400" dirty="0" err="1"/>
              <a:t>MME</a:t>
            </a:r>
            <a:r>
              <a:rPr lang="en-US" sz="1400" dirty="0"/>
              <a:t> numbers across all drug categories to tabulate the </a:t>
            </a:r>
            <a:r>
              <a:rPr lang="en-US" sz="1400" dirty="0" err="1"/>
              <a:t>MME</a:t>
            </a:r>
            <a:r>
              <a:rPr lang="en-US" sz="1400" dirty="0"/>
              <a:t> numbers for your county or counties.</a:t>
            </a:r>
          </a:p>
        </p:txBody>
      </p:sp>
      <p:pic>
        <p:nvPicPr>
          <p:cNvPr id="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1663438"/>
            <a:ext cx="3429000" cy="1384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9649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265</Words>
  <Application>Microsoft Office PowerPoint</Application>
  <PresentationFormat>Custom</PresentationFormat>
  <Paragraphs>73</Paragraphs>
  <Slides>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Manatt, Phelps &amp; Phillips,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02 ADSTemp</dc:creator>
  <cp:lastModifiedBy>Heather McLellan</cp:lastModifiedBy>
  <cp:revision>67</cp:revision>
  <cp:lastPrinted>2018-10-12T00:17:06Z</cp:lastPrinted>
  <dcterms:created xsi:type="dcterms:W3CDTF">2018-10-12T00:16:11Z</dcterms:created>
  <dcterms:modified xsi:type="dcterms:W3CDTF">2019-01-24T23:18:30Z</dcterms:modified>
</cp:coreProperties>
</file>